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5.xml" ContentType="application/vnd.openxmlformats-officedocument.presentationml.tags+xml"/>
  <Override PartName="/ppt/notesSlides/notesSlide14.xml" ContentType="application/vnd.openxmlformats-officedocument.presentationml.notesSlide+xml"/>
  <Override PartName="/ppt/tags/tag3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38.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9.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43.xml" ContentType="application/vnd.openxmlformats-officedocument.presentationml.tags+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567" r:id="rId2"/>
    <p:sldId id="618" r:id="rId3"/>
    <p:sldId id="647" r:id="rId4"/>
    <p:sldId id="648" r:id="rId5"/>
    <p:sldId id="649" r:id="rId6"/>
    <p:sldId id="650" r:id="rId7"/>
    <p:sldId id="651" r:id="rId8"/>
    <p:sldId id="656" r:id="rId9"/>
    <p:sldId id="671" r:id="rId10"/>
    <p:sldId id="652" r:id="rId11"/>
    <p:sldId id="653" r:id="rId12"/>
    <p:sldId id="654" r:id="rId13"/>
    <p:sldId id="655" r:id="rId14"/>
    <p:sldId id="657" r:id="rId15"/>
    <p:sldId id="665" r:id="rId16"/>
    <p:sldId id="658" r:id="rId17"/>
    <p:sldId id="670" r:id="rId18"/>
    <p:sldId id="672" r:id="rId19"/>
    <p:sldId id="673" r:id="rId20"/>
    <p:sldId id="674" r:id="rId21"/>
    <p:sldId id="675" r:id="rId22"/>
    <p:sldId id="676" r:id="rId23"/>
    <p:sldId id="677" r:id="rId24"/>
    <p:sldId id="678" r:id="rId25"/>
    <p:sldId id="679" r:id="rId26"/>
    <p:sldId id="680" r:id="rId27"/>
    <p:sldId id="681" r:id="rId28"/>
    <p:sldId id="682" r:id="rId29"/>
    <p:sldId id="683" r:id="rId30"/>
    <p:sldId id="684" r:id="rId31"/>
    <p:sldId id="685" r:id="rId32"/>
    <p:sldId id="686" r:id="rId33"/>
    <p:sldId id="687" r:id="rId34"/>
    <p:sldId id="688" r:id="rId35"/>
    <p:sldId id="689" r:id="rId36"/>
    <p:sldId id="690" r:id="rId37"/>
    <p:sldId id="691" r:id="rId38"/>
  </p:sldIdLst>
  <p:sldSz cx="12192000" cy="6858000"/>
  <p:notesSz cx="6858000" cy="9144000"/>
  <p:custDataLst>
    <p:tags r:id="rId40"/>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 cq" initials="" lastIdx="17" clrIdx="0"/>
  <p:cmAuthor id="1" name="Puck"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4" d="100"/>
          <a:sy n="114" d="100"/>
        </p:scale>
        <p:origin x="540" y="108"/>
      </p:cViewPr>
      <p:guideLst>
        <p:guide orient="horz" pos="211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BE7BF3E-B866-4EBA-A50A-9E2309BE7635}" type="datetimeFigureOut">
              <a:rPr lang="zh-CN" altLang="en-US"/>
              <a:t>2025/3/8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3BBF8296-3C8F-4CE3-9896-9F41D18CC762}"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p:cNvSpPr>
          <p:nvPr>
            <p:ph type="sldImg"/>
          </p:nvPr>
        </p:nvSpPr>
        <p:spPr bwMode="auto">
          <a:noFill/>
          <a:ln>
            <a:solidFill>
              <a:srgbClr val="000000"/>
            </a:solidFill>
            <a:miter lim="800000"/>
          </a:ln>
        </p:spPr>
      </p:sp>
      <p:sp>
        <p:nvSpPr>
          <p:cNvPr id="27650"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27651"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17BBD832-A520-43B1-9B3E-456EB0E52853}" type="slidenum">
              <a:rPr lang="zh-CN" altLang="en-US"/>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13</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14</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15</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16</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17</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19</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20</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21</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23</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24</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27</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28</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30</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31</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32</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34</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35</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36</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37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11</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3"/>
          <p:cNvPicPr>
            <a:picLocks noChangeAspect="1"/>
          </p:cNvPicPr>
          <p:nvPr userDrawn="1"/>
        </p:nvPicPr>
        <p:blipFill>
          <a:blip r:embed="rId3"/>
          <a:srcRect/>
          <a:stretch>
            <a:fillRect/>
          </a:stretch>
        </p:blipFill>
        <p:spPr bwMode="auto">
          <a:xfrm>
            <a:off x="66675" y="0"/>
            <a:ext cx="8699500" cy="1174750"/>
          </a:xfrm>
          <a:prstGeom prst="rect">
            <a:avLst/>
          </a:prstGeom>
          <a:noFill/>
          <a:ln w="9525">
            <a:noFill/>
            <a:miter lim="800000"/>
            <a:headEnd/>
            <a:tailEnd/>
          </a:ln>
        </p:spPr>
      </p:pic>
      <p:sp>
        <p:nvSpPr>
          <p:cNvPr id="3" name="日期占位符 15"/>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0C749315-1E15-4460-B506-18D4937886C5}" type="datetimeFigureOut">
              <a:rPr lang="zh-CN" altLang="en-US"/>
              <a:t>2025/3/8</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4"/>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ECF44B89-4C6E-4A5E-8879-5AE6F55120BA}" type="datetimeFigureOut">
              <a:rPr lang="zh-CN" altLang="en-US"/>
              <a:t>2025/3/8</a:t>
            </a:fld>
            <a:endParaRPr lang="zh-CN" altLang="en-US"/>
          </a:p>
        </p:txBody>
      </p:sp>
      <p:sp>
        <p:nvSpPr>
          <p:cNvPr id="4" name="页脚占位符 3"/>
          <p:cNvSpPr>
            <a:spLocks noGrp="1"/>
          </p:cNvSpPr>
          <p:nvPr>
            <p:ph type="ftr" sz="quarter" idx="15"/>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6"/>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65494CAA-5328-4227-BB2C-D332BCEFAB0D}" type="slidenum">
              <a:rPr lang="zh-CN" altLang="en-US"/>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p:nvPr>
        </p:nvSpPr>
        <p:spPr>
          <a:xfrm>
            <a:off x="1198800" y="2484000"/>
            <a:ext cx="9799200" cy="1018800"/>
          </a:xfrm>
        </p:spPr>
        <p:txBody>
          <a:bodyPr lIns="90000" tIns="46800" rIns="90000" bIns="46800" anchor="t"/>
          <a:lstStyle>
            <a:lvl1pPr algn="ctr">
              <a:defRPr sz="6000"/>
            </a:lvl1pPr>
          </a:lstStyle>
          <a:p>
            <a:pPr lvl="0"/>
            <a:r>
              <a:rPr lang="zh-CN" altLang="en-US">
                <a:sym typeface="+mn-ea"/>
              </a:rPr>
              <a:t>单击此处编辑母版标题样式</a:t>
            </a:r>
            <a:endParaRPr>
              <a:sym typeface="+mn-ea"/>
            </a:endParaRPr>
          </a:p>
        </p:txBody>
      </p:sp>
      <p:sp>
        <p:nvSpPr>
          <p:cNvPr id="7" name="文本占位符 6"/>
          <p:cNvSpPr>
            <a:spLocks noGrp="1"/>
          </p:cNvSpPr>
          <p:nvPr>
            <p:ph type="body" sz="quarter" idx="13"/>
          </p:nvPr>
        </p:nvSpPr>
        <p:spPr>
          <a:xfrm>
            <a:off x="1198800" y="3560400"/>
            <a:ext cx="9799200" cy="471600"/>
          </a:xfrm>
        </p:spPr>
        <p:txBody>
          <a:bodyPr/>
          <a:lstStyle>
            <a:lvl1pPr algn="ctr">
              <a:lnSpc>
                <a:spcPct val="110000"/>
              </a:lnSpc>
              <a:buNone/>
              <a:defRPr sz="2400" spc="200"/>
            </a:lvl1pPr>
          </a:lstStyle>
          <a:p>
            <a:pPr lvl="0"/>
            <a:r>
              <a:rPr lang="zh-CN" altLang="en-US" dirty="0"/>
              <a:t>单击此处编辑母版文本样式</a:t>
            </a:r>
          </a:p>
        </p:txBody>
      </p:sp>
      <p:sp>
        <p:nvSpPr>
          <p:cNvPr id="4" name="日期占位符 2"/>
          <p:cNvSpPr>
            <a:spLocks noGrp="1"/>
          </p:cNvSpPr>
          <p:nvPr>
            <p:ph type="dt" sz="half" idx="14"/>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9126B2EB-E875-4D76-BF4F-7B1F94DFBB99}" type="datetimeFigureOut">
              <a:rPr lang="zh-CN" altLang="en-US"/>
              <a:t>2025/3/8</a:t>
            </a:fld>
            <a:endParaRPr lang="zh-CN" altLang="en-US"/>
          </a:p>
        </p:txBody>
      </p:sp>
      <p:sp>
        <p:nvSpPr>
          <p:cNvPr id="5" name="页脚占位符 3"/>
          <p:cNvSpPr>
            <a:spLocks noGrp="1"/>
          </p:cNvSpPr>
          <p:nvPr>
            <p:ph type="ftr" sz="quarter" idx="15"/>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4"/>
          <p:cNvSpPr>
            <a:spLocks noGrp="1"/>
          </p:cNvSpPr>
          <p:nvPr>
            <p:ph type="sldNum" sz="quarter" idx="16"/>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93AAE84D-E307-48FB-B972-06D61D942735}" type="slidenum">
              <a:rPr lang="zh-CN" altLang="en-US"/>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a:lstStyle/>
          <a:p>
            <a:pPr lvl="0"/>
            <a:r>
              <a:rPr dirty="0">
                <a:sym typeface="+mn-ea"/>
              </a:rPr>
              <a:t>单击此处编辑母版标题样式</a:t>
            </a:r>
          </a:p>
        </p:txBody>
      </p:sp>
      <p:sp>
        <p:nvSpPr>
          <p:cNvPr id="3" name="内容占位符 2"/>
          <p:cNvSpPr>
            <a:spLocks noGrp="1"/>
          </p:cNvSpPr>
          <p:nvPr>
            <p:ph idx="1"/>
          </p:nvPr>
        </p:nvSpPr>
        <p:spPr>
          <a:xfrm>
            <a:off x="608400" y="1490400"/>
            <a:ext cx="10969200" cy="4759200"/>
          </a:xfrm>
        </p:spPr>
        <p:txBody>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D8CA82F3-E0E4-42BE-994F-0F83E4BE32B5}" type="datetimeFigureOut">
              <a:rPr lang="zh-CN" altLang="en-US"/>
              <a:t>2025/3/8</a:t>
            </a:fld>
            <a:endParaRPr lang="zh-CN" altLang="en-US"/>
          </a:p>
        </p:txBody>
      </p:sp>
      <p:sp>
        <p:nvSpPr>
          <p:cNvPr id="5" name="页脚占位符 4"/>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1E695A77-F1DA-4FA9-B14A-87F67C2B549D}" type="slidenum">
              <a:rPr lang="zh-CN" altLang="en-US"/>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990800" y="3848400"/>
            <a:ext cx="7768800" cy="766800"/>
          </a:xfrm>
        </p:spPr>
        <p:txBody>
          <a:bodyPr lIns="90000" tIns="46800" rIns="90000" bIns="46800" anchor="b"/>
          <a:lstStyle>
            <a:lvl1pPr>
              <a:defRPr sz="4400"/>
            </a:lvl1pPr>
          </a:lstStyle>
          <a:p>
            <a:r>
              <a:rPr lang="zh-CN" altLang="en-US" dirty="0"/>
              <a:t>单击此处编辑母版标题样式</a:t>
            </a:r>
          </a:p>
        </p:txBody>
      </p:sp>
      <p:sp>
        <p:nvSpPr>
          <p:cNvPr id="3" name="文本占位符 2"/>
          <p:cNvSpPr>
            <a:spLocks noGrp="1"/>
          </p:cNvSpPr>
          <p:nvPr>
            <p:ph type="body" idx="1"/>
          </p:nvPr>
        </p:nvSpPr>
        <p:spPr>
          <a:xfrm>
            <a:off x="1990800" y="4615200"/>
            <a:ext cx="7768800" cy="867600"/>
          </a:xfrm>
        </p:spPr>
        <p:txBody>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8B036E93-5CAD-4F0A-A237-DC3606B88092}" type="datetimeFigureOut">
              <a:rPr lang="zh-CN" altLang="en-US"/>
              <a:t>2025/3/8</a:t>
            </a:fld>
            <a:endParaRPr lang="zh-CN" altLang="en-US"/>
          </a:p>
        </p:txBody>
      </p:sp>
      <p:sp>
        <p:nvSpPr>
          <p:cNvPr id="5" name="页脚占位符 4"/>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9C5CE760-9261-48E8-8B76-F13093ABAD26}" type="slidenum">
              <a:rPr lang="zh-CN" altLang="en-US"/>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a:lstStyle/>
          <a:p>
            <a:pPr lvl="0"/>
            <a:r>
              <a:rPr dirty="0">
                <a:sym typeface="+mn-ea"/>
              </a:rPr>
              <a:t>单击此处编辑母版标题样式</a:t>
            </a:r>
          </a:p>
        </p:txBody>
      </p:sp>
      <p:sp>
        <p:nvSpPr>
          <p:cNvPr id="3" name="内容占位符 2"/>
          <p:cNvSpPr>
            <a:spLocks noGrp="1"/>
          </p:cNvSpPr>
          <p:nvPr>
            <p:ph sz="half" idx="1"/>
          </p:nvPr>
        </p:nvSpPr>
        <p:spPr>
          <a:xfrm>
            <a:off x="608400" y="1501200"/>
            <a:ext cx="5176800" cy="4748400"/>
          </a:xfrm>
        </p:spPr>
        <p:txBody>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nvPr>
        </p:nvSpPr>
        <p:spPr>
          <a:xfrm>
            <a:off x="6411600" y="1501200"/>
            <a:ext cx="5176800" cy="47484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02F8BD64-957A-42D6-8E60-D7934129941B}" type="datetimeFigureOut">
              <a:rPr lang="zh-CN" altLang="en-US"/>
              <a:t>2025/3/8</a:t>
            </a:fld>
            <a:endParaRPr lang="zh-CN" altLang="en-US"/>
          </a:p>
        </p:txBody>
      </p:sp>
      <p:sp>
        <p:nvSpPr>
          <p:cNvPr id="6" name="页脚占位符 5"/>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744FE721-37A0-421A-B964-6F20AA9F495A}"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a:lstStyle/>
          <a:p>
            <a:pPr lvl="0"/>
            <a:r>
              <a:rPr dirty="0">
                <a:sym typeface="+mn-ea"/>
              </a:rPr>
              <a:t>单击此处编辑母版标题样式</a:t>
            </a:r>
          </a:p>
        </p:txBody>
      </p:sp>
      <p:sp>
        <p:nvSpPr>
          <p:cNvPr id="3" name="文本占位符 2"/>
          <p:cNvSpPr>
            <a:spLocks noGrp="1"/>
          </p:cNvSpPr>
          <p:nvPr>
            <p:ph type="body" idx="1"/>
          </p:nvPr>
        </p:nvSpPr>
        <p:spPr>
          <a:xfrm>
            <a:off x="608400" y="1429200"/>
            <a:ext cx="5342400" cy="381600"/>
          </a:xfrm>
        </p:spPr>
        <p:txBody>
          <a:bodyPr lIns="101600" tIns="38100" rIns="76200" bIns="38100" anchor="t" anchorCtr="0"/>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608400" y="1854000"/>
            <a:ext cx="5342400" cy="4395600"/>
          </a:xfrm>
        </p:spPr>
        <p:txBody>
          <a:bodyPr lIns="101600" tIns="0" rIns="82550" bIns="0"/>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p:nvPr>
        </p:nvSpPr>
        <p:spPr>
          <a:xfrm>
            <a:off x="6235750" y="1421729"/>
            <a:ext cx="5342400" cy="381600"/>
          </a:xfrm>
        </p:spPr>
        <p:txBody>
          <a:bodyPr lIns="101600" tIns="38100" rIns="76200" bIns="38100" anchor="t" anchorCtr="0"/>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sym typeface="+mn-ea"/>
              </a:rPr>
              <a:t>单击此处编辑母版文本样式</a:t>
            </a:r>
          </a:p>
        </p:txBody>
      </p:sp>
      <p:sp>
        <p:nvSpPr>
          <p:cNvPr id="6" name="内容占位符 5"/>
          <p:cNvSpPr>
            <a:spLocks noGrp="1"/>
          </p:cNvSpPr>
          <p:nvPr>
            <p:ph sz="quarter" idx="4"/>
          </p:nvPr>
        </p:nvSpPr>
        <p:spPr>
          <a:xfrm>
            <a:off x="6235750" y="1854000"/>
            <a:ext cx="5342400" cy="4395600"/>
          </a:xfrm>
        </p:spPr>
        <p:txBody>
          <a:bodyPr lIns="101600" tIns="0" rIns="82550" bIns="0"/>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EB84A390-6CBE-4795-8DD6-C333EFE619E5}" type="datetimeFigureOut">
              <a:rPr lang="zh-CN" altLang="en-US"/>
              <a:t>2025/3/8</a:t>
            </a:fld>
            <a:endParaRPr lang="zh-CN" altLang="en-US"/>
          </a:p>
        </p:txBody>
      </p:sp>
      <p:sp>
        <p:nvSpPr>
          <p:cNvPr id="8" name="页脚占位符 7"/>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51EFEA80-D824-43D9-88C5-EE1A33E93F62}" type="slidenum">
              <a:rPr lang="zh-CN" altLang="en-US"/>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lIns="90000" tIns="46800" rIns="90000" bIns="46800"/>
          <a:lstStyle/>
          <a:p>
            <a:pPr lvl="0"/>
            <a:r>
              <a:rPr>
                <a:sym typeface="+mn-ea"/>
              </a:rPr>
              <a:t>单击此处编辑母版标题样式</a:t>
            </a:r>
          </a:p>
        </p:txBody>
      </p:sp>
      <p:sp>
        <p:nvSpPr>
          <p:cNvPr id="3" name="日期占位符 2"/>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5EC82670-6533-42CB-9544-8750FD290AFC}" type="datetimeFigureOut">
              <a:rPr lang="zh-CN" altLang="en-US"/>
              <a:t>2025/3/8</a:t>
            </a:fld>
            <a:endParaRPr lang="zh-CN" altLang="en-US"/>
          </a:p>
        </p:txBody>
      </p:sp>
      <p:sp>
        <p:nvSpPr>
          <p:cNvPr id="4" name="页脚占位符 3"/>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ECECEB95-1FB0-41AD-B91F-687FB9604FBD}" type="slidenum">
              <a:rPr lang="zh-CN" altLang="en-US"/>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BF3BFB8C-8A22-41A9-B936-9661AD6EAC12}" type="datetimeFigureOut">
              <a:rPr lang="zh-CN" altLang="en-US"/>
              <a:t>2025/3/8</a:t>
            </a:fld>
            <a:endParaRPr lang="zh-CN" altLang="en-US"/>
          </a:p>
        </p:txBody>
      </p:sp>
      <p:sp>
        <p:nvSpPr>
          <p:cNvPr id="3" name="页脚占位符 2"/>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8C626790-62F6-43CE-8159-FE32C0AF49B6}" type="slidenum">
              <a:rPr lang="zh-CN" altLang="en-US"/>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a:lstStyle>
            <a:lvl1pPr>
              <a:buNone/>
              <a:defRPr sz="1600"/>
            </a:lvl1pPr>
          </a:lstStyle>
          <a:p>
            <a:pPr lvl="0"/>
            <a:endParaRPr noProof="0" dirty="0">
              <a:sym typeface="+mn-ea"/>
            </a:endParaRPr>
          </a:p>
        </p:txBody>
      </p:sp>
      <p:sp>
        <p:nvSpPr>
          <p:cNvPr id="4" name="文本占位符 3"/>
          <p:cNvSpPr>
            <a:spLocks noGrp="1"/>
          </p:cNvSpPr>
          <p:nvPr>
            <p:ph type="body" sz="half" idx="2"/>
          </p:nvPr>
        </p:nvSpPr>
        <p:spPr>
          <a:xfrm>
            <a:off x="6350400" y="1555200"/>
            <a:ext cx="5227200" cy="4608000"/>
          </a:xfrm>
        </p:spPr>
        <p:txBody>
          <a:bodyPr/>
          <a:lstStyle>
            <a:lvl1pPr>
              <a:buNone/>
              <a:defRPr sz="1600"/>
            </a:lvl1pPr>
          </a:lstStyle>
          <a:p>
            <a:pPr lvl="0"/>
            <a:r>
              <a:rPr dirty="0">
                <a:sym typeface="+mn-ea"/>
              </a:rPr>
              <a:t>单击此处编辑母版文本样式</a:t>
            </a:r>
          </a:p>
        </p:txBody>
      </p:sp>
      <p:sp>
        <p:nvSpPr>
          <p:cNvPr id="9" name="标题 8"/>
          <p:cNvSpPr>
            <a:spLocks noGrp="1"/>
          </p:cNvSpPr>
          <p:nvPr>
            <p:ph type="title"/>
          </p:nvPr>
        </p:nvSpPr>
        <p:spPr/>
        <p:txBody>
          <a:bodyPr/>
          <a:lstStyle/>
          <a:p>
            <a:r>
              <a:rPr lang="zh-CN" altLang="en-US"/>
              <a:t>单击此处编辑母版标题样式</a:t>
            </a:r>
          </a:p>
        </p:txBody>
      </p:sp>
      <p:sp>
        <p:nvSpPr>
          <p:cNvPr id="5" name="日期占位符 4"/>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185F0290-4C99-4CAA-8132-E92B11174132}" type="datetimeFigureOut">
              <a:rPr lang="zh-CN" altLang="en-US"/>
              <a:t>2025/3/8</a:t>
            </a:fld>
            <a:endParaRPr lang="zh-CN" altLang="en-US" dirty="0"/>
          </a:p>
        </p:txBody>
      </p:sp>
      <p:sp>
        <p:nvSpPr>
          <p:cNvPr id="6" name="页脚占位符 5"/>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dirty="0">
                <a:latin typeface="+mn-lt"/>
                <a:ea typeface="+mn-ea"/>
              </a:defRPr>
            </a:lvl1pPr>
          </a:lstStyle>
          <a:p>
            <a:pPr>
              <a:defRPr/>
            </a:pPr>
            <a:endParaRPr lang="zh-CN" altLang="en-US"/>
          </a:p>
        </p:txBody>
      </p:sp>
      <p:sp>
        <p:nvSpPr>
          <p:cNvPr id="7" name="灯片编号占位符 6"/>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74FCAA1A-7B81-44FE-8188-07292685C6E6}" type="slidenum">
              <a:rPr lang="zh-CN" altLang="en-US"/>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234800" y="914400"/>
            <a:ext cx="1044000" cy="5029200"/>
          </a:xfrm>
        </p:spPr>
        <p:txBody>
          <a:bodyPr vert="eaVert" lIns="90000" tIns="46800" rIns="90000" bIns="46800"/>
          <a:lstStyle>
            <a:lvl1pPr>
              <a:buNone/>
              <a:defRPr sz="2800"/>
            </a:lvl1pPr>
          </a:lstStyle>
          <a:p>
            <a:pPr lvl="0"/>
            <a:r>
              <a:rPr lang="zh-CN" altLang="en-US" dirty="0">
                <a:sym typeface="+mn-ea"/>
              </a:rPr>
              <a:t>单击此处编辑母版标题样式</a:t>
            </a:r>
            <a:endParaRPr dirty="0">
              <a:sym typeface="+mn-ea"/>
            </a:endParaRPr>
          </a:p>
        </p:txBody>
      </p:sp>
      <p:sp>
        <p:nvSpPr>
          <p:cNvPr id="3" name="竖排文字占位符 2"/>
          <p:cNvSpPr>
            <a:spLocks noGrp="1"/>
          </p:cNvSpPr>
          <p:nvPr>
            <p:ph type="body" orient="vert" idx="1"/>
          </p:nvPr>
        </p:nvSpPr>
        <p:spPr>
          <a:xfrm>
            <a:off x="914400" y="914400"/>
            <a:ext cx="9169200" cy="5029200"/>
          </a:xfrm>
        </p:spPr>
        <p:txBody>
          <a:bodyPr vert="eaVert" lIns="46800" r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1"/>
            </p:custDataLst>
          </p:nvPr>
        </p:nvSpPr>
        <p:spPr>
          <a:xfrm>
            <a:off x="612775" y="6315075"/>
            <a:ext cx="2698750" cy="315913"/>
          </a:xfrm>
        </p:spPr>
        <p:txBody>
          <a:bodyPr/>
          <a:lstStyle>
            <a:lvl1pPr fontAlgn="auto">
              <a:spcBef>
                <a:spcPts val="0"/>
              </a:spcBef>
              <a:spcAft>
                <a:spcPts val="0"/>
              </a:spcAft>
              <a:defRPr>
                <a:latin typeface="+mn-lt"/>
                <a:ea typeface="+mn-ea"/>
              </a:defRPr>
            </a:lvl1pPr>
          </a:lstStyle>
          <a:p>
            <a:pPr>
              <a:defRPr/>
            </a:pPr>
            <a:fld id="{B17FE235-B4AF-44EF-A6E1-B7A7CA79DFE6}" type="datetimeFigureOut">
              <a:rPr lang="zh-CN" altLang="en-US"/>
              <a:t>2025/3/8</a:t>
            </a:fld>
            <a:endParaRPr lang="zh-CN" altLang="en-US"/>
          </a:p>
        </p:txBody>
      </p:sp>
      <p:sp>
        <p:nvSpPr>
          <p:cNvPr id="5" name="页脚占位符 4"/>
          <p:cNvSpPr>
            <a:spLocks noGrp="1"/>
          </p:cNvSpPr>
          <p:nvPr>
            <p:ph type="ftr" sz="quarter" idx="11"/>
            <p:custDataLst>
              <p:tags r:id="rId2"/>
            </p:custDataLst>
          </p:nvPr>
        </p:nvSpPr>
        <p:spPr>
          <a:xfrm>
            <a:off x="4116388" y="6315075"/>
            <a:ext cx="3959225" cy="315913"/>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custDataLst>
              <p:tags r:id="rId3"/>
            </p:custDataLst>
          </p:nvPr>
        </p:nvSpPr>
        <p:spPr>
          <a:xfrm>
            <a:off x="8877300" y="6315075"/>
            <a:ext cx="2700338" cy="315913"/>
          </a:xfrm>
        </p:spPr>
        <p:txBody>
          <a:bodyPr/>
          <a:lstStyle>
            <a:lvl1pPr fontAlgn="auto">
              <a:spcBef>
                <a:spcPts val="0"/>
              </a:spcBef>
              <a:spcAft>
                <a:spcPts val="0"/>
              </a:spcAft>
              <a:defRPr>
                <a:latin typeface="+mn-lt"/>
                <a:ea typeface="+mn-ea"/>
              </a:defRPr>
            </a:lvl1pPr>
          </a:lstStyle>
          <a:p>
            <a:pPr>
              <a:defRPr/>
            </a:pPr>
            <a:fld id="{B36D3D40-BD38-42E9-9AFE-996B7F70EE8C}" type="slidenum">
              <a:rPr lang="zh-CN" altLang="en-US"/>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013" y="608013"/>
            <a:ext cx="10969625" cy="706437"/>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013" y="1490663"/>
            <a:ext cx="10969625" cy="4759325"/>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fontAlgn="base">
        <a:spcBef>
          <a:spcPct val="0"/>
        </a:spcBef>
        <a:spcAft>
          <a:spcPct val="0"/>
        </a:spcAft>
        <a:defRPr sz="3600" b="1" kern="1200" spc="300">
          <a:solidFill>
            <a:srgbClr val="262626"/>
          </a:solidFill>
          <a:latin typeface="Arial" panose="020B0604020202020204" pitchFamily="34" charset="0"/>
          <a:ea typeface="微软雅黑" panose="020B0503020204020204" pitchFamily="34" charset="-122"/>
          <a:cs typeface="+mj-cs"/>
        </a:defRPr>
      </a:lvl1pPr>
      <a:lvl2pPr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2pPr>
      <a:lvl3pPr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3pPr>
      <a:lvl4pPr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4pPr>
      <a:lvl5pPr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3600" b="1">
          <a:solidFill>
            <a:srgbClr val="262626"/>
          </a:solidFill>
          <a:latin typeface="Arial" panose="020B0604020202020204" pitchFamily="34" charset="0"/>
          <a:ea typeface="微软雅黑" panose="020B0503020204020204" pitchFamily="34" charset="-122"/>
        </a:defRPr>
      </a:lvl9pPr>
    </p:titleStyle>
    <p:bodyStyle>
      <a:lvl1pPr marL="228600" indent="-228600" algn="l" rtl="0" fontAlgn="base">
        <a:lnSpc>
          <a:spcPct val="130000"/>
        </a:lnSpc>
        <a:spcBef>
          <a:spcPct val="0"/>
        </a:spcBef>
        <a:spcAft>
          <a:spcPts val="1000"/>
        </a:spcAft>
        <a:buFont typeface="Arial" panose="020B0604020202020204" pitchFamily="34" charset="0"/>
        <a:buChar char="●"/>
        <a:defRPr kern="1200" spc="150">
          <a:solidFill>
            <a:srgbClr val="595959"/>
          </a:solidFill>
          <a:latin typeface="Arial" panose="020B0604020202020204" pitchFamily="34" charset="0"/>
          <a:ea typeface="微软雅黑" panose="020B0503020204020204" pitchFamily="34" charset="-122"/>
          <a:cs typeface="+mn-cs"/>
        </a:defRPr>
      </a:lvl1pPr>
      <a:lvl2pPr marL="685800" indent="-228600" algn="l" rtl="0" fontAlgn="base">
        <a:lnSpc>
          <a:spcPct val="120000"/>
        </a:lnSpc>
        <a:spcBef>
          <a:spcPct val="0"/>
        </a:spcBef>
        <a:spcAft>
          <a:spcPts val="600"/>
        </a:spcAft>
        <a:buFont typeface="Arial" panose="020B0604020202020204" pitchFamily="34" charset="0"/>
        <a:buChar char="●"/>
        <a:tabLst>
          <a:tab pos="1609725" algn="l"/>
        </a:tabLst>
        <a:defRPr sz="1600" kern="1200" spc="150">
          <a:solidFill>
            <a:srgbClr val="595959"/>
          </a:solidFill>
          <a:latin typeface="Arial" panose="020B0604020202020204" pitchFamily="34" charset="0"/>
          <a:ea typeface="微软雅黑" panose="020B0503020204020204" pitchFamily="34" charset="-122"/>
          <a:cs typeface="+mn-cs"/>
        </a:defRPr>
      </a:lvl2pPr>
      <a:lvl3pPr marL="1143000" indent="-228600" algn="l" rtl="0" fontAlgn="base">
        <a:lnSpc>
          <a:spcPct val="120000"/>
        </a:lnSpc>
        <a:spcBef>
          <a:spcPct val="0"/>
        </a:spcBef>
        <a:spcAft>
          <a:spcPts val="600"/>
        </a:spcAft>
        <a:buFont typeface="Arial" panose="020B0604020202020204" pitchFamily="34" charset="0"/>
        <a:buChar char="●"/>
        <a:defRPr sz="1600" kern="1200" spc="150">
          <a:solidFill>
            <a:srgbClr val="595959"/>
          </a:solidFill>
          <a:latin typeface="Arial" panose="020B0604020202020204" pitchFamily="34" charset="0"/>
          <a:ea typeface="微软雅黑" panose="020B0503020204020204" pitchFamily="34" charset="-122"/>
          <a:cs typeface="+mn-cs"/>
        </a:defRPr>
      </a:lvl3pPr>
      <a:lvl4pPr marL="1600200" indent="-228600" algn="l" rtl="0" fontAlgn="base">
        <a:lnSpc>
          <a:spcPct val="120000"/>
        </a:lnSpc>
        <a:spcBef>
          <a:spcPct val="0"/>
        </a:spcBef>
        <a:spcAft>
          <a:spcPts val="300"/>
        </a:spcAft>
        <a:buFont typeface="Wingdings" panose="05000000000000000000" pitchFamily="2" charset="2"/>
        <a:buChar char=""/>
        <a:defRPr sz="1400" kern="1200" spc="150">
          <a:solidFill>
            <a:srgbClr val="595959"/>
          </a:solidFill>
          <a:latin typeface="Arial" panose="020B0604020202020204" pitchFamily="34" charset="0"/>
          <a:ea typeface="微软雅黑" panose="020B0503020204020204" pitchFamily="34" charset="-122"/>
          <a:cs typeface="+mn-cs"/>
        </a:defRPr>
      </a:lvl4pPr>
      <a:lvl5pPr marL="2057400" indent="-228600" algn="l" rtl="0" fontAlgn="base">
        <a:lnSpc>
          <a:spcPct val="120000"/>
        </a:lnSpc>
        <a:spcBef>
          <a:spcPct val="0"/>
        </a:spcBef>
        <a:spcAft>
          <a:spcPts val="300"/>
        </a:spcAft>
        <a:buFont typeface="Arial" panose="020B0604020202020204" pitchFamily="34" charset="0"/>
        <a:buChar char="•"/>
        <a:defRPr sz="1400" kern="1200" spc="150">
          <a:solidFill>
            <a:srgbClr val="595959"/>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35.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3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3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3.png"/><Relationship Id="rId4"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idx="4294967295"/>
          </p:nvPr>
        </p:nvSpPr>
        <p:spPr>
          <a:xfrm>
            <a:off x="-130175" y="1536700"/>
            <a:ext cx="12452350" cy="3786188"/>
          </a:xfrm>
        </p:spPr>
        <p:txBody>
          <a:bodyPr wrap="square" numCol="1" anchor="b" compatLnSpc="1"/>
          <a:lstStyle/>
          <a:p>
            <a:pPr algn="ctr"/>
            <a:r>
              <a:rPr lang="zh-CN" altLang="en-US" sz="8800">
                <a:solidFill>
                  <a:srgbClr val="FF0000"/>
                </a:solidFill>
                <a:latin typeface="微软雅黑" panose="020B0503020204020204" pitchFamily="34" charset="-122"/>
              </a:rPr>
              <a:t>数据结构：树</a:t>
            </a:r>
            <a:br>
              <a:rPr lang="zh-CN" altLang="en-US" sz="8800">
                <a:solidFill>
                  <a:srgbClr val="FF0000"/>
                </a:solidFill>
                <a:latin typeface="微软雅黑" panose="020B0503020204020204" pitchFamily="34" charset="-122"/>
              </a:rPr>
            </a:br>
            <a:r>
              <a:rPr lang="zh-CN" altLang="en-US" sz="8800">
                <a:solidFill>
                  <a:srgbClr val="FF0000"/>
                </a:solidFill>
                <a:latin typeface="微软雅黑" panose="020B0503020204020204" pitchFamily="34" charset="-122"/>
              </a:rPr>
              <a:t>                      </a:t>
            </a:r>
            <a:endParaRPr lang="zh-CN" altLang="en-US" sz="5300">
              <a:solidFill>
                <a:srgbClr val="FF0000"/>
              </a:solidFill>
              <a:latin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1" nodeType="withEffect">
                                  <p:stCondLst>
                                    <p:cond delay="0"/>
                                  </p:stCondLst>
                                  <p:childTnLst>
                                    <p:animEffect transition="out" filter="fade">
                                      <p:cBhvr>
                                        <p:cTn id="6" dur="500" tmFilter="0, 0; .2, .5; .8, .5; 1, 0"/>
                                        <p:tgtEl>
                                          <p:spTgt spid="4098"/>
                                        </p:tgtEl>
                                      </p:cBhvr>
                                    </p:animEffect>
                                    <p:animScale>
                                      <p:cBhvr>
                                        <p:cTn id="7" dur="250" autoRev="1" fill="hold"/>
                                        <p:tgtEl>
                                          <p:spTgt spid="40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树的实现</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父亲表示法</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5" name="组合 4"/>
          <p:cNvGrpSpPr/>
          <p:nvPr/>
        </p:nvGrpSpPr>
        <p:grpSpPr>
          <a:xfrm>
            <a:off x="720671" y="1202263"/>
            <a:ext cx="3509187" cy="4157237"/>
            <a:chOff x="2697990" y="2132856"/>
            <a:chExt cx="2496323" cy="2957325"/>
          </a:xfrm>
        </p:grpSpPr>
        <p:grpSp>
          <p:nvGrpSpPr>
            <p:cNvPr id="7" name="组合 6"/>
            <p:cNvGrpSpPr/>
            <p:nvPr/>
          </p:nvGrpSpPr>
          <p:grpSpPr>
            <a:xfrm>
              <a:off x="2697990" y="2132856"/>
              <a:ext cx="2496323" cy="2957325"/>
              <a:chOff x="1483886" y="4071942"/>
              <a:chExt cx="1285647" cy="1541270"/>
            </a:xfrm>
          </p:grpSpPr>
          <p:sp>
            <p:nvSpPr>
              <p:cNvPr id="9"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10" name="Line 36"/>
              <p:cNvSpPr>
                <a:spLocks noChangeShapeType="1"/>
              </p:cNvSpPr>
              <p:nvPr/>
            </p:nvSpPr>
            <p:spPr bwMode="auto">
              <a:xfrm flipH="1">
                <a:off x="1695125" y="4778915"/>
                <a:ext cx="176576" cy="411989"/>
              </a:xfrm>
              <a:prstGeom prst="line">
                <a:avLst/>
              </a:prstGeom>
              <a:noFill/>
              <a:ln w="28575">
                <a:solidFill>
                  <a:schemeClr val="tx1"/>
                </a:solidFill>
                <a:miter lim="800000"/>
              </a:ln>
              <a:effectLst/>
            </p:spPr>
            <p:txBody>
              <a:bodyPr wrap="none"/>
              <a:lstStyle/>
              <a:p>
                <a:endParaRPr lang="zh-CN" altLang="en-US" dirty="0"/>
              </a:p>
            </p:txBody>
          </p:sp>
          <p:sp>
            <p:nvSpPr>
              <p:cNvPr id="11" name="Line 37"/>
              <p:cNvSpPr>
                <a:spLocks noChangeShapeType="1"/>
              </p:cNvSpPr>
              <p:nvPr/>
            </p:nvSpPr>
            <p:spPr bwMode="auto">
              <a:xfrm>
                <a:off x="2288829" y="4276759"/>
                <a:ext cx="289175" cy="278740"/>
              </a:xfrm>
              <a:prstGeom prst="line">
                <a:avLst/>
              </a:prstGeom>
              <a:noFill/>
              <a:ln w="28575">
                <a:solidFill>
                  <a:schemeClr val="tx1"/>
                </a:solidFill>
                <a:miter lim="800000"/>
              </a:ln>
              <a:effectLst/>
            </p:spPr>
            <p:txBody>
              <a:bodyPr wrap="none"/>
              <a:lstStyle/>
              <a:p>
                <a:endParaRPr lang="zh-CN" altLang="en-US" dirty="0"/>
              </a:p>
            </p:txBody>
          </p:sp>
          <p:sp>
            <p:nvSpPr>
              <p:cNvPr id="13"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14" name="Line 40"/>
              <p:cNvSpPr>
                <a:spLocks noChangeShapeType="1"/>
              </p:cNvSpPr>
              <p:nvPr/>
            </p:nvSpPr>
            <p:spPr bwMode="auto">
              <a:xfrm flipH="1">
                <a:off x="2647797" y="4730182"/>
                <a:ext cx="28848" cy="460722"/>
              </a:xfrm>
              <a:prstGeom prst="line">
                <a:avLst/>
              </a:prstGeom>
              <a:noFill/>
              <a:ln w="28575">
                <a:solidFill>
                  <a:schemeClr val="tx1"/>
                </a:solidFill>
                <a:miter lim="800000"/>
              </a:ln>
              <a:effectLst/>
            </p:spPr>
            <p:txBody>
              <a:bodyPr wrap="none"/>
              <a:lstStyle/>
              <a:p>
                <a:endParaRPr lang="zh-CN" altLang="en-US" dirty="0"/>
              </a:p>
            </p:txBody>
          </p:sp>
          <p:sp>
            <p:nvSpPr>
              <p:cNvPr id="15"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r>
                  <a:rPr lang="en-US" altLang="zh-CN"/>
                  <a:t>4</a:t>
                </a:r>
              </a:p>
            </p:txBody>
          </p:sp>
          <p:sp>
            <p:nvSpPr>
              <p:cNvPr id="16" name="Oval 30"/>
              <p:cNvSpPr>
                <a:spLocks noChangeArrowheads="1"/>
              </p:cNvSpPr>
              <p:nvPr/>
            </p:nvSpPr>
            <p:spPr bwMode="auto">
              <a:xfrm>
                <a:off x="2143108" y="4071942"/>
                <a:ext cx="214314" cy="214314"/>
              </a:xfrm>
              <a:prstGeom prst="ellipse">
                <a:avLst/>
              </a:prstGeom>
              <a:solidFill>
                <a:schemeClr val="bg1"/>
              </a:solidFill>
              <a:ln w="28575">
                <a:solidFill>
                  <a:schemeClr val="tx1"/>
                </a:solidFill>
                <a:miter lim="800000"/>
              </a:ln>
              <a:effectLst/>
            </p:spPr>
            <p:txBody>
              <a:bodyPr wrap="none" anchor="ctr"/>
              <a:lstStyle/>
              <a:p>
                <a:r>
                  <a:rPr lang="en-US" altLang="zh-CN"/>
                  <a:t>1</a:t>
                </a:r>
              </a:p>
            </p:txBody>
          </p:sp>
          <p:sp>
            <p:nvSpPr>
              <p:cNvPr id="18" name="Oval 30"/>
              <p:cNvSpPr>
                <a:spLocks noChangeArrowheads="1"/>
              </p:cNvSpPr>
              <p:nvPr/>
            </p:nvSpPr>
            <p:spPr bwMode="auto">
              <a:xfrm>
                <a:off x="1535477" y="5190521"/>
                <a:ext cx="214314" cy="214314"/>
              </a:xfrm>
              <a:prstGeom prst="ellipse">
                <a:avLst/>
              </a:prstGeom>
              <a:noFill/>
              <a:ln w="28575">
                <a:solidFill>
                  <a:schemeClr val="tx1"/>
                </a:solidFill>
                <a:miter lim="800000"/>
              </a:ln>
              <a:effectLst/>
            </p:spPr>
            <p:txBody>
              <a:bodyPr wrap="none" anchor="ctr"/>
              <a:lstStyle/>
              <a:p>
                <a:r>
                  <a:rPr lang="en-US" altLang="zh-CN" dirty="0"/>
                  <a:t>3</a:t>
                </a:r>
              </a:p>
            </p:txBody>
          </p:sp>
          <p:sp>
            <p:nvSpPr>
              <p:cNvPr id="20"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r>
                  <a:rPr lang="en-US" altLang="zh-CN" dirty="0"/>
                  <a:t>2</a:t>
                </a:r>
              </a:p>
            </p:txBody>
          </p:sp>
          <p:sp>
            <p:nvSpPr>
              <p:cNvPr id="21" name="Oval 30"/>
              <p:cNvSpPr>
                <a:spLocks noChangeArrowheads="1"/>
              </p:cNvSpPr>
              <p:nvPr/>
            </p:nvSpPr>
            <p:spPr bwMode="auto">
              <a:xfrm>
                <a:off x="2555219" y="4515432"/>
                <a:ext cx="214314" cy="214314"/>
              </a:xfrm>
              <a:prstGeom prst="ellipse">
                <a:avLst/>
              </a:prstGeom>
              <a:solidFill>
                <a:schemeClr val="bg1"/>
              </a:solidFill>
              <a:ln w="28575">
                <a:solidFill>
                  <a:schemeClr val="tx1"/>
                </a:solidFill>
                <a:miter lim="800000"/>
              </a:ln>
              <a:effectLst/>
            </p:spPr>
            <p:txBody>
              <a:bodyPr wrap="none" anchor="ctr"/>
              <a:lstStyle/>
              <a:p>
                <a:r>
                  <a:rPr lang="en-US" altLang="zh-CN" dirty="0"/>
                  <a:t>5</a:t>
                </a:r>
              </a:p>
            </p:txBody>
          </p:sp>
          <p:sp>
            <p:nvSpPr>
              <p:cNvPr id="22"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r>
                  <a:rPr lang="en-US" altLang="zh-CN"/>
                  <a:t>7</a:t>
                </a:r>
              </a:p>
            </p:txBody>
          </p:sp>
          <p:sp>
            <p:nvSpPr>
              <p:cNvPr id="2" name="Line 39"/>
              <p:cNvSpPr>
                <a:spLocks noChangeShapeType="1"/>
              </p:cNvSpPr>
              <p:nvPr/>
            </p:nvSpPr>
            <p:spPr bwMode="auto">
              <a:xfrm flipH="1">
                <a:off x="1483886" y="5398898"/>
                <a:ext cx="131385" cy="214314"/>
              </a:xfrm>
              <a:prstGeom prst="line">
                <a:avLst/>
              </a:prstGeom>
              <a:noFill/>
              <a:ln w="28575">
                <a:solidFill>
                  <a:schemeClr val="tx1"/>
                </a:solidFill>
                <a:miter lim="800000"/>
              </a:ln>
              <a:effectLst/>
            </p:spPr>
            <p:txBody>
              <a:bodyPr wrap="none"/>
              <a:lstStyle/>
              <a:p>
                <a:endParaRPr lang="zh-CN" altLang="en-US" dirty="0"/>
              </a:p>
            </p:txBody>
          </p:sp>
        </p:grpSp>
        <p:sp>
          <p:nvSpPr>
            <p:cNvPr id="25" name="Oval 30"/>
            <p:cNvSpPr>
              <a:spLocks noChangeArrowheads="1"/>
            </p:cNvSpPr>
            <p:nvPr/>
          </p:nvSpPr>
          <p:spPr bwMode="auto">
            <a:xfrm>
              <a:off x="3400496" y="4268055"/>
              <a:ext cx="416131" cy="411217"/>
            </a:xfrm>
            <a:prstGeom prst="ellipse">
              <a:avLst/>
            </a:prstGeom>
            <a:noFill/>
            <a:ln w="28575">
              <a:solidFill>
                <a:schemeClr val="tx1"/>
              </a:solidFill>
              <a:miter lim="800000"/>
            </a:ln>
            <a:effectLst/>
          </p:spPr>
          <p:txBody>
            <a:bodyPr wrap="none" anchor="ctr"/>
            <a:lstStyle/>
            <a:p>
              <a:r>
                <a:rPr lang="en-US" altLang="zh-CN"/>
                <a:t>6</a:t>
              </a:r>
            </a:p>
          </p:txBody>
        </p:sp>
        <p:sp>
          <p:nvSpPr>
            <p:cNvPr id="26" name="Line 39"/>
            <p:cNvSpPr>
              <a:spLocks noChangeShapeType="1"/>
            </p:cNvSpPr>
            <p:nvPr/>
          </p:nvSpPr>
          <p:spPr bwMode="auto">
            <a:xfrm>
              <a:off x="3561224" y="3538153"/>
              <a:ext cx="32072" cy="741722"/>
            </a:xfrm>
            <a:prstGeom prst="line">
              <a:avLst/>
            </a:prstGeom>
            <a:noFill/>
            <a:ln w="28575">
              <a:solidFill>
                <a:schemeClr val="tx1"/>
              </a:solidFill>
              <a:miter lim="800000"/>
            </a:ln>
            <a:effectLst/>
          </p:spPr>
          <p:txBody>
            <a:bodyPr wrap="none"/>
            <a:lstStyle/>
            <a:p>
              <a:endParaRPr lang="zh-CN" altLang="en-US" dirty="0"/>
            </a:p>
          </p:txBody>
        </p:sp>
        <p:sp>
          <p:nvSpPr>
            <p:cNvPr id="28" name="Line 39"/>
            <p:cNvSpPr>
              <a:spLocks noChangeShapeType="1"/>
            </p:cNvSpPr>
            <p:nvPr/>
          </p:nvSpPr>
          <p:spPr bwMode="auto">
            <a:xfrm>
              <a:off x="3072417" y="4677608"/>
              <a:ext cx="282905" cy="411217"/>
            </a:xfrm>
            <a:prstGeom prst="line">
              <a:avLst/>
            </a:prstGeom>
            <a:noFill/>
            <a:ln w="28575">
              <a:solidFill>
                <a:schemeClr val="tx1"/>
              </a:solidFill>
              <a:miter lim="800000"/>
            </a:ln>
            <a:effectLst/>
          </p:spPr>
          <p:txBody>
            <a:bodyPr wrap="none"/>
            <a:lstStyle/>
            <a:p>
              <a:endParaRPr lang="zh-CN" altLang="en-US" dirty="0"/>
            </a:p>
          </p:txBody>
        </p:sp>
      </p:grpSp>
      <p:sp>
        <p:nvSpPr>
          <p:cNvPr id="6" name="文本框 5"/>
          <p:cNvSpPr txBox="1"/>
          <p:nvPr/>
        </p:nvSpPr>
        <p:spPr>
          <a:xfrm>
            <a:off x="5238750" y="1238250"/>
            <a:ext cx="6280785" cy="4965065"/>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struct Node</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data;</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father;</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}tree[10001];</a:t>
            </a:r>
          </a:p>
          <a:p>
            <a:pPr eaLnBrk="1" hangingPunct="1">
              <a:lnSpc>
                <a:spcPct val="120000"/>
              </a:lnSpc>
              <a:buClr>
                <a:schemeClr val="accent2"/>
              </a:buClr>
              <a:buSzPct val="80000"/>
            </a:pP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对于每个节点，记录该点存放的信息和父亲节点的下标。</a:t>
            </a:r>
          </a:p>
          <a:p>
            <a:pPr eaLnBrk="1" hangingPunct="1">
              <a:lnSpc>
                <a:spcPct val="120000"/>
              </a:lnSpc>
              <a:buClr>
                <a:schemeClr val="accent2"/>
              </a:buClr>
              <a:buSzPct val="80000"/>
            </a:pP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缺点：不方便从上往下去查找相关信息</a:t>
            </a:r>
          </a:p>
          <a:p>
            <a:pPr eaLnBrk="1" hangingPunct="1">
              <a:lnSpc>
                <a:spcPct val="120000"/>
              </a:lnSpc>
              <a:buClr>
                <a:schemeClr val="accent2"/>
              </a:buClr>
              <a:buSzPct val="80000"/>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1" name="Oval 30"/>
          <p:cNvSpPr>
            <a:spLocks noChangeArrowheads="1"/>
          </p:cNvSpPr>
          <p:nvPr/>
        </p:nvSpPr>
        <p:spPr bwMode="auto">
          <a:xfrm>
            <a:off x="390233" y="5349342"/>
            <a:ext cx="584972" cy="578065"/>
          </a:xfrm>
          <a:prstGeom prst="ellipse">
            <a:avLst/>
          </a:prstGeom>
          <a:noFill/>
          <a:ln w="28575">
            <a:solidFill>
              <a:schemeClr val="tx1"/>
            </a:solidFill>
            <a:miter lim="800000"/>
          </a:ln>
          <a:effectLst/>
        </p:spPr>
        <p:txBody>
          <a:bodyPr wrap="none" anchor="ctr"/>
          <a:lstStyle/>
          <a:p>
            <a:r>
              <a:rPr lang="en-US" altLang="zh-CN"/>
              <a:t>8</a:t>
            </a:r>
          </a:p>
        </p:txBody>
      </p:sp>
      <p:sp>
        <p:nvSpPr>
          <p:cNvPr id="32" name="Oval 30"/>
          <p:cNvSpPr>
            <a:spLocks noChangeArrowheads="1"/>
          </p:cNvSpPr>
          <p:nvPr/>
        </p:nvSpPr>
        <p:spPr bwMode="auto">
          <a:xfrm>
            <a:off x="1231722" y="5349342"/>
            <a:ext cx="584973" cy="578065"/>
          </a:xfrm>
          <a:prstGeom prst="ellipse">
            <a:avLst/>
          </a:prstGeom>
          <a:noFill/>
          <a:ln w="28575">
            <a:solidFill>
              <a:schemeClr val="tx1"/>
            </a:solidFill>
            <a:miter lim="800000"/>
          </a:ln>
          <a:effectLst/>
        </p:spPr>
        <p:txBody>
          <a:bodyPr wrap="none" anchor="ctr"/>
          <a:lstStyle/>
          <a:p>
            <a:r>
              <a:rPr lang="en-US" altLang="zh-CN"/>
              <a:t>9</a:t>
            </a:r>
          </a:p>
        </p:txBody>
      </p:sp>
      <p:sp>
        <p:nvSpPr>
          <p:cNvPr id="12" name="文本框 11"/>
          <p:cNvSpPr txBox="1"/>
          <p:nvPr/>
        </p:nvSpPr>
        <p:spPr>
          <a:xfrm>
            <a:off x="3108325" y="1186180"/>
            <a:ext cx="1163320" cy="521970"/>
          </a:xfrm>
          <a:prstGeom prst="rect">
            <a:avLst/>
          </a:prstGeom>
          <a:noFill/>
        </p:spPr>
        <p:txBody>
          <a:bodyPr wrap="square" rtlCol="0">
            <a:spAutoFit/>
          </a:bodyPr>
          <a:lstStyle/>
          <a:p>
            <a:r>
              <a:rPr lang="en-US" altLang="zh-CN" sz="1400"/>
              <a:t>data:A</a:t>
            </a:r>
          </a:p>
          <a:p>
            <a:r>
              <a:rPr lang="en-US" altLang="zh-CN" sz="1400"/>
              <a:t>father:null</a:t>
            </a:r>
          </a:p>
        </p:txBody>
      </p:sp>
      <p:sp>
        <p:nvSpPr>
          <p:cNvPr id="19" name="文本框 18"/>
          <p:cNvSpPr txBox="1"/>
          <p:nvPr/>
        </p:nvSpPr>
        <p:spPr>
          <a:xfrm>
            <a:off x="544830" y="1992630"/>
            <a:ext cx="1163320" cy="521970"/>
          </a:xfrm>
          <a:prstGeom prst="rect">
            <a:avLst/>
          </a:prstGeom>
          <a:noFill/>
        </p:spPr>
        <p:txBody>
          <a:bodyPr wrap="square" rtlCol="0">
            <a:spAutoFit/>
          </a:bodyPr>
          <a:lstStyle/>
          <a:p>
            <a:r>
              <a:rPr lang="en-US" altLang="zh-CN" sz="1400"/>
              <a:t>data:B</a:t>
            </a:r>
          </a:p>
          <a:p>
            <a:r>
              <a:rPr lang="en-US" altLang="zh-CN" sz="1400"/>
              <a:t>father:1</a:t>
            </a:r>
          </a:p>
        </p:txBody>
      </p:sp>
      <p:sp>
        <p:nvSpPr>
          <p:cNvPr id="27" name="文本框 26"/>
          <p:cNvSpPr txBox="1"/>
          <p:nvPr/>
        </p:nvSpPr>
        <p:spPr>
          <a:xfrm>
            <a:off x="3858260" y="1876425"/>
            <a:ext cx="1163320" cy="521970"/>
          </a:xfrm>
          <a:prstGeom prst="rect">
            <a:avLst/>
          </a:prstGeom>
          <a:noFill/>
        </p:spPr>
        <p:txBody>
          <a:bodyPr wrap="square" rtlCol="0">
            <a:spAutoFit/>
          </a:bodyPr>
          <a:lstStyle/>
          <a:p>
            <a:r>
              <a:rPr lang="en-US" altLang="zh-CN" sz="1400"/>
              <a:t>data:C</a:t>
            </a:r>
          </a:p>
          <a:p>
            <a:r>
              <a:rPr lang="en-US" altLang="zh-CN" sz="1400"/>
              <a:t>father:1</a:t>
            </a:r>
          </a:p>
        </p:txBody>
      </p:sp>
      <p:sp>
        <p:nvSpPr>
          <p:cNvPr id="29" name="文本框 28"/>
          <p:cNvSpPr txBox="1"/>
          <p:nvPr/>
        </p:nvSpPr>
        <p:spPr>
          <a:xfrm>
            <a:off x="68580" y="3597275"/>
            <a:ext cx="1163320" cy="521970"/>
          </a:xfrm>
          <a:prstGeom prst="rect">
            <a:avLst/>
          </a:prstGeom>
          <a:noFill/>
        </p:spPr>
        <p:txBody>
          <a:bodyPr wrap="square" rtlCol="0">
            <a:spAutoFit/>
          </a:bodyPr>
          <a:lstStyle/>
          <a:p>
            <a:r>
              <a:rPr lang="en-US" altLang="zh-CN" sz="1400"/>
              <a:t>data:D</a:t>
            </a:r>
          </a:p>
          <a:p>
            <a:r>
              <a:rPr lang="en-US" altLang="zh-CN" sz="1400"/>
              <a:t>father:4</a:t>
            </a:r>
          </a:p>
        </p:txBody>
      </p:sp>
      <p:sp>
        <p:nvSpPr>
          <p:cNvPr id="30" name="文本框 29"/>
          <p:cNvSpPr txBox="1"/>
          <p:nvPr/>
        </p:nvSpPr>
        <p:spPr>
          <a:xfrm>
            <a:off x="2430145" y="3459480"/>
            <a:ext cx="1163320" cy="521970"/>
          </a:xfrm>
          <a:prstGeom prst="rect">
            <a:avLst/>
          </a:prstGeom>
          <a:noFill/>
        </p:spPr>
        <p:txBody>
          <a:bodyPr wrap="square" rtlCol="0">
            <a:spAutoFit/>
          </a:bodyPr>
          <a:lstStyle/>
          <a:p>
            <a:r>
              <a:rPr lang="en-US" altLang="zh-CN" sz="1400"/>
              <a:t>data:E</a:t>
            </a:r>
          </a:p>
          <a:p>
            <a:r>
              <a:rPr lang="en-US" altLang="zh-CN" sz="1400"/>
              <a:t>father:4</a:t>
            </a:r>
          </a:p>
        </p:txBody>
      </p:sp>
      <p:sp>
        <p:nvSpPr>
          <p:cNvPr id="33" name="文本框 32"/>
          <p:cNvSpPr txBox="1"/>
          <p:nvPr/>
        </p:nvSpPr>
        <p:spPr>
          <a:xfrm>
            <a:off x="4229735" y="3666490"/>
            <a:ext cx="1163320" cy="521970"/>
          </a:xfrm>
          <a:prstGeom prst="rect">
            <a:avLst/>
          </a:prstGeom>
          <a:noFill/>
        </p:spPr>
        <p:txBody>
          <a:bodyPr wrap="square" rtlCol="0">
            <a:spAutoFit/>
          </a:bodyPr>
          <a:lstStyle/>
          <a:p>
            <a:r>
              <a:rPr lang="en-US" altLang="zh-CN" sz="1400"/>
              <a:t>data:F</a:t>
            </a:r>
          </a:p>
          <a:p>
            <a:r>
              <a:rPr lang="en-US" altLang="zh-CN" sz="1400"/>
              <a:t>father:5</a:t>
            </a:r>
          </a:p>
        </p:txBody>
      </p:sp>
      <p:sp>
        <p:nvSpPr>
          <p:cNvPr id="35" name="文本框 34"/>
          <p:cNvSpPr txBox="1"/>
          <p:nvPr/>
        </p:nvSpPr>
        <p:spPr>
          <a:xfrm>
            <a:off x="1644650" y="4726305"/>
            <a:ext cx="1163320" cy="521970"/>
          </a:xfrm>
          <a:prstGeom prst="rect">
            <a:avLst/>
          </a:prstGeom>
          <a:noFill/>
        </p:spPr>
        <p:txBody>
          <a:bodyPr wrap="square" rtlCol="0">
            <a:spAutoFit/>
          </a:bodyPr>
          <a:lstStyle/>
          <a:p>
            <a:r>
              <a:rPr lang="en-US" altLang="zh-CN" sz="1400"/>
              <a:t>data:J</a:t>
            </a:r>
          </a:p>
          <a:p>
            <a:r>
              <a:rPr lang="en-US" altLang="zh-CN" sz="1400"/>
              <a:t>father:4</a:t>
            </a:r>
          </a:p>
        </p:txBody>
      </p:sp>
      <p:sp>
        <p:nvSpPr>
          <p:cNvPr id="36" name="文本框 35"/>
          <p:cNvSpPr txBox="1"/>
          <p:nvPr/>
        </p:nvSpPr>
        <p:spPr>
          <a:xfrm>
            <a:off x="1297305" y="5992495"/>
            <a:ext cx="1163320" cy="521970"/>
          </a:xfrm>
          <a:prstGeom prst="rect">
            <a:avLst/>
          </a:prstGeom>
          <a:noFill/>
        </p:spPr>
        <p:txBody>
          <a:bodyPr wrap="square" rtlCol="0">
            <a:spAutoFit/>
          </a:bodyPr>
          <a:lstStyle/>
          <a:p>
            <a:r>
              <a:rPr lang="en-US" altLang="zh-CN" sz="1400"/>
              <a:t>data:I</a:t>
            </a:r>
          </a:p>
          <a:p>
            <a:r>
              <a:rPr lang="en-US" altLang="zh-CN" sz="1400"/>
              <a:t>father:3</a:t>
            </a:r>
          </a:p>
        </p:txBody>
      </p:sp>
      <p:sp>
        <p:nvSpPr>
          <p:cNvPr id="37" name="文本框 36"/>
          <p:cNvSpPr txBox="1"/>
          <p:nvPr/>
        </p:nvSpPr>
        <p:spPr>
          <a:xfrm>
            <a:off x="-40005" y="4797425"/>
            <a:ext cx="1163320" cy="521970"/>
          </a:xfrm>
          <a:prstGeom prst="rect">
            <a:avLst/>
          </a:prstGeom>
          <a:noFill/>
        </p:spPr>
        <p:txBody>
          <a:bodyPr wrap="square" rtlCol="0">
            <a:spAutoFit/>
          </a:bodyPr>
          <a:lstStyle/>
          <a:p>
            <a:r>
              <a:rPr lang="en-US" altLang="zh-CN" sz="1400"/>
              <a:t>data:H</a:t>
            </a:r>
          </a:p>
          <a:p>
            <a:r>
              <a:rPr lang="en-US" altLang="zh-CN" sz="1400"/>
              <a:t>father:3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树的实现</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儿子表示法</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6" name="文本框 5"/>
          <p:cNvSpPr txBox="1"/>
          <p:nvPr/>
        </p:nvSpPr>
        <p:spPr>
          <a:xfrm>
            <a:off x="5238750" y="1238250"/>
            <a:ext cx="6280785" cy="4965065"/>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struct Node</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data;</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numson;</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son[11];</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}tree[10001];</a:t>
            </a:r>
          </a:p>
          <a:p>
            <a:pPr eaLnBrk="1" hangingPunct="1">
              <a:lnSpc>
                <a:spcPct val="120000"/>
              </a:lnSpc>
              <a:buClr>
                <a:schemeClr val="accent2"/>
              </a:buClr>
              <a:buSzPct val="80000"/>
            </a:pP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对于每个节点，记录该点的儿子个数和所有的</a:t>
            </a: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儿子节点的下标。</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缺点：不方便从下往上去查找相关信息</a:t>
            </a:r>
          </a:p>
        </p:txBody>
      </p:sp>
      <p:sp>
        <p:nvSpPr>
          <p:cNvPr id="33" name="文本框 32"/>
          <p:cNvSpPr txBox="1"/>
          <p:nvPr/>
        </p:nvSpPr>
        <p:spPr>
          <a:xfrm>
            <a:off x="4229735" y="3666490"/>
            <a:ext cx="1163320" cy="737235"/>
          </a:xfrm>
          <a:prstGeom prst="rect">
            <a:avLst/>
          </a:prstGeom>
          <a:noFill/>
        </p:spPr>
        <p:txBody>
          <a:bodyPr wrap="square" rtlCol="0">
            <a:spAutoFit/>
          </a:bodyPr>
          <a:lstStyle/>
          <a:p>
            <a:r>
              <a:rPr lang="en-US" altLang="zh-CN" sz="1400"/>
              <a:t>data:F</a:t>
            </a:r>
          </a:p>
          <a:p>
            <a:r>
              <a:rPr lang="en-US" altLang="zh-CN" sz="1400"/>
              <a:t>numson=0</a:t>
            </a:r>
          </a:p>
          <a:p>
            <a:r>
              <a:rPr lang="en-US" altLang="zh-CN" sz="1400"/>
              <a:t>son={}</a:t>
            </a:r>
          </a:p>
        </p:txBody>
      </p:sp>
      <p:grpSp>
        <p:nvGrpSpPr>
          <p:cNvPr id="8" name="组合 7"/>
          <p:cNvGrpSpPr/>
          <p:nvPr/>
        </p:nvGrpSpPr>
        <p:grpSpPr>
          <a:xfrm>
            <a:off x="720671" y="1202263"/>
            <a:ext cx="3509187" cy="4157237"/>
            <a:chOff x="2697990" y="2132856"/>
            <a:chExt cx="2496323" cy="2957325"/>
          </a:xfrm>
        </p:grpSpPr>
        <p:grpSp>
          <p:nvGrpSpPr>
            <p:cNvPr id="17" name="组合 16"/>
            <p:cNvGrpSpPr/>
            <p:nvPr/>
          </p:nvGrpSpPr>
          <p:grpSpPr>
            <a:xfrm>
              <a:off x="2697990" y="2132856"/>
              <a:ext cx="2496323" cy="2957325"/>
              <a:chOff x="1483886" y="4071942"/>
              <a:chExt cx="1285647" cy="1541270"/>
            </a:xfrm>
          </p:grpSpPr>
          <p:sp>
            <p:nvSpPr>
              <p:cNvPr id="23"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24" name="Line 36"/>
              <p:cNvSpPr>
                <a:spLocks noChangeShapeType="1"/>
              </p:cNvSpPr>
              <p:nvPr/>
            </p:nvSpPr>
            <p:spPr bwMode="auto">
              <a:xfrm flipH="1">
                <a:off x="1695125" y="4778915"/>
                <a:ext cx="176576" cy="411989"/>
              </a:xfrm>
              <a:prstGeom prst="line">
                <a:avLst/>
              </a:prstGeom>
              <a:noFill/>
              <a:ln w="28575">
                <a:solidFill>
                  <a:schemeClr val="tx1"/>
                </a:solidFill>
                <a:miter lim="800000"/>
              </a:ln>
              <a:effectLst/>
            </p:spPr>
            <p:txBody>
              <a:bodyPr wrap="none"/>
              <a:lstStyle/>
              <a:p>
                <a:endParaRPr lang="zh-CN" altLang="en-US" dirty="0"/>
              </a:p>
            </p:txBody>
          </p:sp>
          <p:sp>
            <p:nvSpPr>
              <p:cNvPr id="34" name="Line 37"/>
              <p:cNvSpPr>
                <a:spLocks noChangeShapeType="1"/>
              </p:cNvSpPr>
              <p:nvPr/>
            </p:nvSpPr>
            <p:spPr bwMode="auto">
              <a:xfrm>
                <a:off x="2288829" y="4276759"/>
                <a:ext cx="289175" cy="278740"/>
              </a:xfrm>
              <a:prstGeom prst="line">
                <a:avLst/>
              </a:prstGeom>
              <a:noFill/>
              <a:ln w="28575">
                <a:solidFill>
                  <a:schemeClr val="tx1"/>
                </a:solidFill>
                <a:miter lim="800000"/>
              </a:ln>
              <a:effectLst/>
            </p:spPr>
            <p:txBody>
              <a:bodyPr wrap="none"/>
              <a:lstStyle/>
              <a:p>
                <a:endParaRPr lang="zh-CN" altLang="en-US" dirty="0"/>
              </a:p>
            </p:txBody>
          </p:sp>
          <p:sp>
            <p:nvSpPr>
              <p:cNvPr id="38"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39" name="Line 40"/>
              <p:cNvSpPr>
                <a:spLocks noChangeShapeType="1"/>
              </p:cNvSpPr>
              <p:nvPr/>
            </p:nvSpPr>
            <p:spPr bwMode="auto">
              <a:xfrm flipH="1">
                <a:off x="2647797" y="4730182"/>
                <a:ext cx="28848" cy="460722"/>
              </a:xfrm>
              <a:prstGeom prst="line">
                <a:avLst/>
              </a:prstGeom>
              <a:noFill/>
              <a:ln w="28575">
                <a:solidFill>
                  <a:schemeClr val="tx1"/>
                </a:solidFill>
                <a:miter lim="800000"/>
              </a:ln>
              <a:effectLst/>
            </p:spPr>
            <p:txBody>
              <a:bodyPr wrap="none"/>
              <a:lstStyle/>
              <a:p>
                <a:endParaRPr lang="zh-CN" altLang="en-US" dirty="0"/>
              </a:p>
            </p:txBody>
          </p:sp>
          <p:sp>
            <p:nvSpPr>
              <p:cNvPr id="40"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r>
                  <a:rPr lang="en-US" altLang="zh-CN"/>
                  <a:t>4</a:t>
                </a:r>
              </a:p>
            </p:txBody>
          </p:sp>
          <p:sp>
            <p:nvSpPr>
              <p:cNvPr id="41" name="Oval 30"/>
              <p:cNvSpPr>
                <a:spLocks noChangeArrowheads="1"/>
              </p:cNvSpPr>
              <p:nvPr/>
            </p:nvSpPr>
            <p:spPr bwMode="auto">
              <a:xfrm>
                <a:off x="2143108" y="4071942"/>
                <a:ext cx="214314" cy="214314"/>
              </a:xfrm>
              <a:prstGeom prst="ellipse">
                <a:avLst/>
              </a:prstGeom>
              <a:solidFill>
                <a:schemeClr val="bg1"/>
              </a:solidFill>
              <a:ln w="28575">
                <a:solidFill>
                  <a:schemeClr val="tx1"/>
                </a:solidFill>
                <a:miter lim="800000"/>
              </a:ln>
              <a:effectLst/>
            </p:spPr>
            <p:txBody>
              <a:bodyPr wrap="none" anchor="ctr"/>
              <a:lstStyle/>
              <a:p>
                <a:r>
                  <a:rPr lang="en-US" altLang="zh-CN"/>
                  <a:t>1</a:t>
                </a:r>
              </a:p>
            </p:txBody>
          </p:sp>
          <p:sp>
            <p:nvSpPr>
              <p:cNvPr id="42" name="Oval 30"/>
              <p:cNvSpPr>
                <a:spLocks noChangeArrowheads="1"/>
              </p:cNvSpPr>
              <p:nvPr/>
            </p:nvSpPr>
            <p:spPr bwMode="auto">
              <a:xfrm>
                <a:off x="1535477" y="5190521"/>
                <a:ext cx="214314" cy="214314"/>
              </a:xfrm>
              <a:prstGeom prst="ellipse">
                <a:avLst/>
              </a:prstGeom>
              <a:noFill/>
              <a:ln w="28575">
                <a:solidFill>
                  <a:schemeClr val="tx1"/>
                </a:solidFill>
                <a:miter lim="800000"/>
              </a:ln>
              <a:effectLst/>
            </p:spPr>
            <p:txBody>
              <a:bodyPr wrap="none" anchor="ctr"/>
              <a:lstStyle/>
              <a:p>
                <a:r>
                  <a:rPr lang="en-US" altLang="zh-CN" dirty="0"/>
                  <a:t>3</a:t>
                </a:r>
              </a:p>
            </p:txBody>
          </p:sp>
          <p:sp>
            <p:nvSpPr>
              <p:cNvPr id="43"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r>
                  <a:rPr lang="en-US" altLang="zh-CN" dirty="0"/>
                  <a:t>2</a:t>
                </a:r>
              </a:p>
            </p:txBody>
          </p:sp>
          <p:sp>
            <p:nvSpPr>
              <p:cNvPr id="44" name="Oval 30"/>
              <p:cNvSpPr>
                <a:spLocks noChangeArrowheads="1"/>
              </p:cNvSpPr>
              <p:nvPr/>
            </p:nvSpPr>
            <p:spPr bwMode="auto">
              <a:xfrm>
                <a:off x="2555219" y="4515432"/>
                <a:ext cx="214314" cy="214314"/>
              </a:xfrm>
              <a:prstGeom prst="ellipse">
                <a:avLst/>
              </a:prstGeom>
              <a:solidFill>
                <a:schemeClr val="bg1"/>
              </a:solidFill>
              <a:ln w="28575">
                <a:solidFill>
                  <a:schemeClr val="tx1"/>
                </a:solidFill>
                <a:miter lim="800000"/>
              </a:ln>
              <a:effectLst/>
            </p:spPr>
            <p:txBody>
              <a:bodyPr wrap="none" anchor="ctr"/>
              <a:lstStyle/>
              <a:p>
                <a:r>
                  <a:rPr lang="en-US" altLang="zh-CN" dirty="0"/>
                  <a:t>5</a:t>
                </a:r>
              </a:p>
            </p:txBody>
          </p:sp>
          <p:sp>
            <p:nvSpPr>
              <p:cNvPr id="45"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r>
                  <a:rPr lang="en-US" altLang="zh-CN"/>
                  <a:t>7</a:t>
                </a:r>
              </a:p>
            </p:txBody>
          </p:sp>
          <p:sp>
            <p:nvSpPr>
              <p:cNvPr id="46" name="Line 39"/>
              <p:cNvSpPr>
                <a:spLocks noChangeShapeType="1"/>
              </p:cNvSpPr>
              <p:nvPr/>
            </p:nvSpPr>
            <p:spPr bwMode="auto">
              <a:xfrm flipH="1">
                <a:off x="1483886" y="5398898"/>
                <a:ext cx="131385" cy="214314"/>
              </a:xfrm>
              <a:prstGeom prst="line">
                <a:avLst/>
              </a:prstGeom>
              <a:noFill/>
              <a:ln w="28575">
                <a:solidFill>
                  <a:schemeClr val="tx1"/>
                </a:solidFill>
                <a:miter lim="800000"/>
              </a:ln>
              <a:effectLst/>
            </p:spPr>
            <p:txBody>
              <a:bodyPr wrap="none"/>
              <a:lstStyle/>
              <a:p>
                <a:endParaRPr lang="zh-CN" altLang="en-US" dirty="0"/>
              </a:p>
            </p:txBody>
          </p:sp>
        </p:grpSp>
        <p:sp>
          <p:nvSpPr>
            <p:cNvPr id="47" name="Oval 30"/>
            <p:cNvSpPr>
              <a:spLocks noChangeArrowheads="1"/>
            </p:cNvSpPr>
            <p:nvPr/>
          </p:nvSpPr>
          <p:spPr bwMode="auto">
            <a:xfrm>
              <a:off x="3400496" y="4268055"/>
              <a:ext cx="416131" cy="411217"/>
            </a:xfrm>
            <a:prstGeom prst="ellipse">
              <a:avLst/>
            </a:prstGeom>
            <a:noFill/>
            <a:ln w="28575">
              <a:solidFill>
                <a:schemeClr val="tx1"/>
              </a:solidFill>
              <a:miter lim="800000"/>
            </a:ln>
            <a:effectLst/>
          </p:spPr>
          <p:txBody>
            <a:bodyPr wrap="none" anchor="ctr"/>
            <a:lstStyle/>
            <a:p>
              <a:r>
                <a:rPr lang="en-US" altLang="zh-CN"/>
                <a:t>6</a:t>
              </a:r>
            </a:p>
          </p:txBody>
        </p:sp>
        <p:sp>
          <p:nvSpPr>
            <p:cNvPr id="48" name="Line 39"/>
            <p:cNvSpPr>
              <a:spLocks noChangeShapeType="1"/>
            </p:cNvSpPr>
            <p:nvPr/>
          </p:nvSpPr>
          <p:spPr bwMode="auto">
            <a:xfrm>
              <a:off x="3561224" y="3538153"/>
              <a:ext cx="32072" cy="741722"/>
            </a:xfrm>
            <a:prstGeom prst="line">
              <a:avLst/>
            </a:prstGeom>
            <a:noFill/>
            <a:ln w="28575">
              <a:solidFill>
                <a:schemeClr val="tx1"/>
              </a:solidFill>
              <a:miter lim="800000"/>
            </a:ln>
            <a:effectLst/>
          </p:spPr>
          <p:txBody>
            <a:bodyPr wrap="none"/>
            <a:lstStyle/>
            <a:p>
              <a:endParaRPr lang="zh-CN" altLang="en-US" dirty="0"/>
            </a:p>
          </p:txBody>
        </p:sp>
        <p:sp>
          <p:nvSpPr>
            <p:cNvPr id="49" name="Line 39"/>
            <p:cNvSpPr>
              <a:spLocks noChangeShapeType="1"/>
            </p:cNvSpPr>
            <p:nvPr/>
          </p:nvSpPr>
          <p:spPr bwMode="auto">
            <a:xfrm>
              <a:off x="3072417" y="4677608"/>
              <a:ext cx="282905" cy="411217"/>
            </a:xfrm>
            <a:prstGeom prst="line">
              <a:avLst/>
            </a:prstGeom>
            <a:noFill/>
            <a:ln w="28575">
              <a:solidFill>
                <a:schemeClr val="tx1"/>
              </a:solidFill>
              <a:miter lim="800000"/>
            </a:ln>
            <a:effectLst/>
          </p:spPr>
          <p:txBody>
            <a:bodyPr wrap="none"/>
            <a:lstStyle/>
            <a:p>
              <a:endParaRPr lang="zh-CN" altLang="en-US" dirty="0"/>
            </a:p>
          </p:txBody>
        </p:sp>
      </p:grpSp>
      <p:sp>
        <p:nvSpPr>
          <p:cNvPr id="50" name="Oval 30"/>
          <p:cNvSpPr>
            <a:spLocks noChangeArrowheads="1"/>
          </p:cNvSpPr>
          <p:nvPr/>
        </p:nvSpPr>
        <p:spPr bwMode="auto">
          <a:xfrm>
            <a:off x="390233" y="5349342"/>
            <a:ext cx="584972" cy="578065"/>
          </a:xfrm>
          <a:prstGeom prst="ellipse">
            <a:avLst/>
          </a:prstGeom>
          <a:noFill/>
          <a:ln w="28575">
            <a:solidFill>
              <a:schemeClr val="tx1"/>
            </a:solidFill>
            <a:miter lim="800000"/>
          </a:ln>
          <a:effectLst/>
        </p:spPr>
        <p:txBody>
          <a:bodyPr wrap="none" anchor="ctr"/>
          <a:lstStyle/>
          <a:p>
            <a:r>
              <a:rPr lang="en-US" altLang="zh-CN"/>
              <a:t>8</a:t>
            </a:r>
          </a:p>
        </p:txBody>
      </p:sp>
      <p:sp>
        <p:nvSpPr>
          <p:cNvPr id="51" name="Oval 30"/>
          <p:cNvSpPr>
            <a:spLocks noChangeArrowheads="1"/>
          </p:cNvSpPr>
          <p:nvPr/>
        </p:nvSpPr>
        <p:spPr bwMode="auto">
          <a:xfrm>
            <a:off x="1231722" y="5349342"/>
            <a:ext cx="584973" cy="578065"/>
          </a:xfrm>
          <a:prstGeom prst="ellipse">
            <a:avLst/>
          </a:prstGeom>
          <a:noFill/>
          <a:ln w="28575">
            <a:solidFill>
              <a:schemeClr val="tx1"/>
            </a:solidFill>
            <a:miter lim="800000"/>
          </a:ln>
          <a:effectLst/>
        </p:spPr>
        <p:txBody>
          <a:bodyPr wrap="none" anchor="ctr"/>
          <a:lstStyle/>
          <a:p>
            <a:r>
              <a:rPr lang="en-US" altLang="zh-CN"/>
              <a:t>9</a:t>
            </a:r>
          </a:p>
        </p:txBody>
      </p:sp>
      <p:sp>
        <p:nvSpPr>
          <p:cNvPr id="52" name="文本框 51"/>
          <p:cNvSpPr txBox="1"/>
          <p:nvPr/>
        </p:nvSpPr>
        <p:spPr>
          <a:xfrm>
            <a:off x="3108325" y="1186180"/>
            <a:ext cx="1163320" cy="737235"/>
          </a:xfrm>
          <a:prstGeom prst="rect">
            <a:avLst/>
          </a:prstGeom>
          <a:noFill/>
        </p:spPr>
        <p:txBody>
          <a:bodyPr wrap="square" rtlCol="0">
            <a:spAutoFit/>
          </a:bodyPr>
          <a:lstStyle/>
          <a:p>
            <a:r>
              <a:rPr lang="en-US" altLang="zh-CN" sz="1400"/>
              <a:t>data:A</a:t>
            </a:r>
          </a:p>
          <a:p>
            <a:r>
              <a:rPr lang="en-US" altLang="zh-CN" sz="1400"/>
              <a:t>numson=2</a:t>
            </a:r>
          </a:p>
          <a:p>
            <a:r>
              <a:rPr lang="en-US" altLang="zh-CN" sz="1400"/>
              <a:t>son={4,5}</a:t>
            </a:r>
          </a:p>
        </p:txBody>
      </p:sp>
      <p:sp>
        <p:nvSpPr>
          <p:cNvPr id="53" name="文本框 52"/>
          <p:cNvSpPr txBox="1"/>
          <p:nvPr/>
        </p:nvSpPr>
        <p:spPr>
          <a:xfrm>
            <a:off x="544830" y="1992630"/>
            <a:ext cx="1163320" cy="737235"/>
          </a:xfrm>
          <a:prstGeom prst="rect">
            <a:avLst/>
          </a:prstGeom>
          <a:noFill/>
        </p:spPr>
        <p:txBody>
          <a:bodyPr wrap="square" rtlCol="0">
            <a:spAutoFit/>
          </a:bodyPr>
          <a:lstStyle/>
          <a:p>
            <a:r>
              <a:rPr lang="en-US" altLang="zh-CN" sz="1400"/>
              <a:t>data:B</a:t>
            </a:r>
          </a:p>
          <a:p>
            <a:r>
              <a:rPr lang="en-US" altLang="zh-CN" sz="1400"/>
              <a:t>numson=3</a:t>
            </a:r>
          </a:p>
          <a:p>
            <a:r>
              <a:rPr lang="en-US" altLang="zh-CN" sz="1400"/>
              <a:t>son={2,3,6}</a:t>
            </a:r>
          </a:p>
        </p:txBody>
      </p:sp>
      <p:sp>
        <p:nvSpPr>
          <p:cNvPr id="54" name="文本框 53"/>
          <p:cNvSpPr txBox="1"/>
          <p:nvPr/>
        </p:nvSpPr>
        <p:spPr>
          <a:xfrm>
            <a:off x="4085590" y="1863090"/>
            <a:ext cx="1163320" cy="737235"/>
          </a:xfrm>
          <a:prstGeom prst="rect">
            <a:avLst/>
          </a:prstGeom>
          <a:noFill/>
        </p:spPr>
        <p:txBody>
          <a:bodyPr wrap="square" rtlCol="0">
            <a:spAutoFit/>
          </a:bodyPr>
          <a:lstStyle/>
          <a:p>
            <a:r>
              <a:rPr lang="en-US" altLang="zh-CN" sz="1400"/>
              <a:t>data:C</a:t>
            </a:r>
          </a:p>
          <a:p>
            <a:r>
              <a:rPr lang="en-US" altLang="zh-CN" sz="1400"/>
              <a:t>numson=1</a:t>
            </a:r>
          </a:p>
          <a:p>
            <a:r>
              <a:rPr lang="en-US" altLang="zh-CN" sz="1400"/>
              <a:t>son={7}</a:t>
            </a:r>
          </a:p>
        </p:txBody>
      </p:sp>
      <p:sp>
        <p:nvSpPr>
          <p:cNvPr id="55" name="文本框 54"/>
          <p:cNvSpPr txBox="1"/>
          <p:nvPr/>
        </p:nvSpPr>
        <p:spPr>
          <a:xfrm>
            <a:off x="68580" y="3597275"/>
            <a:ext cx="1163320" cy="737235"/>
          </a:xfrm>
          <a:prstGeom prst="rect">
            <a:avLst/>
          </a:prstGeom>
          <a:noFill/>
        </p:spPr>
        <p:txBody>
          <a:bodyPr wrap="square" rtlCol="0">
            <a:spAutoFit/>
          </a:bodyPr>
          <a:lstStyle/>
          <a:p>
            <a:r>
              <a:rPr lang="en-US" altLang="zh-CN" sz="1400"/>
              <a:t>data:D</a:t>
            </a:r>
          </a:p>
          <a:p>
            <a:r>
              <a:rPr lang="en-US" altLang="zh-CN" sz="1400">
                <a:sym typeface="+mn-ea"/>
              </a:rPr>
              <a:t>numson=2</a:t>
            </a:r>
            <a:endParaRPr lang="en-US" altLang="zh-CN" sz="1400"/>
          </a:p>
          <a:p>
            <a:r>
              <a:rPr lang="en-US" altLang="zh-CN" sz="1400">
                <a:sym typeface="+mn-ea"/>
              </a:rPr>
              <a:t>son={8,9}</a:t>
            </a:r>
            <a:endParaRPr lang="en-US" altLang="zh-CN" sz="1400"/>
          </a:p>
        </p:txBody>
      </p:sp>
      <p:sp>
        <p:nvSpPr>
          <p:cNvPr id="56" name="文本框 55"/>
          <p:cNvSpPr txBox="1"/>
          <p:nvPr/>
        </p:nvSpPr>
        <p:spPr>
          <a:xfrm>
            <a:off x="2653665" y="3375025"/>
            <a:ext cx="1163320" cy="953135"/>
          </a:xfrm>
          <a:prstGeom prst="rect">
            <a:avLst/>
          </a:prstGeom>
          <a:noFill/>
        </p:spPr>
        <p:txBody>
          <a:bodyPr wrap="square" rtlCol="0">
            <a:spAutoFit/>
          </a:bodyPr>
          <a:lstStyle/>
          <a:p>
            <a:r>
              <a:rPr lang="en-US" altLang="zh-CN" sz="1400"/>
              <a:t>data:E</a:t>
            </a:r>
          </a:p>
          <a:p>
            <a:r>
              <a:rPr lang="en-US" altLang="zh-CN" sz="1400">
                <a:sym typeface="+mn-ea"/>
              </a:rPr>
              <a:t>numson=0</a:t>
            </a:r>
            <a:endParaRPr lang="en-US" altLang="zh-CN" sz="1400"/>
          </a:p>
          <a:p>
            <a:r>
              <a:rPr lang="en-US" altLang="zh-CN" sz="1400">
                <a:sym typeface="+mn-ea"/>
              </a:rPr>
              <a:t>son={}</a:t>
            </a:r>
            <a:endParaRPr lang="en-US" altLang="zh-CN" sz="1400"/>
          </a:p>
          <a:p>
            <a:endParaRPr lang="en-US" altLang="zh-CN" sz="1400"/>
          </a:p>
        </p:txBody>
      </p:sp>
      <p:sp>
        <p:nvSpPr>
          <p:cNvPr id="57" name="文本框 56"/>
          <p:cNvSpPr txBox="1"/>
          <p:nvPr/>
        </p:nvSpPr>
        <p:spPr>
          <a:xfrm>
            <a:off x="1644650" y="4726305"/>
            <a:ext cx="1163320" cy="737235"/>
          </a:xfrm>
          <a:prstGeom prst="rect">
            <a:avLst/>
          </a:prstGeom>
          <a:noFill/>
        </p:spPr>
        <p:txBody>
          <a:bodyPr wrap="square" rtlCol="0">
            <a:spAutoFit/>
          </a:bodyPr>
          <a:lstStyle/>
          <a:p>
            <a:r>
              <a:rPr lang="en-US" altLang="zh-CN" sz="1400"/>
              <a:t>data:J</a:t>
            </a:r>
          </a:p>
          <a:p>
            <a:r>
              <a:rPr lang="en-US" altLang="zh-CN" sz="1400">
                <a:sym typeface="+mn-ea"/>
              </a:rPr>
              <a:t>numson=0</a:t>
            </a:r>
            <a:endParaRPr lang="en-US" altLang="zh-CN" sz="1400"/>
          </a:p>
          <a:p>
            <a:r>
              <a:rPr lang="en-US" altLang="zh-CN" sz="1400">
                <a:sym typeface="+mn-ea"/>
              </a:rPr>
              <a:t>son={}</a:t>
            </a:r>
            <a:endParaRPr lang="en-US" altLang="zh-CN" sz="1400"/>
          </a:p>
        </p:txBody>
      </p:sp>
      <p:sp>
        <p:nvSpPr>
          <p:cNvPr id="58" name="文本框 57"/>
          <p:cNvSpPr txBox="1"/>
          <p:nvPr/>
        </p:nvSpPr>
        <p:spPr>
          <a:xfrm>
            <a:off x="1816735" y="5807710"/>
            <a:ext cx="1163320" cy="737235"/>
          </a:xfrm>
          <a:prstGeom prst="rect">
            <a:avLst/>
          </a:prstGeom>
          <a:noFill/>
        </p:spPr>
        <p:txBody>
          <a:bodyPr wrap="square" rtlCol="0">
            <a:spAutoFit/>
          </a:bodyPr>
          <a:lstStyle/>
          <a:p>
            <a:r>
              <a:rPr lang="en-US" altLang="zh-CN" sz="1400"/>
              <a:t>data:I</a:t>
            </a:r>
          </a:p>
          <a:p>
            <a:r>
              <a:rPr lang="en-US" altLang="zh-CN" sz="1400">
                <a:sym typeface="+mn-ea"/>
              </a:rPr>
              <a:t>numson=0</a:t>
            </a:r>
            <a:endParaRPr lang="en-US" altLang="zh-CN" sz="1400"/>
          </a:p>
          <a:p>
            <a:r>
              <a:rPr lang="en-US" altLang="zh-CN" sz="1400">
                <a:sym typeface="+mn-ea"/>
              </a:rPr>
              <a:t>son={}</a:t>
            </a:r>
            <a:endParaRPr lang="en-US" altLang="zh-CN" sz="1400"/>
          </a:p>
        </p:txBody>
      </p:sp>
      <p:sp>
        <p:nvSpPr>
          <p:cNvPr id="59" name="文本框 58"/>
          <p:cNvSpPr txBox="1"/>
          <p:nvPr/>
        </p:nvSpPr>
        <p:spPr>
          <a:xfrm>
            <a:off x="-40005" y="5876290"/>
            <a:ext cx="1163320" cy="737235"/>
          </a:xfrm>
          <a:prstGeom prst="rect">
            <a:avLst/>
          </a:prstGeom>
          <a:noFill/>
        </p:spPr>
        <p:txBody>
          <a:bodyPr wrap="square" rtlCol="0">
            <a:spAutoFit/>
          </a:bodyPr>
          <a:lstStyle/>
          <a:p>
            <a:r>
              <a:rPr lang="en-US" altLang="zh-CN" sz="1400"/>
              <a:t>data:H</a:t>
            </a:r>
          </a:p>
          <a:p>
            <a:r>
              <a:rPr lang="en-US" altLang="zh-CN" sz="1400">
                <a:sym typeface="+mn-ea"/>
              </a:rPr>
              <a:t>numson=0</a:t>
            </a:r>
            <a:endParaRPr lang="en-US" altLang="zh-CN" sz="1400"/>
          </a:p>
          <a:p>
            <a:r>
              <a:rPr lang="en-US" altLang="zh-CN" sz="1400">
                <a:sym typeface="+mn-ea"/>
              </a:rPr>
              <a:t>son={}</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树的实现</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父子表示法</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6" name="文本框 5"/>
          <p:cNvSpPr txBox="1"/>
          <p:nvPr/>
        </p:nvSpPr>
        <p:spPr>
          <a:xfrm>
            <a:off x="5238750" y="1238250"/>
            <a:ext cx="6280785" cy="5851525"/>
          </a:xfrm>
          <a:prstGeom prst="rect">
            <a:avLst/>
          </a:prstGeom>
          <a:noFill/>
        </p:spPr>
        <p:txBody>
          <a:bodyPr wrap="square" rtlCol="0">
            <a:spAutoFit/>
          </a:bodyPr>
          <a:lstStyle/>
          <a:p>
            <a:pPr algn="l" eaLnBrk="1" hangingPunct="1">
              <a:lnSpc>
                <a:spcPct val="120000"/>
              </a:lnSpc>
              <a:buClr>
                <a:schemeClr val="accent2"/>
              </a:buClr>
              <a:buSzPct val="80000"/>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struct Node</a:t>
            </a:r>
          </a:p>
          <a:p>
            <a:pPr algn="l" eaLnBrk="1" hangingPunct="1">
              <a:lnSpc>
                <a:spcPct val="120000"/>
              </a:lnSpc>
              <a:buClr>
                <a:schemeClr val="accent2"/>
              </a:buClr>
              <a:buSzPct val="80000"/>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algn="l" eaLnBrk="1" hangingPunct="1">
              <a:lnSpc>
                <a:spcPct val="120000"/>
              </a:lnSpc>
              <a:buClr>
                <a:schemeClr val="accent2"/>
              </a:buClr>
              <a:buSzPct val="80000"/>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data;</a:t>
            </a:r>
          </a:p>
          <a:p>
            <a:pPr algn="l" eaLnBrk="1" hangingPunct="1">
              <a:lnSpc>
                <a:spcPct val="120000"/>
              </a:lnSpc>
              <a:buClr>
                <a:schemeClr val="accent2"/>
              </a:buClr>
              <a:buSzPct val="80000"/>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father;</a:t>
            </a:r>
          </a:p>
          <a:p>
            <a:pPr algn="l" eaLnBrk="1" hangingPunct="1">
              <a:lnSpc>
                <a:spcPct val="120000"/>
              </a:lnSpc>
              <a:buClr>
                <a:schemeClr val="accent2"/>
              </a:buClr>
              <a:buSzPct val="80000"/>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numson;</a:t>
            </a:r>
          </a:p>
          <a:p>
            <a:pPr algn="l" eaLnBrk="1" hangingPunct="1">
              <a:lnSpc>
                <a:spcPct val="120000"/>
              </a:lnSpc>
              <a:buClr>
                <a:schemeClr val="accent2"/>
              </a:buClr>
              <a:buSzPct val="80000"/>
              <a:buNone/>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son[11];</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}tree[10001];</a:t>
            </a:r>
          </a:p>
          <a:p>
            <a:pPr eaLnBrk="1" hangingPunct="1">
              <a:lnSpc>
                <a:spcPct val="120000"/>
              </a:lnSpc>
              <a:buClr>
                <a:schemeClr val="accent2"/>
              </a:buClr>
              <a:buSzPct val="80000"/>
            </a:pP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最常用的方法，对于每个节点，记录该点的儿子个数和所有的子节点的下标以及父亲的下标。</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3" name="文本框 32"/>
          <p:cNvSpPr txBox="1"/>
          <p:nvPr/>
        </p:nvSpPr>
        <p:spPr>
          <a:xfrm>
            <a:off x="4229735" y="3666490"/>
            <a:ext cx="1163320" cy="953135"/>
          </a:xfrm>
          <a:prstGeom prst="rect">
            <a:avLst/>
          </a:prstGeom>
          <a:noFill/>
        </p:spPr>
        <p:txBody>
          <a:bodyPr wrap="square" rtlCol="0">
            <a:spAutoFit/>
          </a:bodyPr>
          <a:lstStyle/>
          <a:p>
            <a:r>
              <a:rPr lang="en-US" altLang="zh-CN" sz="1400"/>
              <a:t>data:F</a:t>
            </a:r>
          </a:p>
          <a:p>
            <a:r>
              <a:rPr lang="en-US" altLang="zh-CN" sz="1400"/>
              <a:t>father=5</a:t>
            </a:r>
          </a:p>
          <a:p>
            <a:r>
              <a:rPr lang="en-US" altLang="zh-CN" sz="1400"/>
              <a:t>numson=0</a:t>
            </a:r>
          </a:p>
          <a:p>
            <a:r>
              <a:rPr lang="en-US" altLang="zh-CN" sz="1400"/>
              <a:t>son={}</a:t>
            </a:r>
          </a:p>
        </p:txBody>
      </p:sp>
      <p:grpSp>
        <p:nvGrpSpPr>
          <p:cNvPr id="8" name="组合 7"/>
          <p:cNvGrpSpPr/>
          <p:nvPr/>
        </p:nvGrpSpPr>
        <p:grpSpPr>
          <a:xfrm>
            <a:off x="720671" y="1202263"/>
            <a:ext cx="3509187" cy="4157237"/>
            <a:chOff x="2697990" y="2132856"/>
            <a:chExt cx="2496323" cy="2957325"/>
          </a:xfrm>
        </p:grpSpPr>
        <p:grpSp>
          <p:nvGrpSpPr>
            <p:cNvPr id="17" name="组合 16"/>
            <p:cNvGrpSpPr/>
            <p:nvPr/>
          </p:nvGrpSpPr>
          <p:grpSpPr>
            <a:xfrm>
              <a:off x="2697990" y="2132856"/>
              <a:ext cx="2496323" cy="2957325"/>
              <a:chOff x="1483886" y="4071942"/>
              <a:chExt cx="1285647" cy="1541270"/>
            </a:xfrm>
          </p:grpSpPr>
          <p:sp>
            <p:nvSpPr>
              <p:cNvPr id="23"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24" name="Line 36"/>
              <p:cNvSpPr>
                <a:spLocks noChangeShapeType="1"/>
              </p:cNvSpPr>
              <p:nvPr/>
            </p:nvSpPr>
            <p:spPr bwMode="auto">
              <a:xfrm flipH="1">
                <a:off x="1695125" y="4778915"/>
                <a:ext cx="176576" cy="411989"/>
              </a:xfrm>
              <a:prstGeom prst="line">
                <a:avLst/>
              </a:prstGeom>
              <a:noFill/>
              <a:ln w="28575">
                <a:solidFill>
                  <a:schemeClr val="tx1"/>
                </a:solidFill>
                <a:miter lim="800000"/>
              </a:ln>
              <a:effectLst/>
            </p:spPr>
            <p:txBody>
              <a:bodyPr wrap="none"/>
              <a:lstStyle/>
              <a:p>
                <a:endParaRPr lang="zh-CN" altLang="en-US" dirty="0"/>
              </a:p>
            </p:txBody>
          </p:sp>
          <p:sp>
            <p:nvSpPr>
              <p:cNvPr id="34" name="Line 37"/>
              <p:cNvSpPr>
                <a:spLocks noChangeShapeType="1"/>
              </p:cNvSpPr>
              <p:nvPr/>
            </p:nvSpPr>
            <p:spPr bwMode="auto">
              <a:xfrm>
                <a:off x="2288829" y="4276759"/>
                <a:ext cx="289175" cy="278740"/>
              </a:xfrm>
              <a:prstGeom prst="line">
                <a:avLst/>
              </a:prstGeom>
              <a:noFill/>
              <a:ln w="28575">
                <a:solidFill>
                  <a:schemeClr val="tx1"/>
                </a:solidFill>
                <a:miter lim="800000"/>
              </a:ln>
              <a:effectLst/>
            </p:spPr>
            <p:txBody>
              <a:bodyPr wrap="none"/>
              <a:lstStyle/>
              <a:p>
                <a:endParaRPr lang="zh-CN" altLang="en-US" dirty="0"/>
              </a:p>
            </p:txBody>
          </p:sp>
          <p:sp>
            <p:nvSpPr>
              <p:cNvPr id="38"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39" name="Line 40"/>
              <p:cNvSpPr>
                <a:spLocks noChangeShapeType="1"/>
              </p:cNvSpPr>
              <p:nvPr/>
            </p:nvSpPr>
            <p:spPr bwMode="auto">
              <a:xfrm flipH="1">
                <a:off x="2647797" y="4730182"/>
                <a:ext cx="28848" cy="460722"/>
              </a:xfrm>
              <a:prstGeom prst="line">
                <a:avLst/>
              </a:prstGeom>
              <a:noFill/>
              <a:ln w="28575">
                <a:solidFill>
                  <a:schemeClr val="tx1"/>
                </a:solidFill>
                <a:miter lim="800000"/>
              </a:ln>
              <a:effectLst/>
            </p:spPr>
            <p:txBody>
              <a:bodyPr wrap="none"/>
              <a:lstStyle/>
              <a:p>
                <a:endParaRPr lang="zh-CN" altLang="en-US" dirty="0"/>
              </a:p>
            </p:txBody>
          </p:sp>
          <p:sp>
            <p:nvSpPr>
              <p:cNvPr id="40"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r>
                  <a:rPr lang="en-US" altLang="zh-CN"/>
                  <a:t>4</a:t>
                </a:r>
              </a:p>
            </p:txBody>
          </p:sp>
          <p:sp>
            <p:nvSpPr>
              <p:cNvPr id="41" name="Oval 30"/>
              <p:cNvSpPr>
                <a:spLocks noChangeArrowheads="1"/>
              </p:cNvSpPr>
              <p:nvPr/>
            </p:nvSpPr>
            <p:spPr bwMode="auto">
              <a:xfrm>
                <a:off x="2143108" y="4071942"/>
                <a:ext cx="214314" cy="214314"/>
              </a:xfrm>
              <a:prstGeom prst="ellipse">
                <a:avLst/>
              </a:prstGeom>
              <a:solidFill>
                <a:schemeClr val="bg1"/>
              </a:solidFill>
              <a:ln w="28575">
                <a:solidFill>
                  <a:schemeClr val="tx1"/>
                </a:solidFill>
                <a:miter lim="800000"/>
              </a:ln>
              <a:effectLst/>
            </p:spPr>
            <p:txBody>
              <a:bodyPr wrap="none" anchor="ctr"/>
              <a:lstStyle/>
              <a:p>
                <a:r>
                  <a:rPr lang="en-US" altLang="zh-CN"/>
                  <a:t>1</a:t>
                </a:r>
              </a:p>
            </p:txBody>
          </p:sp>
          <p:sp>
            <p:nvSpPr>
              <p:cNvPr id="42" name="Oval 30"/>
              <p:cNvSpPr>
                <a:spLocks noChangeArrowheads="1"/>
              </p:cNvSpPr>
              <p:nvPr/>
            </p:nvSpPr>
            <p:spPr bwMode="auto">
              <a:xfrm>
                <a:off x="1535477" y="5190521"/>
                <a:ext cx="214314" cy="214314"/>
              </a:xfrm>
              <a:prstGeom prst="ellipse">
                <a:avLst/>
              </a:prstGeom>
              <a:noFill/>
              <a:ln w="28575">
                <a:solidFill>
                  <a:schemeClr val="tx1"/>
                </a:solidFill>
                <a:miter lim="800000"/>
              </a:ln>
              <a:effectLst/>
            </p:spPr>
            <p:txBody>
              <a:bodyPr wrap="none" anchor="ctr"/>
              <a:lstStyle/>
              <a:p>
                <a:r>
                  <a:rPr lang="en-US" altLang="zh-CN" dirty="0"/>
                  <a:t>3</a:t>
                </a:r>
              </a:p>
            </p:txBody>
          </p:sp>
          <p:sp>
            <p:nvSpPr>
              <p:cNvPr id="43"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r>
                  <a:rPr lang="en-US" altLang="zh-CN" dirty="0"/>
                  <a:t>2</a:t>
                </a:r>
              </a:p>
            </p:txBody>
          </p:sp>
          <p:sp>
            <p:nvSpPr>
              <p:cNvPr id="44" name="Oval 30"/>
              <p:cNvSpPr>
                <a:spLocks noChangeArrowheads="1"/>
              </p:cNvSpPr>
              <p:nvPr/>
            </p:nvSpPr>
            <p:spPr bwMode="auto">
              <a:xfrm>
                <a:off x="2555219" y="4515432"/>
                <a:ext cx="214314" cy="214314"/>
              </a:xfrm>
              <a:prstGeom prst="ellipse">
                <a:avLst/>
              </a:prstGeom>
              <a:solidFill>
                <a:schemeClr val="bg1"/>
              </a:solidFill>
              <a:ln w="28575">
                <a:solidFill>
                  <a:schemeClr val="tx1"/>
                </a:solidFill>
                <a:miter lim="800000"/>
              </a:ln>
              <a:effectLst/>
            </p:spPr>
            <p:txBody>
              <a:bodyPr wrap="none" anchor="ctr"/>
              <a:lstStyle/>
              <a:p>
                <a:r>
                  <a:rPr lang="en-US" altLang="zh-CN" dirty="0"/>
                  <a:t>5</a:t>
                </a:r>
              </a:p>
            </p:txBody>
          </p:sp>
          <p:sp>
            <p:nvSpPr>
              <p:cNvPr id="45"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r>
                  <a:rPr lang="en-US" altLang="zh-CN"/>
                  <a:t>7</a:t>
                </a:r>
              </a:p>
            </p:txBody>
          </p:sp>
          <p:sp>
            <p:nvSpPr>
              <p:cNvPr id="46" name="Line 39"/>
              <p:cNvSpPr>
                <a:spLocks noChangeShapeType="1"/>
              </p:cNvSpPr>
              <p:nvPr/>
            </p:nvSpPr>
            <p:spPr bwMode="auto">
              <a:xfrm flipH="1">
                <a:off x="1483886" y="5398898"/>
                <a:ext cx="131385" cy="214314"/>
              </a:xfrm>
              <a:prstGeom prst="line">
                <a:avLst/>
              </a:prstGeom>
              <a:noFill/>
              <a:ln w="28575">
                <a:solidFill>
                  <a:schemeClr val="tx1"/>
                </a:solidFill>
                <a:miter lim="800000"/>
              </a:ln>
              <a:effectLst/>
            </p:spPr>
            <p:txBody>
              <a:bodyPr wrap="none"/>
              <a:lstStyle/>
              <a:p>
                <a:endParaRPr lang="zh-CN" altLang="en-US" dirty="0"/>
              </a:p>
            </p:txBody>
          </p:sp>
        </p:grpSp>
        <p:sp>
          <p:nvSpPr>
            <p:cNvPr id="47" name="Oval 30"/>
            <p:cNvSpPr>
              <a:spLocks noChangeArrowheads="1"/>
            </p:cNvSpPr>
            <p:nvPr/>
          </p:nvSpPr>
          <p:spPr bwMode="auto">
            <a:xfrm>
              <a:off x="3400496" y="4268055"/>
              <a:ext cx="416131" cy="411217"/>
            </a:xfrm>
            <a:prstGeom prst="ellipse">
              <a:avLst/>
            </a:prstGeom>
            <a:noFill/>
            <a:ln w="28575">
              <a:solidFill>
                <a:schemeClr val="tx1"/>
              </a:solidFill>
              <a:miter lim="800000"/>
            </a:ln>
            <a:effectLst/>
          </p:spPr>
          <p:txBody>
            <a:bodyPr wrap="none" anchor="ctr"/>
            <a:lstStyle/>
            <a:p>
              <a:r>
                <a:rPr lang="en-US" altLang="zh-CN"/>
                <a:t>6</a:t>
              </a:r>
            </a:p>
          </p:txBody>
        </p:sp>
        <p:sp>
          <p:nvSpPr>
            <p:cNvPr id="48" name="Line 39"/>
            <p:cNvSpPr>
              <a:spLocks noChangeShapeType="1"/>
            </p:cNvSpPr>
            <p:nvPr/>
          </p:nvSpPr>
          <p:spPr bwMode="auto">
            <a:xfrm>
              <a:off x="3561224" y="3538153"/>
              <a:ext cx="32072" cy="741722"/>
            </a:xfrm>
            <a:prstGeom prst="line">
              <a:avLst/>
            </a:prstGeom>
            <a:noFill/>
            <a:ln w="28575">
              <a:solidFill>
                <a:schemeClr val="tx1"/>
              </a:solidFill>
              <a:miter lim="800000"/>
            </a:ln>
            <a:effectLst/>
          </p:spPr>
          <p:txBody>
            <a:bodyPr wrap="none"/>
            <a:lstStyle/>
            <a:p>
              <a:endParaRPr lang="zh-CN" altLang="en-US" dirty="0"/>
            </a:p>
          </p:txBody>
        </p:sp>
        <p:sp>
          <p:nvSpPr>
            <p:cNvPr id="49" name="Line 39"/>
            <p:cNvSpPr>
              <a:spLocks noChangeShapeType="1"/>
            </p:cNvSpPr>
            <p:nvPr/>
          </p:nvSpPr>
          <p:spPr bwMode="auto">
            <a:xfrm>
              <a:off x="3072417" y="4677608"/>
              <a:ext cx="282905" cy="411217"/>
            </a:xfrm>
            <a:prstGeom prst="line">
              <a:avLst/>
            </a:prstGeom>
            <a:noFill/>
            <a:ln w="28575">
              <a:solidFill>
                <a:schemeClr val="tx1"/>
              </a:solidFill>
              <a:miter lim="800000"/>
            </a:ln>
            <a:effectLst/>
          </p:spPr>
          <p:txBody>
            <a:bodyPr wrap="none"/>
            <a:lstStyle/>
            <a:p>
              <a:endParaRPr lang="zh-CN" altLang="en-US" dirty="0"/>
            </a:p>
          </p:txBody>
        </p:sp>
      </p:grpSp>
      <p:sp>
        <p:nvSpPr>
          <p:cNvPr id="50" name="Oval 30"/>
          <p:cNvSpPr>
            <a:spLocks noChangeArrowheads="1"/>
          </p:cNvSpPr>
          <p:nvPr/>
        </p:nvSpPr>
        <p:spPr bwMode="auto">
          <a:xfrm>
            <a:off x="390233" y="5349342"/>
            <a:ext cx="584972" cy="578065"/>
          </a:xfrm>
          <a:prstGeom prst="ellipse">
            <a:avLst/>
          </a:prstGeom>
          <a:noFill/>
          <a:ln w="28575">
            <a:solidFill>
              <a:schemeClr val="tx1"/>
            </a:solidFill>
            <a:miter lim="800000"/>
          </a:ln>
          <a:effectLst/>
        </p:spPr>
        <p:txBody>
          <a:bodyPr wrap="none" anchor="ctr"/>
          <a:lstStyle/>
          <a:p>
            <a:r>
              <a:rPr lang="en-US" altLang="zh-CN"/>
              <a:t>8</a:t>
            </a:r>
          </a:p>
        </p:txBody>
      </p:sp>
      <p:sp>
        <p:nvSpPr>
          <p:cNvPr id="51" name="Oval 30"/>
          <p:cNvSpPr>
            <a:spLocks noChangeArrowheads="1"/>
          </p:cNvSpPr>
          <p:nvPr/>
        </p:nvSpPr>
        <p:spPr bwMode="auto">
          <a:xfrm>
            <a:off x="1231722" y="5349342"/>
            <a:ext cx="584973" cy="578065"/>
          </a:xfrm>
          <a:prstGeom prst="ellipse">
            <a:avLst/>
          </a:prstGeom>
          <a:noFill/>
          <a:ln w="28575">
            <a:solidFill>
              <a:schemeClr val="tx1"/>
            </a:solidFill>
            <a:miter lim="800000"/>
          </a:ln>
          <a:effectLst/>
        </p:spPr>
        <p:txBody>
          <a:bodyPr wrap="none" anchor="ctr"/>
          <a:lstStyle/>
          <a:p>
            <a:r>
              <a:rPr lang="en-US" altLang="zh-CN"/>
              <a:t>9</a:t>
            </a:r>
          </a:p>
        </p:txBody>
      </p:sp>
      <p:sp>
        <p:nvSpPr>
          <p:cNvPr id="52" name="文本框 51"/>
          <p:cNvSpPr txBox="1"/>
          <p:nvPr/>
        </p:nvSpPr>
        <p:spPr>
          <a:xfrm>
            <a:off x="3108325" y="1186180"/>
            <a:ext cx="1163320" cy="953135"/>
          </a:xfrm>
          <a:prstGeom prst="rect">
            <a:avLst/>
          </a:prstGeom>
          <a:noFill/>
        </p:spPr>
        <p:txBody>
          <a:bodyPr wrap="square" rtlCol="0">
            <a:spAutoFit/>
          </a:bodyPr>
          <a:lstStyle/>
          <a:p>
            <a:r>
              <a:rPr lang="en-US" altLang="zh-CN" sz="1400"/>
              <a:t>data:A</a:t>
            </a:r>
          </a:p>
          <a:p>
            <a:r>
              <a:rPr lang="en-US" altLang="zh-CN" sz="1400"/>
              <a:t>father=null</a:t>
            </a:r>
          </a:p>
          <a:p>
            <a:r>
              <a:rPr lang="en-US" altLang="zh-CN" sz="1400"/>
              <a:t>numson=2</a:t>
            </a:r>
          </a:p>
          <a:p>
            <a:r>
              <a:rPr lang="en-US" altLang="zh-CN" sz="1400"/>
              <a:t>son={4,5}</a:t>
            </a:r>
          </a:p>
        </p:txBody>
      </p:sp>
      <p:sp>
        <p:nvSpPr>
          <p:cNvPr id="53" name="文本框 52"/>
          <p:cNvSpPr txBox="1"/>
          <p:nvPr/>
        </p:nvSpPr>
        <p:spPr>
          <a:xfrm>
            <a:off x="544830" y="1992630"/>
            <a:ext cx="1163320" cy="953135"/>
          </a:xfrm>
          <a:prstGeom prst="rect">
            <a:avLst/>
          </a:prstGeom>
          <a:noFill/>
        </p:spPr>
        <p:txBody>
          <a:bodyPr wrap="square" rtlCol="0">
            <a:spAutoFit/>
          </a:bodyPr>
          <a:lstStyle/>
          <a:p>
            <a:r>
              <a:rPr lang="en-US" altLang="zh-CN" sz="1400"/>
              <a:t>data:B</a:t>
            </a:r>
          </a:p>
          <a:p>
            <a:r>
              <a:rPr lang="en-US" altLang="zh-CN" sz="1400"/>
              <a:t>father=1</a:t>
            </a:r>
          </a:p>
          <a:p>
            <a:r>
              <a:rPr lang="en-US" altLang="zh-CN" sz="1400"/>
              <a:t>numson=3</a:t>
            </a:r>
          </a:p>
          <a:p>
            <a:r>
              <a:rPr lang="en-US" altLang="zh-CN" sz="1400"/>
              <a:t>son={2,3,6}</a:t>
            </a:r>
          </a:p>
        </p:txBody>
      </p:sp>
      <p:sp>
        <p:nvSpPr>
          <p:cNvPr id="54" name="文本框 53"/>
          <p:cNvSpPr txBox="1"/>
          <p:nvPr/>
        </p:nvSpPr>
        <p:spPr>
          <a:xfrm>
            <a:off x="4229735" y="1877060"/>
            <a:ext cx="1163320" cy="953135"/>
          </a:xfrm>
          <a:prstGeom prst="rect">
            <a:avLst/>
          </a:prstGeom>
          <a:noFill/>
        </p:spPr>
        <p:txBody>
          <a:bodyPr wrap="square" rtlCol="0">
            <a:spAutoFit/>
          </a:bodyPr>
          <a:lstStyle/>
          <a:p>
            <a:r>
              <a:rPr lang="en-US" altLang="zh-CN" sz="1400"/>
              <a:t>data:C</a:t>
            </a:r>
          </a:p>
          <a:p>
            <a:r>
              <a:rPr lang="en-US" altLang="zh-CN" sz="1400"/>
              <a:t>father=1</a:t>
            </a:r>
          </a:p>
          <a:p>
            <a:r>
              <a:rPr lang="en-US" altLang="zh-CN" sz="1400"/>
              <a:t>numson=1</a:t>
            </a:r>
          </a:p>
          <a:p>
            <a:r>
              <a:rPr lang="en-US" altLang="zh-CN" sz="1400"/>
              <a:t>son={7}</a:t>
            </a:r>
          </a:p>
        </p:txBody>
      </p:sp>
      <p:sp>
        <p:nvSpPr>
          <p:cNvPr id="55" name="文本框 54"/>
          <p:cNvSpPr txBox="1"/>
          <p:nvPr/>
        </p:nvSpPr>
        <p:spPr>
          <a:xfrm>
            <a:off x="70485" y="3420745"/>
            <a:ext cx="1163320" cy="953135"/>
          </a:xfrm>
          <a:prstGeom prst="rect">
            <a:avLst/>
          </a:prstGeom>
          <a:noFill/>
        </p:spPr>
        <p:txBody>
          <a:bodyPr wrap="square" rtlCol="0">
            <a:spAutoFit/>
          </a:bodyPr>
          <a:lstStyle/>
          <a:p>
            <a:r>
              <a:rPr lang="en-US" altLang="zh-CN" sz="1400"/>
              <a:t>data:D</a:t>
            </a:r>
          </a:p>
          <a:p>
            <a:r>
              <a:rPr lang="en-US" altLang="zh-CN" sz="1400"/>
              <a:t>father=4</a:t>
            </a:r>
          </a:p>
          <a:p>
            <a:r>
              <a:rPr lang="en-US" altLang="zh-CN" sz="1400">
                <a:sym typeface="+mn-ea"/>
              </a:rPr>
              <a:t>numson=2</a:t>
            </a:r>
            <a:endParaRPr lang="en-US" altLang="zh-CN" sz="1400"/>
          </a:p>
          <a:p>
            <a:r>
              <a:rPr lang="en-US" altLang="zh-CN" sz="1400">
                <a:sym typeface="+mn-ea"/>
              </a:rPr>
              <a:t>son={8,9}</a:t>
            </a:r>
            <a:endParaRPr lang="en-US" altLang="zh-CN" sz="1400"/>
          </a:p>
        </p:txBody>
      </p:sp>
      <p:sp>
        <p:nvSpPr>
          <p:cNvPr id="56" name="文本框 55"/>
          <p:cNvSpPr txBox="1"/>
          <p:nvPr/>
        </p:nvSpPr>
        <p:spPr>
          <a:xfrm>
            <a:off x="2679700" y="3313430"/>
            <a:ext cx="1163320" cy="1168400"/>
          </a:xfrm>
          <a:prstGeom prst="rect">
            <a:avLst/>
          </a:prstGeom>
          <a:noFill/>
        </p:spPr>
        <p:txBody>
          <a:bodyPr wrap="square" rtlCol="0">
            <a:spAutoFit/>
          </a:bodyPr>
          <a:lstStyle/>
          <a:p>
            <a:r>
              <a:rPr lang="en-US" altLang="zh-CN" sz="1400"/>
              <a:t>data:E</a:t>
            </a:r>
          </a:p>
          <a:p>
            <a:r>
              <a:rPr lang="en-US" altLang="zh-CN" sz="1400"/>
              <a:t>father=4</a:t>
            </a:r>
          </a:p>
          <a:p>
            <a:r>
              <a:rPr lang="en-US" altLang="zh-CN" sz="1400">
                <a:sym typeface="+mn-ea"/>
              </a:rPr>
              <a:t>numson=0</a:t>
            </a:r>
            <a:endParaRPr lang="en-US" altLang="zh-CN" sz="1400"/>
          </a:p>
          <a:p>
            <a:r>
              <a:rPr lang="en-US" altLang="zh-CN" sz="1400">
                <a:sym typeface="+mn-ea"/>
              </a:rPr>
              <a:t>son={}</a:t>
            </a:r>
            <a:endParaRPr lang="en-US" altLang="zh-CN" sz="1400"/>
          </a:p>
          <a:p>
            <a:endParaRPr lang="en-US" altLang="zh-CN" sz="1400"/>
          </a:p>
        </p:txBody>
      </p:sp>
      <p:sp>
        <p:nvSpPr>
          <p:cNvPr id="57" name="文本框 56"/>
          <p:cNvSpPr txBox="1"/>
          <p:nvPr/>
        </p:nvSpPr>
        <p:spPr>
          <a:xfrm>
            <a:off x="1892300" y="4699000"/>
            <a:ext cx="1163320" cy="953135"/>
          </a:xfrm>
          <a:prstGeom prst="rect">
            <a:avLst/>
          </a:prstGeom>
          <a:noFill/>
        </p:spPr>
        <p:txBody>
          <a:bodyPr wrap="square" rtlCol="0">
            <a:spAutoFit/>
          </a:bodyPr>
          <a:lstStyle/>
          <a:p>
            <a:r>
              <a:rPr lang="en-US" altLang="zh-CN" sz="1400"/>
              <a:t>data:J</a:t>
            </a:r>
          </a:p>
          <a:p>
            <a:r>
              <a:rPr lang="en-US" altLang="zh-CN" sz="1400"/>
              <a:t>father=4</a:t>
            </a:r>
          </a:p>
          <a:p>
            <a:r>
              <a:rPr lang="en-US" altLang="zh-CN" sz="1400">
                <a:sym typeface="+mn-ea"/>
              </a:rPr>
              <a:t>numson=0</a:t>
            </a:r>
            <a:endParaRPr lang="en-US" altLang="zh-CN" sz="1400"/>
          </a:p>
          <a:p>
            <a:r>
              <a:rPr lang="en-US" altLang="zh-CN" sz="1400">
                <a:sym typeface="+mn-ea"/>
              </a:rPr>
              <a:t>son={}</a:t>
            </a:r>
            <a:endParaRPr lang="en-US" altLang="zh-CN" sz="1400"/>
          </a:p>
        </p:txBody>
      </p:sp>
      <p:sp>
        <p:nvSpPr>
          <p:cNvPr id="58" name="文本框 57"/>
          <p:cNvSpPr txBox="1"/>
          <p:nvPr/>
        </p:nvSpPr>
        <p:spPr>
          <a:xfrm>
            <a:off x="1779270" y="5655945"/>
            <a:ext cx="1163320" cy="953135"/>
          </a:xfrm>
          <a:prstGeom prst="rect">
            <a:avLst/>
          </a:prstGeom>
          <a:noFill/>
        </p:spPr>
        <p:txBody>
          <a:bodyPr wrap="square" rtlCol="0">
            <a:spAutoFit/>
          </a:bodyPr>
          <a:lstStyle/>
          <a:p>
            <a:r>
              <a:rPr lang="en-US" altLang="zh-CN" sz="1400"/>
              <a:t>data:I</a:t>
            </a:r>
          </a:p>
          <a:p>
            <a:r>
              <a:rPr lang="en-US" altLang="zh-CN" sz="1400"/>
              <a:t>father=3</a:t>
            </a:r>
          </a:p>
          <a:p>
            <a:r>
              <a:rPr lang="en-US" altLang="zh-CN" sz="1400">
                <a:sym typeface="+mn-ea"/>
              </a:rPr>
              <a:t>numson=0</a:t>
            </a:r>
            <a:endParaRPr lang="en-US" altLang="zh-CN" sz="1400"/>
          </a:p>
          <a:p>
            <a:r>
              <a:rPr lang="en-US" altLang="zh-CN" sz="1400">
                <a:sym typeface="+mn-ea"/>
              </a:rPr>
              <a:t>son={}</a:t>
            </a:r>
            <a:endParaRPr lang="en-US" altLang="zh-CN" sz="1400"/>
          </a:p>
        </p:txBody>
      </p:sp>
      <p:sp>
        <p:nvSpPr>
          <p:cNvPr id="59" name="文本框 58"/>
          <p:cNvSpPr txBox="1"/>
          <p:nvPr/>
        </p:nvSpPr>
        <p:spPr>
          <a:xfrm>
            <a:off x="-40005" y="5767070"/>
            <a:ext cx="1163320" cy="953135"/>
          </a:xfrm>
          <a:prstGeom prst="rect">
            <a:avLst/>
          </a:prstGeom>
          <a:noFill/>
        </p:spPr>
        <p:txBody>
          <a:bodyPr wrap="square" rtlCol="0">
            <a:spAutoFit/>
          </a:bodyPr>
          <a:lstStyle/>
          <a:p>
            <a:r>
              <a:rPr lang="en-US" altLang="zh-CN" sz="1400"/>
              <a:t>data:H</a:t>
            </a:r>
          </a:p>
          <a:p>
            <a:r>
              <a:rPr lang="en-US" altLang="zh-CN" sz="1400"/>
              <a:t>father=3</a:t>
            </a:r>
          </a:p>
          <a:p>
            <a:r>
              <a:rPr lang="en-US" altLang="zh-CN" sz="1400">
                <a:sym typeface="+mn-ea"/>
              </a:rPr>
              <a:t>numson=0</a:t>
            </a:r>
            <a:endParaRPr lang="en-US" altLang="zh-CN" sz="1400"/>
          </a:p>
          <a:p>
            <a:r>
              <a:rPr lang="en-US" altLang="zh-CN" sz="1400">
                <a:sym typeface="+mn-ea"/>
              </a:rPr>
              <a:t>son={}</a:t>
            </a:r>
            <a:endParaRPr lang="en-US" altLang="zh-CN" sz="1400"/>
          </a:p>
        </p:txBody>
      </p:sp>
      <p:sp>
        <p:nvSpPr>
          <p:cNvPr id="9" name="文本框 8"/>
          <p:cNvSpPr txBox="1"/>
          <p:nvPr/>
        </p:nvSpPr>
        <p:spPr>
          <a:xfrm>
            <a:off x="8388985" y="1238250"/>
            <a:ext cx="3314700" cy="3562350"/>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struct Node</a:t>
            </a:r>
            <a:r>
              <a:rPr 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二叉树</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data;</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father;</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lson;</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int rson;</a:t>
            </a: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}tree[10001];</a:t>
            </a:r>
          </a:p>
          <a:p>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树的实现</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标号表示法</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6" name="文本框 5"/>
          <p:cNvSpPr txBox="1"/>
          <p:nvPr/>
        </p:nvSpPr>
        <p:spPr>
          <a:xfrm>
            <a:off x="5118100" y="937260"/>
            <a:ext cx="6280785" cy="6737350"/>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data tree[1001];</a:t>
            </a:r>
          </a:p>
          <a:p>
            <a:pPr eaLnBrk="1" hangingPunct="1">
              <a:lnSpc>
                <a:spcPct val="120000"/>
              </a:lnSpc>
              <a:buClr>
                <a:schemeClr val="accent2"/>
              </a:buClr>
              <a:buSzPct val="80000"/>
            </a:pP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data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指树储存的数据类型。</a:t>
            </a:r>
            <a:endPar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仅对二叉树有效。</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我们先对于满二叉树，按从上到下，从左到右的顺序标号。</a:t>
            </a: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然后对于我们输入的树，把每个点对应好满二叉树的对应点的编号即可。</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这里其实我们能找到一个规律：</a:t>
            </a:r>
          </a:p>
          <a:p>
            <a:pPr eaLnBrk="1" hangingPunct="1">
              <a:lnSpc>
                <a:spcPct val="120000"/>
              </a:lnSpc>
              <a:buClr>
                <a:schemeClr val="accent2"/>
              </a:buClr>
              <a:buSzPct val="80000"/>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编号为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的节点，它的父亲节点为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，左儿子为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，右儿子为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i*2+1.</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1" name="组合 10"/>
          <p:cNvGrpSpPr/>
          <p:nvPr/>
        </p:nvGrpSpPr>
        <p:grpSpPr>
          <a:xfrm>
            <a:off x="706631" y="1578196"/>
            <a:ext cx="2841875" cy="2799459"/>
            <a:chOff x="1979712" y="1340768"/>
            <a:chExt cx="4824536" cy="4752528"/>
          </a:xfrm>
        </p:grpSpPr>
        <p:sp>
          <p:nvSpPr>
            <p:cNvPr id="12" name="Oval 30"/>
            <p:cNvSpPr>
              <a:spLocks noChangeArrowheads="1"/>
            </p:cNvSpPr>
            <p:nvPr/>
          </p:nvSpPr>
          <p:spPr bwMode="auto">
            <a:xfrm>
              <a:off x="3682121" y="4338250"/>
              <a:ext cx="584972" cy="578065"/>
            </a:xfrm>
            <a:prstGeom prst="ellipse">
              <a:avLst/>
            </a:prstGeom>
            <a:noFill/>
            <a:ln w="28575">
              <a:solidFill>
                <a:schemeClr val="tx1"/>
              </a:solidFill>
              <a:miter lim="800000"/>
            </a:ln>
            <a:effectLst/>
          </p:spPr>
          <p:txBody>
            <a:bodyPr wrap="none" anchor="ctr"/>
            <a:lstStyle/>
            <a:p>
              <a:pPr algn="ctr"/>
              <a:r>
                <a:rPr lang="en-US" altLang="zh-CN" sz="2400" dirty="0"/>
                <a:t>5</a:t>
              </a:r>
              <a:endParaRPr lang="zh-CN" altLang="en-US" sz="2400" dirty="0"/>
            </a:p>
          </p:txBody>
        </p:sp>
        <p:sp>
          <p:nvSpPr>
            <p:cNvPr id="13" name="Line 35"/>
            <p:cNvSpPr>
              <a:spLocks noChangeShapeType="1"/>
            </p:cNvSpPr>
            <p:nvPr/>
          </p:nvSpPr>
          <p:spPr bwMode="auto">
            <a:xfrm flipH="1">
              <a:off x="3836052" y="1892947"/>
              <a:ext cx="639505" cy="895297"/>
            </a:xfrm>
            <a:prstGeom prst="line">
              <a:avLst/>
            </a:prstGeom>
            <a:noFill/>
            <a:ln w="28575">
              <a:solidFill>
                <a:schemeClr val="tx1"/>
              </a:solidFill>
              <a:miter lim="800000"/>
            </a:ln>
            <a:effectLst/>
          </p:spPr>
          <p:txBody>
            <a:bodyPr wrap="none"/>
            <a:lstStyle/>
            <a:p>
              <a:endParaRPr lang="zh-CN" altLang="en-US" dirty="0"/>
            </a:p>
          </p:txBody>
        </p:sp>
        <p:sp>
          <p:nvSpPr>
            <p:cNvPr id="14" name="Line 36"/>
            <p:cNvSpPr>
              <a:spLocks noChangeShapeType="1"/>
            </p:cNvSpPr>
            <p:nvPr/>
          </p:nvSpPr>
          <p:spPr bwMode="auto">
            <a:xfrm flipH="1">
              <a:off x="2733387" y="3247610"/>
              <a:ext cx="821878" cy="1090631"/>
            </a:xfrm>
            <a:prstGeom prst="line">
              <a:avLst/>
            </a:prstGeom>
            <a:noFill/>
            <a:ln w="28575">
              <a:solidFill>
                <a:schemeClr val="tx1"/>
              </a:solidFill>
              <a:miter lim="800000"/>
            </a:ln>
            <a:effectLst/>
          </p:spPr>
          <p:txBody>
            <a:bodyPr wrap="none"/>
            <a:lstStyle/>
            <a:p>
              <a:endParaRPr lang="zh-CN" altLang="en-US" dirty="0"/>
            </a:p>
          </p:txBody>
        </p:sp>
        <p:sp>
          <p:nvSpPr>
            <p:cNvPr id="15" name="Line 37"/>
            <p:cNvSpPr>
              <a:spLocks noChangeShapeType="1"/>
            </p:cNvSpPr>
            <p:nvPr/>
          </p:nvSpPr>
          <p:spPr bwMode="auto">
            <a:xfrm>
              <a:off x="4693809" y="1892947"/>
              <a:ext cx="597408" cy="921183"/>
            </a:xfrm>
            <a:prstGeom prst="line">
              <a:avLst/>
            </a:prstGeom>
            <a:noFill/>
            <a:ln w="28575">
              <a:solidFill>
                <a:schemeClr val="tx1"/>
              </a:solidFill>
              <a:miter lim="800000"/>
            </a:ln>
            <a:effectLst/>
          </p:spPr>
          <p:txBody>
            <a:bodyPr wrap="none"/>
            <a:lstStyle/>
            <a:p>
              <a:endParaRPr lang="zh-CN" altLang="en-US" dirty="0"/>
            </a:p>
          </p:txBody>
        </p:sp>
        <p:sp>
          <p:nvSpPr>
            <p:cNvPr id="16" name="Line 38"/>
            <p:cNvSpPr>
              <a:spLocks noChangeShapeType="1"/>
            </p:cNvSpPr>
            <p:nvPr/>
          </p:nvSpPr>
          <p:spPr bwMode="auto">
            <a:xfrm>
              <a:off x="3736218" y="3316979"/>
              <a:ext cx="163017" cy="1021269"/>
            </a:xfrm>
            <a:prstGeom prst="line">
              <a:avLst/>
            </a:prstGeom>
            <a:noFill/>
            <a:ln w="28575">
              <a:solidFill>
                <a:schemeClr val="tx1"/>
              </a:solidFill>
              <a:miter lim="800000"/>
            </a:ln>
            <a:effectLst/>
          </p:spPr>
          <p:txBody>
            <a:bodyPr wrap="none"/>
            <a:lstStyle/>
            <a:p>
              <a:endParaRPr lang="zh-CN" altLang="en-US"/>
            </a:p>
          </p:txBody>
        </p:sp>
        <p:sp>
          <p:nvSpPr>
            <p:cNvPr id="2" name="Line 40"/>
            <p:cNvSpPr>
              <a:spLocks noChangeShapeType="1"/>
            </p:cNvSpPr>
            <p:nvPr/>
          </p:nvSpPr>
          <p:spPr bwMode="auto">
            <a:xfrm flipH="1">
              <a:off x="5289402" y="3316984"/>
              <a:ext cx="131535" cy="1021263"/>
            </a:xfrm>
            <a:prstGeom prst="line">
              <a:avLst/>
            </a:prstGeom>
            <a:noFill/>
            <a:ln w="28575">
              <a:solidFill>
                <a:schemeClr val="tx1"/>
              </a:solidFill>
              <a:miter lim="800000"/>
            </a:ln>
            <a:effectLst/>
          </p:spPr>
          <p:txBody>
            <a:bodyPr wrap="none"/>
            <a:lstStyle/>
            <a:p>
              <a:endParaRPr lang="zh-CN" altLang="en-US" dirty="0"/>
            </a:p>
          </p:txBody>
        </p:sp>
        <p:sp>
          <p:nvSpPr>
            <p:cNvPr id="18" name="Oval 30"/>
            <p:cNvSpPr>
              <a:spLocks noChangeArrowheads="1"/>
            </p:cNvSpPr>
            <p:nvPr/>
          </p:nvSpPr>
          <p:spPr bwMode="auto">
            <a:xfrm>
              <a:off x="3421112" y="2738914"/>
              <a:ext cx="584972" cy="578065"/>
            </a:xfrm>
            <a:prstGeom prst="ellipse">
              <a:avLst/>
            </a:prstGeom>
            <a:noFill/>
            <a:ln w="28575">
              <a:solidFill>
                <a:schemeClr val="tx1"/>
              </a:solidFill>
              <a:miter lim="800000"/>
            </a:ln>
            <a:effectLst/>
          </p:spPr>
          <p:txBody>
            <a:bodyPr wrap="none" anchor="ctr"/>
            <a:lstStyle/>
            <a:p>
              <a:pPr algn="ctr"/>
              <a:r>
                <a:rPr lang="en-US" altLang="zh-CN" sz="2400" dirty="0"/>
                <a:t>2</a:t>
              </a:r>
              <a:endParaRPr lang="zh-CN" altLang="en-US" sz="2400" dirty="0"/>
            </a:p>
          </p:txBody>
        </p:sp>
        <p:sp>
          <p:nvSpPr>
            <p:cNvPr id="19" name="Oval 30"/>
            <p:cNvSpPr>
              <a:spLocks noChangeArrowheads="1"/>
            </p:cNvSpPr>
            <p:nvPr/>
          </p:nvSpPr>
          <p:spPr bwMode="auto">
            <a:xfrm>
              <a:off x="4296231" y="1340768"/>
              <a:ext cx="584972" cy="578065"/>
            </a:xfrm>
            <a:prstGeom prst="ellipse">
              <a:avLst/>
            </a:prstGeom>
            <a:noFill/>
            <a:ln w="28575">
              <a:solidFill>
                <a:schemeClr val="tx1"/>
              </a:solidFill>
              <a:miter lim="800000"/>
            </a:ln>
            <a:effectLst/>
          </p:spPr>
          <p:txBody>
            <a:bodyPr wrap="none" anchor="ctr"/>
            <a:lstStyle/>
            <a:p>
              <a:pPr algn="ctr"/>
              <a:r>
                <a:rPr lang="en-US" altLang="zh-CN" sz="2400"/>
                <a:t>1</a:t>
              </a:r>
              <a:endParaRPr lang="zh-CN" altLang="en-US" dirty="0"/>
            </a:p>
          </p:txBody>
        </p:sp>
        <p:sp>
          <p:nvSpPr>
            <p:cNvPr id="5" name="Oval 30"/>
            <p:cNvSpPr>
              <a:spLocks noChangeArrowheads="1"/>
            </p:cNvSpPr>
            <p:nvPr/>
          </p:nvSpPr>
          <p:spPr bwMode="auto">
            <a:xfrm>
              <a:off x="3347864" y="5515231"/>
              <a:ext cx="584972" cy="578065"/>
            </a:xfrm>
            <a:prstGeom prst="ellipse">
              <a:avLst/>
            </a:prstGeom>
            <a:noFill/>
            <a:ln w="28575">
              <a:solidFill>
                <a:schemeClr val="tx1"/>
              </a:solidFill>
              <a:miter lim="800000"/>
            </a:ln>
            <a:effectLst/>
          </p:spPr>
          <p:txBody>
            <a:bodyPr wrap="none" anchor="ctr"/>
            <a:lstStyle/>
            <a:p>
              <a:pPr algn="ctr"/>
              <a:r>
                <a:rPr lang="en-US" altLang="zh-CN" sz="2400"/>
                <a:t>10</a:t>
              </a:r>
              <a:endParaRPr lang="zh-CN" altLang="en-US" sz="2400" dirty="0"/>
            </a:p>
          </p:txBody>
        </p:sp>
        <p:sp>
          <p:nvSpPr>
            <p:cNvPr id="7" name="Oval 30"/>
            <p:cNvSpPr>
              <a:spLocks noChangeArrowheads="1"/>
            </p:cNvSpPr>
            <p:nvPr/>
          </p:nvSpPr>
          <p:spPr bwMode="auto">
            <a:xfrm>
              <a:off x="2402852" y="4338247"/>
              <a:ext cx="584972" cy="558873"/>
            </a:xfrm>
            <a:prstGeom prst="ellipse">
              <a:avLst/>
            </a:prstGeom>
            <a:noFill/>
            <a:ln w="28575">
              <a:solidFill>
                <a:schemeClr val="tx1"/>
              </a:solidFill>
              <a:miter lim="800000"/>
            </a:ln>
            <a:effectLst/>
          </p:spPr>
          <p:txBody>
            <a:bodyPr wrap="none" anchor="ctr"/>
            <a:lstStyle/>
            <a:p>
              <a:pPr algn="ctr"/>
              <a:r>
                <a:rPr lang="en-US" altLang="zh-CN" sz="2400" dirty="0"/>
                <a:t>4</a:t>
              </a:r>
              <a:endParaRPr lang="zh-CN" altLang="en-US" sz="2400" dirty="0"/>
            </a:p>
          </p:txBody>
        </p:sp>
        <p:sp>
          <p:nvSpPr>
            <p:cNvPr id="25" name="Line 39"/>
            <p:cNvSpPr>
              <a:spLocks noChangeShapeType="1"/>
            </p:cNvSpPr>
            <p:nvPr/>
          </p:nvSpPr>
          <p:spPr bwMode="auto">
            <a:xfrm flipH="1">
              <a:off x="3655876" y="4906683"/>
              <a:ext cx="293496" cy="608548"/>
            </a:xfrm>
            <a:prstGeom prst="line">
              <a:avLst/>
            </a:prstGeom>
            <a:noFill/>
            <a:ln w="28575">
              <a:solidFill>
                <a:schemeClr val="tx1"/>
              </a:solidFill>
              <a:miter lim="800000"/>
            </a:ln>
            <a:effectLst/>
          </p:spPr>
          <p:txBody>
            <a:bodyPr wrap="none"/>
            <a:lstStyle/>
            <a:p>
              <a:endParaRPr lang="zh-CN" altLang="en-US" dirty="0"/>
            </a:p>
          </p:txBody>
        </p:sp>
        <p:sp>
          <p:nvSpPr>
            <p:cNvPr id="26" name="Oval 30"/>
            <p:cNvSpPr>
              <a:spLocks noChangeArrowheads="1"/>
            </p:cNvSpPr>
            <p:nvPr/>
          </p:nvSpPr>
          <p:spPr bwMode="auto">
            <a:xfrm>
              <a:off x="5163283" y="2738914"/>
              <a:ext cx="584972" cy="578065"/>
            </a:xfrm>
            <a:prstGeom prst="ellipse">
              <a:avLst/>
            </a:prstGeom>
            <a:noFill/>
            <a:ln w="28575">
              <a:solidFill>
                <a:schemeClr val="tx1"/>
              </a:solidFill>
              <a:miter lim="800000"/>
            </a:ln>
            <a:effectLst/>
          </p:spPr>
          <p:txBody>
            <a:bodyPr wrap="none" anchor="ctr"/>
            <a:lstStyle/>
            <a:p>
              <a:pPr algn="ctr"/>
              <a:r>
                <a:rPr lang="en-US" altLang="zh-CN" sz="2400" dirty="0"/>
                <a:t>3</a:t>
              </a:r>
              <a:endParaRPr lang="zh-CN" altLang="en-US" sz="2400" dirty="0"/>
            </a:p>
          </p:txBody>
        </p:sp>
        <p:sp>
          <p:nvSpPr>
            <p:cNvPr id="27" name="Oval 30"/>
            <p:cNvSpPr>
              <a:spLocks noChangeArrowheads="1"/>
            </p:cNvSpPr>
            <p:nvPr/>
          </p:nvSpPr>
          <p:spPr bwMode="auto">
            <a:xfrm>
              <a:off x="5001362" y="4338247"/>
              <a:ext cx="572062" cy="578065"/>
            </a:xfrm>
            <a:prstGeom prst="ellipse">
              <a:avLst/>
            </a:prstGeom>
            <a:noFill/>
            <a:ln w="28575">
              <a:solidFill>
                <a:schemeClr val="tx1"/>
              </a:solidFill>
              <a:miter lim="800000"/>
            </a:ln>
            <a:effectLst/>
          </p:spPr>
          <p:txBody>
            <a:bodyPr wrap="none" anchor="ctr"/>
            <a:lstStyle/>
            <a:p>
              <a:pPr algn="ctr"/>
              <a:r>
                <a:rPr lang="en-US" altLang="zh-CN" sz="2400" dirty="0"/>
                <a:t>6</a:t>
              </a:r>
              <a:endParaRPr lang="zh-CN" altLang="en-US" sz="2400" dirty="0"/>
            </a:p>
          </p:txBody>
        </p:sp>
        <p:sp>
          <p:nvSpPr>
            <p:cNvPr id="28" name="Oval 30"/>
            <p:cNvSpPr>
              <a:spLocks noChangeArrowheads="1"/>
            </p:cNvSpPr>
            <p:nvPr/>
          </p:nvSpPr>
          <p:spPr bwMode="auto">
            <a:xfrm>
              <a:off x="3995936" y="5515231"/>
              <a:ext cx="576076" cy="578065"/>
            </a:xfrm>
            <a:prstGeom prst="ellipse">
              <a:avLst/>
            </a:prstGeom>
            <a:noFill/>
            <a:ln w="28575">
              <a:solidFill>
                <a:schemeClr val="tx1"/>
              </a:solidFill>
              <a:miter lim="800000"/>
            </a:ln>
            <a:effectLst/>
          </p:spPr>
          <p:txBody>
            <a:bodyPr wrap="none" anchor="ctr"/>
            <a:lstStyle/>
            <a:p>
              <a:pPr algn="ctr"/>
              <a:r>
                <a:rPr lang="en-US" altLang="zh-CN" sz="2400"/>
                <a:t>11</a:t>
              </a:r>
              <a:endParaRPr lang="zh-CN" altLang="en-US" sz="2400" dirty="0"/>
            </a:p>
          </p:txBody>
        </p:sp>
        <p:sp>
          <p:nvSpPr>
            <p:cNvPr id="29" name="Line 39"/>
            <p:cNvSpPr>
              <a:spLocks noChangeShapeType="1"/>
            </p:cNvSpPr>
            <p:nvPr/>
          </p:nvSpPr>
          <p:spPr bwMode="auto">
            <a:xfrm>
              <a:off x="4046077" y="4909779"/>
              <a:ext cx="219714" cy="605452"/>
            </a:xfrm>
            <a:prstGeom prst="line">
              <a:avLst/>
            </a:prstGeom>
            <a:noFill/>
            <a:ln w="28575">
              <a:solidFill>
                <a:schemeClr val="tx1"/>
              </a:solidFill>
              <a:miter lim="800000"/>
            </a:ln>
            <a:effectLst/>
          </p:spPr>
          <p:txBody>
            <a:bodyPr wrap="none"/>
            <a:lstStyle/>
            <a:p>
              <a:endParaRPr lang="zh-CN" altLang="en-US" dirty="0"/>
            </a:p>
          </p:txBody>
        </p:sp>
        <p:sp>
          <p:nvSpPr>
            <p:cNvPr id="30" name="Line 36"/>
            <p:cNvSpPr>
              <a:spLocks noChangeShapeType="1"/>
            </p:cNvSpPr>
            <p:nvPr/>
          </p:nvSpPr>
          <p:spPr bwMode="auto">
            <a:xfrm>
              <a:off x="5633371" y="3247610"/>
              <a:ext cx="809875" cy="1090631"/>
            </a:xfrm>
            <a:prstGeom prst="line">
              <a:avLst/>
            </a:prstGeom>
            <a:noFill/>
            <a:ln w="28575">
              <a:solidFill>
                <a:schemeClr val="tx1"/>
              </a:solidFill>
              <a:miter lim="800000"/>
            </a:ln>
            <a:effectLst/>
          </p:spPr>
          <p:txBody>
            <a:bodyPr wrap="none"/>
            <a:lstStyle/>
            <a:p>
              <a:endParaRPr lang="zh-CN" altLang="en-US" dirty="0"/>
            </a:p>
          </p:txBody>
        </p:sp>
        <p:sp>
          <p:nvSpPr>
            <p:cNvPr id="31" name="Oval 30"/>
            <p:cNvSpPr>
              <a:spLocks noChangeArrowheads="1"/>
            </p:cNvSpPr>
            <p:nvPr/>
          </p:nvSpPr>
          <p:spPr bwMode="auto">
            <a:xfrm>
              <a:off x="6219276" y="4338247"/>
              <a:ext cx="584972" cy="578065"/>
            </a:xfrm>
            <a:prstGeom prst="ellipse">
              <a:avLst/>
            </a:prstGeom>
            <a:noFill/>
            <a:ln w="28575">
              <a:solidFill>
                <a:schemeClr val="tx1"/>
              </a:solidFill>
              <a:miter lim="800000"/>
            </a:ln>
            <a:effectLst/>
          </p:spPr>
          <p:txBody>
            <a:bodyPr wrap="none" anchor="ctr"/>
            <a:lstStyle/>
            <a:p>
              <a:pPr algn="ctr"/>
              <a:r>
                <a:rPr lang="en-US" altLang="zh-CN" sz="2400" dirty="0"/>
                <a:t>7</a:t>
              </a:r>
              <a:endParaRPr lang="zh-CN" altLang="en-US" sz="2400" dirty="0"/>
            </a:p>
          </p:txBody>
        </p:sp>
        <p:sp>
          <p:nvSpPr>
            <p:cNvPr id="32" name="Oval 30"/>
            <p:cNvSpPr>
              <a:spLocks noChangeArrowheads="1"/>
            </p:cNvSpPr>
            <p:nvPr/>
          </p:nvSpPr>
          <p:spPr bwMode="auto">
            <a:xfrm>
              <a:off x="1979712" y="5484751"/>
              <a:ext cx="584972" cy="578065"/>
            </a:xfrm>
            <a:prstGeom prst="ellipse">
              <a:avLst/>
            </a:prstGeom>
            <a:noFill/>
            <a:ln w="28575">
              <a:solidFill>
                <a:schemeClr val="tx1"/>
              </a:solidFill>
              <a:miter lim="800000"/>
            </a:ln>
            <a:effectLst/>
          </p:spPr>
          <p:txBody>
            <a:bodyPr wrap="none" anchor="ctr"/>
            <a:lstStyle/>
            <a:p>
              <a:pPr algn="ctr"/>
              <a:r>
                <a:rPr lang="en-US" altLang="zh-CN" sz="2400" dirty="0"/>
                <a:t>8</a:t>
              </a:r>
              <a:endParaRPr lang="zh-CN" altLang="en-US" sz="2400" dirty="0"/>
            </a:p>
          </p:txBody>
        </p:sp>
        <p:sp>
          <p:nvSpPr>
            <p:cNvPr id="9" name="Line 39"/>
            <p:cNvSpPr>
              <a:spLocks noChangeShapeType="1"/>
            </p:cNvSpPr>
            <p:nvPr/>
          </p:nvSpPr>
          <p:spPr bwMode="auto">
            <a:xfrm flipH="1">
              <a:off x="2362207" y="4906683"/>
              <a:ext cx="267252" cy="578065"/>
            </a:xfrm>
            <a:prstGeom prst="line">
              <a:avLst/>
            </a:prstGeom>
            <a:noFill/>
            <a:ln w="28575">
              <a:solidFill>
                <a:schemeClr val="tx1"/>
              </a:solidFill>
              <a:miter lim="800000"/>
            </a:ln>
            <a:effectLst/>
          </p:spPr>
          <p:txBody>
            <a:bodyPr wrap="none"/>
            <a:lstStyle/>
            <a:p>
              <a:endParaRPr lang="zh-CN" altLang="en-US" dirty="0"/>
            </a:p>
          </p:txBody>
        </p:sp>
        <p:sp>
          <p:nvSpPr>
            <p:cNvPr id="10" name="Oval 30"/>
            <p:cNvSpPr>
              <a:spLocks noChangeArrowheads="1"/>
            </p:cNvSpPr>
            <p:nvPr/>
          </p:nvSpPr>
          <p:spPr bwMode="auto">
            <a:xfrm>
              <a:off x="2699792" y="5484751"/>
              <a:ext cx="576076" cy="578065"/>
            </a:xfrm>
            <a:prstGeom prst="ellipse">
              <a:avLst/>
            </a:prstGeom>
            <a:noFill/>
            <a:ln w="28575">
              <a:solidFill>
                <a:schemeClr val="tx1"/>
              </a:solidFill>
              <a:miter lim="800000"/>
            </a:ln>
            <a:effectLst/>
          </p:spPr>
          <p:txBody>
            <a:bodyPr wrap="none" anchor="ctr"/>
            <a:lstStyle/>
            <a:p>
              <a:pPr algn="ctr"/>
              <a:r>
                <a:rPr lang="en-US" altLang="zh-CN" sz="2400" dirty="0"/>
                <a:t>9</a:t>
              </a:r>
              <a:endParaRPr lang="zh-CN" altLang="en-US" sz="2400" dirty="0"/>
            </a:p>
          </p:txBody>
        </p:sp>
        <p:sp>
          <p:nvSpPr>
            <p:cNvPr id="35" name="Line 39"/>
            <p:cNvSpPr>
              <a:spLocks noChangeShapeType="1"/>
            </p:cNvSpPr>
            <p:nvPr/>
          </p:nvSpPr>
          <p:spPr bwMode="auto">
            <a:xfrm>
              <a:off x="2726164" y="4906683"/>
              <a:ext cx="267252" cy="578065"/>
            </a:xfrm>
            <a:prstGeom prst="line">
              <a:avLst/>
            </a:prstGeom>
            <a:noFill/>
            <a:ln w="28575">
              <a:solidFill>
                <a:schemeClr val="tx1"/>
              </a:solidFill>
              <a:miter lim="800000"/>
            </a:ln>
            <a:effectLst/>
          </p:spPr>
          <p:txBody>
            <a:bodyPr wrap="none"/>
            <a:lstStyle/>
            <a:p>
              <a:endParaRPr lang="zh-CN" altLang="en-US" dirty="0"/>
            </a:p>
          </p:txBody>
        </p:sp>
        <p:sp>
          <p:nvSpPr>
            <p:cNvPr id="36" name="Oval 30"/>
            <p:cNvSpPr>
              <a:spLocks noChangeArrowheads="1"/>
            </p:cNvSpPr>
            <p:nvPr/>
          </p:nvSpPr>
          <p:spPr bwMode="auto">
            <a:xfrm>
              <a:off x="4663019" y="5508514"/>
              <a:ext cx="584972" cy="578065"/>
            </a:xfrm>
            <a:prstGeom prst="ellipse">
              <a:avLst/>
            </a:prstGeom>
            <a:noFill/>
            <a:ln w="28575">
              <a:solidFill>
                <a:schemeClr val="tx1"/>
              </a:solidFill>
              <a:miter lim="800000"/>
            </a:ln>
            <a:effectLst/>
          </p:spPr>
          <p:txBody>
            <a:bodyPr wrap="none" anchor="ctr"/>
            <a:lstStyle/>
            <a:p>
              <a:pPr algn="ctr"/>
              <a:r>
                <a:rPr lang="en-US" altLang="zh-CN" sz="2400"/>
                <a:t>12</a:t>
              </a:r>
              <a:endParaRPr lang="zh-CN" altLang="en-US" sz="2400" dirty="0"/>
            </a:p>
          </p:txBody>
        </p:sp>
        <p:sp>
          <p:nvSpPr>
            <p:cNvPr id="37" name="Line 39"/>
            <p:cNvSpPr>
              <a:spLocks noChangeShapeType="1"/>
            </p:cNvSpPr>
            <p:nvPr/>
          </p:nvSpPr>
          <p:spPr bwMode="auto">
            <a:xfrm flipH="1">
              <a:off x="4954495" y="4930446"/>
              <a:ext cx="267252" cy="578065"/>
            </a:xfrm>
            <a:prstGeom prst="line">
              <a:avLst/>
            </a:prstGeom>
            <a:noFill/>
            <a:ln w="28575">
              <a:solidFill>
                <a:schemeClr val="tx1"/>
              </a:solidFill>
              <a:miter lim="800000"/>
            </a:ln>
            <a:effectLst/>
          </p:spPr>
          <p:txBody>
            <a:bodyPr wrap="none"/>
            <a:lstStyle/>
            <a:p>
              <a:endParaRPr lang="zh-CN" altLang="en-US"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例题</a:t>
            </a:r>
          </a:p>
        </p:txBody>
      </p:sp>
      <p:sp>
        <p:nvSpPr>
          <p:cNvPr id="6" name="文本框 5"/>
          <p:cNvSpPr txBox="1"/>
          <p:nvPr/>
        </p:nvSpPr>
        <p:spPr>
          <a:xfrm>
            <a:off x="642620" y="1246505"/>
            <a:ext cx="7077075" cy="5077460"/>
          </a:xfrm>
          <a:prstGeom prst="rect">
            <a:avLst/>
          </a:prstGeom>
          <a:noFill/>
        </p:spPr>
        <p:txBody>
          <a:bodyPr wrap="square" rtlCol="0">
            <a:spAutoFit/>
          </a:bodyPr>
          <a:lstStyle/>
          <a:p>
            <a:pPr eaLnBrk="1" hangingPunct="1">
              <a:lnSpc>
                <a:spcPct val="120000"/>
              </a:lnSpc>
              <a:buClr>
                <a:schemeClr val="accent2"/>
              </a:buClr>
              <a:buSzPct val="80000"/>
            </a:pPr>
            <a:r>
              <a:rPr 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找树根和儿子</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题目描述</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有一颗节点数为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的树，它有着</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条关系</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(x,y)</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，代表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y</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的父亲，问树中根节点的编号</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root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以及最多子节点的点的编号</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如果有多个，选择编号最小的那一个</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以及</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的所有儿子</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输入格式</a:t>
            </a:r>
            <a:b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dirty="0" err="1">
                <a:latin typeface="微软雅黑" panose="020B0503020204020204" pitchFamily="34" charset="-122"/>
                <a:ea typeface="微软雅黑" panose="020B0503020204020204" pitchFamily="34" charset="-122"/>
                <a:cs typeface="微软雅黑" panose="020B0503020204020204" pitchFamily="34" charset="-122"/>
                <a:sym typeface="+mn-ea"/>
              </a:rPr>
              <a:t>第一行</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，代表树的节点数。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(n&lt;=100)</a:t>
            </a: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接下来</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行，每行两个整数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y</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，代表一对关系，</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y</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的父亲</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(x&lt;=n,y&lt;=n)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保证这些关系组成了一棵树。</a:t>
            </a:r>
          </a:p>
          <a:p>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输出格式</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dirty="0" err="1">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zh-CN" altLang="en-US" sz="2000" dirty="0" err="1">
                <a:latin typeface="微软雅黑" panose="020B0503020204020204" pitchFamily="34" charset="-122"/>
                <a:ea typeface="微软雅黑" panose="020B0503020204020204" pitchFamily="34" charset="-122"/>
                <a:cs typeface="微软雅黑" panose="020B0503020204020204" pitchFamily="34" charset="-122"/>
                <a:sym typeface="+mn-ea"/>
              </a:rPr>
              <a:t>三行</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。第一行是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root</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的编号。第二行是</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的编号。第三行若干个整数，代表</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Max</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的所有儿子，这些儿子按从小到大的顺序排列。</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p>
        </p:txBody>
      </p:sp>
      <p:sp>
        <p:nvSpPr>
          <p:cNvPr id="2" name="文本框 1"/>
          <p:cNvSpPr txBox="1"/>
          <p:nvPr/>
        </p:nvSpPr>
        <p:spPr>
          <a:xfrm>
            <a:off x="7880350" y="1024255"/>
            <a:ext cx="4007485" cy="5077460"/>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样例输入</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样例输出</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8		      4</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4 1		      2</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4 2		      6 7 8</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1 3</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1 5</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2 6</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2 7</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2 8</a:t>
            </a:r>
          </a:p>
          <a:p>
            <a:endParaRPr lang="en-US"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样例输入</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                  </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样例输出</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7		      3</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5 2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5 4		      6 7</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1 6 </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3 5</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1 7      </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题解</a:t>
            </a:r>
          </a:p>
        </p:txBody>
      </p:sp>
      <p:pic>
        <p:nvPicPr>
          <p:cNvPr id="2" name="图片 1"/>
          <p:cNvPicPr>
            <a:picLocks noChangeAspect="1"/>
          </p:cNvPicPr>
          <p:nvPr/>
        </p:nvPicPr>
        <p:blipFill>
          <a:blip r:embed="rId3"/>
          <a:stretch>
            <a:fillRect/>
          </a:stretch>
        </p:blipFill>
        <p:spPr>
          <a:xfrm>
            <a:off x="391160" y="1246505"/>
            <a:ext cx="5519420" cy="54629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例题</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2</a:t>
            </a:r>
          </a:p>
        </p:txBody>
      </p:sp>
      <p:sp>
        <p:nvSpPr>
          <p:cNvPr id="6" name="文本框 5"/>
          <p:cNvSpPr txBox="1"/>
          <p:nvPr/>
        </p:nvSpPr>
        <p:spPr>
          <a:xfrm>
            <a:off x="642620" y="1246505"/>
            <a:ext cx="7077075" cy="4154170"/>
          </a:xfrm>
          <a:prstGeom prst="rect">
            <a:avLst/>
          </a:prstGeom>
          <a:noFill/>
        </p:spPr>
        <p:txBody>
          <a:bodyPr wrap="square" rtlCol="0">
            <a:spAutoFit/>
          </a:bodyPr>
          <a:lstStyle/>
          <a:p>
            <a:pPr eaLnBrk="1" hangingPunct="1">
              <a:lnSpc>
                <a:spcPct val="120000"/>
              </a:lnSpc>
              <a:buClr>
                <a:schemeClr val="accent2"/>
              </a:buClr>
              <a:buSzPct val="80000"/>
            </a:pPr>
            <a:r>
              <a:rPr 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 树的前序遍历</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题目描述</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有一颗节点数为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的二叉树，给出每个点的左儿子和右儿子的编号，其中若有一边儿子没有，则会给出</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。现在问这颗树的前序遍历。</a:t>
            </a: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输入格式</a:t>
            </a:r>
            <a:b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b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dirty="0" err="1">
                <a:latin typeface="微软雅黑" panose="020B0503020204020204" pitchFamily="34" charset="-122"/>
                <a:ea typeface="微软雅黑" panose="020B0503020204020204" pitchFamily="34" charset="-122"/>
                <a:cs typeface="微软雅黑" panose="020B0503020204020204" pitchFamily="34" charset="-122"/>
                <a:sym typeface="+mn-ea"/>
              </a:rPr>
              <a:t>第一行</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输入</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，代表树的节点数。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(n&lt;=100)</a:t>
            </a: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接下来</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n</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行，每行两个整数</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l</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r</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，其中第</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行代表第</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i</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个节点的左儿子节点编号和右儿子节点编号，</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代表没有该儿子。</a:t>
            </a: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000" dirty="0">
                <a:latin typeface="微软雅黑" panose="020B0503020204020204" pitchFamily="34" charset="-122"/>
                <a:ea typeface="微软雅黑" panose="020B0503020204020204" pitchFamily="34" charset="-122"/>
                <a:cs typeface="微软雅黑" panose="020B0503020204020204" pitchFamily="34" charset="-122"/>
                <a:sym typeface="+mn-ea"/>
              </a:rPr>
              <a:t>保证这些关系组成了一棵树。</a:t>
            </a:r>
          </a:p>
          <a:p>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输出格式</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algn="l"/>
            <a:r>
              <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dirty="0" err="1">
                <a:latin typeface="微软雅黑" panose="020B0503020204020204" pitchFamily="34" charset="-122"/>
                <a:ea typeface="微软雅黑" panose="020B0503020204020204" pitchFamily="34" charset="-122"/>
                <a:cs typeface="微软雅黑" panose="020B0503020204020204" pitchFamily="34" charset="-122"/>
                <a:sym typeface="+mn-ea"/>
              </a:rPr>
              <a:t>输出</a:t>
            </a:r>
            <a:r>
              <a:rPr lang="zh-CN" altLang="en-US" sz="2000" dirty="0" err="1">
                <a:latin typeface="微软雅黑" panose="020B0503020204020204" pitchFamily="34" charset="-122"/>
                <a:ea typeface="微软雅黑" panose="020B0503020204020204" pitchFamily="34" charset="-122"/>
                <a:cs typeface="微软雅黑" panose="020B0503020204020204" pitchFamily="34" charset="-122"/>
                <a:sym typeface="+mn-ea"/>
              </a:rPr>
              <a:t>一行，一个字符串代表这颗树的前序遍历结果。</a:t>
            </a:r>
            <a:endParaRPr sz="20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en-US" altLang="zh-CN"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0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p>
        </p:txBody>
      </p:sp>
      <p:sp>
        <p:nvSpPr>
          <p:cNvPr id="2" name="文本框 1"/>
          <p:cNvSpPr txBox="1"/>
          <p:nvPr/>
        </p:nvSpPr>
        <p:spPr>
          <a:xfrm>
            <a:off x="7880350" y="1024255"/>
            <a:ext cx="4007485" cy="3415030"/>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样例输入</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                  </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样例输出</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dirty="0">
                <a:latin typeface="微软雅黑" panose="020B0503020204020204" pitchFamily="34" charset="-122"/>
                <a:ea typeface="微软雅黑" panose="020B0503020204020204" pitchFamily="34" charset="-122"/>
                <a:cs typeface="微软雅黑" panose="020B0503020204020204" pitchFamily="34" charset="-122"/>
                <a:sym typeface="+mn-ea"/>
              </a:rPr>
              <a:t>9		      392178564</a:t>
            </a:r>
            <a:endParaRPr 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7 8</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9 5</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6 -1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-1 4</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-1 -1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2 1</a:t>
            </a:r>
          </a:p>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zh-CN" altLang="en-US"/>
          </a:p>
        </p:txBody>
      </p:sp>
      <p:grpSp>
        <p:nvGrpSpPr>
          <p:cNvPr id="5" name="组合 4"/>
          <p:cNvGrpSpPr/>
          <p:nvPr/>
        </p:nvGrpSpPr>
        <p:grpSpPr>
          <a:xfrm>
            <a:off x="9259387" y="3543201"/>
            <a:ext cx="2323211" cy="2797900"/>
            <a:chOff x="2483768" y="2132856"/>
            <a:chExt cx="2791037" cy="3361316"/>
          </a:xfrm>
        </p:grpSpPr>
        <p:grpSp>
          <p:nvGrpSpPr>
            <p:cNvPr id="7" name="组合 6"/>
            <p:cNvGrpSpPr/>
            <p:nvPr/>
          </p:nvGrpSpPr>
          <p:grpSpPr>
            <a:xfrm>
              <a:off x="2483768" y="2132856"/>
              <a:ext cx="2527147" cy="3361316"/>
              <a:chOff x="1373558" y="4071942"/>
              <a:chExt cx="1301522" cy="1751818"/>
            </a:xfrm>
          </p:grpSpPr>
          <p:sp>
            <p:nvSpPr>
              <p:cNvPr id="10" name="Oval 30"/>
              <p:cNvSpPr>
                <a:spLocks noChangeArrowheads="1"/>
              </p:cNvSpPr>
              <p:nvPr/>
            </p:nvSpPr>
            <p:spPr bwMode="auto">
              <a:xfrm>
                <a:off x="1918119" y="5183240"/>
                <a:ext cx="214314" cy="214314"/>
              </a:xfrm>
              <a:prstGeom prst="ellipse">
                <a:avLst/>
              </a:prstGeom>
              <a:noFill/>
              <a:ln w="28575">
                <a:solidFill>
                  <a:schemeClr val="tx1"/>
                </a:solidFill>
                <a:miter lim="800000"/>
              </a:ln>
              <a:effectLst/>
            </p:spPr>
            <p:txBody>
              <a:bodyPr wrap="none" anchor="ctr"/>
              <a:lstStyle/>
              <a:p>
                <a:r>
                  <a:rPr lang="en-US" altLang="zh-CN" dirty="0"/>
                  <a:t>1</a:t>
                </a:r>
                <a:endParaRPr lang="zh-CN" altLang="en-US" dirty="0"/>
              </a:p>
            </p:txBody>
          </p:sp>
          <p:sp>
            <p:nvSpPr>
              <p:cNvPr id="11"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12" name="Line 36"/>
              <p:cNvSpPr>
                <a:spLocks noChangeShapeType="1"/>
              </p:cNvSpPr>
              <p:nvPr/>
            </p:nvSpPr>
            <p:spPr bwMode="auto">
              <a:xfrm flipH="1">
                <a:off x="1535624" y="4778892"/>
                <a:ext cx="336019" cy="404348"/>
              </a:xfrm>
              <a:prstGeom prst="line">
                <a:avLst/>
              </a:prstGeom>
              <a:noFill/>
              <a:ln w="28575">
                <a:solidFill>
                  <a:schemeClr val="tx1"/>
                </a:solidFill>
                <a:miter lim="800000"/>
              </a:ln>
              <a:effectLst/>
            </p:spPr>
            <p:txBody>
              <a:bodyPr wrap="none"/>
              <a:lstStyle/>
              <a:p>
                <a:endParaRPr lang="zh-CN" altLang="en-US" dirty="0"/>
              </a:p>
            </p:txBody>
          </p:sp>
          <p:sp>
            <p:nvSpPr>
              <p:cNvPr id="13" name="Line 37"/>
              <p:cNvSpPr>
                <a:spLocks noChangeShapeType="1"/>
              </p:cNvSpPr>
              <p:nvPr/>
            </p:nvSpPr>
            <p:spPr bwMode="auto">
              <a:xfrm>
                <a:off x="2288767" y="4276659"/>
                <a:ext cx="218870" cy="341523"/>
              </a:xfrm>
              <a:prstGeom prst="line">
                <a:avLst/>
              </a:prstGeom>
              <a:noFill/>
              <a:ln w="28575">
                <a:solidFill>
                  <a:schemeClr val="tx1"/>
                </a:solidFill>
                <a:miter lim="800000"/>
              </a:ln>
              <a:effectLst/>
            </p:spPr>
            <p:txBody>
              <a:bodyPr wrap="none"/>
              <a:lstStyle/>
              <a:p>
                <a:endParaRPr lang="zh-CN" altLang="en-US" dirty="0"/>
              </a:p>
            </p:txBody>
          </p:sp>
          <p:sp>
            <p:nvSpPr>
              <p:cNvPr id="14" name="Line 38"/>
              <p:cNvSpPr>
                <a:spLocks noChangeShapeType="1"/>
              </p:cNvSpPr>
              <p:nvPr/>
            </p:nvSpPr>
            <p:spPr bwMode="auto">
              <a:xfrm>
                <a:off x="1937938" y="4804610"/>
                <a:ext cx="59724" cy="378629"/>
              </a:xfrm>
              <a:prstGeom prst="line">
                <a:avLst/>
              </a:prstGeom>
              <a:noFill/>
              <a:ln w="28575">
                <a:solidFill>
                  <a:schemeClr val="tx1"/>
                </a:solidFill>
                <a:miter lim="800000"/>
              </a:ln>
              <a:effectLst/>
            </p:spPr>
            <p:txBody>
              <a:bodyPr wrap="none"/>
              <a:lstStyle/>
              <a:p>
                <a:endParaRPr lang="zh-CN" altLang="en-US"/>
              </a:p>
            </p:txBody>
          </p:sp>
          <p:sp>
            <p:nvSpPr>
              <p:cNvPr id="15" name="Line 40"/>
              <p:cNvSpPr>
                <a:spLocks noChangeShapeType="1"/>
              </p:cNvSpPr>
              <p:nvPr/>
            </p:nvSpPr>
            <p:spPr bwMode="auto">
              <a:xfrm flipH="1">
                <a:off x="2506972" y="4804612"/>
                <a:ext cx="48190" cy="378627"/>
              </a:xfrm>
              <a:prstGeom prst="line">
                <a:avLst/>
              </a:prstGeom>
              <a:noFill/>
              <a:ln w="28575">
                <a:solidFill>
                  <a:schemeClr val="tx1"/>
                </a:solidFill>
                <a:miter lim="800000"/>
              </a:ln>
              <a:effectLst/>
            </p:spPr>
            <p:txBody>
              <a:bodyPr wrap="none"/>
              <a:lstStyle/>
              <a:p>
                <a:endParaRPr lang="zh-CN" altLang="en-US" dirty="0"/>
              </a:p>
            </p:txBody>
          </p:sp>
          <p:sp>
            <p:nvSpPr>
              <p:cNvPr id="16"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pPr algn="ctr"/>
                <a:r>
                  <a:rPr lang="en-US" altLang="zh-CN" dirty="0"/>
                  <a:t>9</a:t>
                </a:r>
                <a:endParaRPr lang="zh-CN" altLang="en-US" dirty="0"/>
              </a:p>
            </p:txBody>
          </p:sp>
          <p:sp>
            <p:nvSpPr>
              <p:cNvPr id="17" name="Oval 30"/>
              <p:cNvSpPr>
                <a:spLocks noChangeArrowheads="1"/>
              </p:cNvSpPr>
              <p:nvPr/>
            </p:nvSpPr>
            <p:spPr bwMode="auto">
              <a:xfrm>
                <a:off x="2143108" y="4071942"/>
                <a:ext cx="214314" cy="214314"/>
              </a:xfrm>
              <a:prstGeom prst="ellipse">
                <a:avLst/>
              </a:prstGeom>
              <a:noFill/>
              <a:ln w="28575">
                <a:solidFill>
                  <a:schemeClr val="tx1"/>
                </a:solidFill>
                <a:miter lim="800000"/>
              </a:ln>
              <a:effectLst/>
            </p:spPr>
            <p:txBody>
              <a:bodyPr wrap="none" anchor="ctr"/>
              <a:lstStyle/>
              <a:p>
                <a:pPr algn="ctr"/>
                <a:r>
                  <a:rPr lang="en-US" altLang="zh-CN" dirty="0"/>
                  <a:t>3</a:t>
                </a:r>
                <a:endParaRPr lang="zh-CN" altLang="en-US" dirty="0"/>
              </a:p>
            </p:txBody>
          </p:sp>
          <p:sp>
            <p:nvSpPr>
              <p:cNvPr id="18" name="Oval 30"/>
              <p:cNvSpPr>
                <a:spLocks noChangeArrowheads="1"/>
              </p:cNvSpPr>
              <p:nvPr/>
            </p:nvSpPr>
            <p:spPr bwMode="auto">
              <a:xfrm>
                <a:off x="1770331" y="5609446"/>
                <a:ext cx="214314" cy="214314"/>
              </a:xfrm>
              <a:prstGeom prst="ellipse">
                <a:avLst/>
              </a:prstGeom>
              <a:noFill/>
              <a:ln w="28575">
                <a:solidFill>
                  <a:schemeClr val="tx1"/>
                </a:solidFill>
                <a:miter lim="800000"/>
              </a:ln>
              <a:effectLst/>
            </p:spPr>
            <p:txBody>
              <a:bodyPr wrap="none" anchor="ctr"/>
              <a:lstStyle/>
              <a:p>
                <a:r>
                  <a:rPr lang="en-US" altLang="zh-CN" dirty="0"/>
                  <a:t>7</a:t>
                </a:r>
              </a:p>
            </p:txBody>
          </p:sp>
          <p:sp>
            <p:nvSpPr>
              <p:cNvPr id="19" name="Oval 30"/>
              <p:cNvSpPr>
                <a:spLocks noChangeArrowheads="1"/>
              </p:cNvSpPr>
              <p:nvPr/>
            </p:nvSpPr>
            <p:spPr bwMode="auto">
              <a:xfrm>
                <a:off x="1373558" y="5183929"/>
                <a:ext cx="214314" cy="214314"/>
              </a:xfrm>
              <a:prstGeom prst="ellipse">
                <a:avLst/>
              </a:prstGeom>
              <a:noFill/>
              <a:ln w="28575">
                <a:solidFill>
                  <a:schemeClr val="tx1"/>
                </a:solidFill>
                <a:miter lim="800000"/>
              </a:ln>
              <a:effectLst/>
            </p:spPr>
            <p:txBody>
              <a:bodyPr wrap="none" anchor="ctr"/>
              <a:lstStyle/>
              <a:p>
                <a:r>
                  <a:rPr lang="en-US" altLang="zh-CN" dirty="0"/>
                  <a:t>2</a:t>
                </a:r>
                <a:endParaRPr lang="zh-CN" altLang="en-US" dirty="0"/>
              </a:p>
            </p:txBody>
          </p:sp>
          <p:sp>
            <p:nvSpPr>
              <p:cNvPr id="20" name="Line 39"/>
              <p:cNvSpPr>
                <a:spLocks noChangeShapeType="1"/>
              </p:cNvSpPr>
              <p:nvPr/>
            </p:nvSpPr>
            <p:spPr bwMode="auto">
              <a:xfrm flipH="1">
                <a:off x="1884646" y="5395131"/>
                <a:ext cx="131385" cy="214314"/>
              </a:xfrm>
              <a:prstGeom prst="line">
                <a:avLst/>
              </a:prstGeom>
              <a:noFill/>
              <a:ln w="28575">
                <a:solidFill>
                  <a:schemeClr val="tx1"/>
                </a:solidFill>
                <a:miter lim="800000"/>
              </a:ln>
              <a:effectLst/>
            </p:spPr>
            <p:txBody>
              <a:bodyPr wrap="none"/>
              <a:lstStyle/>
              <a:p>
                <a:endParaRPr lang="zh-CN" altLang="en-US" dirty="0"/>
              </a:p>
            </p:txBody>
          </p:sp>
          <p:sp>
            <p:nvSpPr>
              <p:cNvPr id="21" name="Oval 30"/>
              <p:cNvSpPr>
                <a:spLocks noChangeArrowheads="1"/>
              </p:cNvSpPr>
              <p:nvPr/>
            </p:nvSpPr>
            <p:spPr bwMode="auto">
              <a:xfrm>
                <a:off x="2460766" y="4590296"/>
                <a:ext cx="214314" cy="214314"/>
              </a:xfrm>
              <a:prstGeom prst="ellipse">
                <a:avLst/>
              </a:prstGeom>
              <a:noFill/>
              <a:ln w="28575">
                <a:solidFill>
                  <a:schemeClr val="tx1"/>
                </a:solidFill>
                <a:miter lim="800000"/>
              </a:ln>
              <a:effectLst/>
            </p:spPr>
            <p:txBody>
              <a:bodyPr wrap="none" anchor="ctr"/>
              <a:lstStyle/>
              <a:p>
                <a:r>
                  <a:rPr lang="en-US" altLang="zh-CN" dirty="0"/>
                  <a:t>5</a:t>
                </a:r>
                <a:endParaRPr lang="zh-CN" altLang="en-US" dirty="0"/>
              </a:p>
            </p:txBody>
          </p:sp>
          <p:sp>
            <p:nvSpPr>
              <p:cNvPr id="22" name="Oval 30"/>
              <p:cNvSpPr>
                <a:spLocks noChangeArrowheads="1"/>
              </p:cNvSpPr>
              <p:nvPr/>
            </p:nvSpPr>
            <p:spPr bwMode="auto">
              <a:xfrm>
                <a:off x="2401444" y="5183239"/>
                <a:ext cx="209584" cy="214314"/>
              </a:xfrm>
              <a:prstGeom prst="ellipse">
                <a:avLst/>
              </a:prstGeom>
              <a:noFill/>
              <a:ln w="28575">
                <a:solidFill>
                  <a:schemeClr val="tx1"/>
                </a:solidFill>
                <a:miter lim="800000"/>
              </a:ln>
              <a:effectLst/>
            </p:spPr>
            <p:txBody>
              <a:bodyPr wrap="none" anchor="ctr"/>
              <a:lstStyle/>
              <a:p>
                <a:r>
                  <a:rPr lang="en-US" altLang="zh-CN" dirty="0"/>
                  <a:t>6</a:t>
                </a:r>
                <a:endParaRPr lang="zh-CN" altLang="en-US" dirty="0"/>
              </a:p>
            </p:txBody>
          </p:sp>
        </p:grpSp>
        <p:sp>
          <p:nvSpPr>
            <p:cNvPr id="8" name="Oval 30"/>
            <p:cNvSpPr>
              <a:spLocks noChangeArrowheads="1"/>
            </p:cNvSpPr>
            <p:nvPr/>
          </p:nvSpPr>
          <p:spPr bwMode="auto">
            <a:xfrm>
              <a:off x="4858674" y="5082955"/>
              <a:ext cx="416131" cy="411217"/>
            </a:xfrm>
            <a:prstGeom prst="ellipse">
              <a:avLst/>
            </a:prstGeom>
            <a:noFill/>
            <a:ln w="28575">
              <a:solidFill>
                <a:schemeClr val="tx1"/>
              </a:solidFill>
              <a:miter lim="800000"/>
            </a:ln>
            <a:effectLst/>
          </p:spPr>
          <p:txBody>
            <a:bodyPr wrap="none" anchor="ctr"/>
            <a:lstStyle/>
            <a:p>
              <a:r>
                <a:rPr lang="en-US" altLang="zh-CN" dirty="0"/>
                <a:t>4</a:t>
              </a:r>
              <a:endParaRPr lang="zh-CN" altLang="en-US" dirty="0"/>
            </a:p>
          </p:txBody>
        </p:sp>
        <p:sp>
          <p:nvSpPr>
            <p:cNvPr id="9" name="Line 39"/>
            <p:cNvSpPr>
              <a:spLocks noChangeShapeType="1"/>
            </p:cNvSpPr>
            <p:nvPr/>
          </p:nvSpPr>
          <p:spPr bwMode="auto">
            <a:xfrm>
              <a:off x="4741757" y="4671737"/>
              <a:ext cx="269158" cy="411216"/>
            </a:xfrm>
            <a:prstGeom prst="line">
              <a:avLst/>
            </a:prstGeom>
            <a:noFill/>
            <a:ln w="28575">
              <a:solidFill>
                <a:schemeClr val="tx1"/>
              </a:solidFill>
              <a:miter lim="800000"/>
            </a:ln>
            <a:effectLst/>
          </p:spPr>
          <p:txBody>
            <a:bodyPr wrap="none"/>
            <a:lstStyle/>
            <a:p>
              <a:endParaRPr lang="zh-CN" altLang="en-US" dirty="0"/>
            </a:p>
          </p:txBody>
        </p:sp>
        <p:sp>
          <p:nvSpPr>
            <p:cNvPr id="23" name="Oval 30"/>
            <p:cNvSpPr>
              <a:spLocks noChangeArrowheads="1"/>
            </p:cNvSpPr>
            <p:nvPr/>
          </p:nvSpPr>
          <p:spPr bwMode="auto">
            <a:xfrm>
              <a:off x="3852786" y="5082955"/>
              <a:ext cx="416131" cy="411217"/>
            </a:xfrm>
            <a:prstGeom prst="ellipse">
              <a:avLst/>
            </a:prstGeom>
            <a:noFill/>
            <a:ln w="28575">
              <a:solidFill>
                <a:schemeClr val="tx1"/>
              </a:solidFill>
              <a:miter lim="800000"/>
            </a:ln>
            <a:effectLst/>
          </p:spPr>
          <p:txBody>
            <a:bodyPr wrap="none" anchor="ctr"/>
            <a:lstStyle/>
            <a:p>
              <a:r>
                <a:rPr lang="en-US" altLang="zh-CN" dirty="0"/>
                <a:t>8</a:t>
              </a:r>
              <a:endParaRPr lang="zh-CN" altLang="en-US" dirty="0"/>
            </a:p>
          </p:txBody>
        </p:sp>
        <p:sp>
          <p:nvSpPr>
            <p:cNvPr id="24" name="Line 39"/>
            <p:cNvSpPr>
              <a:spLocks noChangeShapeType="1"/>
            </p:cNvSpPr>
            <p:nvPr/>
          </p:nvSpPr>
          <p:spPr bwMode="auto">
            <a:xfrm>
              <a:off x="3791844" y="4671736"/>
              <a:ext cx="282905" cy="411217"/>
            </a:xfrm>
            <a:prstGeom prst="line">
              <a:avLst/>
            </a:prstGeom>
            <a:noFill/>
            <a:ln w="28575">
              <a:solidFill>
                <a:schemeClr val="tx1"/>
              </a:solidFill>
              <a:miter lim="800000"/>
            </a:ln>
            <a:effectLst/>
          </p:spPr>
          <p:txBody>
            <a:bodyPr wrap="none"/>
            <a:lstStyle/>
            <a:p>
              <a:endParaRPr lang="zh-CN" alt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题解</a:t>
            </a:r>
          </a:p>
        </p:txBody>
      </p:sp>
      <p:sp>
        <p:nvSpPr>
          <p:cNvPr id="6" name="文本框 5"/>
          <p:cNvSpPr txBox="1"/>
          <p:nvPr/>
        </p:nvSpPr>
        <p:spPr>
          <a:xfrm>
            <a:off x="391160" y="1090930"/>
            <a:ext cx="6280785" cy="3192780"/>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树的基本操作，是简单的递归思想。</a:t>
            </a: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这里就是先处理根节点，然后对于左右子树递归进行同样的操作。</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custDataLst>
              <p:tags r:id="rId1"/>
            </p:custDataLst>
          </p:nvPr>
        </p:nvPicPr>
        <p:blipFill>
          <a:blip r:embed="rId4"/>
          <a:stretch>
            <a:fillRect/>
          </a:stretch>
        </p:blipFill>
        <p:spPr>
          <a:xfrm>
            <a:off x="711200" y="2907665"/>
            <a:ext cx="3679190" cy="2876550"/>
          </a:xfrm>
          <a:prstGeom prst="rect">
            <a:avLst/>
          </a:prstGeom>
        </p:spPr>
      </p:pic>
      <p:pic>
        <p:nvPicPr>
          <p:cNvPr id="2" name="图片 1"/>
          <p:cNvPicPr>
            <a:picLocks noChangeAspect="1"/>
          </p:cNvPicPr>
          <p:nvPr/>
        </p:nvPicPr>
        <p:blipFill>
          <a:blip r:embed="rId5"/>
          <a:stretch>
            <a:fillRect/>
          </a:stretch>
        </p:blipFill>
        <p:spPr>
          <a:xfrm>
            <a:off x="7708265" y="610235"/>
            <a:ext cx="3687445" cy="5984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idx="4294967295"/>
          </p:nvPr>
        </p:nvSpPr>
        <p:spPr>
          <a:xfrm>
            <a:off x="-129540" y="1536065"/>
            <a:ext cx="12451715" cy="3786505"/>
          </a:xfrm>
        </p:spPr>
        <p:txBody>
          <a:bodyPr vert="horz" wrap="square" anchor="b">
            <a:normAutofit/>
          </a:bodyPr>
          <a:lstStyle>
            <a:lvl1pPr lvl="0">
              <a:defRPr kern="1200"/>
            </a:lvl1pPr>
          </a:lstStyle>
          <a:p>
            <a:pPr lvl="0" algn="ctr" eaLnBrk="1" hangingPunct="1"/>
            <a:r>
              <a:rPr lang="zh-CN" altLang="en-US" sz="8800" b="1">
                <a:solidFill>
                  <a:srgbClr val="FF0000"/>
                </a:solidFill>
                <a:latin typeface="微软雅黑" panose="020B0503020204020204" pitchFamily="34" charset="-122"/>
                <a:ea typeface="微软雅黑" panose="020B0503020204020204" pitchFamily="34" charset="-122"/>
              </a:rPr>
              <a:t>图论基础</a:t>
            </a:r>
            <a:br>
              <a:rPr lang="zh-CN" altLang="en-US" sz="8800" b="1" dirty="0">
                <a:solidFill>
                  <a:srgbClr val="FF0000"/>
                </a:solidFill>
                <a:latin typeface="微软雅黑" panose="020B0503020204020204" pitchFamily="34" charset="-122"/>
                <a:ea typeface="微软雅黑" panose="020B0503020204020204" pitchFamily="34" charset="-122"/>
              </a:rPr>
            </a:br>
            <a:r>
              <a:rPr lang="zh-CN" altLang="en-US" sz="8800" b="1" dirty="0">
                <a:solidFill>
                  <a:srgbClr val="FF0000"/>
                </a:solidFill>
                <a:latin typeface="微软雅黑" panose="020B0503020204020204" pitchFamily="34" charset="-122"/>
                <a:ea typeface="微软雅黑" panose="020B0503020204020204" pitchFamily="34" charset="-122"/>
              </a:rPr>
              <a:t>                      </a:t>
            </a:r>
            <a:endParaRPr lang="zh-CN" altLang="en-US" sz="5330" b="1"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4098"/>
                                        </p:tgtEl>
                                      </p:cBhvr>
                                    </p:animEffect>
                                    <p:animScale>
                                      <p:cBhvr>
                                        <p:cTn id="7" dur="250" autoRev="1" fill="hold"/>
                                        <p:tgtEl>
                                          <p:spTgt spid="40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什么是图？</a:t>
            </a:r>
          </a:p>
        </p:txBody>
      </p:sp>
      <p:sp>
        <p:nvSpPr>
          <p:cNvPr id="5" name="Oval 30"/>
          <p:cNvSpPr>
            <a:spLocks noChangeArrowheads="1"/>
          </p:cNvSpPr>
          <p:nvPr/>
        </p:nvSpPr>
        <p:spPr bwMode="auto">
          <a:xfrm>
            <a:off x="7104370" y="5981239"/>
            <a:ext cx="439200" cy="437685"/>
          </a:xfrm>
          <a:prstGeom prst="ellipse">
            <a:avLst/>
          </a:prstGeom>
          <a:noFill/>
          <a:ln w="28575">
            <a:solidFill>
              <a:schemeClr val="tx1"/>
            </a:solidFill>
            <a:miter lim="800000"/>
          </a:ln>
          <a:effectLst/>
        </p:spPr>
        <p:txBody>
          <a:bodyPr wrap="none" anchor="ctr"/>
          <a:lstStyle/>
          <a:p>
            <a:pPr algn="ctr"/>
            <a:r>
              <a:rPr lang="en-US" altLang="zh-CN" sz="2400" dirty="0"/>
              <a:t>v9</a:t>
            </a:r>
            <a:endParaRPr lang="zh-CN" altLang="en-US" sz="2400" dirty="0"/>
          </a:p>
        </p:txBody>
      </p:sp>
      <p:sp>
        <p:nvSpPr>
          <p:cNvPr id="2" name="Line 35"/>
          <p:cNvSpPr>
            <a:spLocks noChangeShapeType="1"/>
          </p:cNvSpPr>
          <p:nvPr/>
        </p:nvSpPr>
        <p:spPr bwMode="auto">
          <a:xfrm>
            <a:off x="6467997" y="4950512"/>
            <a:ext cx="737354" cy="295446"/>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7" name="Line 36"/>
          <p:cNvSpPr>
            <a:spLocks noChangeShapeType="1"/>
          </p:cNvSpPr>
          <p:nvPr/>
        </p:nvSpPr>
        <p:spPr bwMode="auto">
          <a:xfrm flipH="1">
            <a:off x="6505999" y="4530587"/>
            <a:ext cx="562853" cy="279067"/>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8" name="Line 37"/>
          <p:cNvSpPr>
            <a:spLocks noChangeShapeType="1"/>
          </p:cNvSpPr>
          <p:nvPr/>
        </p:nvSpPr>
        <p:spPr bwMode="auto">
          <a:xfrm flipV="1">
            <a:off x="7587020" y="4893700"/>
            <a:ext cx="577205" cy="295447"/>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9" name="Line 38"/>
          <p:cNvSpPr>
            <a:spLocks noChangeShapeType="1"/>
          </p:cNvSpPr>
          <p:nvPr/>
        </p:nvSpPr>
        <p:spPr bwMode="auto">
          <a:xfrm flipH="1">
            <a:off x="7315772" y="5557753"/>
            <a:ext cx="50138" cy="423482"/>
          </a:xfrm>
          <a:prstGeom prst="line">
            <a:avLst/>
          </a:prstGeom>
          <a:noFill/>
          <a:ln w="28575">
            <a:solidFill>
              <a:schemeClr val="tx1"/>
            </a:solidFill>
            <a:miter lim="800000"/>
          </a:ln>
          <a:effectLst/>
        </p:spPr>
        <p:txBody>
          <a:bodyPr wrap="none" anchor="ctr"/>
          <a:lstStyle/>
          <a:p>
            <a:pPr algn="ctr"/>
            <a:endParaRPr lang="zh-CN" altLang="en-US" sz="2400"/>
          </a:p>
        </p:txBody>
      </p:sp>
      <p:sp>
        <p:nvSpPr>
          <p:cNvPr id="10" name="Line 40"/>
          <p:cNvSpPr>
            <a:spLocks noChangeShapeType="1"/>
          </p:cNvSpPr>
          <p:nvPr/>
        </p:nvSpPr>
        <p:spPr bwMode="auto">
          <a:xfrm>
            <a:off x="8267588" y="4893700"/>
            <a:ext cx="271331" cy="582468"/>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11" name="Oval 30"/>
          <p:cNvSpPr>
            <a:spLocks noChangeArrowheads="1"/>
          </p:cNvSpPr>
          <p:nvPr/>
        </p:nvSpPr>
        <p:spPr bwMode="auto">
          <a:xfrm>
            <a:off x="7198041" y="5120068"/>
            <a:ext cx="439200" cy="437685"/>
          </a:xfrm>
          <a:prstGeom prst="ellipse">
            <a:avLst/>
          </a:prstGeom>
          <a:noFill/>
          <a:ln w="28575">
            <a:solidFill>
              <a:schemeClr val="tx1"/>
            </a:solidFill>
            <a:miter lim="800000"/>
          </a:ln>
          <a:effectLst/>
        </p:spPr>
        <p:txBody>
          <a:bodyPr wrap="none" anchor="ctr"/>
          <a:lstStyle/>
          <a:p>
            <a:pPr algn="ctr"/>
            <a:r>
              <a:rPr lang="en-US" altLang="zh-CN" sz="2000" dirty="0"/>
              <a:t>v11</a:t>
            </a:r>
            <a:endParaRPr lang="zh-CN" altLang="en-US" sz="2000" dirty="0"/>
          </a:p>
        </p:txBody>
      </p:sp>
      <p:sp>
        <p:nvSpPr>
          <p:cNvPr id="12" name="Oval 30"/>
          <p:cNvSpPr>
            <a:spLocks noChangeArrowheads="1"/>
          </p:cNvSpPr>
          <p:nvPr/>
        </p:nvSpPr>
        <p:spPr bwMode="auto">
          <a:xfrm>
            <a:off x="8835624" y="3890185"/>
            <a:ext cx="439200" cy="437685"/>
          </a:xfrm>
          <a:prstGeom prst="ellipse">
            <a:avLst/>
          </a:prstGeom>
          <a:noFill/>
          <a:ln w="28575">
            <a:solidFill>
              <a:schemeClr val="tx1"/>
            </a:solidFill>
            <a:miter lim="800000"/>
          </a:ln>
          <a:effectLst/>
        </p:spPr>
        <p:txBody>
          <a:bodyPr wrap="none" anchor="ctr"/>
          <a:lstStyle/>
          <a:p>
            <a:pPr algn="ctr"/>
            <a:r>
              <a:rPr lang="en-US" altLang="zh-CN" sz="2400" dirty="0"/>
              <a:t>v5</a:t>
            </a:r>
            <a:endParaRPr lang="zh-CN" altLang="en-US" sz="2400" dirty="0"/>
          </a:p>
        </p:txBody>
      </p:sp>
      <p:sp>
        <p:nvSpPr>
          <p:cNvPr id="13" name="Oval 30"/>
          <p:cNvSpPr>
            <a:spLocks noChangeArrowheads="1"/>
          </p:cNvSpPr>
          <p:nvPr/>
        </p:nvSpPr>
        <p:spPr bwMode="auto">
          <a:xfrm>
            <a:off x="6266663" y="3751659"/>
            <a:ext cx="439200" cy="437685"/>
          </a:xfrm>
          <a:prstGeom prst="ellipse">
            <a:avLst/>
          </a:prstGeom>
          <a:noFill/>
          <a:ln w="28575">
            <a:solidFill>
              <a:schemeClr val="tx1"/>
            </a:solidFill>
            <a:miter lim="800000"/>
          </a:ln>
          <a:effectLst/>
        </p:spPr>
        <p:txBody>
          <a:bodyPr wrap="none" anchor="ctr"/>
          <a:lstStyle/>
          <a:p>
            <a:pPr algn="ctr"/>
            <a:r>
              <a:rPr lang="en-US" altLang="zh-CN" sz="2000" dirty="0"/>
              <a:t>v10</a:t>
            </a:r>
            <a:endParaRPr lang="zh-CN" altLang="en-US" sz="2000" dirty="0"/>
          </a:p>
        </p:txBody>
      </p:sp>
      <p:sp>
        <p:nvSpPr>
          <p:cNvPr id="14" name="Oval 30"/>
          <p:cNvSpPr>
            <a:spLocks noChangeArrowheads="1"/>
          </p:cNvSpPr>
          <p:nvPr/>
        </p:nvSpPr>
        <p:spPr bwMode="auto">
          <a:xfrm>
            <a:off x="6063088" y="4603985"/>
            <a:ext cx="439200" cy="439200"/>
          </a:xfrm>
          <a:prstGeom prst="ellipse">
            <a:avLst/>
          </a:prstGeom>
          <a:noFill/>
          <a:ln w="28575">
            <a:solidFill>
              <a:schemeClr val="tx1"/>
            </a:solidFill>
            <a:miter lim="800000"/>
          </a:ln>
          <a:effectLst/>
        </p:spPr>
        <p:txBody>
          <a:bodyPr wrap="none" anchor="ctr"/>
          <a:lstStyle/>
          <a:p>
            <a:pPr algn="ctr"/>
            <a:r>
              <a:rPr lang="en-US" altLang="zh-CN" sz="2400" dirty="0"/>
              <a:t>v8</a:t>
            </a:r>
            <a:endParaRPr lang="zh-CN" altLang="en-US" sz="2400" dirty="0"/>
          </a:p>
        </p:txBody>
      </p:sp>
      <p:sp>
        <p:nvSpPr>
          <p:cNvPr id="15" name="Line 39"/>
          <p:cNvSpPr>
            <a:spLocks noChangeShapeType="1"/>
          </p:cNvSpPr>
          <p:nvPr/>
        </p:nvSpPr>
        <p:spPr bwMode="auto">
          <a:xfrm flipH="1" flipV="1">
            <a:off x="6694531" y="4053805"/>
            <a:ext cx="313910" cy="329291"/>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16" name="Oval 30"/>
          <p:cNvSpPr>
            <a:spLocks noChangeArrowheads="1"/>
          </p:cNvSpPr>
          <p:nvPr/>
        </p:nvSpPr>
        <p:spPr bwMode="auto">
          <a:xfrm>
            <a:off x="7970531" y="4466398"/>
            <a:ext cx="439200" cy="437685"/>
          </a:xfrm>
          <a:prstGeom prst="ellipse">
            <a:avLst/>
          </a:prstGeom>
          <a:noFill/>
          <a:ln w="28575">
            <a:solidFill>
              <a:schemeClr val="tx1"/>
            </a:solidFill>
            <a:miter lim="800000"/>
          </a:ln>
          <a:effectLst/>
        </p:spPr>
        <p:txBody>
          <a:bodyPr wrap="none" anchor="ctr"/>
          <a:lstStyle/>
          <a:p>
            <a:pPr algn="ctr"/>
            <a:r>
              <a:rPr lang="en-US" altLang="zh-CN" sz="2400" dirty="0"/>
              <a:t>v7</a:t>
            </a:r>
            <a:endParaRPr lang="zh-CN" altLang="en-US" sz="2400" dirty="0"/>
          </a:p>
        </p:txBody>
      </p:sp>
      <p:sp>
        <p:nvSpPr>
          <p:cNvPr id="17" name="Oval 30"/>
          <p:cNvSpPr>
            <a:spLocks noChangeArrowheads="1"/>
          </p:cNvSpPr>
          <p:nvPr/>
        </p:nvSpPr>
        <p:spPr bwMode="auto">
          <a:xfrm>
            <a:off x="7004347" y="4164250"/>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18" name="Oval 30"/>
          <p:cNvSpPr>
            <a:spLocks noChangeArrowheads="1"/>
          </p:cNvSpPr>
          <p:nvPr/>
        </p:nvSpPr>
        <p:spPr bwMode="auto">
          <a:xfrm>
            <a:off x="7147821" y="2424326"/>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19" name="Line 39"/>
          <p:cNvSpPr>
            <a:spLocks noChangeShapeType="1"/>
          </p:cNvSpPr>
          <p:nvPr/>
        </p:nvSpPr>
        <p:spPr bwMode="auto">
          <a:xfrm flipV="1">
            <a:off x="7379940" y="3740764"/>
            <a:ext cx="792877" cy="516442"/>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20" name="Line 36"/>
          <p:cNvSpPr>
            <a:spLocks noChangeShapeType="1"/>
          </p:cNvSpPr>
          <p:nvPr/>
        </p:nvSpPr>
        <p:spPr bwMode="auto">
          <a:xfrm flipV="1">
            <a:off x="8345227" y="4109028"/>
            <a:ext cx="501668" cy="445825"/>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21" name="Oval 30"/>
          <p:cNvSpPr>
            <a:spLocks noChangeArrowheads="1"/>
          </p:cNvSpPr>
          <p:nvPr/>
        </p:nvSpPr>
        <p:spPr bwMode="auto">
          <a:xfrm>
            <a:off x="8348187" y="5476168"/>
            <a:ext cx="439200" cy="437685"/>
          </a:xfrm>
          <a:prstGeom prst="ellipse">
            <a:avLst/>
          </a:prstGeom>
          <a:noFill/>
          <a:ln w="28575">
            <a:solidFill>
              <a:schemeClr val="tx1"/>
            </a:solidFill>
            <a:miter lim="800000"/>
          </a:ln>
          <a:effectLst/>
        </p:spPr>
        <p:txBody>
          <a:bodyPr wrap="none" anchor="ctr"/>
          <a:lstStyle/>
          <a:p>
            <a:pPr algn="ctr"/>
            <a:r>
              <a:rPr lang="en-US" altLang="zh-CN" sz="2400" dirty="0"/>
              <a:t>v4</a:t>
            </a:r>
            <a:endParaRPr lang="zh-CN" altLang="en-US" sz="2400" dirty="0"/>
          </a:p>
        </p:txBody>
      </p:sp>
      <p:sp>
        <p:nvSpPr>
          <p:cNvPr id="22" name="Oval 30"/>
          <p:cNvSpPr>
            <a:spLocks noChangeArrowheads="1"/>
          </p:cNvSpPr>
          <p:nvPr/>
        </p:nvSpPr>
        <p:spPr bwMode="auto">
          <a:xfrm>
            <a:off x="7076406" y="3313975"/>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23" name="Line 39"/>
          <p:cNvSpPr>
            <a:spLocks noChangeShapeType="1"/>
          </p:cNvSpPr>
          <p:nvPr/>
        </p:nvSpPr>
        <p:spPr bwMode="auto">
          <a:xfrm flipH="1">
            <a:off x="7365910" y="2868757"/>
            <a:ext cx="14030" cy="447563"/>
          </a:xfrm>
          <a:prstGeom prst="line">
            <a:avLst/>
          </a:prstGeom>
          <a:noFill/>
          <a:ln w="28575">
            <a:solidFill>
              <a:schemeClr val="tx1"/>
            </a:solidFill>
            <a:miter lim="800000"/>
          </a:ln>
          <a:effectLst/>
        </p:spPr>
        <p:txBody>
          <a:bodyPr wrap="none"/>
          <a:lstStyle/>
          <a:p>
            <a:endParaRPr lang="zh-CN" altLang="en-US" dirty="0"/>
          </a:p>
        </p:txBody>
      </p:sp>
      <p:sp>
        <p:nvSpPr>
          <p:cNvPr id="24" name="Oval 30"/>
          <p:cNvSpPr>
            <a:spLocks noChangeArrowheads="1"/>
          </p:cNvSpPr>
          <p:nvPr/>
        </p:nvSpPr>
        <p:spPr bwMode="auto">
          <a:xfrm>
            <a:off x="8016218" y="3313974"/>
            <a:ext cx="439200" cy="437685"/>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25" name="Line 39"/>
          <p:cNvSpPr>
            <a:spLocks noChangeShapeType="1"/>
          </p:cNvSpPr>
          <p:nvPr/>
        </p:nvSpPr>
        <p:spPr bwMode="auto">
          <a:xfrm>
            <a:off x="7519320" y="2797533"/>
            <a:ext cx="653497" cy="516442"/>
          </a:xfrm>
          <a:prstGeom prst="line">
            <a:avLst/>
          </a:prstGeom>
          <a:noFill/>
          <a:ln w="28575">
            <a:solidFill>
              <a:schemeClr val="tx1"/>
            </a:solidFill>
            <a:miter lim="800000"/>
          </a:ln>
          <a:effectLst/>
        </p:spPr>
        <p:txBody>
          <a:bodyPr wrap="none"/>
          <a:lstStyle/>
          <a:p>
            <a:endParaRPr lang="zh-CN" altLang="en-US" dirty="0"/>
          </a:p>
        </p:txBody>
      </p:sp>
      <p:sp>
        <p:nvSpPr>
          <p:cNvPr id="26" name="Line 39"/>
          <p:cNvSpPr>
            <a:spLocks noChangeShapeType="1"/>
          </p:cNvSpPr>
          <p:nvPr/>
        </p:nvSpPr>
        <p:spPr bwMode="auto">
          <a:xfrm flipH="1">
            <a:off x="6595204" y="3557907"/>
            <a:ext cx="473648" cy="208559"/>
          </a:xfrm>
          <a:prstGeom prst="line">
            <a:avLst/>
          </a:prstGeom>
          <a:noFill/>
          <a:ln w="28575">
            <a:solidFill>
              <a:schemeClr val="tx1"/>
            </a:solidFill>
            <a:miter lim="800000"/>
          </a:ln>
          <a:effectLst/>
        </p:spPr>
        <p:txBody>
          <a:bodyPr wrap="none"/>
          <a:lstStyle/>
          <a:p>
            <a:endParaRPr lang="zh-CN" altLang="en-US" dirty="0"/>
          </a:p>
        </p:txBody>
      </p:sp>
      <p:sp>
        <p:nvSpPr>
          <p:cNvPr id="27" name="Line 39"/>
          <p:cNvSpPr>
            <a:spLocks noChangeShapeType="1"/>
          </p:cNvSpPr>
          <p:nvPr/>
        </p:nvSpPr>
        <p:spPr bwMode="auto">
          <a:xfrm flipH="1">
            <a:off x="7443546" y="4028713"/>
            <a:ext cx="1403347" cy="368768"/>
          </a:xfrm>
          <a:prstGeom prst="line">
            <a:avLst/>
          </a:prstGeom>
          <a:noFill/>
          <a:ln w="28575">
            <a:solidFill>
              <a:schemeClr val="tx1"/>
            </a:solidFill>
            <a:miter lim="800000"/>
          </a:ln>
          <a:effectLst/>
        </p:spPr>
        <p:txBody>
          <a:bodyPr wrap="none"/>
          <a:lstStyle/>
          <a:p>
            <a:endParaRPr lang="zh-CN" altLang="en-US" dirty="0"/>
          </a:p>
        </p:txBody>
      </p:sp>
      <p:sp>
        <p:nvSpPr>
          <p:cNvPr id="28" name="Line 39"/>
          <p:cNvSpPr>
            <a:spLocks noChangeShapeType="1"/>
          </p:cNvSpPr>
          <p:nvPr/>
        </p:nvSpPr>
        <p:spPr bwMode="auto">
          <a:xfrm flipH="1" flipV="1">
            <a:off x="7315771" y="4567036"/>
            <a:ext cx="654756" cy="78182"/>
          </a:xfrm>
          <a:prstGeom prst="line">
            <a:avLst/>
          </a:prstGeom>
          <a:noFill/>
          <a:ln w="28575">
            <a:solidFill>
              <a:schemeClr val="tx1"/>
            </a:solidFill>
            <a:miter lim="800000"/>
          </a:ln>
          <a:effectLst/>
        </p:spPr>
        <p:txBody>
          <a:bodyPr wrap="none"/>
          <a:lstStyle/>
          <a:p>
            <a:endParaRPr lang="zh-CN" altLang="en-US" dirty="0"/>
          </a:p>
        </p:txBody>
      </p:sp>
      <p:sp>
        <p:nvSpPr>
          <p:cNvPr id="29" name="Line 35"/>
          <p:cNvSpPr>
            <a:spLocks noChangeShapeType="1"/>
          </p:cNvSpPr>
          <p:nvPr/>
        </p:nvSpPr>
        <p:spPr bwMode="auto">
          <a:xfrm>
            <a:off x="6364634" y="5025421"/>
            <a:ext cx="779947" cy="1016061"/>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30" name="Line 35"/>
          <p:cNvSpPr>
            <a:spLocks noChangeShapeType="1"/>
          </p:cNvSpPr>
          <p:nvPr/>
        </p:nvSpPr>
        <p:spPr bwMode="auto">
          <a:xfrm flipV="1">
            <a:off x="9514133" y="4809653"/>
            <a:ext cx="563678" cy="140857"/>
          </a:xfrm>
          <a:prstGeom prst="line">
            <a:avLst/>
          </a:prstGeom>
          <a:noFill/>
          <a:ln w="28575">
            <a:solidFill>
              <a:schemeClr val="tx1"/>
            </a:solidFill>
            <a:miter lim="800000"/>
          </a:ln>
          <a:effectLst/>
        </p:spPr>
        <p:txBody>
          <a:bodyPr wrap="none" anchor="ctr"/>
          <a:lstStyle/>
          <a:p>
            <a:pPr algn="ctr"/>
            <a:endParaRPr lang="zh-CN" altLang="en-US" sz="2400" dirty="0"/>
          </a:p>
        </p:txBody>
      </p:sp>
      <p:sp>
        <p:nvSpPr>
          <p:cNvPr id="31" name="Oval 30"/>
          <p:cNvSpPr>
            <a:spLocks noChangeArrowheads="1"/>
          </p:cNvSpPr>
          <p:nvPr/>
        </p:nvSpPr>
        <p:spPr bwMode="auto">
          <a:xfrm>
            <a:off x="9076969" y="4731669"/>
            <a:ext cx="439200" cy="437685"/>
          </a:xfrm>
          <a:prstGeom prst="ellipse">
            <a:avLst/>
          </a:prstGeom>
          <a:noFill/>
          <a:ln w="28575">
            <a:solidFill>
              <a:schemeClr val="tx1"/>
            </a:solidFill>
            <a:miter lim="800000"/>
          </a:ln>
          <a:effectLst/>
        </p:spPr>
        <p:txBody>
          <a:bodyPr wrap="none" anchor="ctr"/>
          <a:lstStyle/>
          <a:p>
            <a:pPr algn="ctr"/>
            <a:r>
              <a:rPr lang="en-US" altLang="zh-CN" sz="2000" dirty="0"/>
              <a:t>v12</a:t>
            </a:r>
            <a:endParaRPr lang="zh-CN" altLang="en-US" sz="2000" dirty="0"/>
          </a:p>
        </p:txBody>
      </p:sp>
      <p:sp>
        <p:nvSpPr>
          <p:cNvPr id="32" name="Oval 30"/>
          <p:cNvSpPr>
            <a:spLocks noChangeArrowheads="1"/>
          </p:cNvSpPr>
          <p:nvPr/>
        </p:nvSpPr>
        <p:spPr bwMode="auto">
          <a:xfrm>
            <a:off x="10084197" y="4569464"/>
            <a:ext cx="439200" cy="437685"/>
          </a:xfrm>
          <a:prstGeom prst="ellipse">
            <a:avLst/>
          </a:prstGeom>
          <a:noFill/>
          <a:ln w="28575">
            <a:solidFill>
              <a:schemeClr val="tx1"/>
            </a:solidFill>
            <a:miter lim="800000"/>
          </a:ln>
          <a:effectLst/>
        </p:spPr>
        <p:txBody>
          <a:bodyPr wrap="none" anchor="ctr"/>
          <a:lstStyle/>
          <a:p>
            <a:pPr algn="ctr"/>
            <a:r>
              <a:rPr lang="en-US" altLang="zh-CN" sz="2000" dirty="0"/>
              <a:t>v13</a:t>
            </a:r>
            <a:endParaRPr lang="zh-CN" altLang="en-US" sz="2000" dirty="0"/>
          </a:p>
        </p:txBody>
      </p:sp>
      <p:sp>
        <p:nvSpPr>
          <p:cNvPr id="33" name="Oval 30"/>
          <p:cNvSpPr>
            <a:spLocks noChangeArrowheads="1"/>
          </p:cNvSpPr>
          <p:nvPr/>
        </p:nvSpPr>
        <p:spPr bwMode="auto">
          <a:xfrm>
            <a:off x="9370509" y="5695010"/>
            <a:ext cx="439200" cy="437685"/>
          </a:xfrm>
          <a:prstGeom prst="ellipse">
            <a:avLst/>
          </a:prstGeom>
          <a:noFill/>
          <a:ln w="28575">
            <a:solidFill>
              <a:schemeClr val="tx1"/>
            </a:solidFill>
            <a:miter lim="800000"/>
          </a:ln>
          <a:effectLst/>
        </p:spPr>
        <p:txBody>
          <a:bodyPr wrap="none" anchor="ctr"/>
          <a:lstStyle/>
          <a:p>
            <a:pPr algn="ctr"/>
            <a:r>
              <a:rPr lang="en-US" altLang="zh-CN" sz="2000" dirty="0"/>
              <a:t>v14</a:t>
            </a:r>
            <a:endParaRPr lang="zh-CN" altLang="en-US" sz="2000" dirty="0"/>
          </a:p>
        </p:txBody>
      </p:sp>
      <p:sp>
        <p:nvSpPr>
          <p:cNvPr id="34" name="文本框 33"/>
          <p:cNvSpPr txBox="1"/>
          <p:nvPr/>
        </p:nvSpPr>
        <p:spPr>
          <a:xfrm>
            <a:off x="855980" y="1151890"/>
            <a:ext cx="5113020" cy="4761865"/>
          </a:xfrm>
          <a:prstGeom prst="rect">
            <a:avLst/>
          </a:prstGeom>
          <a:noFill/>
        </p:spPr>
        <p:txBody>
          <a:bodyPr wrap="square" rtlCol="0">
            <a:noAutofit/>
          </a:bodyPr>
          <a:lstStyle/>
          <a:p>
            <a:pPr marL="285750" indent="-285750">
              <a:buFont typeface="Wingdings" panose="05000000000000000000" charset="0"/>
              <a:buChar char="Ø"/>
            </a:pPr>
            <a:r>
              <a:rPr lang="zh-CN" altLang="en-US" dirty="0">
                <a:sym typeface="+mn-ea"/>
              </a:rPr>
              <a:t>是由若干给定的顶点及连接两顶点的边所构成的图形，这种图形通常用来描述某些事物之间的某种特定关系。顶点用于代表事物，连接两顶点的边则用于表示两个事物间具有这种关系。</a:t>
            </a:r>
          </a:p>
          <a:p>
            <a:pPr marL="285750" indent="-285750">
              <a:buFont typeface="Wingdings" panose="05000000000000000000" charset="0"/>
              <a:buChar char="Ø"/>
            </a:pPr>
            <a:endParaRPr lang="zh-CN" altLang="en-US" dirty="0">
              <a:sym typeface="+mn-ea"/>
            </a:endParaRPr>
          </a:p>
          <a:p>
            <a:pPr marL="285750" indent="-285750">
              <a:buFont typeface="Wingdings" panose="05000000000000000000" charset="0"/>
              <a:buChar char="Ø"/>
            </a:pPr>
            <a:endParaRPr lang="zh-CN" altLang="en-US" dirty="0">
              <a:sym typeface="+mn-ea"/>
            </a:endParaRPr>
          </a:p>
          <a:p>
            <a:pPr marL="285750" indent="-285750">
              <a:buFont typeface="Wingdings" panose="05000000000000000000" charset="0"/>
              <a:buChar char="Ø"/>
            </a:pPr>
            <a:endParaRPr lang="zh-CN" altLang="en-US" dirty="0">
              <a:sym typeface="+mn-ea"/>
            </a:endParaRPr>
          </a:p>
          <a:p>
            <a:pPr marL="285750" indent="-285750">
              <a:buFont typeface="Wingdings" panose="05000000000000000000" charset="0"/>
              <a:buChar char="Ø"/>
            </a:pPr>
            <a:r>
              <a:rPr lang="zh-CN" altLang="en-US" dirty="0">
                <a:sym typeface="+mn-ea"/>
              </a:rPr>
              <a:t>它和我们之前学的栈和队列和数组不同，这三种结构是线性的，每个点最多只有一左一右两个邻居，图和树中每个点的邻居是不定的。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4697413" y="1035050"/>
            <a:ext cx="7231062" cy="3169285"/>
          </a:xfrm>
          <a:prstGeom prst="rect">
            <a:avLst/>
          </a:prstGeom>
          <a:noFill/>
          <a:ln w="9525">
            <a:noFill/>
            <a:miter lim="800000"/>
          </a:ln>
        </p:spPr>
        <p:txBody>
          <a:bodyPr>
            <a:spAutoFit/>
          </a:bodyPr>
          <a:lstStyle/>
          <a:p>
            <a:r>
              <a:rPr lang="zh-CN" altLang="en-US" sz="2000">
                <a:ea typeface="微软雅黑" panose="020B0503020204020204" pitchFamily="34" charset="-122"/>
              </a:rPr>
              <a:t>它和我们日常生活中的树差不多，只不过我们习惯于处理问题的时候把树根放到上方来考虑。</a:t>
            </a:r>
          </a:p>
          <a:p>
            <a:r>
              <a:rPr lang="zh-CN" altLang="en-US" sz="2000">
                <a:ea typeface="微软雅黑" panose="020B0503020204020204" pitchFamily="34" charset="-122"/>
              </a:rPr>
              <a:t>这种数据结构看起来像是一个倒挂的树，因此得名。</a:t>
            </a:r>
          </a:p>
          <a:p>
            <a:endParaRPr lang="zh-CN" altLang="en-US" sz="2000">
              <a:ea typeface="微软雅黑" panose="020B0503020204020204" pitchFamily="34" charset="-122"/>
            </a:endParaRPr>
          </a:p>
          <a:p>
            <a:r>
              <a:rPr lang="zh-CN" altLang="en-US" sz="2000">
                <a:ea typeface="微软雅黑" panose="020B0503020204020204" pitchFamily="34" charset="-122"/>
              </a:rPr>
              <a:t>我们可以看作一个有</a:t>
            </a:r>
            <a:r>
              <a:rPr lang="zh-CN" altLang="en-US" sz="2000" b="1">
                <a:ea typeface="微软雅黑" panose="020B0503020204020204" pitchFamily="34" charset="-122"/>
              </a:rPr>
              <a:t>从属关系</a:t>
            </a:r>
            <a:r>
              <a:rPr lang="zh-CN" altLang="en-US" sz="2000">
                <a:ea typeface="微软雅黑" panose="020B0503020204020204" pitchFamily="34" charset="-122"/>
              </a:rPr>
              <a:t>的结构，除了最顶上的点，每个点都有一个</a:t>
            </a:r>
            <a:r>
              <a:rPr lang="en-US" altLang="zh-CN" sz="2000">
                <a:ea typeface="微软雅黑" panose="020B0503020204020204" pitchFamily="34" charset="-122"/>
              </a:rPr>
              <a:t>“</a:t>
            </a:r>
            <a:r>
              <a:rPr lang="zh-CN" altLang="en-US" sz="2000">
                <a:ea typeface="微软雅黑" panose="020B0503020204020204" pitchFamily="34" charset="-122"/>
              </a:rPr>
              <a:t>上级</a:t>
            </a:r>
            <a:r>
              <a:rPr lang="en-US" altLang="zh-CN" sz="2000">
                <a:ea typeface="微软雅黑" panose="020B0503020204020204" pitchFamily="34" charset="-122"/>
              </a:rPr>
              <a:t>”</a:t>
            </a:r>
            <a:r>
              <a:rPr lang="zh-CN" altLang="en-US" sz="2000">
                <a:ea typeface="微软雅黑" panose="020B0503020204020204" pitchFamily="34" charset="-122"/>
              </a:rPr>
              <a:t>。假设树中有</a:t>
            </a:r>
            <a:r>
              <a:rPr lang="en-US" altLang="zh-CN" sz="2000">
                <a:ea typeface="微软雅黑" panose="020B0503020204020204" pitchFamily="34" charset="-122"/>
              </a:rPr>
              <a:t>n</a:t>
            </a:r>
            <a:r>
              <a:rPr lang="zh-CN" altLang="en-US" sz="2000">
                <a:ea typeface="微软雅黑" panose="020B0503020204020204" pitchFamily="34" charset="-122"/>
              </a:rPr>
              <a:t>个点，则这</a:t>
            </a:r>
            <a:r>
              <a:rPr lang="en-US" altLang="zh-CN" sz="2000">
                <a:ea typeface="微软雅黑" panose="020B0503020204020204" pitchFamily="34" charset="-122"/>
              </a:rPr>
              <a:t>n</a:t>
            </a:r>
            <a:r>
              <a:rPr lang="zh-CN" altLang="en-US" sz="2000">
                <a:ea typeface="微软雅黑" panose="020B0503020204020204" pitchFamily="34" charset="-122"/>
              </a:rPr>
              <a:t>个点是由</a:t>
            </a:r>
            <a:r>
              <a:rPr lang="en-US" altLang="zh-CN" sz="2000">
                <a:ea typeface="微软雅黑" panose="020B0503020204020204" pitchFamily="34" charset="-122"/>
              </a:rPr>
              <a:t>n-1</a:t>
            </a:r>
            <a:r>
              <a:rPr lang="zh-CN" altLang="en-US" sz="2000">
                <a:ea typeface="微软雅黑" panose="020B0503020204020204" pitchFamily="34" charset="-122"/>
              </a:rPr>
              <a:t>条边连起来的。</a:t>
            </a:r>
          </a:p>
          <a:p>
            <a:endParaRPr lang="zh-CN" altLang="en-US" sz="2000">
              <a:ea typeface="微软雅黑" panose="020B0503020204020204" pitchFamily="34" charset="-122"/>
            </a:endParaRPr>
          </a:p>
          <a:p>
            <a:r>
              <a:rPr lang="zh-CN" altLang="en-US" sz="2000">
                <a:ea typeface="微软雅黑" panose="020B0503020204020204" pitchFamily="34" charset="-122"/>
              </a:rPr>
              <a:t>生活中的例子：文件储存系统， 公司的等级，族谱。</a:t>
            </a:r>
          </a:p>
          <a:p>
            <a:endParaRPr lang="zh-CN" altLang="en-US" sz="2000">
              <a:ea typeface="微软雅黑" panose="020B0503020204020204" pitchFamily="34" charset="-122"/>
            </a:endParaRPr>
          </a:p>
        </p:txBody>
      </p:sp>
      <p:sp>
        <p:nvSpPr>
          <p:cNvPr id="26633" name="矩形 16"/>
          <p:cNvSpPr>
            <a:spLocks noChangeArrowheads="1"/>
          </p:cNvSpPr>
          <p:nvPr/>
        </p:nvSpPr>
        <p:spPr bwMode="auto">
          <a:xfrm>
            <a:off x="1232535" y="54293"/>
            <a:ext cx="6911975" cy="833755"/>
          </a:xfrm>
          <a:prstGeom prst="rect">
            <a:avLst/>
          </a:prstGeom>
          <a:noFill/>
          <a:ln w="9525">
            <a:noFill/>
            <a:miter lim="800000"/>
          </a:ln>
        </p:spPr>
        <p:txBody>
          <a:bodyPr lIns="91429" tIns="45715" rIns="91429" bIns="45715">
            <a:spAutoFit/>
          </a:bodyPr>
          <a:lstStyle/>
          <a:p>
            <a:pPr algn="l" defTabSz="914400" fontAlgn="auto">
              <a:lnSpc>
                <a:spcPts val="5800"/>
              </a:lnSpc>
              <a:spcAft>
                <a:spcPts val="0"/>
              </a:spcAft>
              <a:buClrTx/>
              <a:buSzTx/>
              <a:buFontTx/>
              <a:defRPr/>
            </a:pPr>
            <a:r>
              <a:rPr lang="zh-CN" altLang="en-US" sz="3730" b="1" dirty="0">
                <a:solidFill>
                  <a:schemeClr val="tx2"/>
                </a:solidFill>
                <a:effectLst>
                  <a:outerShdw blurRad="63500" dist="38100" dir="5400000" algn="t" rotWithShape="0">
                    <a:prstClr val="black">
                      <a:alpha val="25000"/>
                    </a:prstClr>
                  </a:outerShdw>
                </a:effectLst>
                <a:latin typeface="微软雅黑" panose="020B0503020204020204" pitchFamily="34" charset="-122"/>
                <a:ea typeface="+mj-ea"/>
                <a:cs typeface="微软雅黑" panose="020B0503020204020204" pitchFamily="34" charset="-122"/>
              </a:rPr>
              <a:t>基础概念</a:t>
            </a:r>
          </a:p>
        </p:txBody>
      </p:sp>
      <p:sp>
        <p:nvSpPr>
          <p:cNvPr id="2" name="内容占位符 5"/>
          <p:cNvSpPr/>
          <p:nvPr/>
        </p:nvSpPr>
        <p:spPr bwMode="auto">
          <a:xfrm>
            <a:off x="468313" y="981075"/>
            <a:ext cx="3752850" cy="5451475"/>
          </a:xfrm>
          <a:prstGeom prst="rect">
            <a:avLst/>
          </a:prstGeom>
          <a:noFill/>
          <a:ln w="9525">
            <a:noFill/>
            <a:miter lim="800000"/>
          </a:ln>
        </p:spPr>
        <p:txBody>
          <a:bodyPr/>
          <a:lstStyle/>
          <a:p>
            <a:pPr marL="357505" indent="-357505">
              <a:lnSpc>
                <a:spcPts val="3200"/>
              </a:lnSpc>
              <a:spcBef>
                <a:spcPts val="900"/>
              </a:spcBef>
              <a:spcAft>
                <a:spcPts val="900"/>
              </a:spcAft>
              <a:buFont typeface="Arial" panose="020B0604020202020204" pitchFamily="34" charset="0"/>
              <a:buChar char="●"/>
            </a:pPr>
            <a:endParaRPr lang="en-US" altLang="zh-CN" sz="2400">
              <a:solidFill>
                <a:srgbClr val="3B5518"/>
              </a:solidFill>
              <a:ea typeface="微软雅黑" panose="020B0503020204020204" pitchFamily="34" charset="-122"/>
            </a:endParaRPr>
          </a:p>
          <a:p>
            <a:pPr marL="357505" indent="-357505">
              <a:lnSpc>
                <a:spcPts val="3200"/>
              </a:lnSpc>
              <a:spcBef>
                <a:spcPts val="900"/>
              </a:spcBef>
              <a:spcAft>
                <a:spcPts val="900"/>
              </a:spcAft>
              <a:buFont typeface="Arial" panose="020B0604020202020204" pitchFamily="34" charset="0"/>
              <a:buNone/>
            </a:pPr>
            <a:r>
              <a:rPr lang="en-US" altLang="zh-CN" sz="2000">
                <a:solidFill>
                  <a:srgbClr val="FF0000"/>
                </a:solidFill>
                <a:ea typeface="微软雅黑" panose="020B0503020204020204" pitchFamily="34" charset="-122"/>
              </a:rPr>
              <a:t>	</a:t>
            </a:r>
          </a:p>
          <a:p>
            <a:pPr marL="357505" indent="-357505">
              <a:lnSpc>
                <a:spcPts val="3200"/>
              </a:lnSpc>
              <a:spcBef>
                <a:spcPts val="900"/>
              </a:spcBef>
              <a:spcAft>
                <a:spcPts val="900"/>
              </a:spcAft>
              <a:buFont typeface="Arial" panose="020B0604020202020204" pitchFamily="34" charset="0"/>
              <a:buChar char="●"/>
            </a:pPr>
            <a:endParaRPr lang="en-US" altLang="zh-CN" sz="2400">
              <a:solidFill>
                <a:srgbClr val="3B5518"/>
              </a:solidFill>
              <a:ea typeface="微软雅黑" panose="020B0503020204020204" pitchFamily="34" charset="-122"/>
            </a:endParaRPr>
          </a:p>
          <a:p>
            <a:pPr marL="357505" indent="-357505">
              <a:lnSpc>
                <a:spcPts val="3200"/>
              </a:lnSpc>
              <a:spcBef>
                <a:spcPts val="900"/>
              </a:spcBef>
              <a:spcAft>
                <a:spcPts val="900"/>
              </a:spcAft>
              <a:buFont typeface="Arial" panose="020B0604020202020204" pitchFamily="34" charset="0"/>
              <a:buChar char="●"/>
            </a:pPr>
            <a:endParaRPr lang="en-US" altLang="zh-CN" sz="2400">
              <a:solidFill>
                <a:srgbClr val="3B5518"/>
              </a:solidFill>
              <a:ea typeface="微软雅黑" panose="020B0503020204020204" pitchFamily="34" charset="-122"/>
            </a:endParaRPr>
          </a:p>
        </p:txBody>
      </p:sp>
      <p:grpSp>
        <p:nvGrpSpPr>
          <p:cNvPr id="26637" name="组合 1"/>
          <p:cNvGrpSpPr/>
          <p:nvPr/>
        </p:nvGrpSpPr>
        <p:grpSpPr bwMode="auto">
          <a:xfrm>
            <a:off x="0" y="1153795"/>
            <a:ext cx="4559300" cy="4724400"/>
            <a:chOff x="2483768" y="2132856"/>
            <a:chExt cx="3243583" cy="3361316"/>
          </a:xfrm>
        </p:grpSpPr>
        <p:grpSp>
          <p:nvGrpSpPr>
            <p:cNvPr id="26638" name="组合 60"/>
            <p:cNvGrpSpPr/>
            <p:nvPr/>
          </p:nvGrpSpPr>
          <p:grpSpPr bwMode="auto">
            <a:xfrm>
              <a:off x="2483768" y="2132856"/>
              <a:ext cx="3243583" cy="3361316"/>
              <a:chOff x="1373558" y="4071942"/>
              <a:chExt cx="1670498" cy="1751818"/>
            </a:xfrm>
          </p:grpSpPr>
          <p:sp>
            <p:nvSpPr>
              <p:cNvPr id="26639" name="Oval 30"/>
              <p:cNvSpPr>
                <a:spLocks noChangeArrowheads="1"/>
              </p:cNvSpPr>
              <p:nvPr/>
            </p:nvSpPr>
            <p:spPr bwMode="auto">
              <a:xfrm>
                <a:off x="1780411" y="5183240"/>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40" name="Line 35"/>
              <p:cNvSpPr>
                <a:spLocks noChangeShapeType="1"/>
              </p:cNvSpPr>
              <p:nvPr/>
            </p:nvSpPr>
            <p:spPr bwMode="auto">
              <a:xfrm flipH="1">
                <a:off x="1974514" y="4276659"/>
                <a:ext cx="234293" cy="331926"/>
              </a:xfrm>
              <a:prstGeom prst="line">
                <a:avLst/>
              </a:prstGeom>
              <a:noFill/>
              <a:ln w="28575">
                <a:solidFill>
                  <a:schemeClr val="tx1"/>
                </a:solidFill>
                <a:miter lim="800000"/>
              </a:ln>
            </p:spPr>
            <p:txBody>
              <a:bodyPr wrap="none"/>
              <a:lstStyle/>
              <a:p>
                <a:endParaRPr lang="zh-CN" altLang="en-US"/>
              </a:p>
            </p:txBody>
          </p:sp>
          <p:sp>
            <p:nvSpPr>
              <p:cNvPr id="26641" name="Line 36"/>
              <p:cNvSpPr>
                <a:spLocks noChangeShapeType="1"/>
              </p:cNvSpPr>
              <p:nvPr/>
            </p:nvSpPr>
            <p:spPr bwMode="auto">
              <a:xfrm flipH="1">
                <a:off x="1535624" y="4778892"/>
                <a:ext cx="336019" cy="404348"/>
              </a:xfrm>
              <a:prstGeom prst="line">
                <a:avLst/>
              </a:prstGeom>
              <a:noFill/>
              <a:ln w="28575">
                <a:solidFill>
                  <a:schemeClr val="tx1"/>
                </a:solidFill>
                <a:miter lim="800000"/>
              </a:ln>
            </p:spPr>
            <p:txBody>
              <a:bodyPr wrap="none"/>
              <a:lstStyle/>
              <a:p>
                <a:endParaRPr lang="zh-CN" altLang="en-US"/>
              </a:p>
            </p:txBody>
          </p:sp>
          <p:sp>
            <p:nvSpPr>
              <p:cNvPr id="26642" name="Line 37"/>
              <p:cNvSpPr>
                <a:spLocks noChangeShapeType="1"/>
              </p:cNvSpPr>
              <p:nvPr/>
            </p:nvSpPr>
            <p:spPr bwMode="auto">
              <a:xfrm>
                <a:off x="2288767" y="4276659"/>
                <a:ext cx="218870" cy="341523"/>
              </a:xfrm>
              <a:prstGeom prst="line">
                <a:avLst/>
              </a:prstGeom>
              <a:noFill/>
              <a:ln w="28575">
                <a:solidFill>
                  <a:schemeClr val="tx1"/>
                </a:solidFill>
                <a:miter lim="800000"/>
              </a:ln>
            </p:spPr>
            <p:txBody>
              <a:bodyPr wrap="none"/>
              <a:lstStyle/>
              <a:p>
                <a:endParaRPr lang="zh-CN" altLang="en-US"/>
              </a:p>
            </p:txBody>
          </p:sp>
          <p:sp>
            <p:nvSpPr>
              <p:cNvPr id="26643" name="Line 38"/>
              <p:cNvSpPr>
                <a:spLocks noChangeShapeType="1"/>
              </p:cNvSpPr>
              <p:nvPr/>
            </p:nvSpPr>
            <p:spPr bwMode="auto">
              <a:xfrm flipH="1">
                <a:off x="1871643" y="4804610"/>
                <a:ext cx="66295" cy="378630"/>
              </a:xfrm>
              <a:prstGeom prst="line">
                <a:avLst/>
              </a:prstGeom>
              <a:noFill/>
              <a:ln w="28575">
                <a:solidFill>
                  <a:schemeClr val="tx1"/>
                </a:solidFill>
                <a:miter lim="800000"/>
              </a:ln>
            </p:spPr>
            <p:txBody>
              <a:bodyPr wrap="none"/>
              <a:lstStyle/>
              <a:p>
                <a:endParaRPr lang="zh-CN" altLang="en-US"/>
              </a:p>
            </p:txBody>
          </p:sp>
          <p:sp>
            <p:nvSpPr>
              <p:cNvPr id="26644" name="Line 39"/>
              <p:cNvSpPr>
                <a:spLocks noChangeShapeType="1"/>
              </p:cNvSpPr>
              <p:nvPr/>
            </p:nvSpPr>
            <p:spPr bwMode="auto">
              <a:xfrm>
                <a:off x="2000232" y="4786322"/>
                <a:ext cx="214314" cy="404348"/>
              </a:xfrm>
              <a:prstGeom prst="line">
                <a:avLst/>
              </a:prstGeom>
              <a:noFill/>
              <a:ln w="28575">
                <a:solidFill>
                  <a:schemeClr val="tx1"/>
                </a:solidFill>
                <a:miter lim="800000"/>
              </a:ln>
            </p:spPr>
            <p:txBody>
              <a:bodyPr wrap="none"/>
              <a:lstStyle/>
              <a:p>
                <a:endParaRPr lang="zh-CN" altLang="en-US"/>
              </a:p>
            </p:txBody>
          </p:sp>
          <p:sp>
            <p:nvSpPr>
              <p:cNvPr id="26645" name="Line 40"/>
              <p:cNvSpPr>
                <a:spLocks noChangeShapeType="1"/>
              </p:cNvSpPr>
              <p:nvPr/>
            </p:nvSpPr>
            <p:spPr bwMode="auto">
              <a:xfrm>
                <a:off x="2555162" y="4804611"/>
                <a:ext cx="46736" cy="386059"/>
              </a:xfrm>
              <a:prstGeom prst="line">
                <a:avLst/>
              </a:prstGeom>
              <a:noFill/>
              <a:ln w="28575">
                <a:solidFill>
                  <a:schemeClr val="tx1"/>
                </a:solidFill>
                <a:miter lim="800000"/>
              </a:ln>
            </p:spPr>
            <p:txBody>
              <a:bodyPr wrap="none"/>
              <a:lstStyle/>
              <a:p>
                <a:endParaRPr lang="zh-CN" altLang="en-US"/>
              </a:p>
            </p:txBody>
          </p:sp>
          <p:sp>
            <p:nvSpPr>
              <p:cNvPr id="26646" name="Oval 30"/>
              <p:cNvSpPr>
                <a:spLocks noChangeArrowheads="1"/>
              </p:cNvSpPr>
              <p:nvPr/>
            </p:nvSpPr>
            <p:spPr bwMode="auto">
              <a:xfrm>
                <a:off x="1822494" y="4590296"/>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47" name="Oval 30"/>
              <p:cNvSpPr>
                <a:spLocks noChangeArrowheads="1"/>
              </p:cNvSpPr>
              <p:nvPr/>
            </p:nvSpPr>
            <p:spPr bwMode="auto">
              <a:xfrm>
                <a:off x="2143108" y="4071942"/>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48" name="Oval 30"/>
              <p:cNvSpPr>
                <a:spLocks noChangeArrowheads="1"/>
              </p:cNvSpPr>
              <p:nvPr/>
            </p:nvSpPr>
            <p:spPr bwMode="auto">
              <a:xfrm>
                <a:off x="1625943" y="5609446"/>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49" name="Oval 30"/>
              <p:cNvSpPr>
                <a:spLocks noChangeArrowheads="1"/>
              </p:cNvSpPr>
              <p:nvPr/>
            </p:nvSpPr>
            <p:spPr bwMode="auto">
              <a:xfrm>
                <a:off x="1373558" y="5183929"/>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50" name="Line 39"/>
              <p:cNvSpPr>
                <a:spLocks noChangeShapeType="1"/>
              </p:cNvSpPr>
              <p:nvPr/>
            </p:nvSpPr>
            <p:spPr bwMode="auto">
              <a:xfrm flipH="1">
                <a:off x="1740258" y="5395131"/>
                <a:ext cx="131385" cy="214314"/>
              </a:xfrm>
              <a:prstGeom prst="line">
                <a:avLst/>
              </a:prstGeom>
              <a:noFill/>
              <a:ln w="28575">
                <a:solidFill>
                  <a:schemeClr val="tx1"/>
                </a:solidFill>
                <a:miter lim="800000"/>
              </a:ln>
            </p:spPr>
            <p:txBody>
              <a:bodyPr wrap="none"/>
              <a:lstStyle/>
              <a:p>
                <a:endParaRPr lang="zh-CN" altLang="en-US"/>
              </a:p>
            </p:txBody>
          </p:sp>
          <p:sp>
            <p:nvSpPr>
              <p:cNvPr id="26651" name="Oval 30"/>
              <p:cNvSpPr>
                <a:spLocks noChangeArrowheads="1"/>
              </p:cNvSpPr>
              <p:nvPr/>
            </p:nvSpPr>
            <p:spPr bwMode="auto">
              <a:xfrm>
                <a:off x="2135625" y="5183240"/>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52" name="Oval 30"/>
              <p:cNvSpPr>
                <a:spLocks noChangeArrowheads="1"/>
              </p:cNvSpPr>
              <p:nvPr/>
            </p:nvSpPr>
            <p:spPr bwMode="auto">
              <a:xfrm>
                <a:off x="2460766" y="4590296"/>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53" name="Oval 30"/>
              <p:cNvSpPr>
                <a:spLocks noChangeArrowheads="1"/>
              </p:cNvSpPr>
              <p:nvPr/>
            </p:nvSpPr>
            <p:spPr bwMode="auto">
              <a:xfrm>
                <a:off x="2502325" y="5183929"/>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54" name="Oval 30"/>
              <p:cNvSpPr>
                <a:spLocks noChangeArrowheads="1"/>
              </p:cNvSpPr>
              <p:nvPr/>
            </p:nvSpPr>
            <p:spPr bwMode="auto">
              <a:xfrm>
                <a:off x="2829742" y="5183240"/>
                <a:ext cx="214314" cy="214314"/>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55" name="Line 39"/>
              <p:cNvSpPr>
                <a:spLocks noChangeShapeType="1"/>
              </p:cNvSpPr>
              <p:nvPr/>
            </p:nvSpPr>
            <p:spPr bwMode="auto">
              <a:xfrm>
                <a:off x="2632991" y="4786322"/>
                <a:ext cx="269933" cy="404348"/>
              </a:xfrm>
              <a:prstGeom prst="line">
                <a:avLst/>
              </a:prstGeom>
              <a:noFill/>
              <a:ln w="28575">
                <a:solidFill>
                  <a:schemeClr val="tx1"/>
                </a:solidFill>
                <a:miter lim="800000"/>
              </a:ln>
            </p:spPr>
            <p:txBody>
              <a:bodyPr wrap="none"/>
              <a:lstStyle/>
              <a:p>
                <a:endParaRPr lang="zh-CN" altLang="en-US"/>
              </a:p>
            </p:txBody>
          </p:sp>
        </p:grpSp>
        <p:sp>
          <p:nvSpPr>
            <p:cNvPr id="26656" name="Oval 30"/>
            <p:cNvSpPr>
              <a:spLocks noChangeArrowheads="1"/>
            </p:cNvSpPr>
            <p:nvPr/>
          </p:nvSpPr>
          <p:spPr bwMode="auto">
            <a:xfrm>
              <a:off x="4345491" y="5082955"/>
              <a:ext cx="416131" cy="411217"/>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57" name="Line 39"/>
            <p:cNvSpPr>
              <a:spLocks noChangeShapeType="1"/>
            </p:cNvSpPr>
            <p:nvPr/>
          </p:nvSpPr>
          <p:spPr bwMode="auto">
            <a:xfrm flipH="1">
              <a:off x="4567455" y="4671736"/>
              <a:ext cx="255108" cy="411217"/>
            </a:xfrm>
            <a:prstGeom prst="line">
              <a:avLst/>
            </a:prstGeom>
            <a:noFill/>
            <a:ln w="28575">
              <a:solidFill>
                <a:schemeClr val="tx1"/>
              </a:solidFill>
              <a:miter lim="800000"/>
            </a:ln>
          </p:spPr>
          <p:txBody>
            <a:bodyPr wrap="none"/>
            <a:lstStyle/>
            <a:p>
              <a:endParaRPr lang="zh-CN" altLang="en-US"/>
            </a:p>
          </p:txBody>
        </p:sp>
        <p:sp>
          <p:nvSpPr>
            <p:cNvPr id="26658" name="Oval 30"/>
            <p:cNvSpPr>
              <a:spLocks noChangeArrowheads="1"/>
            </p:cNvSpPr>
            <p:nvPr/>
          </p:nvSpPr>
          <p:spPr bwMode="auto">
            <a:xfrm>
              <a:off x="3572429" y="5082955"/>
              <a:ext cx="416131" cy="411217"/>
            </a:xfrm>
            <a:prstGeom prst="ellipse">
              <a:avLst/>
            </a:prstGeom>
            <a:noFill/>
            <a:ln w="28575">
              <a:solidFill>
                <a:schemeClr val="tx1"/>
              </a:solidFill>
              <a:miter lim="800000"/>
            </a:ln>
          </p:spPr>
          <p:txBody>
            <a:bodyPr wrap="none" anchor="ctr"/>
            <a:lstStyle/>
            <a:p>
              <a:endParaRPr lang="zh-CN" altLang="en-US">
                <a:latin typeface="Calibri" panose="020F0502020204030204" pitchFamily="34" charset="0"/>
              </a:endParaRPr>
            </a:p>
          </p:txBody>
        </p:sp>
        <p:sp>
          <p:nvSpPr>
            <p:cNvPr id="26659" name="Line 39"/>
            <p:cNvSpPr>
              <a:spLocks noChangeShapeType="1"/>
            </p:cNvSpPr>
            <p:nvPr/>
          </p:nvSpPr>
          <p:spPr bwMode="auto">
            <a:xfrm>
              <a:off x="3511488" y="4671736"/>
              <a:ext cx="282905" cy="411217"/>
            </a:xfrm>
            <a:prstGeom prst="line">
              <a:avLst/>
            </a:prstGeom>
            <a:noFill/>
            <a:ln w="28575">
              <a:solidFill>
                <a:schemeClr val="tx1"/>
              </a:solidFill>
              <a:miter lim="800000"/>
            </a:ln>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点</a:t>
            </a:r>
          </a:p>
        </p:txBody>
      </p:sp>
      <p:sp>
        <p:nvSpPr>
          <p:cNvPr id="34" name="文本框 33"/>
          <p:cNvSpPr txBox="1"/>
          <p:nvPr/>
        </p:nvSpPr>
        <p:spPr>
          <a:xfrm>
            <a:off x="678815" y="1151255"/>
            <a:ext cx="6170930" cy="4092575"/>
          </a:xfrm>
          <a:prstGeom prst="rect">
            <a:avLst/>
          </a:prstGeom>
          <a:noFill/>
        </p:spPr>
        <p:txBody>
          <a:bodyPr wrap="square" rtlCol="0">
            <a:spAutoFit/>
          </a:bodyPr>
          <a:lstStyle/>
          <a:p>
            <a:r>
              <a:rPr lang="en-US" altLang="zh-CN" sz="2000"/>
              <a:t>    </a:t>
            </a:r>
            <a:r>
              <a:rPr lang="zh-CN" altLang="en-US" sz="2000"/>
              <a:t>对于图中的点，我们一般用字母</a:t>
            </a:r>
            <a:r>
              <a:rPr lang="en-US" altLang="zh-CN" sz="2000"/>
              <a:t>v</a:t>
            </a:r>
            <a:r>
              <a:rPr lang="zh-CN" altLang="en-US" sz="2000"/>
              <a:t>表示，比如右图有</a:t>
            </a:r>
            <a:r>
              <a:rPr lang="en-US" altLang="zh-CN" sz="2000"/>
              <a:t>v1</a:t>
            </a:r>
            <a:r>
              <a:rPr lang="zh-CN" altLang="en-US" sz="2000"/>
              <a:t>，</a:t>
            </a:r>
            <a:r>
              <a:rPr lang="en-US" altLang="zh-CN" sz="2000"/>
              <a:t>v2</a:t>
            </a:r>
            <a:r>
              <a:rPr lang="zh-CN" altLang="en-US" sz="2000"/>
              <a:t>，</a:t>
            </a:r>
            <a:r>
              <a:rPr lang="en-US" altLang="zh-CN" sz="2000"/>
              <a:t>v3</a:t>
            </a:r>
            <a:r>
              <a:rPr lang="zh-CN" altLang="en-US" sz="2000"/>
              <a:t>，</a:t>
            </a:r>
            <a:r>
              <a:rPr lang="en-US" altLang="zh-CN" sz="2000"/>
              <a:t>v4</a:t>
            </a:r>
            <a:r>
              <a:rPr lang="zh-CN" altLang="en-US" sz="2000"/>
              <a:t>四个点。</a:t>
            </a:r>
          </a:p>
          <a:p>
            <a:endParaRPr lang="zh-CN" altLang="en-US" sz="2000"/>
          </a:p>
          <a:p>
            <a:r>
              <a:rPr lang="en-US" altLang="zh-CN" sz="2000"/>
              <a:t>   </a:t>
            </a:r>
            <a:r>
              <a:rPr lang="zh-CN" altLang="en-US" sz="2000"/>
              <a:t>点的入度和出度：只在有向图中出现，以该点为终点的边的条数为点的入度，以该点为起点的边的条数为点的出度。</a:t>
            </a:r>
          </a:p>
          <a:p>
            <a:endParaRPr lang="zh-CN" altLang="en-US" sz="2000"/>
          </a:p>
          <a:p>
            <a:r>
              <a:rPr lang="zh-CN" altLang="en-US" sz="2000"/>
              <a:t> </a:t>
            </a:r>
            <a:r>
              <a:rPr lang="en-US" altLang="zh-CN" sz="2000"/>
              <a:t>   </a:t>
            </a:r>
            <a:r>
              <a:rPr lang="zh-CN" altLang="en-US" sz="2000"/>
              <a:t>点的度数：连接点的边的条数为点的度数，在有向图中，点的度</a:t>
            </a:r>
            <a:r>
              <a:rPr lang="en-US" altLang="zh-CN" sz="2000"/>
              <a:t>=</a:t>
            </a:r>
            <a:r>
              <a:rPr lang="zh-CN" altLang="en-US" sz="2000"/>
              <a:t>点的出度</a:t>
            </a:r>
            <a:r>
              <a:rPr lang="en-US" altLang="zh-CN" sz="2000"/>
              <a:t>+</a:t>
            </a:r>
            <a:r>
              <a:rPr lang="zh-CN" altLang="en-US" sz="2000"/>
              <a:t>点的入度。</a:t>
            </a:r>
          </a:p>
          <a:p>
            <a:endParaRPr lang="zh-CN" altLang="en-US" sz="2000"/>
          </a:p>
          <a:p>
            <a:r>
              <a:rPr lang="zh-CN" altLang="en-US" sz="2000"/>
              <a:t> </a:t>
            </a:r>
            <a:r>
              <a:rPr lang="en-US" altLang="zh-CN" sz="2000"/>
              <a:t>  </a:t>
            </a:r>
            <a:r>
              <a:rPr lang="zh-CN" altLang="en-US" sz="2000"/>
              <a:t>点的权值：有时候，点会有权值，即它的一个属性，问题中可能会用到。</a:t>
            </a:r>
          </a:p>
          <a:p>
            <a:endParaRPr lang="zh-CN" altLang="en-US" sz="2000"/>
          </a:p>
        </p:txBody>
      </p:sp>
      <p:pic>
        <p:nvPicPr>
          <p:cNvPr id="6" name="图片 5"/>
          <p:cNvPicPr>
            <a:picLocks noChangeAspect="1"/>
          </p:cNvPicPr>
          <p:nvPr/>
        </p:nvPicPr>
        <p:blipFill>
          <a:blip r:embed="rId3"/>
          <a:stretch>
            <a:fillRect/>
          </a:stretch>
        </p:blipFill>
        <p:spPr>
          <a:xfrm>
            <a:off x="7075170" y="1343025"/>
            <a:ext cx="4418330" cy="2966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 calcmode="lin" valueType="num">
                                      <p:cBhvr additive="base">
                                        <p:cTn id="7" dur="500" fill="hold"/>
                                        <p:tgtEl>
                                          <p:spTgt spid="3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4">
                                            <p:txEl>
                                              <p:pRg st="4" end="4"/>
                                            </p:txEl>
                                          </p:spTgt>
                                        </p:tgtEl>
                                        <p:attrNameLst>
                                          <p:attrName>style.visibility</p:attrName>
                                        </p:attrNameLst>
                                      </p:cBhvr>
                                      <p:to>
                                        <p:strVal val="visible"/>
                                      </p:to>
                                    </p:set>
                                    <p:animEffect transition="in" filter="blinds(horizontal)">
                                      <p:cBhvr>
                                        <p:cTn id="13" dur="500"/>
                                        <p:tgtEl>
                                          <p:spTgt spid="3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4">
                                            <p:txEl>
                                              <p:pRg st="6" end="6"/>
                                            </p:txEl>
                                          </p:spTgt>
                                        </p:tgtEl>
                                        <p:attrNameLst>
                                          <p:attrName>style.visibility</p:attrName>
                                        </p:attrNameLst>
                                      </p:cBhvr>
                                      <p:to>
                                        <p:strVal val="visible"/>
                                      </p:to>
                                    </p:set>
                                    <p:animEffect transition="in" filter="blinds(horizontal)">
                                      <p:cBhvr>
                                        <p:cTn id="18" dur="500"/>
                                        <p:tgtEl>
                                          <p:spTgt spid="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边</a:t>
            </a:r>
          </a:p>
        </p:txBody>
      </p:sp>
      <p:sp>
        <p:nvSpPr>
          <p:cNvPr id="34" name="文本框 33"/>
          <p:cNvSpPr txBox="1"/>
          <p:nvPr/>
        </p:nvSpPr>
        <p:spPr>
          <a:xfrm>
            <a:off x="678815" y="1151255"/>
            <a:ext cx="6396355" cy="4707890"/>
          </a:xfrm>
          <a:prstGeom prst="rect">
            <a:avLst/>
          </a:prstGeom>
          <a:noFill/>
        </p:spPr>
        <p:txBody>
          <a:bodyPr wrap="square" rtlCol="0">
            <a:spAutoFit/>
          </a:bodyPr>
          <a:lstStyle/>
          <a:p>
            <a:r>
              <a:rPr lang="en-US" altLang="zh-CN" sz="2000"/>
              <a:t>    </a:t>
            </a:r>
            <a:r>
              <a:rPr lang="zh-CN" altLang="en-US" sz="2000"/>
              <a:t>对于图中的边，我们用两个点组成的一对关系来表示，比如</a:t>
            </a:r>
            <a:r>
              <a:rPr lang="en-US" altLang="zh-CN" sz="2000"/>
              <a:t>(v1,v2)</a:t>
            </a:r>
            <a:r>
              <a:rPr lang="zh-CN" altLang="en-US" sz="2000"/>
              <a:t>。如右图</a:t>
            </a:r>
            <a:r>
              <a:rPr lang="en-US" altLang="zh-CN" sz="2000"/>
              <a:t>1</a:t>
            </a:r>
            <a:r>
              <a:rPr lang="zh-CN" altLang="en-US" sz="2000"/>
              <a:t>中的边有：</a:t>
            </a:r>
          </a:p>
          <a:p>
            <a:endParaRPr lang="zh-CN" altLang="en-US" sz="2000"/>
          </a:p>
          <a:p>
            <a:r>
              <a:rPr lang="en-US" altLang="zh-CN" sz="2000"/>
              <a:t>   </a:t>
            </a:r>
          </a:p>
          <a:p>
            <a:r>
              <a:rPr lang="en-US" altLang="zh-CN" sz="2000"/>
              <a:t>   </a:t>
            </a:r>
            <a:r>
              <a:rPr lang="zh-CN" altLang="en-US" sz="2000"/>
              <a:t>边的有向无向性</a:t>
            </a:r>
            <a:r>
              <a:rPr lang="en-US" altLang="zh-CN" sz="2000"/>
              <a:t>:</a:t>
            </a:r>
            <a:r>
              <a:rPr lang="zh-CN" altLang="en-US" sz="2000"/>
              <a:t>有向边即边有方向，有起点和结尾。在关系中起点在前终点在后，如图</a:t>
            </a:r>
            <a:r>
              <a:rPr lang="en-US" altLang="zh-CN" sz="2000"/>
              <a:t>2</a:t>
            </a:r>
            <a:r>
              <a:rPr lang="zh-CN" altLang="en-US" sz="2000"/>
              <a:t>这条边只能写作</a:t>
            </a:r>
            <a:r>
              <a:rPr lang="en-US" altLang="zh-CN" sz="2000"/>
              <a:t>(v4,v3)</a:t>
            </a:r>
            <a:r>
              <a:rPr lang="zh-CN" altLang="en-US" sz="2000"/>
              <a:t>。无向边则没有起点结尾之分。</a:t>
            </a:r>
          </a:p>
          <a:p>
            <a:endParaRPr lang="zh-CN" altLang="en-US" sz="2000"/>
          </a:p>
          <a:p>
            <a:r>
              <a:rPr lang="en-US" altLang="zh-CN" sz="2000"/>
              <a:t>   </a:t>
            </a:r>
            <a:r>
              <a:rPr lang="zh-CN" altLang="en-US" sz="2000"/>
              <a:t>有向图，无向图：根据图中边的类型，图的类型也不同。如图中只有有向边则该图叫有向图，如图中只有无向边则该图叫无向图，如果两者都有叫混合图。</a:t>
            </a:r>
          </a:p>
          <a:p>
            <a:endParaRPr lang="zh-CN" altLang="en-US" sz="2000"/>
          </a:p>
          <a:p>
            <a:r>
              <a:rPr lang="en-US" altLang="zh-CN" sz="2000"/>
              <a:t>   </a:t>
            </a:r>
            <a:r>
              <a:rPr lang="zh-CN" altLang="en-US" sz="2000"/>
              <a:t>边的权值：边的属性，题目可能会用到。</a:t>
            </a:r>
          </a:p>
          <a:p>
            <a:r>
              <a:rPr lang="en-US" altLang="zh-CN" sz="2000"/>
              <a:t>   </a:t>
            </a:r>
            <a:r>
              <a:rPr lang="zh-CN" altLang="en-US" sz="2000"/>
              <a:t>重边：起点与终点都相同的边被称为重边</a:t>
            </a:r>
          </a:p>
          <a:p>
            <a:r>
              <a:rPr lang="en-US" altLang="zh-CN" sz="2000"/>
              <a:t>   </a:t>
            </a:r>
            <a:r>
              <a:rPr lang="zh-CN" altLang="en-US" sz="2000"/>
              <a:t>自环：点到自己有一条边</a:t>
            </a:r>
          </a:p>
        </p:txBody>
      </p:sp>
      <p:pic>
        <p:nvPicPr>
          <p:cNvPr id="6" name="图片 5"/>
          <p:cNvPicPr>
            <a:picLocks noChangeAspect="1"/>
          </p:cNvPicPr>
          <p:nvPr/>
        </p:nvPicPr>
        <p:blipFill>
          <a:blip r:embed="rId3"/>
          <a:stretch>
            <a:fillRect/>
          </a:stretch>
        </p:blipFill>
        <p:spPr>
          <a:xfrm>
            <a:off x="7075170" y="957580"/>
            <a:ext cx="4418330" cy="2966085"/>
          </a:xfrm>
          <a:prstGeom prst="rect">
            <a:avLst/>
          </a:prstGeom>
        </p:spPr>
      </p:pic>
      <p:pic>
        <p:nvPicPr>
          <p:cNvPr id="2" name="图片 1"/>
          <p:cNvPicPr>
            <a:picLocks noChangeAspect="1"/>
          </p:cNvPicPr>
          <p:nvPr/>
        </p:nvPicPr>
        <p:blipFill>
          <a:blip r:embed="rId4"/>
          <a:stretch>
            <a:fillRect/>
          </a:stretch>
        </p:blipFill>
        <p:spPr>
          <a:xfrm>
            <a:off x="952500" y="1835150"/>
            <a:ext cx="4639310" cy="260350"/>
          </a:xfrm>
          <a:prstGeom prst="rect">
            <a:avLst/>
          </a:prstGeom>
        </p:spPr>
      </p:pic>
      <p:pic>
        <p:nvPicPr>
          <p:cNvPr id="5" name="图片 4"/>
          <p:cNvPicPr>
            <a:picLocks noChangeAspect="1"/>
          </p:cNvPicPr>
          <p:nvPr/>
        </p:nvPicPr>
        <p:blipFill>
          <a:blip r:embed="rId5"/>
          <a:stretch>
            <a:fillRect/>
          </a:stretch>
        </p:blipFill>
        <p:spPr>
          <a:xfrm>
            <a:off x="8559800" y="4561205"/>
            <a:ext cx="1449070" cy="1307465"/>
          </a:xfrm>
          <a:prstGeom prst="rect">
            <a:avLst/>
          </a:prstGeom>
        </p:spPr>
      </p:pic>
      <p:sp>
        <p:nvSpPr>
          <p:cNvPr id="7" name="文本框 6"/>
          <p:cNvSpPr txBox="1"/>
          <p:nvPr/>
        </p:nvSpPr>
        <p:spPr>
          <a:xfrm>
            <a:off x="9015095" y="3923665"/>
            <a:ext cx="538480" cy="368300"/>
          </a:xfrm>
          <a:prstGeom prst="rect">
            <a:avLst/>
          </a:prstGeom>
          <a:noFill/>
        </p:spPr>
        <p:txBody>
          <a:bodyPr wrap="none" rtlCol="0">
            <a:spAutoFit/>
          </a:bodyPr>
          <a:lstStyle/>
          <a:p>
            <a:r>
              <a:rPr lang="zh-CN" altLang="en-US"/>
              <a:t>图</a:t>
            </a:r>
            <a:r>
              <a:rPr lang="en-US" altLang="zh-CN"/>
              <a:t>1</a:t>
            </a:r>
          </a:p>
        </p:txBody>
      </p:sp>
      <p:sp>
        <p:nvSpPr>
          <p:cNvPr id="8" name="文本框 7"/>
          <p:cNvSpPr txBox="1"/>
          <p:nvPr/>
        </p:nvSpPr>
        <p:spPr>
          <a:xfrm>
            <a:off x="9064625" y="6137910"/>
            <a:ext cx="538480" cy="368300"/>
          </a:xfrm>
          <a:prstGeom prst="rect">
            <a:avLst/>
          </a:prstGeom>
          <a:noFill/>
        </p:spPr>
        <p:txBody>
          <a:bodyPr wrap="none" rtlCol="0">
            <a:spAutoFit/>
          </a:bodyPr>
          <a:lstStyle/>
          <a:p>
            <a:r>
              <a:rPr lang="zh-CN" altLang="en-US"/>
              <a:t>图</a:t>
            </a:r>
            <a:r>
              <a:rPr lang="en-US" altLang="zh-CN"/>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animEffect transition="in" filter="blinds(horizontal)">
                                      <p:cBhvr>
                                        <p:cTn id="7" dur="500"/>
                                        <p:tgtEl>
                                          <p:spTgt spid="3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
                                            <p:txEl>
                                              <p:pRg st="3" end="3"/>
                                            </p:txEl>
                                          </p:spTgt>
                                        </p:tgtEl>
                                        <p:attrNameLst>
                                          <p:attrName>style.visibility</p:attrName>
                                        </p:attrNameLst>
                                      </p:cBhvr>
                                      <p:to>
                                        <p:strVal val="visible"/>
                                      </p:to>
                                    </p:set>
                                    <p:animEffect transition="in" filter="blinds(horizontal)">
                                      <p:cBhvr>
                                        <p:cTn id="10" dur="500"/>
                                        <p:tgtEl>
                                          <p:spTgt spid="3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xEl>
                                              <p:pRg st="7" end="7"/>
                                            </p:txEl>
                                          </p:spTgt>
                                        </p:tgtEl>
                                        <p:attrNameLst>
                                          <p:attrName>style.visibility</p:attrName>
                                        </p:attrNameLst>
                                      </p:cBhvr>
                                      <p:to>
                                        <p:strVal val="visible"/>
                                      </p:to>
                                    </p:set>
                                    <p:anim calcmode="lin" valueType="num">
                                      <p:cBhvr additive="base">
                                        <p:cTn id="19" dur="500" fill="hold"/>
                                        <p:tgtEl>
                                          <p:spTgt spid="3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xEl>
                                              <p:pRg st="8" end="8"/>
                                            </p:txEl>
                                          </p:spTgt>
                                        </p:tgtEl>
                                        <p:attrNameLst>
                                          <p:attrName>style.visibility</p:attrName>
                                        </p:attrNameLst>
                                      </p:cBhvr>
                                      <p:to>
                                        <p:strVal val="visible"/>
                                      </p:to>
                                    </p:set>
                                    <p:anim calcmode="lin" valueType="num">
                                      <p:cBhvr additive="base">
                                        <p:cTn id="23" dur="500" fill="hold"/>
                                        <p:tgtEl>
                                          <p:spTgt spid="34">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4">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4">
                                            <p:txEl>
                                              <p:pRg st="9" end="9"/>
                                            </p:txEl>
                                          </p:spTgt>
                                        </p:tgtEl>
                                        <p:attrNameLst>
                                          <p:attrName>style.visibility</p:attrName>
                                        </p:attrNameLst>
                                      </p:cBhvr>
                                      <p:to>
                                        <p:strVal val="visible"/>
                                      </p:to>
                                    </p:set>
                                    <p:anim calcmode="lin" valueType="num">
                                      <p:cBhvr additive="base">
                                        <p:cTn id="27" dur="500" fill="hold"/>
                                        <p:tgtEl>
                                          <p:spTgt spid="34">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图</a:t>
            </a:r>
          </a:p>
        </p:txBody>
      </p:sp>
      <p:sp>
        <p:nvSpPr>
          <p:cNvPr id="34" name="文本框 33"/>
          <p:cNvSpPr txBox="1"/>
          <p:nvPr/>
        </p:nvSpPr>
        <p:spPr>
          <a:xfrm>
            <a:off x="678815" y="1151255"/>
            <a:ext cx="6396355" cy="2245360"/>
          </a:xfrm>
          <a:prstGeom prst="rect">
            <a:avLst/>
          </a:prstGeom>
          <a:noFill/>
        </p:spPr>
        <p:txBody>
          <a:bodyPr wrap="square" rtlCol="0">
            <a:spAutoFit/>
          </a:bodyPr>
          <a:lstStyle/>
          <a:p>
            <a:r>
              <a:rPr lang="en-US" altLang="zh-CN" sz="2000"/>
              <a:t>   </a:t>
            </a:r>
            <a:r>
              <a:rPr lang="zh-CN" altLang="en-US" sz="2000"/>
              <a:t>根据图中点和边的数量和关系，我们把这些图分为很多类型：</a:t>
            </a:r>
          </a:p>
          <a:p>
            <a:r>
              <a:rPr lang="en-US" altLang="zh-CN" sz="2000"/>
              <a:t>   1.</a:t>
            </a:r>
            <a:r>
              <a:rPr lang="zh-CN" altLang="en-US" sz="2000"/>
              <a:t>完全图，即每两个点间都有边相连。对于无向图，我们</a:t>
            </a:r>
            <a:r>
              <a:rPr lang="en-US" altLang="zh-CN" sz="2000"/>
              <a:t>n</a:t>
            </a:r>
            <a:r>
              <a:rPr lang="zh-CN" altLang="en-US" sz="2000"/>
              <a:t>个点间有</a:t>
            </a:r>
            <a:r>
              <a:rPr lang="en-US" altLang="zh-CN" sz="2000"/>
              <a:t>n*(n-1)/2</a:t>
            </a:r>
            <a:r>
              <a:rPr lang="zh-CN" altLang="en-US" sz="2000"/>
              <a:t>条边；对于有向图，每两个点间都有</a:t>
            </a:r>
            <a:r>
              <a:rPr lang="zh-CN" altLang="en-US" sz="2000">
                <a:sym typeface="+mn-ea"/>
              </a:rPr>
              <a:t>方向相反</a:t>
            </a:r>
            <a:r>
              <a:rPr lang="zh-CN" altLang="en-US" sz="2000"/>
              <a:t>的两条边，有</a:t>
            </a:r>
            <a:r>
              <a:rPr lang="en-US" altLang="zh-CN" sz="2000"/>
              <a:t>n*(n-1)</a:t>
            </a:r>
            <a:r>
              <a:rPr lang="zh-CN" altLang="en-US" sz="2000"/>
              <a:t>条边。如</a:t>
            </a:r>
            <a:r>
              <a:rPr lang="en-US" altLang="zh-CN" sz="2000"/>
              <a:t>A</a:t>
            </a:r>
            <a:r>
              <a:rPr lang="zh-CN" altLang="en-US" sz="2000"/>
              <a:t>图</a:t>
            </a:r>
          </a:p>
          <a:p>
            <a:r>
              <a:rPr lang="en-US" altLang="zh-CN" sz="2000"/>
              <a:t>   2.</a:t>
            </a:r>
            <a:r>
              <a:rPr lang="zh-CN" altLang="en-US" sz="2000"/>
              <a:t>稠密图，稠密图的边数接近于或等于完全图。如图</a:t>
            </a:r>
            <a:r>
              <a:rPr lang="en-US" altLang="zh-CN" sz="2000"/>
              <a:t>B</a:t>
            </a:r>
            <a:endParaRPr lang="zh-CN" altLang="en-US" sz="2000"/>
          </a:p>
          <a:p>
            <a:r>
              <a:rPr lang="en-US" altLang="zh-CN" sz="2000"/>
              <a:t>   3.</a:t>
            </a:r>
            <a:r>
              <a:rPr lang="zh-CN" altLang="en-US" sz="2000"/>
              <a:t>稀疏图，</a:t>
            </a:r>
            <a:r>
              <a:rPr lang="zh-CN" altLang="en-US" sz="2000">
                <a:sym typeface="+mn-ea"/>
              </a:rPr>
              <a:t>稀疏图的</a:t>
            </a:r>
            <a:r>
              <a:rPr lang="zh-CN" altLang="en-US" sz="2000"/>
              <a:t>边数远远少于完全图，如图</a:t>
            </a:r>
            <a:r>
              <a:rPr lang="en-US" altLang="zh-CN" sz="2000"/>
              <a:t>C</a:t>
            </a:r>
            <a:endParaRPr lang="zh-CN" altLang="en-US" sz="2000"/>
          </a:p>
        </p:txBody>
      </p:sp>
      <p:sp>
        <p:nvSpPr>
          <p:cNvPr id="13" name="Oval 30"/>
          <p:cNvSpPr>
            <a:spLocks noChangeArrowheads="1"/>
          </p:cNvSpPr>
          <p:nvPr/>
        </p:nvSpPr>
        <p:spPr bwMode="auto">
          <a:xfrm>
            <a:off x="7350072" y="2287787"/>
            <a:ext cx="439200" cy="437685"/>
          </a:xfrm>
          <a:prstGeom prst="ellipse">
            <a:avLst/>
          </a:prstGeom>
          <a:noFill/>
          <a:ln w="28575">
            <a:solidFill>
              <a:schemeClr val="tx1"/>
            </a:solidFill>
            <a:miter lim="800000"/>
          </a:ln>
          <a:effectLst/>
        </p:spPr>
        <p:txBody>
          <a:bodyPr wrap="none" anchor="ctr"/>
          <a:lstStyle/>
          <a:p>
            <a:pPr algn="ctr"/>
            <a:r>
              <a:rPr lang="en-US" altLang="zh-CN" sz="2000" dirty="0"/>
              <a:t>v14</a:t>
            </a:r>
            <a:endParaRPr lang="zh-CN" altLang="en-US" sz="2000" dirty="0"/>
          </a:p>
        </p:txBody>
      </p:sp>
      <p:sp>
        <p:nvSpPr>
          <p:cNvPr id="15" name="Line 39"/>
          <p:cNvSpPr>
            <a:spLocks noChangeShapeType="1"/>
          </p:cNvSpPr>
          <p:nvPr/>
        </p:nvSpPr>
        <p:spPr bwMode="auto">
          <a:xfrm flipH="1" flipV="1">
            <a:off x="7698624" y="2692341"/>
            <a:ext cx="579820" cy="244823"/>
          </a:xfrm>
          <a:prstGeom prst="line">
            <a:avLst/>
          </a:prstGeom>
          <a:noFill/>
          <a:ln w="28575">
            <a:solidFill>
              <a:schemeClr val="tx1"/>
            </a:solidFill>
            <a:miter lim="800000"/>
            <a:headEnd type="none" w="med" len="med"/>
            <a:tailEnd type="none" w="med" len="med"/>
          </a:ln>
          <a:effectLst/>
        </p:spPr>
        <p:txBody>
          <a:bodyPr wrap="none" anchor="ctr"/>
          <a:lstStyle/>
          <a:p>
            <a:pPr algn="ctr"/>
            <a:endParaRPr lang="zh-CN" altLang="en-US" sz="2400" dirty="0"/>
          </a:p>
        </p:txBody>
      </p:sp>
      <p:sp>
        <p:nvSpPr>
          <p:cNvPr id="17" name="Oval 30"/>
          <p:cNvSpPr>
            <a:spLocks noChangeArrowheads="1"/>
          </p:cNvSpPr>
          <p:nvPr/>
        </p:nvSpPr>
        <p:spPr bwMode="auto">
          <a:xfrm>
            <a:off x="8278445" y="2671274"/>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18" name="Oval 30"/>
          <p:cNvSpPr>
            <a:spLocks noChangeArrowheads="1"/>
          </p:cNvSpPr>
          <p:nvPr/>
        </p:nvSpPr>
        <p:spPr bwMode="auto">
          <a:xfrm>
            <a:off x="8259382" y="931348"/>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19" name="Line 39"/>
          <p:cNvSpPr>
            <a:spLocks noChangeShapeType="1"/>
          </p:cNvSpPr>
          <p:nvPr/>
        </p:nvSpPr>
        <p:spPr bwMode="auto">
          <a:xfrm flipV="1">
            <a:off x="8698582" y="2247786"/>
            <a:ext cx="585796" cy="556974"/>
          </a:xfrm>
          <a:prstGeom prst="line">
            <a:avLst/>
          </a:prstGeom>
          <a:noFill/>
          <a:ln w="28575">
            <a:solidFill>
              <a:schemeClr val="tx1"/>
            </a:solidFill>
            <a:miter lim="800000"/>
            <a:headEnd type="none" w="med" len="med"/>
            <a:tailEnd type="none" w="med" len="med"/>
          </a:ln>
          <a:effectLst/>
        </p:spPr>
        <p:txBody>
          <a:bodyPr wrap="none" anchor="ctr"/>
          <a:lstStyle/>
          <a:p>
            <a:pPr algn="ctr"/>
            <a:endParaRPr lang="zh-CN" altLang="en-US" sz="2400" dirty="0"/>
          </a:p>
        </p:txBody>
      </p:sp>
      <p:sp>
        <p:nvSpPr>
          <p:cNvPr id="22" name="Oval 30"/>
          <p:cNvSpPr>
            <a:spLocks noChangeArrowheads="1"/>
          </p:cNvSpPr>
          <p:nvPr/>
        </p:nvSpPr>
        <p:spPr bwMode="auto">
          <a:xfrm>
            <a:off x="7350072" y="1343933"/>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23" name="Line 39"/>
          <p:cNvSpPr>
            <a:spLocks noChangeShapeType="1"/>
          </p:cNvSpPr>
          <p:nvPr/>
        </p:nvSpPr>
        <p:spPr bwMode="auto">
          <a:xfrm flipH="1">
            <a:off x="7698624" y="1172138"/>
            <a:ext cx="560758" cy="237428"/>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24" name="Oval 30"/>
          <p:cNvSpPr>
            <a:spLocks noChangeArrowheads="1"/>
          </p:cNvSpPr>
          <p:nvPr/>
        </p:nvSpPr>
        <p:spPr bwMode="auto">
          <a:xfrm>
            <a:off x="9127779" y="1820996"/>
            <a:ext cx="439200" cy="437685"/>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25" name="Line 39"/>
          <p:cNvSpPr>
            <a:spLocks noChangeShapeType="1"/>
          </p:cNvSpPr>
          <p:nvPr/>
        </p:nvSpPr>
        <p:spPr bwMode="auto">
          <a:xfrm>
            <a:off x="8630881" y="1304555"/>
            <a:ext cx="653497" cy="516442"/>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26" name="Line 39"/>
          <p:cNvSpPr>
            <a:spLocks noChangeShapeType="1"/>
          </p:cNvSpPr>
          <p:nvPr/>
        </p:nvSpPr>
        <p:spPr bwMode="auto">
          <a:xfrm>
            <a:off x="7522240" y="1781619"/>
            <a:ext cx="1" cy="516442"/>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41" name="Line 39"/>
          <p:cNvSpPr>
            <a:spLocks noChangeShapeType="1"/>
          </p:cNvSpPr>
          <p:nvPr/>
        </p:nvSpPr>
        <p:spPr bwMode="auto">
          <a:xfrm flipH="1">
            <a:off x="8494437" y="1369033"/>
            <a:ext cx="35718" cy="1323307"/>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45" name="Line 39"/>
          <p:cNvSpPr>
            <a:spLocks noChangeShapeType="1"/>
          </p:cNvSpPr>
          <p:nvPr/>
        </p:nvSpPr>
        <p:spPr bwMode="auto">
          <a:xfrm flipH="1" flipV="1">
            <a:off x="7698623" y="1728462"/>
            <a:ext cx="659363" cy="997009"/>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46" name="Line 39"/>
          <p:cNvSpPr>
            <a:spLocks noChangeShapeType="1"/>
          </p:cNvSpPr>
          <p:nvPr/>
        </p:nvSpPr>
        <p:spPr bwMode="auto">
          <a:xfrm flipV="1">
            <a:off x="7789272" y="2108336"/>
            <a:ext cx="1338505" cy="432126"/>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47" name="Line 39"/>
          <p:cNvSpPr>
            <a:spLocks noChangeShapeType="1"/>
          </p:cNvSpPr>
          <p:nvPr/>
        </p:nvSpPr>
        <p:spPr bwMode="auto">
          <a:xfrm>
            <a:off x="7789272" y="1589017"/>
            <a:ext cx="1338505" cy="383859"/>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48" name="Line 39"/>
          <p:cNvSpPr>
            <a:spLocks noChangeShapeType="1"/>
          </p:cNvSpPr>
          <p:nvPr/>
        </p:nvSpPr>
        <p:spPr bwMode="auto">
          <a:xfrm flipV="1">
            <a:off x="7732248" y="1346641"/>
            <a:ext cx="663578" cy="1026803"/>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49" name="文本框 48"/>
          <p:cNvSpPr txBox="1"/>
          <p:nvPr/>
        </p:nvSpPr>
        <p:spPr>
          <a:xfrm>
            <a:off x="8317975" y="3152518"/>
            <a:ext cx="328936" cy="381258"/>
          </a:xfrm>
          <a:prstGeom prst="rect">
            <a:avLst/>
          </a:prstGeom>
          <a:noFill/>
        </p:spPr>
        <p:txBody>
          <a:bodyPr wrap="none" rtlCol="0">
            <a:spAutoFit/>
          </a:bodyPr>
          <a:lstStyle/>
          <a:p>
            <a:pPr>
              <a:lnSpc>
                <a:spcPct val="130000"/>
              </a:lnSpc>
            </a:pPr>
            <a:r>
              <a:rPr lang="en-US" altLang="zh-CN" sz="1600" dirty="0">
                <a:latin typeface="+mj-ea"/>
                <a:ea typeface="+mj-ea"/>
              </a:rPr>
              <a:t>A</a:t>
            </a:r>
            <a:endParaRPr lang="zh-CN" altLang="en-US" sz="1400" dirty="0">
              <a:latin typeface="+mj-ea"/>
              <a:ea typeface="+mj-ea"/>
            </a:endParaRPr>
          </a:p>
        </p:txBody>
      </p:sp>
      <p:sp>
        <p:nvSpPr>
          <p:cNvPr id="50" name="Oval 30"/>
          <p:cNvSpPr>
            <a:spLocks noChangeArrowheads="1"/>
          </p:cNvSpPr>
          <p:nvPr/>
        </p:nvSpPr>
        <p:spPr bwMode="auto">
          <a:xfrm>
            <a:off x="9976487" y="2248506"/>
            <a:ext cx="439200" cy="437685"/>
          </a:xfrm>
          <a:prstGeom prst="ellipse">
            <a:avLst/>
          </a:prstGeom>
          <a:noFill/>
          <a:ln w="28575">
            <a:solidFill>
              <a:schemeClr val="tx1"/>
            </a:solidFill>
            <a:miter lim="800000"/>
          </a:ln>
          <a:effectLst/>
        </p:spPr>
        <p:txBody>
          <a:bodyPr wrap="none" anchor="ctr"/>
          <a:lstStyle/>
          <a:p>
            <a:pPr algn="ctr"/>
            <a:r>
              <a:rPr lang="en-US" altLang="zh-CN" sz="2000" dirty="0"/>
              <a:t>v10</a:t>
            </a:r>
            <a:endParaRPr lang="zh-CN" altLang="en-US" sz="2000" dirty="0"/>
          </a:p>
        </p:txBody>
      </p:sp>
      <p:sp>
        <p:nvSpPr>
          <p:cNvPr id="51" name="Line 39"/>
          <p:cNvSpPr>
            <a:spLocks noChangeShapeType="1"/>
          </p:cNvSpPr>
          <p:nvPr/>
        </p:nvSpPr>
        <p:spPr bwMode="auto">
          <a:xfrm flipH="1" flipV="1">
            <a:off x="10325039" y="2653060"/>
            <a:ext cx="579820" cy="244823"/>
          </a:xfrm>
          <a:prstGeom prst="line">
            <a:avLst/>
          </a:prstGeom>
          <a:noFill/>
          <a:ln w="28575">
            <a:solidFill>
              <a:schemeClr val="tx1"/>
            </a:solidFill>
            <a:miter lim="800000"/>
            <a:headEnd type="none" w="med" len="med"/>
            <a:tailEnd type="none" w="med" len="med"/>
          </a:ln>
          <a:effectLst/>
        </p:spPr>
        <p:txBody>
          <a:bodyPr wrap="none" anchor="ctr"/>
          <a:lstStyle/>
          <a:p>
            <a:pPr algn="ctr"/>
            <a:endParaRPr lang="zh-CN" altLang="en-US" sz="2400" dirty="0"/>
          </a:p>
        </p:txBody>
      </p:sp>
      <p:sp>
        <p:nvSpPr>
          <p:cNvPr id="52" name="Oval 30"/>
          <p:cNvSpPr>
            <a:spLocks noChangeArrowheads="1"/>
          </p:cNvSpPr>
          <p:nvPr/>
        </p:nvSpPr>
        <p:spPr bwMode="auto">
          <a:xfrm>
            <a:off x="10904860" y="2631993"/>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53" name="Oval 30"/>
          <p:cNvSpPr>
            <a:spLocks noChangeArrowheads="1"/>
          </p:cNvSpPr>
          <p:nvPr/>
        </p:nvSpPr>
        <p:spPr bwMode="auto">
          <a:xfrm>
            <a:off x="10885797" y="892067"/>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54" name="Line 39"/>
          <p:cNvSpPr>
            <a:spLocks noChangeShapeType="1"/>
          </p:cNvSpPr>
          <p:nvPr/>
        </p:nvSpPr>
        <p:spPr bwMode="auto">
          <a:xfrm flipV="1">
            <a:off x="11324997" y="2208505"/>
            <a:ext cx="585796" cy="556974"/>
          </a:xfrm>
          <a:prstGeom prst="line">
            <a:avLst/>
          </a:prstGeom>
          <a:noFill/>
          <a:ln w="28575">
            <a:solidFill>
              <a:schemeClr val="tx1"/>
            </a:solidFill>
            <a:miter lim="800000"/>
            <a:headEnd type="none" w="med" len="med"/>
            <a:tailEnd type="none" w="med" len="med"/>
          </a:ln>
          <a:effectLst/>
        </p:spPr>
        <p:txBody>
          <a:bodyPr wrap="none" anchor="ctr"/>
          <a:lstStyle/>
          <a:p>
            <a:pPr algn="ctr"/>
            <a:endParaRPr lang="zh-CN" altLang="en-US" sz="2400" dirty="0"/>
          </a:p>
        </p:txBody>
      </p:sp>
      <p:sp>
        <p:nvSpPr>
          <p:cNvPr id="55" name="Oval 30"/>
          <p:cNvSpPr>
            <a:spLocks noChangeArrowheads="1"/>
          </p:cNvSpPr>
          <p:nvPr/>
        </p:nvSpPr>
        <p:spPr bwMode="auto">
          <a:xfrm>
            <a:off x="9976487" y="1304652"/>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56" name="Line 39"/>
          <p:cNvSpPr>
            <a:spLocks noChangeShapeType="1"/>
          </p:cNvSpPr>
          <p:nvPr/>
        </p:nvSpPr>
        <p:spPr bwMode="auto">
          <a:xfrm flipH="1">
            <a:off x="10325039" y="1132857"/>
            <a:ext cx="560758" cy="237428"/>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57" name="Oval 30"/>
          <p:cNvSpPr>
            <a:spLocks noChangeArrowheads="1"/>
          </p:cNvSpPr>
          <p:nvPr/>
        </p:nvSpPr>
        <p:spPr bwMode="auto">
          <a:xfrm>
            <a:off x="11754194" y="1781715"/>
            <a:ext cx="439200" cy="437685"/>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58" name="Line 39"/>
          <p:cNvSpPr>
            <a:spLocks noChangeShapeType="1"/>
          </p:cNvSpPr>
          <p:nvPr/>
        </p:nvSpPr>
        <p:spPr bwMode="auto">
          <a:xfrm>
            <a:off x="11257296" y="1265274"/>
            <a:ext cx="653497" cy="516442"/>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61" name="Line 39"/>
          <p:cNvSpPr>
            <a:spLocks noChangeShapeType="1"/>
          </p:cNvSpPr>
          <p:nvPr/>
        </p:nvSpPr>
        <p:spPr bwMode="auto">
          <a:xfrm flipH="1" flipV="1">
            <a:off x="10325038" y="1689181"/>
            <a:ext cx="659363" cy="997009"/>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62" name="Line 39"/>
          <p:cNvSpPr>
            <a:spLocks noChangeShapeType="1"/>
          </p:cNvSpPr>
          <p:nvPr/>
        </p:nvSpPr>
        <p:spPr bwMode="auto">
          <a:xfrm flipV="1">
            <a:off x="10415687" y="2069055"/>
            <a:ext cx="1338505" cy="432126"/>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64" name="Line 39"/>
          <p:cNvSpPr>
            <a:spLocks noChangeShapeType="1"/>
          </p:cNvSpPr>
          <p:nvPr/>
        </p:nvSpPr>
        <p:spPr bwMode="auto">
          <a:xfrm flipV="1">
            <a:off x="10358663" y="1307360"/>
            <a:ext cx="663578" cy="1026803"/>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9" name="文本框 8"/>
          <p:cNvSpPr txBox="1"/>
          <p:nvPr/>
        </p:nvSpPr>
        <p:spPr>
          <a:xfrm>
            <a:off x="10904965" y="3122673"/>
            <a:ext cx="310515" cy="410845"/>
          </a:xfrm>
          <a:prstGeom prst="rect">
            <a:avLst/>
          </a:prstGeom>
          <a:noFill/>
        </p:spPr>
        <p:txBody>
          <a:bodyPr wrap="none" rtlCol="0">
            <a:spAutoFit/>
          </a:bodyPr>
          <a:lstStyle/>
          <a:p>
            <a:pPr>
              <a:lnSpc>
                <a:spcPct val="130000"/>
              </a:lnSpc>
            </a:pPr>
            <a:r>
              <a:rPr lang="en-US" altLang="zh-CN" sz="1600" dirty="0">
                <a:latin typeface="+mj-ea"/>
                <a:ea typeface="+mj-ea"/>
              </a:rPr>
              <a:t>B</a:t>
            </a:r>
            <a:endParaRPr lang="zh-CN" altLang="en-US" sz="1400" dirty="0">
              <a:latin typeface="+mj-ea"/>
              <a:ea typeface="+mj-ea"/>
            </a:endParaRPr>
          </a:p>
        </p:txBody>
      </p:sp>
      <p:sp>
        <p:nvSpPr>
          <p:cNvPr id="65" name="Oval 30"/>
          <p:cNvSpPr>
            <a:spLocks noChangeArrowheads="1"/>
          </p:cNvSpPr>
          <p:nvPr/>
        </p:nvSpPr>
        <p:spPr bwMode="auto">
          <a:xfrm>
            <a:off x="7242607" y="5143055"/>
            <a:ext cx="439200" cy="437685"/>
          </a:xfrm>
          <a:prstGeom prst="ellipse">
            <a:avLst/>
          </a:prstGeom>
          <a:noFill/>
          <a:ln w="28575">
            <a:solidFill>
              <a:schemeClr val="tx1"/>
            </a:solidFill>
            <a:miter lim="800000"/>
          </a:ln>
          <a:effectLst/>
        </p:spPr>
        <p:txBody>
          <a:bodyPr wrap="none" anchor="ctr"/>
          <a:lstStyle/>
          <a:p>
            <a:pPr algn="ctr"/>
            <a:r>
              <a:rPr lang="en-US" altLang="zh-CN" sz="2000" dirty="0"/>
              <a:t>v10</a:t>
            </a:r>
            <a:endParaRPr lang="zh-CN" altLang="en-US" sz="2000" dirty="0"/>
          </a:p>
        </p:txBody>
      </p:sp>
      <p:sp>
        <p:nvSpPr>
          <p:cNvPr id="67" name="Oval 30"/>
          <p:cNvSpPr>
            <a:spLocks noChangeArrowheads="1"/>
          </p:cNvSpPr>
          <p:nvPr/>
        </p:nvSpPr>
        <p:spPr bwMode="auto">
          <a:xfrm>
            <a:off x="8170980" y="5526542"/>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68" name="Oval 30"/>
          <p:cNvSpPr>
            <a:spLocks noChangeArrowheads="1"/>
          </p:cNvSpPr>
          <p:nvPr/>
        </p:nvSpPr>
        <p:spPr bwMode="auto">
          <a:xfrm>
            <a:off x="8151917" y="3786616"/>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70" name="Oval 30"/>
          <p:cNvSpPr>
            <a:spLocks noChangeArrowheads="1"/>
          </p:cNvSpPr>
          <p:nvPr/>
        </p:nvSpPr>
        <p:spPr bwMode="auto">
          <a:xfrm>
            <a:off x="7242607" y="4199201"/>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72" name="Oval 30"/>
          <p:cNvSpPr>
            <a:spLocks noChangeArrowheads="1"/>
          </p:cNvSpPr>
          <p:nvPr/>
        </p:nvSpPr>
        <p:spPr bwMode="auto">
          <a:xfrm>
            <a:off x="9020314" y="4676264"/>
            <a:ext cx="439200" cy="437685"/>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73" name="Line 39"/>
          <p:cNvSpPr>
            <a:spLocks noChangeShapeType="1"/>
          </p:cNvSpPr>
          <p:nvPr/>
        </p:nvSpPr>
        <p:spPr bwMode="auto">
          <a:xfrm>
            <a:off x="8530106" y="4073446"/>
            <a:ext cx="646807" cy="602819"/>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74" name="Line 39"/>
          <p:cNvSpPr>
            <a:spLocks noChangeShapeType="1"/>
          </p:cNvSpPr>
          <p:nvPr/>
        </p:nvSpPr>
        <p:spPr bwMode="auto">
          <a:xfrm flipH="1" flipV="1">
            <a:off x="7591158" y="4583730"/>
            <a:ext cx="659363" cy="997009"/>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75" name="Line 39"/>
          <p:cNvSpPr>
            <a:spLocks noChangeShapeType="1"/>
          </p:cNvSpPr>
          <p:nvPr/>
        </p:nvSpPr>
        <p:spPr bwMode="auto">
          <a:xfrm flipV="1">
            <a:off x="7681807" y="4963604"/>
            <a:ext cx="1338505" cy="432126"/>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76" name="Line 39"/>
          <p:cNvSpPr>
            <a:spLocks noChangeShapeType="1"/>
          </p:cNvSpPr>
          <p:nvPr/>
        </p:nvSpPr>
        <p:spPr bwMode="auto">
          <a:xfrm>
            <a:off x="7681807" y="4444285"/>
            <a:ext cx="1338505" cy="383859"/>
          </a:xfrm>
          <a:prstGeom prst="line">
            <a:avLst/>
          </a:prstGeom>
          <a:noFill/>
          <a:ln w="28575">
            <a:solidFill>
              <a:schemeClr val="tx1"/>
            </a:solidFill>
            <a:miter lim="800000"/>
            <a:headEnd type="none" w="med" len="med"/>
            <a:tailEnd type="none" w="med" len="med"/>
          </a:ln>
          <a:effectLst/>
        </p:spPr>
        <p:txBody>
          <a:bodyPr wrap="none"/>
          <a:lstStyle/>
          <a:p>
            <a:endParaRPr lang="zh-CN" altLang="en-US" dirty="0"/>
          </a:p>
        </p:txBody>
      </p:sp>
      <p:sp>
        <p:nvSpPr>
          <p:cNvPr id="59" name="文本框 58"/>
          <p:cNvSpPr txBox="1"/>
          <p:nvPr/>
        </p:nvSpPr>
        <p:spPr>
          <a:xfrm>
            <a:off x="8288361" y="6026244"/>
            <a:ext cx="322524" cy="381258"/>
          </a:xfrm>
          <a:prstGeom prst="rect">
            <a:avLst/>
          </a:prstGeom>
          <a:noFill/>
        </p:spPr>
        <p:txBody>
          <a:bodyPr wrap="none" rtlCol="0">
            <a:spAutoFit/>
          </a:bodyPr>
          <a:lstStyle/>
          <a:p>
            <a:pPr>
              <a:lnSpc>
                <a:spcPct val="130000"/>
              </a:lnSpc>
            </a:pPr>
            <a:r>
              <a:rPr lang="en-US" altLang="zh-CN" sz="1600" dirty="0">
                <a:latin typeface="+mj-ea"/>
                <a:ea typeface="+mj-ea"/>
              </a:rPr>
              <a:t>C</a:t>
            </a:r>
            <a:endParaRPr lang="zh-CN" altLang="en-US" sz="1400" dirty="0">
              <a:latin typeface="+mj-ea"/>
              <a:ea typeface="+mj-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a:latin typeface="微软雅黑" panose="020B0503020204020204" pitchFamily="34" charset="-122"/>
                <a:ea typeface="微软雅黑" panose="020B0503020204020204" pitchFamily="34" charset="-122"/>
                <a:cs typeface="微软雅黑" panose="020B0503020204020204" pitchFamily="34" charset="-122"/>
                <a:sym typeface="+mn-ea"/>
              </a:rPr>
              <a:t>其他常用术语</a:t>
            </a:r>
          </a:p>
        </p:txBody>
      </p:sp>
      <p:sp>
        <p:nvSpPr>
          <p:cNvPr id="6" name="文本框 5"/>
          <p:cNvSpPr txBox="1"/>
          <p:nvPr/>
        </p:nvSpPr>
        <p:spPr>
          <a:xfrm>
            <a:off x="642620" y="1246505"/>
            <a:ext cx="10845800" cy="4154170"/>
          </a:xfrm>
          <a:prstGeom prst="rect">
            <a:avLst/>
          </a:prstGeom>
          <a:noFill/>
        </p:spPr>
        <p:txBody>
          <a:bodyPr wrap="square" rtlCol="0">
            <a:spAutoFit/>
          </a:bodyPr>
          <a:lstStyle/>
          <a:p>
            <a:pPr marL="342900" indent="-342900" eaLnBrk="1" hangingPunct="1">
              <a:lnSpc>
                <a:spcPct val="120000"/>
              </a:lnSpc>
              <a:buClr>
                <a:schemeClr val="accent2"/>
              </a:buClr>
              <a:buSzPct val="80000"/>
              <a:buFont typeface="Wingdings" panose="05000000000000000000" pitchFamily="2" charset="2"/>
              <a:buChar char="Ø"/>
            </a:pPr>
            <a:r>
              <a:rPr lang="zh-CN" altLang="en-US" sz="2000">
                <a:latin typeface="+mn-ea"/>
                <a:cs typeface="+mn-ea"/>
              </a:rPr>
              <a:t>路径：一些边组成的序列，满足第一条</a:t>
            </a:r>
            <a:r>
              <a:rPr lang="zh-CN" altLang="en-US" sz="2000">
                <a:latin typeface="+mn-ea"/>
                <a:cs typeface="+mn-ea"/>
                <a:sym typeface="+mn-ea"/>
              </a:rPr>
              <a:t>边的终点为第二条边的起点</a:t>
            </a:r>
            <a:r>
              <a:rPr lang="zh-CN" altLang="en-US" sz="2000">
                <a:latin typeface="+mn-ea"/>
                <a:cs typeface="+mn-ea"/>
              </a:rPr>
              <a:t>，第二条</a:t>
            </a:r>
            <a:r>
              <a:rPr lang="zh-CN" altLang="en-US" sz="2000">
                <a:latin typeface="+mn-ea"/>
                <a:cs typeface="+mn-ea"/>
                <a:sym typeface="+mn-ea"/>
              </a:rPr>
              <a:t>边的终点为第三条边的起点</a:t>
            </a:r>
            <a:r>
              <a:rPr lang="en-US" altLang="zh-CN" sz="2000">
                <a:latin typeface="Fira Sans" panose="020B0503050000020004" pitchFamily="34" charset="0"/>
              </a:rPr>
              <a:t>...</a:t>
            </a:r>
            <a:r>
              <a:rPr lang="zh-CN" altLang="en-US" sz="2000">
                <a:latin typeface="Fira Sans" panose="020B0503050000020004" pitchFamily="34" charset="0"/>
              </a:rPr>
              <a:t>如果边有权值，则我们把这些边权的和作为</a:t>
            </a:r>
            <a:r>
              <a:rPr lang="zh-CN" altLang="en-US" sz="2000">
                <a:solidFill>
                  <a:srgbClr val="FF0000"/>
                </a:solidFill>
                <a:latin typeface="Fira Sans" panose="020B0503050000020004" pitchFamily="34" charset="0"/>
              </a:rPr>
              <a:t>路径的长度</a:t>
            </a:r>
            <a:r>
              <a:rPr lang="zh-CN" altLang="en-US" sz="2000">
                <a:latin typeface="+mn-ea"/>
                <a:cs typeface="+mn-ea"/>
                <a:sym typeface="+mn-ea"/>
              </a:rPr>
              <a:t>；如果没有权值，则我们把边的条数</a:t>
            </a:r>
            <a:r>
              <a:rPr lang="zh-CN" altLang="en-US" sz="2000">
                <a:latin typeface="Fira Sans" panose="020B0503050000020004" pitchFamily="34" charset="0"/>
                <a:sym typeface="+mn-ea"/>
              </a:rPr>
              <a:t>作为</a:t>
            </a:r>
            <a:r>
              <a:rPr lang="zh-CN" altLang="en-US" sz="2000">
                <a:solidFill>
                  <a:srgbClr val="FF0000"/>
                </a:solidFill>
                <a:latin typeface="Fira Sans" panose="020B0503050000020004" pitchFamily="34" charset="0"/>
                <a:sym typeface="+mn-ea"/>
              </a:rPr>
              <a:t>路径的长度</a:t>
            </a:r>
            <a:r>
              <a:rPr lang="zh-CN" altLang="en-US" sz="2000">
                <a:latin typeface="Fira Sans" panose="020B0503050000020004" pitchFamily="34" charset="0"/>
                <a:sym typeface="+mn-ea"/>
              </a:rPr>
              <a:t>，即可以看作每条边的权值为</a:t>
            </a:r>
            <a:r>
              <a:rPr lang="en-US" altLang="zh-CN" sz="2000">
                <a:latin typeface="Fira Sans" panose="020B0503050000020004" pitchFamily="34" charset="0"/>
                <a:sym typeface="+mn-ea"/>
              </a:rPr>
              <a:t>1.</a:t>
            </a:r>
            <a:endParaRPr lang="en-US" altLang="zh-CN" sz="2000">
              <a:latin typeface="Fira Sans" panose="020B0503050000020004" pitchFamily="34" charset="0"/>
            </a:endParaRPr>
          </a:p>
          <a:p>
            <a:pPr marL="342900" indent="-342900" eaLnBrk="1" hangingPunct="1">
              <a:lnSpc>
                <a:spcPct val="120000"/>
              </a:lnSpc>
              <a:buClr>
                <a:schemeClr val="accent2"/>
              </a:buClr>
              <a:buSzPct val="80000"/>
              <a:buFont typeface="Wingdings" panose="05000000000000000000" pitchFamily="2" charset="2"/>
              <a:buChar char="Ø"/>
            </a:pPr>
            <a:endParaRPr lang="en-US" altLang="zh-CN" sz="2000" b="0" i="0">
              <a:effectLst/>
              <a:latin typeface="Fira Sans" panose="020B0503050000020004" pitchFamily="34" charset="0"/>
            </a:endParaRPr>
          </a:p>
          <a:p>
            <a:pPr marL="342900" indent="-342900" eaLnBrk="1" hangingPunct="1">
              <a:lnSpc>
                <a:spcPct val="120000"/>
              </a:lnSpc>
              <a:buClr>
                <a:schemeClr val="accent2"/>
              </a:buClr>
              <a:buSzPct val="80000"/>
              <a:buFont typeface="Wingdings" panose="05000000000000000000" pitchFamily="2" charset="2"/>
              <a:buChar char="Ø"/>
            </a:pPr>
            <a:r>
              <a:rPr lang="zh-CN" altLang="en-US" sz="2000">
                <a:latin typeface="Fira Sans" panose="020B0503050000020004" pitchFamily="34" charset="0"/>
                <a:cs typeface="+mn-ea"/>
                <a:sym typeface="+mn-ea"/>
              </a:rPr>
              <a:t>简单路径：如果路径中没有经过重复点，则我们称这条路径为简单路径。</a:t>
            </a:r>
          </a:p>
          <a:p>
            <a:pPr marL="342900" indent="-342900" eaLnBrk="1" hangingPunct="1">
              <a:lnSpc>
                <a:spcPct val="120000"/>
              </a:lnSpc>
              <a:buClr>
                <a:schemeClr val="accent2"/>
              </a:buClr>
              <a:buSzPct val="80000"/>
              <a:buFont typeface="Wingdings" panose="05000000000000000000" pitchFamily="2" charset="2"/>
              <a:buChar char="Ø"/>
            </a:pPr>
            <a:endParaRPr lang="en-US" altLang="zh-CN" sz="2000">
              <a:latin typeface="Fira Sans" panose="020B0503050000020004" pitchFamily="34" charset="0"/>
              <a:cs typeface="+mn-ea"/>
              <a:sym typeface="+mn-ea"/>
            </a:endParaRPr>
          </a:p>
          <a:p>
            <a:pPr marL="342900" indent="-342900" eaLnBrk="1" hangingPunct="1">
              <a:lnSpc>
                <a:spcPct val="120000"/>
              </a:lnSpc>
              <a:buClr>
                <a:schemeClr val="accent2"/>
              </a:buClr>
              <a:buSzPct val="80000"/>
              <a:buFont typeface="Wingdings" panose="05000000000000000000" pitchFamily="2" charset="2"/>
              <a:buChar char="Ø"/>
            </a:pPr>
            <a:r>
              <a:rPr lang="en-US" altLang="zh-CN" sz="2000">
                <a:latin typeface="Fira Sans" panose="020B0503050000020004" pitchFamily="34" charset="0"/>
                <a:cs typeface="+mn-ea"/>
                <a:sym typeface="+mn-ea"/>
              </a:rPr>
              <a:t>环：起点和终点相同的</a:t>
            </a:r>
            <a:r>
              <a:rPr lang="en-US" altLang="zh-CN" sz="2000">
                <a:solidFill>
                  <a:srgbClr val="FF0000"/>
                </a:solidFill>
                <a:latin typeface="Fira Sans" panose="020B0503050000020004" pitchFamily="34" charset="0"/>
                <a:cs typeface="+mn-ea"/>
                <a:sym typeface="+mn-ea"/>
              </a:rPr>
              <a:t>简单路径</a:t>
            </a:r>
            <a:r>
              <a:rPr lang="zh-CN" altLang="en-US" sz="2000">
                <a:latin typeface="Fira Sans" panose="020B0503050000020004" pitchFamily="34" charset="0"/>
                <a:cs typeface="+mn-ea"/>
                <a:sym typeface="+mn-ea"/>
              </a:rPr>
              <a:t>。</a:t>
            </a:r>
          </a:p>
          <a:p>
            <a:pPr marL="342900" indent="-342900" eaLnBrk="1" hangingPunct="1">
              <a:lnSpc>
                <a:spcPct val="120000"/>
              </a:lnSpc>
              <a:buClr>
                <a:schemeClr val="accent2"/>
              </a:buClr>
              <a:buSzPct val="80000"/>
              <a:buFont typeface="Wingdings" panose="05000000000000000000" pitchFamily="2" charset="2"/>
              <a:buChar char="Ø"/>
            </a:pPr>
            <a:endParaRPr lang="zh-CN" altLang="en-US" sz="2000">
              <a:latin typeface="Fira Sans" panose="020B0503050000020004" pitchFamily="34" charset="0"/>
              <a:cs typeface="+mn-ea"/>
              <a:sym typeface="+mn-ea"/>
            </a:endParaRPr>
          </a:p>
          <a:p>
            <a:pPr marL="342900" indent="-342900" eaLnBrk="1" hangingPunct="1">
              <a:lnSpc>
                <a:spcPct val="120000"/>
              </a:lnSpc>
              <a:buClr>
                <a:schemeClr val="accent2"/>
              </a:buClr>
              <a:buSzPct val="80000"/>
              <a:buFont typeface="Wingdings" panose="05000000000000000000" pitchFamily="2" charset="2"/>
              <a:buChar char="Ø"/>
            </a:pPr>
            <a:r>
              <a:rPr lang="zh-CN" altLang="en-US" sz="2000">
                <a:latin typeface="Fira Sans" panose="020B0503050000020004" pitchFamily="34" charset="0"/>
                <a:cs typeface="+mn-ea"/>
                <a:sym typeface="+mn-ea"/>
              </a:rPr>
              <a:t>子图：在原图的边和点中选择一些保留下来，其他删除，就是子图。</a:t>
            </a:r>
            <a:endParaRPr lang="en-US" altLang="zh-CN" sz="2000">
              <a:latin typeface="Fira Sans" panose="020B0503050000020004" pitchFamily="34" charset="0"/>
              <a:cs typeface="+mn-ea"/>
              <a:sym typeface="+mn-ea"/>
            </a:endParaRPr>
          </a:p>
          <a:p>
            <a:pPr marL="342900" indent="-342900" eaLnBrk="1" hangingPunct="1">
              <a:lnSpc>
                <a:spcPct val="120000"/>
              </a:lnSpc>
              <a:buClr>
                <a:schemeClr val="accent2"/>
              </a:buClr>
              <a:buSzPct val="80000"/>
              <a:buFont typeface="Wingdings" panose="05000000000000000000" pitchFamily="2" charset="2"/>
              <a:buChar char="Ø"/>
            </a:pPr>
            <a:endParaRPr lang="en-US" altLang="zh-CN" sz="2000">
              <a:latin typeface="Fira Sans" panose="020B0503050000020004" pitchFamily="34" charset="0"/>
              <a:cs typeface="+mn-ea"/>
              <a:sym typeface="+mn-ea"/>
            </a:endParaRPr>
          </a:p>
          <a:p>
            <a:pPr marL="342900" indent="-342900" eaLnBrk="1" hangingPunct="1">
              <a:lnSpc>
                <a:spcPct val="120000"/>
              </a:lnSpc>
              <a:buClr>
                <a:schemeClr val="accent2"/>
              </a:buClr>
              <a:buSzPct val="80000"/>
              <a:buFont typeface="Wingdings" panose="05000000000000000000" pitchFamily="2" charset="2"/>
              <a:buChar char="Ø"/>
            </a:pPr>
            <a:r>
              <a:rPr lang="zh-CN" altLang="en-US" sz="2000">
                <a:latin typeface="Fira Sans" panose="020B0503050000020004" pitchFamily="34" charset="0"/>
                <a:cs typeface="+mn-ea"/>
                <a:sym typeface="+mn-ea"/>
              </a:rPr>
              <a:t>连通性相关：两个点之间有路径，则称两点之间互相联通。</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图的初始化</a:t>
            </a:r>
          </a:p>
        </p:txBody>
      </p:sp>
      <p:sp>
        <p:nvSpPr>
          <p:cNvPr id="6" name="文本框 5"/>
          <p:cNvSpPr txBox="1"/>
          <p:nvPr/>
        </p:nvSpPr>
        <p:spPr>
          <a:xfrm>
            <a:off x="642620" y="1246505"/>
            <a:ext cx="10845800" cy="5631180"/>
          </a:xfrm>
          <a:prstGeom prst="rect">
            <a:avLst/>
          </a:prstGeom>
          <a:noFill/>
        </p:spPr>
        <p:txBody>
          <a:bodyPr wrap="square" rtlCol="0">
            <a:spAutoFit/>
          </a:bodyPr>
          <a:lstStyle/>
          <a:p>
            <a:pPr eaLnBrk="1" hangingPunct="1">
              <a:lnSpc>
                <a:spcPct val="120000"/>
              </a:lnSpc>
              <a:buClr>
                <a:schemeClr val="accent2"/>
              </a:buClr>
              <a:buSzPct val="80000"/>
            </a:pPr>
            <a:r>
              <a:rPr lang="en-US" altLang="zh-CN" sz="2000">
                <a:sym typeface="+mn-ea"/>
              </a:rPr>
              <a:t>    </a:t>
            </a:r>
            <a:r>
              <a:rPr lang="zh-CN" altLang="en-US" sz="2000">
                <a:sym typeface="+mn-ea"/>
              </a:rPr>
              <a:t>一般我们要解决图的问题，输入长啥样？</a:t>
            </a:r>
          </a:p>
          <a:p>
            <a:pPr eaLnBrk="1" hangingPunct="1">
              <a:lnSpc>
                <a:spcPct val="120000"/>
              </a:lnSpc>
              <a:buClr>
                <a:schemeClr val="accent2"/>
              </a:buClr>
              <a:buSzPct val="80000"/>
            </a:pPr>
            <a:endParaRPr lang="zh-CN" altLang="en-US" sz="2000">
              <a:sym typeface="+mn-ea"/>
            </a:endParaRPr>
          </a:p>
          <a:p>
            <a:pPr eaLnBrk="1" hangingPunct="1">
              <a:lnSpc>
                <a:spcPct val="120000"/>
              </a:lnSpc>
              <a:buClr>
                <a:schemeClr val="accent2"/>
              </a:buClr>
              <a:buSzPct val="80000"/>
            </a:pPr>
            <a:r>
              <a:rPr lang="en-US" altLang="zh-CN" sz="2000" dirty="0">
                <a:solidFill>
                  <a:schemeClr val="tx1"/>
                </a:solidFill>
                <a:latin typeface="+mn-ea"/>
                <a:cs typeface="+mn-ea"/>
                <a:sym typeface="+mn-ea"/>
              </a:rPr>
              <a:t>    </a:t>
            </a:r>
            <a:r>
              <a:rPr lang="zh-CN" altLang="en-US" sz="2000" dirty="0">
                <a:solidFill>
                  <a:schemeClr val="tx1"/>
                </a:solidFill>
                <a:latin typeface="+mn-ea"/>
                <a:cs typeface="+mn-ea"/>
                <a:sym typeface="+mn-ea"/>
              </a:rPr>
              <a:t>一般是第一行输入</a:t>
            </a:r>
            <a:r>
              <a:rPr lang="en-US" altLang="zh-CN" sz="2000" dirty="0">
                <a:solidFill>
                  <a:schemeClr val="tx1"/>
                </a:solidFill>
                <a:latin typeface="+mn-ea"/>
                <a:cs typeface="+mn-ea"/>
                <a:sym typeface="+mn-ea"/>
              </a:rPr>
              <a:t>n</a:t>
            </a:r>
            <a:r>
              <a:rPr lang="zh-CN" altLang="en-US" sz="2000" dirty="0">
                <a:solidFill>
                  <a:schemeClr val="tx1"/>
                </a:solidFill>
                <a:latin typeface="+mn-ea"/>
                <a:cs typeface="+mn-ea"/>
                <a:sym typeface="+mn-ea"/>
              </a:rPr>
              <a:t>和</a:t>
            </a:r>
            <a:r>
              <a:rPr lang="en-US" altLang="zh-CN" sz="2000" dirty="0">
                <a:solidFill>
                  <a:schemeClr val="tx1"/>
                </a:solidFill>
                <a:latin typeface="+mn-ea"/>
                <a:cs typeface="+mn-ea"/>
                <a:sym typeface="+mn-ea"/>
              </a:rPr>
              <a:t>m</a:t>
            </a:r>
            <a:r>
              <a:rPr lang="zh-CN" altLang="en-US" sz="2000" dirty="0">
                <a:solidFill>
                  <a:schemeClr val="tx1"/>
                </a:solidFill>
                <a:latin typeface="+mn-ea"/>
                <a:cs typeface="+mn-ea"/>
                <a:sym typeface="+mn-ea"/>
              </a:rPr>
              <a:t>，代表有</a:t>
            </a:r>
            <a:r>
              <a:rPr lang="en-US" altLang="zh-CN" sz="2000" dirty="0">
                <a:solidFill>
                  <a:schemeClr val="tx1"/>
                </a:solidFill>
                <a:latin typeface="+mn-ea"/>
                <a:cs typeface="+mn-ea"/>
                <a:sym typeface="+mn-ea"/>
              </a:rPr>
              <a:t>n</a:t>
            </a:r>
            <a:r>
              <a:rPr lang="zh-CN" altLang="en-US" sz="2000" dirty="0">
                <a:solidFill>
                  <a:schemeClr val="tx1"/>
                </a:solidFill>
                <a:latin typeface="+mn-ea"/>
                <a:cs typeface="+mn-ea"/>
                <a:sym typeface="+mn-ea"/>
              </a:rPr>
              <a:t>个点和</a:t>
            </a:r>
            <a:r>
              <a:rPr lang="en-US" altLang="zh-CN" sz="2000" dirty="0">
                <a:solidFill>
                  <a:schemeClr val="tx1"/>
                </a:solidFill>
                <a:latin typeface="+mn-ea"/>
                <a:cs typeface="+mn-ea"/>
                <a:sym typeface="+mn-ea"/>
              </a:rPr>
              <a:t>m</a:t>
            </a:r>
            <a:r>
              <a:rPr lang="zh-CN" altLang="en-US" sz="2000" dirty="0">
                <a:solidFill>
                  <a:schemeClr val="tx1"/>
                </a:solidFill>
                <a:latin typeface="+mn-ea"/>
                <a:cs typeface="+mn-ea"/>
                <a:sym typeface="+mn-ea"/>
              </a:rPr>
              <a:t>条边。通常图中的边是单独描述的。</a:t>
            </a:r>
          </a:p>
          <a:p>
            <a:pPr eaLnBrk="1" hangingPunct="1">
              <a:lnSpc>
                <a:spcPct val="120000"/>
              </a:lnSpc>
              <a:buClr>
                <a:schemeClr val="accent2"/>
              </a:buClr>
              <a:buSzPct val="80000"/>
            </a:pPr>
            <a:r>
              <a:rPr lang="en-US" altLang="zh-CN" sz="2000" dirty="0">
                <a:solidFill>
                  <a:schemeClr val="tx1"/>
                </a:solidFill>
                <a:latin typeface="+mn-ea"/>
                <a:cs typeface="+mn-ea"/>
                <a:sym typeface="+mn-ea"/>
              </a:rPr>
              <a:t>    </a:t>
            </a:r>
            <a:r>
              <a:rPr lang="zh-CN" altLang="en-US" sz="2000" dirty="0">
                <a:solidFill>
                  <a:schemeClr val="tx1"/>
                </a:solidFill>
                <a:latin typeface="+mn-ea"/>
                <a:cs typeface="+mn-ea"/>
                <a:sym typeface="+mn-ea"/>
              </a:rPr>
              <a:t>接下来</a:t>
            </a:r>
            <a:r>
              <a:rPr lang="en-US" altLang="zh-CN" sz="2000" dirty="0">
                <a:solidFill>
                  <a:schemeClr val="tx1"/>
                </a:solidFill>
                <a:latin typeface="+mn-ea"/>
                <a:cs typeface="+mn-ea"/>
                <a:sym typeface="+mn-ea"/>
              </a:rPr>
              <a:t>m</a:t>
            </a:r>
            <a:r>
              <a:rPr lang="zh-CN" altLang="en-US" sz="2000" dirty="0">
                <a:solidFill>
                  <a:schemeClr val="tx1"/>
                </a:solidFill>
                <a:latin typeface="+mn-ea"/>
                <a:cs typeface="+mn-ea"/>
                <a:sym typeface="+mn-ea"/>
              </a:rPr>
              <a:t>行每行两个数</a:t>
            </a:r>
            <a:r>
              <a:rPr lang="en-US" altLang="zh-CN" sz="2000" dirty="0">
                <a:solidFill>
                  <a:schemeClr val="tx1"/>
                </a:solidFill>
                <a:latin typeface="+mn-ea"/>
                <a:cs typeface="+mn-ea"/>
                <a:sym typeface="+mn-ea"/>
              </a:rPr>
              <a:t>vi</a:t>
            </a:r>
            <a:r>
              <a:rPr lang="zh-CN" altLang="en-US" sz="2000" dirty="0">
                <a:solidFill>
                  <a:schemeClr val="tx1"/>
                </a:solidFill>
                <a:latin typeface="+mn-ea"/>
                <a:cs typeface="+mn-ea"/>
                <a:sym typeface="+mn-ea"/>
              </a:rPr>
              <a:t>，</a:t>
            </a:r>
            <a:r>
              <a:rPr lang="en-US" altLang="zh-CN" sz="2000" dirty="0">
                <a:solidFill>
                  <a:schemeClr val="tx1"/>
                </a:solidFill>
                <a:latin typeface="+mn-ea"/>
                <a:cs typeface="+mn-ea"/>
                <a:sym typeface="+mn-ea"/>
              </a:rPr>
              <a:t>vj</a:t>
            </a:r>
            <a:r>
              <a:rPr lang="zh-CN" altLang="en-US" sz="2000" dirty="0">
                <a:solidFill>
                  <a:schemeClr val="tx1"/>
                </a:solidFill>
                <a:latin typeface="+mn-ea"/>
                <a:cs typeface="+mn-ea"/>
                <a:sym typeface="+mn-ea"/>
              </a:rPr>
              <a:t>给出一对关系</a:t>
            </a:r>
            <a:r>
              <a:rPr lang="en-US" altLang="zh-CN" sz="2000" dirty="0">
                <a:solidFill>
                  <a:schemeClr val="tx1"/>
                </a:solidFill>
                <a:latin typeface="+mn-ea"/>
                <a:cs typeface="+mn-ea"/>
                <a:sym typeface="+mn-ea"/>
              </a:rPr>
              <a:t>(vi,vj)</a:t>
            </a:r>
            <a:r>
              <a:rPr lang="zh-CN" altLang="en-US" sz="2000" dirty="0">
                <a:solidFill>
                  <a:schemeClr val="tx1"/>
                </a:solidFill>
                <a:latin typeface="+mn-ea"/>
                <a:cs typeface="+mn-ea"/>
                <a:sym typeface="+mn-ea"/>
              </a:rPr>
              <a:t>，代表</a:t>
            </a:r>
            <a:r>
              <a:rPr lang="en-US" altLang="zh-CN" sz="2000" dirty="0">
                <a:solidFill>
                  <a:schemeClr val="tx1"/>
                </a:solidFill>
                <a:latin typeface="+mn-ea"/>
                <a:cs typeface="+mn-ea"/>
                <a:sym typeface="+mn-ea"/>
              </a:rPr>
              <a:t>vi</a:t>
            </a:r>
            <a:r>
              <a:rPr lang="zh-CN" altLang="en-US" sz="2000" dirty="0">
                <a:solidFill>
                  <a:schemeClr val="tx1"/>
                </a:solidFill>
                <a:latin typeface="+mn-ea"/>
                <a:cs typeface="+mn-ea"/>
                <a:sym typeface="+mn-ea"/>
              </a:rPr>
              <a:t>到</a:t>
            </a:r>
            <a:r>
              <a:rPr lang="en-US" altLang="zh-CN" sz="2000" dirty="0">
                <a:solidFill>
                  <a:schemeClr val="tx1"/>
                </a:solidFill>
                <a:latin typeface="+mn-ea"/>
                <a:cs typeface="+mn-ea"/>
                <a:sym typeface="+mn-ea"/>
              </a:rPr>
              <a:t>vj</a:t>
            </a:r>
            <a:r>
              <a:rPr lang="zh-CN" altLang="en-US" sz="2000" dirty="0">
                <a:solidFill>
                  <a:schemeClr val="tx1"/>
                </a:solidFill>
                <a:latin typeface="+mn-ea"/>
                <a:cs typeface="+mn-ea"/>
                <a:sym typeface="+mn-ea"/>
              </a:rPr>
              <a:t>有一条边，当然题目中会告诉你这是有向图还是无向图，你会根据边的性质建图。当然，题目中还会加入一些点或者边的权值</a:t>
            </a:r>
            <a:r>
              <a:rPr lang="en-US" altLang="zh-CN" sz="2000" dirty="0">
                <a:solidFill>
                  <a:schemeClr val="tx1"/>
                </a:solidFill>
                <a:latin typeface="+mn-ea"/>
                <a:cs typeface="+mn-ea"/>
                <a:sym typeface="+mn-ea"/>
              </a:rPr>
              <a:t>x</a:t>
            </a:r>
            <a:endParaRPr lang="zh-CN" altLang="en-US" sz="2000" dirty="0">
              <a:solidFill>
                <a:schemeClr val="tx1"/>
              </a:solidFill>
              <a:latin typeface="+mn-ea"/>
              <a:cs typeface="+mn-ea"/>
              <a:sym typeface="+mn-ea"/>
            </a:endParaRPr>
          </a:p>
          <a:p>
            <a:pPr eaLnBrk="1" hangingPunct="1">
              <a:lnSpc>
                <a:spcPct val="120000"/>
              </a:lnSpc>
              <a:buClr>
                <a:schemeClr val="accent2"/>
              </a:buClr>
              <a:buSzPct val="80000"/>
            </a:pPr>
            <a:r>
              <a:rPr lang="en-US" altLang="zh-CN" sz="2000" dirty="0">
                <a:solidFill>
                  <a:schemeClr val="tx1"/>
                </a:solidFill>
                <a:latin typeface="+mn-ea"/>
                <a:cs typeface="+mn-ea"/>
                <a:sym typeface="+mn-ea"/>
              </a:rPr>
              <a:t>   </a:t>
            </a:r>
          </a:p>
          <a:p>
            <a:pPr eaLnBrk="1" hangingPunct="1">
              <a:lnSpc>
                <a:spcPct val="120000"/>
              </a:lnSpc>
              <a:buClr>
                <a:schemeClr val="accent2"/>
              </a:buClr>
              <a:buSzPct val="80000"/>
            </a:pPr>
            <a:r>
              <a:rPr lang="en-US" altLang="zh-CN" sz="2000" dirty="0">
                <a:solidFill>
                  <a:schemeClr val="tx1"/>
                </a:solidFill>
                <a:latin typeface="+mn-ea"/>
                <a:cs typeface="+mn-ea"/>
                <a:sym typeface="+mn-ea"/>
              </a:rPr>
              <a:t>   </a:t>
            </a:r>
            <a:r>
              <a:rPr lang="zh-CN" altLang="en-US" sz="2000" dirty="0">
                <a:solidFill>
                  <a:schemeClr val="tx1"/>
                </a:solidFill>
                <a:latin typeface="+mn-ea"/>
                <a:cs typeface="+mn-ea"/>
                <a:sym typeface="+mn-ea"/>
              </a:rPr>
              <a:t>比如对于一个无向图，下面输入，其中每行前两个数字是关系，第三个数字是边的权值</a:t>
            </a:r>
            <a:r>
              <a:rPr lang="en-US" altLang="zh-CN" sz="2000" dirty="0">
                <a:solidFill>
                  <a:schemeClr val="tx1"/>
                </a:solidFill>
                <a:latin typeface="+mn-ea"/>
                <a:cs typeface="+mn-ea"/>
                <a:sym typeface="+mn-ea"/>
              </a:rPr>
              <a:t>x</a:t>
            </a:r>
            <a:r>
              <a:rPr lang="zh-CN" altLang="en-US" sz="2000" dirty="0">
                <a:solidFill>
                  <a:schemeClr val="tx1"/>
                </a:solidFill>
                <a:latin typeface="+mn-ea"/>
                <a:cs typeface="+mn-ea"/>
                <a:sym typeface="+mn-ea"/>
              </a:rPr>
              <a:t>：</a:t>
            </a:r>
          </a:p>
          <a:p>
            <a:pPr eaLnBrk="1" hangingPunct="1">
              <a:lnSpc>
                <a:spcPct val="120000"/>
              </a:lnSpc>
              <a:buClr>
                <a:schemeClr val="accent2"/>
              </a:buClr>
              <a:buSzPct val="80000"/>
            </a:pPr>
            <a:r>
              <a:rPr lang="zh-CN" altLang="en-US" sz="2000" dirty="0">
                <a:solidFill>
                  <a:schemeClr val="tx1"/>
                </a:solidFill>
                <a:latin typeface="+mn-ea"/>
                <a:cs typeface="+mn-ea"/>
                <a:sym typeface="+mn-ea"/>
              </a:rPr>
              <a:t> </a:t>
            </a:r>
            <a:r>
              <a:rPr lang="en-US" altLang="zh-CN" sz="2000" dirty="0">
                <a:solidFill>
                  <a:schemeClr val="tx1"/>
                </a:solidFill>
                <a:latin typeface="+mn-ea"/>
                <a:cs typeface="+mn-ea"/>
                <a:sym typeface="+mn-ea"/>
              </a:rPr>
              <a:t>  4 4</a:t>
            </a:r>
          </a:p>
          <a:p>
            <a:pPr eaLnBrk="1" hangingPunct="1">
              <a:lnSpc>
                <a:spcPct val="120000"/>
              </a:lnSpc>
              <a:buClr>
                <a:schemeClr val="accent2"/>
              </a:buClr>
              <a:buSzPct val="80000"/>
            </a:pPr>
            <a:r>
              <a:rPr lang="en-US" altLang="zh-CN" sz="2000" dirty="0">
                <a:solidFill>
                  <a:schemeClr val="tx1"/>
                </a:solidFill>
                <a:latin typeface="+mn-ea"/>
                <a:cs typeface="+mn-ea"/>
                <a:sym typeface="+mn-ea"/>
              </a:rPr>
              <a:t>   1 2 3</a:t>
            </a:r>
          </a:p>
          <a:p>
            <a:pPr eaLnBrk="1" hangingPunct="1">
              <a:lnSpc>
                <a:spcPct val="120000"/>
              </a:lnSpc>
              <a:buClr>
                <a:schemeClr val="accent2"/>
              </a:buClr>
              <a:buSzPct val="80000"/>
            </a:pPr>
            <a:r>
              <a:rPr lang="en-US" altLang="zh-CN" sz="2000" dirty="0">
                <a:solidFill>
                  <a:schemeClr val="tx1"/>
                </a:solidFill>
                <a:latin typeface="+mn-ea"/>
                <a:cs typeface="+mn-ea"/>
                <a:sym typeface="+mn-ea"/>
              </a:rPr>
              <a:t>   2 4 5</a:t>
            </a:r>
          </a:p>
          <a:p>
            <a:pPr eaLnBrk="1" hangingPunct="1">
              <a:lnSpc>
                <a:spcPct val="120000"/>
              </a:lnSpc>
              <a:buClr>
                <a:schemeClr val="accent2"/>
              </a:buClr>
              <a:buSzPct val="80000"/>
            </a:pPr>
            <a:r>
              <a:rPr lang="en-US" altLang="zh-CN" sz="2000" dirty="0">
                <a:solidFill>
                  <a:schemeClr val="tx1"/>
                </a:solidFill>
                <a:latin typeface="+mn-ea"/>
                <a:cs typeface="+mn-ea"/>
                <a:sym typeface="+mn-ea"/>
              </a:rPr>
              <a:t>   2 3 3</a:t>
            </a:r>
          </a:p>
          <a:p>
            <a:pPr eaLnBrk="1" hangingPunct="1">
              <a:lnSpc>
                <a:spcPct val="120000"/>
              </a:lnSpc>
              <a:buClr>
                <a:schemeClr val="accent2"/>
              </a:buClr>
              <a:buSzPct val="80000"/>
            </a:pPr>
            <a:r>
              <a:rPr lang="en-US" altLang="zh-CN" sz="2000" dirty="0">
                <a:solidFill>
                  <a:schemeClr val="tx1"/>
                </a:solidFill>
                <a:latin typeface="+mn-ea"/>
                <a:cs typeface="+mn-ea"/>
                <a:sym typeface="+mn-ea"/>
              </a:rPr>
              <a:t>   1 3 1</a:t>
            </a:r>
          </a:p>
          <a:p>
            <a:pPr eaLnBrk="1" hangingPunct="1">
              <a:lnSpc>
                <a:spcPct val="120000"/>
              </a:lnSpc>
              <a:buClr>
                <a:schemeClr val="accent2"/>
              </a:buClr>
              <a:buSzPct val="80000"/>
            </a:pPr>
            <a:endParaRPr lang="en-US" altLang="zh-CN" sz="2000" dirty="0">
              <a:solidFill>
                <a:schemeClr val="tx1"/>
              </a:solidFill>
              <a:latin typeface="+mn-ea"/>
              <a:cs typeface="+mn-ea"/>
              <a:sym typeface="+mn-ea"/>
            </a:endParaRPr>
          </a:p>
          <a:p>
            <a:pPr eaLnBrk="1" hangingPunct="1">
              <a:lnSpc>
                <a:spcPct val="120000"/>
              </a:lnSpc>
              <a:buClr>
                <a:schemeClr val="accent2"/>
              </a:buClr>
              <a:buSzPct val="80000"/>
            </a:pPr>
            <a:r>
              <a:rPr lang="en-US" altLang="zh-CN" sz="2000" dirty="0">
                <a:solidFill>
                  <a:schemeClr val="tx1"/>
                </a:solidFill>
                <a:latin typeface="+mn-ea"/>
                <a:cs typeface="+mn-ea"/>
                <a:sym typeface="+mn-ea"/>
              </a:rPr>
              <a:t>   </a:t>
            </a:r>
            <a:r>
              <a:rPr lang="zh-CN" altLang="en-US" sz="2000" dirty="0">
                <a:solidFill>
                  <a:schemeClr val="tx1"/>
                </a:solidFill>
                <a:latin typeface="+mn-ea"/>
                <a:cs typeface="+mn-ea"/>
                <a:sym typeface="+mn-ea"/>
              </a:rPr>
              <a:t>建图结果如右。</a:t>
            </a:r>
          </a:p>
          <a:p>
            <a:pPr eaLnBrk="1" hangingPunct="1">
              <a:lnSpc>
                <a:spcPct val="120000"/>
              </a:lnSpc>
              <a:buClr>
                <a:schemeClr val="accent2"/>
              </a:buClr>
              <a:buSzPct val="80000"/>
            </a:pPr>
            <a:endParaRPr lang="zh-CN" altLang="en-US" sz="2000" dirty="0">
              <a:solidFill>
                <a:schemeClr val="tx1"/>
              </a:solidFill>
              <a:latin typeface="+mn-ea"/>
              <a:cs typeface="+mn-ea"/>
              <a:sym typeface="+mn-ea"/>
            </a:endParaRPr>
          </a:p>
        </p:txBody>
      </p:sp>
      <p:pic>
        <p:nvPicPr>
          <p:cNvPr id="5" name="图片 4"/>
          <p:cNvPicPr>
            <a:picLocks noChangeAspect="1"/>
          </p:cNvPicPr>
          <p:nvPr/>
        </p:nvPicPr>
        <p:blipFill>
          <a:blip r:embed="rId3"/>
          <a:stretch>
            <a:fillRect/>
          </a:stretch>
        </p:blipFill>
        <p:spPr>
          <a:xfrm>
            <a:off x="8244840" y="4668520"/>
            <a:ext cx="3073400" cy="1836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 calcmode="lin" valueType="num">
                                      <p:cBhvr additive="base">
                                        <p:cTn id="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anim calcmode="lin" valueType="num">
                                      <p:cBhvr additive="base">
                                        <p:cTn id="1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 calcmode="lin" valueType="num">
                                      <p:cBhvr additive="base">
                                        <p:cTn id="1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 calcmode="lin" valueType="num">
                                      <p:cBhvr additive="base">
                                        <p:cTn id="1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anim calcmode="lin" valueType="num">
                                      <p:cBhvr additive="base">
                                        <p:cTn id="2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 calcmode="lin" valueType="num">
                                      <p:cBhvr additive="base">
                                        <p:cTn id="2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 calcmode="lin" valueType="num">
                                      <p:cBhvr additive="base">
                                        <p:cTn id="3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35" presetID="21" presetClass="entr" presetSubtype="1"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heel(1)">
                                      <p:cBhvr>
                                        <p:cTn id="3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用程序咋实现？</a:t>
            </a:r>
          </a:p>
        </p:txBody>
      </p:sp>
      <p:sp>
        <p:nvSpPr>
          <p:cNvPr id="6" name="文本框 5"/>
          <p:cNvSpPr txBox="1"/>
          <p:nvPr/>
        </p:nvSpPr>
        <p:spPr>
          <a:xfrm>
            <a:off x="642620" y="1246505"/>
            <a:ext cx="10845800" cy="829945"/>
          </a:xfrm>
          <a:prstGeom prst="rect">
            <a:avLst/>
          </a:prstGeom>
          <a:noFill/>
        </p:spPr>
        <p:txBody>
          <a:bodyPr wrap="square" rtlCol="0">
            <a:spAutoFit/>
          </a:bodyPr>
          <a:lstStyle/>
          <a:p>
            <a:pPr eaLnBrk="1" hangingPunct="1">
              <a:lnSpc>
                <a:spcPct val="120000"/>
              </a:lnSpc>
              <a:buClr>
                <a:schemeClr val="accent2"/>
              </a:buClr>
              <a:buSzPct val="80000"/>
            </a:pPr>
            <a:r>
              <a:rPr lang="en-US" altLang="zh-CN" sz="2000">
                <a:sym typeface="+mn-ea"/>
              </a:rPr>
              <a:t>     </a:t>
            </a:r>
            <a:r>
              <a:rPr lang="zh-CN" altLang="en-US" sz="2000">
                <a:sym typeface="+mn-ea"/>
              </a:rPr>
              <a:t>这么抽象的东西，怎么储存到我们的电脑中呢？</a:t>
            </a:r>
          </a:p>
          <a:p>
            <a:pPr eaLnBrk="1" hangingPunct="1">
              <a:lnSpc>
                <a:spcPct val="120000"/>
              </a:lnSpc>
              <a:buClr>
                <a:schemeClr val="accent2"/>
              </a:buClr>
              <a:buSzPct val="80000"/>
            </a:pPr>
            <a:r>
              <a:rPr lang="zh-CN" altLang="en-US" sz="2000">
                <a:sym typeface="+mn-ea"/>
              </a:rPr>
              <a:t> </a:t>
            </a:r>
            <a:r>
              <a:rPr lang="en-US" altLang="zh-CN" sz="2000">
                <a:sym typeface="+mn-ea"/>
              </a:rPr>
              <a:t>    </a:t>
            </a:r>
            <a:r>
              <a:rPr lang="zh-CN" altLang="en-US" sz="2000">
                <a:sym typeface="+mn-ea"/>
              </a:rPr>
              <a:t>这里我们有几种方法：邻接表、</a:t>
            </a:r>
            <a:r>
              <a:rPr lang="en-US" altLang="zh-CN" sz="2000">
                <a:sym typeface="+mn-ea"/>
              </a:rPr>
              <a:t>vector</a:t>
            </a:r>
            <a:r>
              <a:rPr lang="zh-CN" altLang="en-US" sz="2000">
                <a:sym typeface="+mn-ea"/>
              </a:rPr>
              <a:t>实现的邻接矩阵和</a:t>
            </a:r>
            <a:r>
              <a:rPr lang="zh-CN" altLang="en-US" sz="2000">
                <a:solidFill>
                  <a:srgbClr val="FF0000"/>
                </a:solidFill>
                <a:sym typeface="+mn-ea"/>
              </a:rPr>
              <a:t>链式前向星</a:t>
            </a:r>
            <a:r>
              <a:rPr lang="en-US" altLang="zh-CN" sz="2000" dirty="0">
                <a:solidFill>
                  <a:schemeClr val="tx1"/>
                </a:solidFill>
                <a:latin typeface="+mn-ea"/>
                <a:cs typeface="+mn-ea"/>
                <a:sym typeface="+mn-ea"/>
              </a:rPr>
              <a:t>  </a:t>
            </a:r>
            <a:endParaRPr lang="zh-CN" altLang="en-US" sz="2000" dirty="0">
              <a:solidFill>
                <a:schemeClr val="tx1"/>
              </a:solidFill>
              <a:latin typeface="+mn-ea"/>
              <a:cs typeface="+mn-ea"/>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邻接矩阵</a:t>
            </a:r>
          </a:p>
        </p:txBody>
      </p:sp>
      <p:sp>
        <p:nvSpPr>
          <p:cNvPr id="6" name="文本框 5"/>
          <p:cNvSpPr txBox="1"/>
          <p:nvPr/>
        </p:nvSpPr>
        <p:spPr>
          <a:xfrm>
            <a:off x="642620" y="1246505"/>
            <a:ext cx="10845800" cy="1198880"/>
          </a:xfrm>
          <a:prstGeom prst="rect">
            <a:avLst/>
          </a:prstGeom>
          <a:noFill/>
        </p:spPr>
        <p:txBody>
          <a:bodyPr wrap="square" rtlCol="0">
            <a:spAutoFit/>
          </a:bodyPr>
          <a:lstStyle/>
          <a:p>
            <a:pPr eaLnBrk="1" hangingPunct="1">
              <a:lnSpc>
                <a:spcPct val="120000"/>
              </a:lnSpc>
              <a:buClr>
                <a:schemeClr val="accent2"/>
              </a:buClr>
              <a:buSzPct val="80000"/>
            </a:pPr>
            <a:r>
              <a:rPr lang="en-US" altLang="zh-CN" sz="2000">
                <a:sym typeface="+mn-ea"/>
              </a:rPr>
              <a:t>     </a:t>
            </a:r>
            <a:r>
              <a:rPr lang="zh-CN" altLang="en-US" sz="2000">
                <a:sym typeface="+mn-ea"/>
              </a:rPr>
              <a:t>如下图所示，</a:t>
            </a:r>
            <a:r>
              <a:rPr lang="en-US" altLang="zh-CN" sz="2000">
                <a:sym typeface="+mn-ea"/>
              </a:rPr>
              <a:t>a[x][y]=w</a:t>
            </a:r>
            <a:r>
              <a:rPr lang="zh-CN" altLang="en-US" sz="2000">
                <a:sym typeface="+mn-ea"/>
              </a:rPr>
              <a:t>，代表</a:t>
            </a:r>
            <a:r>
              <a:rPr lang="en-US" altLang="zh-CN" sz="2000">
                <a:sym typeface="+mn-ea"/>
              </a:rPr>
              <a:t>x</a:t>
            </a:r>
            <a:r>
              <a:rPr lang="zh-CN" altLang="en-US" sz="2000">
                <a:sym typeface="+mn-ea"/>
              </a:rPr>
              <a:t>到</a:t>
            </a:r>
            <a:r>
              <a:rPr lang="en-US" altLang="zh-CN" sz="2000">
                <a:sym typeface="+mn-ea"/>
              </a:rPr>
              <a:t>y</a:t>
            </a:r>
            <a:r>
              <a:rPr lang="zh-CN" altLang="en-US" sz="2000">
                <a:sym typeface="+mn-ea"/>
              </a:rPr>
              <a:t>有一条权值为</a:t>
            </a:r>
            <a:r>
              <a:rPr lang="en-US" altLang="zh-CN" sz="2000">
                <a:sym typeface="+mn-ea"/>
              </a:rPr>
              <a:t>w</a:t>
            </a:r>
            <a:r>
              <a:rPr lang="zh-CN" altLang="en-US" sz="2000">
                <a:sym typeface="+mn-ea"/>
              </a:rPr>
              <a:t>的边。</a:t>
            </a:r>
          </a:p>
          <a:p>
            <a:pPr eaLnBrk="1" hangingPunct="1">
              <a:lnSpc>
                <a:spcPct val="120000"/>
              </a:lnSpc>
              <a:buClr>
                <a:schemeClr val="accent2"/>
              </a:buClr>
              <a:buSzPct val="80000"/>
            </a:pPr>
            <a:r>
              <a:rPr lang="en-US" altLang="zh-CN" sz="2000">
                <a:sym typeface="+mn-ea"/>
              </a:rPr>
              <a:t>     </a:t>
            </a:r>
            <a:r>
              <a:rPr lang="zh-CN" altLang="en-US" sz="2000">
                <a:sym typeface="+mn-ea"/>
              </a:rPr>
              <a:t>对于无向图，我们则令</a:t>
            </a:r>
            <a:r>
              <a:rPr lang="en-US" altLang="zh-CN" sz="2000">
                <a:sym typeface="+mn-ea"/>
              </a:rPr>
              <a:t>a[x][y]=a[y][x]=w.</a:t>
            </a:r>
          </a:p>
          <a:p>
            <a:pPr eaLnBrk="1" hangingPunct="1">
              <a:lnSpc>
                <a:spcPct val="120000"/>
              </a:lnSpc>
              <a:buClr>
                <a:schemeClr val="accent2"/>
              </a:buClr>
              <a:buSzPct val="80000"/>
            </a:pPr>
            <a:r>
              <a:rPr lang="en-US" altLang="zh-CN" sz="2000">
                <a:sym typeface="+mn-ea"/>
              </a:rPr>
              <a:t>     </a:t>
            </a:r>
            <a:r>
              <a:rPr lang="zh-CN" altLang="en-US" sz="2000">
                <a:sym typeface="+mn-ea"/>
              </a:rPr>
              <a:t>如果</a:t>
            </a:r>
            <a:r>
              <a:rPr lang="en-US" altLang="zh-CN" sz="2000">
                <a:sym typeface="+mn-ea"/>
              </a:rPr>
              <a:t>a[x][y]=</a:t>
            </a:r>
            <a:r>
              <a:rPr lang="zh-CN" altLang="en-US" sz="2000" dirty="0">
                <a:sym typeface="+mn-ea"/>
              </a:rPr>
              <a:t>∞，则代表</a:t>
            </a:r>
            <a:r>
              <a:rPr lang="en-US" altLang="zh-CN" sz="2000" dirty="0">
                <a:sym typeface="+mn-ea"/>
              </a:rPr>
              <a:t>x</a:t>
            </a:r>
            <a:r>
              <a:rPr lang="zh-CN" altLang="en-US" sz="2000" dirty="0">
                <a:sym typeface="+mn-ea"/>
              </a:rPr>
              <a:t>到</a:t>
            </a:r>
            <a:r>
              <a:rPr lang="en-US" altLang="zh-CN" sz="2000" dirty="0">
                <a:sym typeface="+mn-ea"/>
              </a:rPr>
              <a:t>y</a:t>
            </a:r>
            <a:r>
              <a:rPr lang="zh-CN" altLang="en-US" sz="2000" dirty="0">
                <a:sym typeface="+mn-ea"/>
              </a:rPr>
              <a:t>没有边。</a:t>
            </a:r>
          </a:p>
        </p:txBody>
      </p:sp>
      <p:sp>
        <p:nvSpPr>
          <p:cNvPr id="34" name="Oval 30"/>
          <p:cNvSpPr>
            <a:spLocks noChangeArrowheads="1"/>
          </p:cNvSpPr>
          <p:nvPr/>
        </p:nvSpPr>
        <p:spPr bwMode="auto">
          <a:xfrm>
            <a:off x="6926601" y="4215451"/>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35" name="Line 35"/>
          <p:cNvSpPr>
            <a:spLocks noChangeShapeType="1"/>
          </p:cNvSpPr>
          <p:nvPr/>
        </p:nvSpPr>
        <p:spPr bwMode="auto">
          <a:xfrm>
            <a:off x="6290228" y="3184724"/>
            <a:ext cx="737354" cy="295446"/>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6" name="Line 36"/>
          <p:cNvSpPr>
            <a:spLocks noChangeShapeType="1"/>
          </p:cNvSpPr>
          <p:nvPr/>
        </p:nvSpPr>
        <p:spPr bwMode="auto">
          <a:xfrm flipH="1">
            <a:off x="6328230" y="2764799"/>
            <a:ext cx="562853" cy="27906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7" name="Line 37"/>
          <p:cNvSpPr>
            <a:spLocks noChangeShapeType="1"/>
          </p:cNvSpPr>
          <p:nvPr/>
        </p:nvSpPr>
        <p:spPr bwMode="auto">
          <a:xfrm flipV="1">
            <a:off x="7409251" y="3127912"/>
            <a:ext cx="577205" cy="29544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8" name="Line 38"/>
          <p:cNvSpPr>
            <a:spLocks noChangeShapeType="1"/>
          </p:cNvSpPr>
          <p:nvPr/>
        </p:nvSpPr>
        <p:spPr bwMode="auto">
          <a:xfrm flipH="1">
            <a:off x="7138003" y="3791965"/>
            <a:ext cx="50138" cy="423482"/>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a:p>
        </p:txBody>
      </p:sp>
      <p:sp>
        <p:nvSpPr>
          <p:cNvPr id="39" name="Line 40"/>
          <p:cNvSpPr>
            <a:spLocks noChangeShapeType="1"/>
          </p:cNvSpPr>
          <p:nvPr/>
        </p:nvSpPr>
        <p:spPr bwMode="auto">
          <a:xfrm>
            <a:off x="8089819" y="3127912"/>
            <a:ext cx="271331" cy="582468"/>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40" name="Oval 30"/>
          <p:cNvSpPr>
            <a:spLocks noChangeArrowheads="1"/>
          </p:cNvSpPr>
          <p:nvPr/>
        </p:nvSpPr>
        <p:spPr bwMode="auto">
          <a:xfrm>
            <a:off x="7020272" y="3354280"/>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41" name="Oval 30"/>
          <p:cNvSpPr>
            <a:spLocks noChangeArrowheads="1"/>
          </p:cNvSpPr>
          <p:nvPr/>
        </p:nvSpPr>
        <p:spPr bwMode="auto">
          <a:xfrm>
            <a:off x="6822901" y="2398462"/>
            <a:ext cx="439200" cy="437685"/>
          </a:xfrm>
          <a:prstGeom prst="ellipse">
            <a:avLst/>
          </a:prstGeom>
          <a:noFill/>
          <a:ln w="28575">
            <a:solidFill>
              <a:schemeClr val="tx1"/>
            </a:solidFill>
            <a:miter lim="800000"/>
          </a:ln>
          <a:effectLst/>
        </p:spPr>
        <p:txBody>
          <a:bodyPr wrap="none" anchor="ctr"/>
          <a:lstStyle/>
          <a:p>
            <a:pPr algn="ctr"/>
            <a:r>
              <a:rPr lang="en-US" altLang="zh-CN" sz="2400" dirty="0"/>
              <a:t>v5</a:t>
            </a:r>
            <a:endParaRPr lang="zh-CN" altLang="en-US" sz="2400" dirty="0"/>
          </a:p>
        </p:txBody>
      </p:sp>
      <p:sp>
        <p:nvSpPr>
          <p:cNvPr id="42" name="Oval 30"/>
          <p:cNvSpPr>
            <a:spLocks noChangeArrowheads="1"/>
          </p:cNvSpPr>
          <p:nvPr/>
        </p:nvSpPr>
        <p:spPr bwMode="auto">
          <a:xfrm>
            <a:off x="5885319" y="2838197"/>
            <a:ext cx="439200" cy="439200"/>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43" name="Oval 30"/>
          <p:cNvSpPr>
            <a:spLocks noChangeArrowheads="1"/>
          </p:cNvSpPr>
          <p:nvPr/>
        </p:nvSpPr>
        <p:spPr bwMode="auto">
          <a:xfrm>
            <a:off x="7792762" y="2700610"/>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44" name="Oval 30"/>
          <p:cNvSpPr>
            <a:spLocks noChangeArrowheads="1"/>
          </p:cNvSpPr>
          <p:nvPr/>
        </p:nvSpPr>
        <p:spPr bwMode="auto">
          <a:xfrm>
            <a:off x="8170418" y="3710380"/>
            <a:ext cx="439200" cy="437685"/>
          </a:xfrm>
          <a:prstGeom prst="ellipse">
            <a:avLst/>
          </a:prstGeom>
          <a:noFill/>
          <a:ln w="28575">
            <a:solidFill>
              <a:schemeClr val="tx1"/>
            </a:solidFill>
            <a:miter lim="800000"/>
          </a:ln>
          <a:effectLst/>
        </p:spPr>
        <p:txBody>
          <a:bodyPr wrap="none" anchor="ctr"/>
          <a:lstStyle/>
          <a:p>
            <a:pPr algn="ctr"/>
            <a:r>
              <a:rPr lang="en-US" altLang="zh-CN" sz="2400" dirty="0"/>
              <a:t>v4</a:t>
            </a:r>
            <a:endParaRPr lang="zh-CN" altLang="en-US" sz="2400" dirty="0"/>
          </a:p>
        </p:txBody>
      </p:sp>
      <p:sp>
        <p:nvSpPr>
          <p:cNvPr id="45" name="Line 39"/>
          <p:cNvSpPr>
            <a:spLocks noChangeShapeType="1"/>
          </p:cNvSpPr>
          <p:nvPr/>
        </p:nvSpPr>
        <p:spPr bwMode="auto">
          <a:xfrm flipH="1" flipV="1">
            <a:off x="7138002" y="2801248"/>
            <a:ext cx="654756" cy="78182"/>
          </a:xfrm>
          <a:prstGeom prst="line">
            <a:avLst/>
          </a:prstGeom>
          <a:noFill/>
          <a:ln w="28575">
            <a:solidFill>
              <a:schemeClr val="tx1"/>
            </a:solidFill>
            <a:miter lim="800000"/>
            <a:headEnd type="none" w="med" len="med"/>
            <a:tailEnd type="arrow" w="med" len="med"/>
          </a:ln>
          <a:effectLst/>
        </p:spPr>
        <p:txBody>
          <a:bodyPr wrap="none"/>
          <a:lstStyle/>
          <a:p>
            <a:endParaRPr lang="zh-CN" altLang="en-US" dirty="0"/>
          </a:p>
        </p:txBody>
      </p:sp>
      <p:sp>
        <p:nvSpPr>
          <p:cNvPr id="46" name="Line 35"/>
          <p:cNvSpPr>
            <a:spLocks noChangeShapeType="1"/>
          </p:cNvSpPr>
          <p:nvPr/>
        </p:nvSpPr>
        <p:spPr bwMode="auto">
          <a:xfrm>
            <a:off x="6238030" y="3234475"/>
            <a:ext cx="779947" cy="1016061"/>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47" name="Line 35"/>
          <p:cNvSpPr>
            <a:spLocks noChangeShapeType="1"/>
          </p:cNvSpPr>
          <p:nvPr/>
        </p:nvSpPr>
        <p:spPr bwMode="auto">
          <a:xfrm>
            <a:off x="6112265" y="3277397"/>
            <a:ext cx="848078" cy="1082816"/>
          </a:xfrm>
          <a:prstGeom prst="line">
            <a:avLst/>
          </a:prstGeom>
          <a:noFill/>
          <a:ln w="28575">
            <a:solidFill>
              <a:schemeClr val="tx1"/>
            </a:solidFill>
            <a:miter lim="800000"/>
            <a:headEnd type="arrow" w="med" len="med"/>
            <a:tailEnd type="none" w="med" len="med"/>
          </a:ln>
          <a:effectLst/>
        </p:spPr>
        <p:txBody>
          <a:bodyPr wrap="none" anchor="ctr"/>
          <a:lstStyle/>
          <a:p>
            <a:pPr algn="ctr"/>
            <a:endParaRPr lang="zh-CN" altLang="en-US" sz="2400" dirty="0"/>
          </a:p>
        </p:txBody>
      </p:sp>
      <p:sp>
        <p:nvSpPr>
          <p:cNvPr id="48" name="文本框 47"/>
          <p:cNvSpPr txBox="1"/>
          <p:nvPr/>
        </p:nvSpPr>
        <p:spPr>
          <a:xfrm>
            <a:off x="6489120" y="2583852"/>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5</a:t>
            </a:r>
            <a:endParaRPr lang="zh-CN" altLang="en-US" sz="1400" dirty="0">
              <a:latin typeface="Arial" panose="020B0604020202020204" pitchFamily="34" charset="0"/>
              <a:ea typeface="微软雅黑" panose="020B0503020204020204" pitchFamily="34" charset="-122"/>
            </a:endParaRPr>
          </a:p>
        </p:txBody>
      </p:sp>
      <p:sp>
        <p:nvSpPr>
          <p:cNvPr id="49" name="文本框 48"/>
          <p:cNvSpPr txBox="1"/>
          <p:nvPr/>
        </p:nvSpPr>
        <p:spPr>
          <a:xfrm>
            <a:off x="7366994" y="2516447"/>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3</a:t>
            </a:r>
            <a:endParaRPr lang="zh-CN" altLang="en-US" sz="1400" dirty="0">
              <a:latin typeface="Arial" panose="020B0604020202020204" pitchFamily="34" charset="0"/>
              <a:ea typeface="微软雅黑" panose="020B0503020204020204" pitchFamily="34" charset="-122"/>
            </a:endParaRPr>
          </a:p>
        </p:txBody>
      </p:sp>
      <p:sp>
        <p:nvSpPr>
          <p:cNvPr id="50" name="文本框 49"/>
          <p:cNvSpPr txBox="1"/>
          <p:nvPr/>
        </p:nvSpPr>
        <p:spPr>
          <a:xfrm>
            <a:off x="6235735" y="3742505"/>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4</a:t>
            </a:r>
            <a:endParaRPr lang="zh-CN" altLang="en-US" sz="1400" dirty="0">
              <a:latin typeface="Arial" panose="020B0604020202020204" pitchFamily="34" charset="0"/>
              <a:ea typeface="微软雅黑" panose="020B0503020204020204" pitchFamily="34" charset="-122"/>
            </a:endParaRPr>
          </a:p>
        </p:txBody>
      </p:sp>
      <p:sp>
        <p:nvSpPr>
          <p:cNvPr id="51" name="文本框 50"/>
          <p:cNvSpPr txBox="1"/>
          <p:nvPr/>
        </p:nvSpPr>
        <p:spPr>
          <a:xfrm>
            <a:off x="6589822" y="3483462"/>
            <a:ext cx="233079" cy="343235"/>
          </a:xfrm>
          <a:prstGeom prst="rect">
            <a:avLst/>
          </a:prstGeom>
          <a:noFill/>
          <a:ln>
            <a:noFill/>
            <a:prstDash val="dashDot"/>
          </a:ln>
        </p:spPr>
        <p:txBody>
          <a:bodyPr wrap="squar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7</a:t>
            </a:r>
            <a:endParaRPr lang="zh-CN" altLang="en-US" sz="1400" dirty="0">
              <a:latin typeface="Arial" panose="020B0604020202020204" pitchFamily="34" charset="0"/>
              <a:ea typeface="微软雅黑" panose="020B0503020204020204" pitchFamily="34" charset="-122"/>
            </a:endParaRPr>
          </a:p>
        </p:txBody>
      </p:sp>
      <p:sp>
        <p:nvSpPr>
          <p:cNvPr id="52" name="文本框 51"/>
          <p:cNvSpPr txBox="1"/>
          <p:nvPr/>
        </p:nvSpPr>
        <p:spPr>
          <a:xfrm>
            <a:off x="7150119" y="3789903"/>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2</a:t>
            </a:r>
            <a:endParaRPr lang="zh-CN" altLang="en-US" sz="1400" dirty="0">
              <a:latin typeface="Arial" panose="020B0604020202020204" pitchFamily="34" charset="0"/>
              <a:ea typeface="微软雅黑" panose="020B0503020204020204" pitchFamily="34" charset="-122"/>
            </a:endParaRPr>
          </a:p>
        </p:txBody>
      </p:sp>
      <p:sp>
        <p:nvSpPr>
          <p:cNvPr id="53" name="文本框 52"/>
          <p:cNvSpPr txBox="1"/>
          <p:nvPr/>
        </p:nvSpPr>
        <p:spPr>
          <a:xfrm>
            <a:off x="6617733" y="3084168"/>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9</a:t>
            </a:r>
            <a:endParaRPr lang="zh-CN" altLang="en-US" sz="1400" dirty="0">
              <a:latin typeface="Arial" panose="020B0604020202020204" pitchFamily="34" charset="0"/>
              <a:ea typeface="微软雅黑" panose="020B0503020204020204" pitchFamily="34" charset="-122"/>
            </a:endParaRPr>
          </a:p>
        </p:txBody>
      </p:sp>
      <p:sp>
        <p:nvSpPr>
          <p:cNvPr id="54" name="文本框 53"/>
          <p:cNvSpPr txBox="1"/>
          <p:nvPr/>
        </p:nvSpPr>
        <p:spPr>
          <a:xfrm>
            <a:off x="8008403" y="3234475"/>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5</a:t>
            </a:r>
            <a:endParaRPr lang="zh-CN" altLang="en-US" sz="1400" dirty="0">
              <a:latin typeface="Arial" panose="020B0604020202020204" pitchFamily="34" charset="0"/>
              <a:ea typeface="微软雅黑" panose="020B0503020204020204" pitchFamily="34" charset="-122"/>
            </a:endParaRPr>
          </a:p>
        </p:txBody>
      </p:sp>
      <p:graphicFrame>
        <p:nvGraphicFramePr>
          <p:cNvPr id="2" name="表格 1"/>
          <p:cNvGraphicFramePr>
            <a:graphicFrameLocks noGrp="1"/>
          </p:cNvGraphicFramePr>
          <p:nvPr>
            <p:custDataLst>
              <p:tags r:id="rId1"/>
            </p:custDataLst>
          </p:nvPr>
        </p:nvGraphicFramePr>
        <p:xfrm>
          <a:off x="763526" y="2133335"/>
          <a:ext cx="4320001" cy="4320078"/>
        </p:xfrm>
        <a:graphic>
          <a:graphicData uri="http://schemas.openxmlformats.org/drawingml/2006/table">
            <a:tbl>
              <a:tblPr bandRow="1">
                <a:tableStyleId>{5C22544A-7EE6-4342-B048-85BDC9FD1C3A}</a:tableStyleId>
              </a:tblPr>
              <a:tblGrid>
                <a:gridCol w="617143">
                  <a:extLst>
                    <a:ext uri="{9D8B030D-6E8A-4147-A177-3AD203B41FA5}">
                      <a16:colId xmlns:a16="http://schemas.microsoft.com/office/drawing/2014/main" val="20000"/>
                    </a:ext>
                  </a:extLst>
                </a:gridCol>
                <a:gridCol w="617143">
                  <a:extLst>
                    <a:ext uri="{9D8B030D-6E8A-4147-A177-3AD203B41FA5}">
                      <a16:colId xmlns:a16="http://schemas.microsoft.com/office/drawing/2014/main" val="20001"/>
                    </a:ext>
                  </a:extLst>
                </a:gridCol>
                <a:gridCol w="617143">
                  <a:extLst>
                    <a:ext uri="{9D8B030D-6E8A-4147-A177-3AD203B41FA5}">
                      <a16:colId xmlns:a16="http://schemas.microsoft.com/office/drawing/2014/main" val="20002"/>
                    </a:ext>
                  </a:extLst>
                </a:gridCol>
                <a:gridCol w="617143">
                  <a:extLst>
                    <a:ext uri="{9D8B030D-6E8A-4147-A177-3AD203B41FA5}">
                      <a16:colId xmlns:a16="http://schemas.microsoft.com/office/drawing/2014/main" val="20003"/>
                    </a:ext>
                  </a:extLst>
                </a:gridCol>
                <a:gridCol w="617143">
                  <a:extLst>
                    <a:ext uri="{9D8B030D-6E8A-4147-A177-3AD203B41FA5}">
                      <a16:colId xmlns:a16="http://schemas.microsoft.com/office/drawing/2014/main" val="20004"/>
                    </a:ext>
                  </a:extLst>
                </a:gridCol>
                <a:gridCol w="617143">
                  <a:extLst>
                    <a:ext uri="{9D8B030D-6E8A-4147-A177-3AD203B41FA5}">
                      <a16:colId xmlns:a16="http://schemas.microsoft.com/office/drawing/2014/main" val="20005"/>
                    </a:ext>
                  </a:extLst>
                </a:gridCol>
                <a:gridCol w="617143">
                  <a:extLst>
                    <a:ext uri="{9D8B030D-6E8A-4147-A177-3AD203B41FA5}">
                      <a16:colId xmlns:a16="http://schemas.microsoft.com/office/drawing/2014/main" val="20006"/>
                    </a:ext>
                  </a:extLst>
                </a:gridCol>
              </a:tblGrid>
              <a:tr h="617220">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v1</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v2</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v3</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v4</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v5</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v6</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17143">
                <a:tc>
                  <a:txBody>
                    <a:bodyPr/>
                    <a:lstStyle/>
                    <a:p>
                      <a:pPr algn="r"/>
                      <a:r>
                        <a:rPr lang="en-US" altLang="zh-CN" dirty="0"/>
                        <a:t>v1</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zh-CN" alt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3200" dirty="0"/>
                        <a:t>2</a:t>
                      </a:r>
                      <a:endParaRPr lang="zh-CN" altLang="en-US" sz="3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3200" kern="1200" noProof="0" dirty="0">
                          <a:solidFill>
                            <a:schemeClr val="dk1"/>
                          </a:solidFill>
                          <a:latin typeface="+mn-lt"/>
                          <a:ea typeface="+mn-ea"/>
                          <a:cs typeface="+mn-cs"/>
                        </a:rPr>
                        <a:t>1</a:t>
                      </a:r>
                      <a:endParaRPr lang="zh-CN" altLang="en-US" sz="3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17143">
                <a:tc>
                  <a:txBody>
                    <a:bodyPr/>
                    <a:lstStyle/>
                    <a:p>
                      <a:pPr algn="r"/>
                      <a:r>
                        <a:rPr lang="en-US" altLang="zh-CN" dirty="0"/>
                        <a:t>v2</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3200" kern="1200" noProof="0" dirty="0">
                          <a:solidFill>
                            <a:schemeClr val="dk1"/>
                          </a:solidFill>
                          <a:latin typeface="+mn-lt"/>
                          <a:ea typeface="+mn-ea"/>
                          <a:cs typeface="+mn-cs"/>
                        </a:rPr>
                        <a:t>4</a:t>
                      </a:r>
                      <a:endParaRPr lang="zh-CN" altLang="en-US" sz="3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17143">
                <a:tc>
                  <a:txBody>
                    <a:bodyPr/>
                    <a:lstStyle/>
                    <a:p>
                      <a:pPr algn="r"/>
                      <a:r>
                        <a:rPr lang="en-US" altLang="zh-CN" dirty="0"/>
                        <a:t>v3</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altLang="zh-CN" sz="3200" kern="1200" noProof="0" dirty="0">
                          <a:solidFill>
                            <a:schemeClr val="dk1"/>
                          </a:solidFill>
                          <a:latin typeface="+mn-lt"/>
                          <a:ea typeface="+mn-ea"/>
                          <a:cs typeface="+mn-cs"/>
                        </a:rPr>
                        <a:t>9</a:t>
                      </a:r>
                      <a:endParaRPr lang="zh-CN" altLang="en-US" sz="3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3200" kern="1200" noProof="0" dirty="0">
                          <a:solidFill>
                            <a:schemeClr val="dk1"/>
                          </a:solidFill>
                          <a:latin typeface="+mn-lt"/>
                          <a:ea typeface="+mn-ea"/>
                          <a:cs typeface="+mn-cs"/>
                        </a:rPr>
                        <a:t>7</a:t>
                      </a:r>
                      <a:endParaRPr lang="zh-CN" altLang="en-US" sz="3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617143">
                <a:tc>
                  <a:txBody>
                    <a:bodyPr/>
                    <a:lstStyle/>
                    <a:p>
                      <a:pPr algn="r"/>
                      <a:r>
                        <a:rPr lang="en-US" altLang="zh-CN" dirty="0"/>
                        <a:t>v4</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617143">
                <a:tc>
                  <a:txBody>
                    <a:bodyPr/>
                    <a:lstStyle/>
                    <a:p>
                      <a:pPr algn="r"/>
                      <a:r>
                        <a:rPr lang="en-US" altLang="zh-CN" dirty="0"/>
                        <a:t>v5</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3200" kern="1200" noProof="0" dirty="0">
                          <a:solidFill>
                            <a:schemeClr val="dk1"/>
                          </a:solidFill>
                          <a:latin typeface="+mn-lt"/>
                          <a:ea typeface="+mn-ea"/>
                          <a:cs typeface="+mn-cs"/>
                        </a:rPr>
                        <a:t>5</a:t>
                      </a:r>
                      <a:endParaRPr lang="zh-CN" altLang="en-US" sz="3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617143">
                <a:tc>
                  <a:txBody>
                    <a:bodyPr/>
                    <a:lstStyle/>
                    <a:p>
                      <a:pPr algn="r"/>
                      <a:r>
                        <a:rPr lang="en-US" altLang="zh-CN" dirty="0"/>
                        <a:t>v6</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lang="zh-CN"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3200" kern="1200" noProof="0" dirty="0">
                          <a:solidFill>
                            <a:schemeClr val="dk1"/>
                          </a:solidFill>
                          <a:latin typeface="+mn-lt"/>
                          <a:ea typeface="+mn-ea"/>
                          <a:cs typeface="+mn-cs"/>
                        </a:rPr>
                        <a:t>5</a:t>
                      </a:r>
                      <a:endParaRPr lang="zh-CN" altLang="en-US" sz="3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CN" sz="3200" kern="1200" noProof="0" dirty="0">
                          <a:solidFill>
                            <a:schemeClr val="dk1"/>
                          </a:solidFill>
                          <a:latin typeface="+mn-lt"/>
                          <a:ea typeface="+mn-ea"/>
                          <a:cs typeface="+mn-cs"/>
                        </a:rPr>
                        <a:t>3</a:t>
                      </a:r>
                      <a:endParaRPr lang="zh-CN" altLang="en-US" sz="32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kumimoji="0" lang="zh-CN" altLang="en-US"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55" name="文本框 54"/>
          <p:cNvSpPr txBox="1"/>
          <p:nvPr/>
        </p:nvSpPr>
        <p:spPr>
          <a:xfrm>
            <a:off x="7475883" y="3028281"/>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1</a:t>
            </a:r>
            <a:endParaRPr lang="zh-CN" altLang="en-US" sz="1400" dirty="0">
              <a:latin typeface="Arial" panose="020B0604020202020204" pitchFamily="34" charset="0"/>
              <a:ea typeface="微软雅黑" panose="020B0503020204020204" pitchFamily="34" charset="-122"/>
            </a:endParaRPr>
          </a:p>
        </p:txBody>
      </p:sp>
      <p:sp>
        <p:nvSpPr>
          <p:cNvPr id="27" name="文本框 26"/>
          <p:cNvSpPr txBox="1"/>
          <p:nvPr/>
        </p:nvSpPr>
        <p:spPr>
          <a:xfrm>
            <a:off x="5353543" y="5076622"/>
            <a:ext cx="3671220" cy="1168400"/>
          </a:xfrm>
          <a:prstGeom prst="rect">
            <a:avLst/>
          </a:prstGeom>
          <a:noFill/>
          <a:ln w="28575">
            <a:solidFill>
              <a:schemeClr val="tx1"/>
            </a:solidFill>
          </a:ln>
          <a:effectLst>
            <a:outerShdw blurRad="50800" dist="38100" dir="2700000" algn="tl" rotWithShape="0">
              <a:prstClr val="black">
                <a:alpha val="40000"/>
              </a:prstClr>
            </a:outerShdw>
          </a:effectLst>
        </p:spPr>
        <p:txBody>
          <a:bodyPr wrap="square" rtlCol="0">
            <a:spAutoFit/>
          </a:bodyPr>
          <a:lstStyle/>
          <a:p>
            <a:pPr>
              <a:lnSpc>
                <a:spcPts val="2800"/>
              </a:lnSpc>
            </a:pPr>
            <a:r>
              <a:rPr lang="en-US" altLang="zh-CN" sz="2800" dirty="0" err="1">
                <a:latin typeface="Consolas" panose="020B0609020204030204" pitchFamily="49" charset="0"/>
                <a:ea typeface="微软雅黑" panose="020B0503020204020204" pitchFamily="34" charset="-122"/>
              </a:rPr>
              <a:t>cin</a:t>
            </a:r>
            <a:r>
              <a:rPr lang="en-US" altLang="zh-CN" sz="2800" dirty="0">
                <a:latin typeface="Consolas" panose="020B0609020204030204" pitchFamily="49" charset="0"/>
                <a:ea typeface="微软雅黑" panose="020B0503020204020204" pitchFamily="34" charset="-122"/>
              </a:rPr>
              <a:t>&gt;&gt;x&gt;&gt;y&gt;&gt;w;</a:t>
            </a:r>
          </a:p>
          <a:p>
            <a:pPr>
              <a:lnSpc>
                <a:spcPts val="2800"/>
              </a:lnSpc>
            </a:pPr>
            <a:r>
              <a:rPr lang="en-US" altLang="zh-CN" sz="2800" dirty="0">
                <a:latin typeface="Consolas" panose="020B0609020204030204" pitchFamily="49" charset="0"/>
                <a:ea typeface="微软雅黑" panose="020B0503020204020204" pitchFamily="34" charset="-122"/>
              </a:rPr>
              <a:t>a[x][y]=w;</a:t>
            </a:r>
          </a:p>
          <a:p>
            <a:pPr>
              <a:lnSpc>
                <a:spcPts val="2800"/>
              </a:lnSpc>
            </a:pPr>
            <a:r>
              <a:rPr lang="en-US" altLang="zh-CN" sz="2800" dirty="0">
                <a:latin typeface="Consolas" panose="020B0609020204030204" pitchFamily="49" charset="0"/>
                <a:ea typeface="微软雅黑" panose="020B0503020204020204" pitchFamily="34" charset="-122"/>
              </a:rPr>
              <a:t>a[y][x]=w;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strips(downLeft)">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heel(1)">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邻接矩阵</a:t>
            </a:r>
          </a:p>
        </p:txBody>
      </p:sp>
      <p:sp>
        <p:nvSpPr>
          <p:cNvPr id="6" name="文本框 5"/>
          <p:cNvSpPr txBox="1"/>
          <p:nvPr/>
        </p:nvSpPr>
        <p:spPr>
          <a:xfrm>
            <a:off x="642620" y="1246505"/>
            <a:ext cx="10845800" cy="1938020"/>
          </a:xfrm>
          <a:prstGeom prst="rect">
            <a:avLst/>
          </a:prstGeom>
          <a:noFill/>
        </p:spPr>
        <p:txBody>
          <a:bodyPr wrap="square" rtlCol="0">
            <a:spAutoFit/>
          </a:bodyPr>
          <a:lstStyle/>
          <a:p>
            <a:pPr eaLnBrk="1" hangingPunct="1">
              <a:lnSpc>
                <a:spcPct val="120000"/>
              </a:lnSpc>
              <a:buClr>
                <a:schemeClr val="accent2"/>
              </a:buClr>
              <a:buSzPct val="80000"/>
            </a:pPr>
            <a:r>
              <a:rPr lang="en-US" altLang="zh-CN" sz="2000">
                <a:sym typeface="+mn-ea"/>
              </a:rPr>
              <a:t>     </a:t>
            </a:r>
            <a:r>
              <a:rPr lang="zh-CN" altLang="en-US" sz="2000">
                <a:sym typeface="+mn-ea"/>
              </a:rPr>
              <a:t>优点：使用简单易懂。</a:t>
            </a:r>
          </a:p>
          <a:p>
            <a:pPr eaLnBrk="1" hangingPunct="1">
              <a:lnSpc>
                <a:spcPct val="120000"/>
              </a:lnSpc>
              <a:buClr>
                <a:schemeClr val="accent2"/>
              </a:buClr>
              <a:buSzPct val="80000"/>
            </a:pPr>
            <a:r>
              <a:rPr lang="en-US" altLang="zh-CN" sz="2000">
                <a:sym typeface="+mn-ea"/>
              </a:rPr>
              <a:t>     </a:t>
            </a:r>
            <a:r>
              <a:rPr lang="zh-CN" altLang="en-US" sz="2000">
                <a:sym typeface="+mn-ea"/>
              </a:rPr>
              <a:t>缺点：①处理两个点间有多条边的情况比较难受。②对于稀疏图，空间利用率太低。</a:t>
            </a:r>
          </a:p>
          <a:p>
            <a:pPr eaLnBrk="1" hangingPunct="1">
              <a:lnSpc>
                <a:spcPct val="120000"/>
              </a:lnSpc>
              <a:buClr>
                <a:schemeClr val="accent2"/>
              </a:buClr>
              <a:buSzPct val="80000"/>
            </a:pPr>
            <a:endParaRPr lang="zh-CN" altLang="en-US" sz="2000">
              <a:sym typeface="+mn-ea"/>
            </a:endParaRPr>
          </a:p>
          <a:p>
            <a:pPr eaLnBrk="1" hangingPunct="1">
              <a:lnSpc>
                <a:spcPct val="120000"/>
              </a:lnSpc>
              <a:buClr>
                <a:schemeClr val="accent2"/>
              </a:buClr>
              <a:buSzPct val="80000"/>
            </a:pPr>
            <a:endParaRPr lang="zh-CN" altLang="en-US" sz="2000">
              <a:sym typeface="+mn-ea"/>
            </a:endParaRPr>
          </a:p>
          <a:p>
            <a:pPr eaLnBrk="1" hangingPunct="1">
              <a:lnSpc>
                <a:spcPct val="120000"/>
              </a:lnSpc>
              <a:buClr>
                <a:schemeClr val="accent2"/>
              </a:buClr>
              <a:buSzPct val="80000"/>
            </a:pPr>
            <a:r>
              <a:rPr lang="en-US" altLang="zh-CN" sz="2000">
                <a:sym typeface="+mn-ea"/>
              </a:rPr>
              <a:t>     </a:t>
            </a:r>
            <a:r>
              <a:rPr lang="zh-CN" altLang="en-US" sz="2000">
                <a:sym typeface="+mn-ea"/>
              </a:rPr>
              <a:t>考虑继续优化。</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邻接表</a:t>
            </a:r>
          </a:p>
        </p:txBody>
      </p:sp>
      <p:sp>
        <p:nvSpPr>
          <p:cNvPr id="5" name="Oval 30"/>
          <p:cNvSpPr>
            <a:spLocks noChangeArrowheads="1"/>
          </p:cNvSpPr>
          <p:nvPr/>
        </p:nvSpPr>
        <p:spPr bwMode="auto">
          <a:xfrm>
            <a:off x="9467871" y="4043366"/>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7" name="Line 35"/>
          <p:cNvSpPr>
            <a:spLocks noChangeShapeType="1"/>
          </p:cNvSpPr>
          <p:nvPr/>
        </p:nvSpPr>
        <p:spPr bwMode="auto">
          <a:xfrm>
            <a:off x="8830228" y="3013274"/>
            <a:ext cx="737354" cy="295446"/>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8" name="Line 36"/>
          <p:cNvSpPr>
            <a:spLocks noChangeShapeType="1"/>
          </p:cNvSpPr>
          <p:nvPr/>
        </p:nvSpPr>
        <p:spPr bwMode="auto">
          <a:xfrm flipH="1">
            <a:off x="8868230" y="2593349"/>
            <a:ext cx="562853" cy="27906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9" name="Line 37"/>
          <p:cNvSpPr>
            <a:spLocks noChangeShapeType="1"/>
          </p:cNvSpPr>
          <p:nvPr/>
        </p:nvSpPr>
        <p:spPr bwMode="auto">
          <a:xfrm flipV="1">
            <a:off x="9949251" y="2956462"/>
            <a:ext cx="577205" cy="29544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10" name="Line 38"/>
          <p:cNvSpPr>
            <a:spLocks noChangeShapeType="1"/>
          </p:cNvSpPr>
          <p:nvPr/>
        </p:nvSpPr>
        <p:spPr bwMode="auto">
          <a:xfrm flipH="1">
            <a:off x="9678003" y="3620515"/>
            <a:ext cx="50138" cy="423482"/>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a:p>
        </p:txBody>
      </p:sp>
      <p:sp>
        <p:nvSpPr>
          <p:cNvPr id="11" name="Line 40"/>
          <p:cNvSpPr>
            <a:spLocks noChangeShapeType="1"/>
          </p:cNvSpPr>
          <p:nvPr/>
        </p:nvSpPr>
        <p:spPr bwMode="auto">
          <a:xfrm>
            <a:off x="10629819" y="2956462"/>
            <a:ext cx="271331" cy="582468"/>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12" name="Oval 30"/>
          <p:cNvSpPr>
            <a:spLocks noChangeArrowheads="1"/>
          </p:cNvSpPr>
          <p:nvPr/>
        </p:nvSpPr>
        <p:spPr bwMode="auto">
          <a:xfrm>
            <a:off x="9560272" y="3182830"/>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13" name="Oval 30"/>
          <p:cNvSpPr>
            <a:spLocks noChangeArrowheads="1"/>
          </p:cNvSpPr>
          <p:nvPr/>
        </p:nvSpPr>
        <p:spPr bwMode="auto">
          <a:xfrm>
            <a:off x="9362901" y="2227012"/>
            <a:ext cx="439200" cy="437685"/>
          </a:xfrm>
          <a:prstGeom prst="ellipse">
            <a:avLst/>
          </a:prstGeom>
          <a:noFill/>
          <a:ln w="28575">
            <a:solidFill>
              <a:schemeClr val="tx1"/>
            </a:solidFill>
            <a:miter lim="800000"/>
          </a:ln>
          <a:effectLst/>
        </p:spPr>
        <p:txBody>
          <a:bodyPr wrap="none" anchor="ctr"/>
          <a:lstStyle/>
          <a:p>
            <a:pPr algn="ctr"/>
            <a:r>
              <a:rPr lang="en-US" altLang="zh-CN" sz="2400" dirty="0"/>
              <a:t>v5</a:t>
            </a:r>
            <a:endParaRPr lang="zh-CN" altLang="en-US" sz="2400" dirty="0"/>
          </a:p>
        </p:txBody>
      </p:sp>
      <p:sp>
        <p:nvSpPr>
          <p:cNvPr id="14" name="Oval 30"/>
          <p:cNvSpPr>
            <a:spLocks noChangeArrowheads="1"/>
          </p:cNvSpPr>
          <p:nvPr/>
        </p:nvSpPr>
        <p:spPr bwMode="auto">
          <a:xfrm>
            <a:off x="8391029" y="2688337"/>
            <a:ext cx="439200" cy="439200"/>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15" name="Oval 30"/>
          <p:cNvSpPr>
            <a:spLocks noChangeArrowheads="1"/>
          </p:cNvSpPr>
          <p:nvPr/>
        </p:nvSpPr>
        <p:spPr bwMode="auto">
          <a:xfrm>
            <a:off x="10332762" y="2529160"/>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16" name="Oval 30"/>
          <p:cNvSpPr>
            <a:spLocks noChangeArrowheads="1"/>
          </p:cNvSpPr>
          <p:nvPr/>
        </p:nvSpPr>
        <p:spPr bwMode="auto">
          <a:xfrm>
            <a:off x="10710418" y="3538930"/>
            <a:ext cx="439200" cy="437685"/>
          </a:xfrm>
          <a:prstGeom prst="ellipse">
            <a:avLst/>
          </a:prstGeom>
          <a:noFill/>
          <a:ln w="28575">
            <a:solidFill>
              <a:schemeClr val="tx1"/>
            </a:solidFill>
            <a:miter lim="800000"/>
          </a:ln>
          <a:effectLst/>
        </p:spPr>
        <p:txBody>
          <a:bodyPr wrap="none" anchor="ctr"/>
          <a:lstStyle/>
          <a:p>
            <a:pPr algn="ctr"/>
            <a:r>
              <a:rPr lang="en-US" altLang="zh-CN" sz="2400" dirty="0"/>
              <a:t>v4</a:t>
            </a:r>
            <a:endParaRPr lang="zh-CN" altLang="en-US" sz="2400" dirty="0"/>
          </a:p>
        </p:txBody>
      </p:sp>
      <p:sp>
        <p:nvSpPr>
          <p:cNvPr id="17" name="Line 39"/>
          <p:cNvSpPr>
            <a:spLocks noChangeShapeType="1"/>
          </p:cNvSpPr>
          <p:nvPr/>
        </p:nvSpPr>
        <p:spPr bwMode="auto">
          <a:xfrm flipH="1" flipV="1">
            <a:off x="9678002" y="2629798"/>
            <a:ext cx="654756" cy="78182"/>
          </a:xfrm>
          <a:prstGeom prst="line">
            <a:avLst/>
          </a:prstGeom>
          <a:noFill/>
          <a:ln w="28575">
            <a:solidFill>
              <a:schemeClr val="tx1"/>
            </a:solidFill>
            <a:miter lim="800000"/>
            <a:headEnd type="none" w="med" len="med"/>
            <a:tailEnd type="arrow" w="med" len="med"/>
          </a:ln>
          <a:effectLst/>
        </p:spPr>
        <p:txBody>
          <a:bodyPr wrap="none"/>
          <a:lstStyle/>
          <a:p>
            <a:endParaRPr lang="zh-CN" altLang="en-US" dirty="0"/>
          </a:p>
        </p:txBody>
      </p:sp>
      <p:sp>
        <p:nvSpPr>
          <p:cNvPr id="18" name="Line 35"/>
          <p:cNvSpPr>
            <a:spLocks noChangeShapeType="1"/>
          </p:cNvSpPr>
          <p:nvPr/>
        </p:nvSpPr>
        <p:spPr bwMode="auto">
          <a:xfrm>
            <a:off x="8778030" y="3063025"/>
            <a:ext cx="779947" cy="1016061"/>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19" name="Line 35"/>
          <p:cNvSpPr>
            <a:spLocks noChangeShapeType="1"/>
          </p:cNvSpPr>
          <p:nvPr/>
        </p:nvSpPr>
        <p:spPr bwMode="auto">
          <a:xfrm>
            <a:off x="8652265" y="3105947"/>
            <a:ext cx="848078" cy="1082816"/>
          </a:xfrm>
          <a:prstGeom prst="line">
            <a:avLst/>
          </a:prstGeom>
          <a:noFill/>
          <a:ln w="28575">
            <a:solidFill>
              <a:schemeClr val="tx1"/>
            </a:solidFill>
            <a:miter lim="800000"/>
            <a:headEnd type="arrow" w="med" len="med"/>
            <a:tailEnd type="none" w="med" len="med"/>
          </a:ln>
          <a:effectLst/>
        </p:spPr>
        <p:txBody>
          <a:bodyPr wrap="none" anchor="ctr"/>
          <a:lstStyle/>
          <a:p>
            <a:pPr algn="ctr"/>
            <a:endParaRPr lang="zh-CN" altLang="en-US" sz="2400" dirty="0"/>
          </a:p>
        </p:txBody>
      </p:sp>
      <p:sp>
        <p:nvSpPr>
          <p:cNvPr id="20" name="文本框 19"/>
          <p:cNvSpPr txBox="1"/>
          <p:nvPr/>
        </p:nvSpPr>
        <p:spPr>
          <a:xfrm>
            <a:off x="9029120" y="2412402"/>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5</a:t>
            </a:r>
            <a:endParaRPr lang="zh-CN" altLang="en-US" sz="1400" dirty="0">
              <a:latin typeface="Arial" panose="020B0604020202020204" pitchFamily="34" charset="0"/>
              <a:ea typeface="微软雅黑" panose="020B0503020204020204" pitchFamily="34" charset="-122"/>
            </a:endParaRPr>
          </a:p>
        </p:txBody>
      </p:sp>
      <p:sp>
        <p:nvSpPr>
          <p:cNvPr id="21" name="文本框 20"/>
          <p:cNvSpPr txBox="1"/>
          <p:nvPr/>
        </p:nvSpPr>
        <p:spPr>
          <a:xfrm>
            <a:off x="9906994" y="2344997"/>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3</a:t>
            </a:r>
            <a:endParaRPr lang="zh-CN" altLang="en-US" sz="1400" dirty="0">
              <a:latin typeface="Arial" panose="020B0604020202020204" pitchFamily="34" charset="0"/>
              <a:ea typeface="微软雅黑" panose="020B0503020204020204" pitchFamily="34" charset="-122"/>
            </a:endParaRPr>
          </a:p>
        </p:txBody>
      </p:sp>
      <p:sp>
        <p:nvSpPr>
          <p:cNvPr id="22" name="文本框 21"/>
          <p:cNvSpPr txBox="1"/>
          <p:nvPr/>
        </p:nvSpPr>
        <p:spPr>
          <a:xfrm>
            <a:off x="8775735" y="3571055"/>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4</a:t>
            </a:r>
            <a:endParaRPr lang="zh-CN" altLang="en-US" sz="1400" dirty="0">
              <a:latin typeface="Arial" panose="020B0604020202020204" pitchFamily="34" charset="0"/>
              <a:ea typeface="微软雅黑" panose="020B0503020204020204" pitchFamily="34" charset="-122"/>
            </a:endParaRPr>
          </a:p>
        </p:txBody>
      </p:sp>
      <p:sp>
        <p:nvSpPr>
          <p:cNvPr id="23" name="文本框 22"/>
          <p:cNvSpPr txBox="1"/>
          <p:nvPr/>
        </p:nvSpPr>
        <p:spPr>
          <a:xfrm>
            <a:off x="9129822" y="3312012"/>
            <a:ext cx="233079" cy="343235"/>
          </a:xfrm>
          <a:prstGeom prst="rect">
            <a:avLst/>
          </a:prstGeom>
          <a:noFill/>
          <a:ln>
            <a:noFill/>
            <a:prstDash val="dashDot"/>
          </a:ln>
        </p:spPr>
        <p:txBody>
          <a:bodyPr wrap="squar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7</a:t>
            </a:r>
            <a:endParaRPr lang="zh-CN" altLang="en-US" sz="1400" dirty="0">
              <a:latin typeface="Arial" panose="020B0604020202020204" pitchFamily="34" charset="0"/>
              <a:ea typeface="微软雅黑" panose="020B0503020204020204" pitchFamily="34" charset="-122"/>
            </a:endParaRPr>
          </a:p>
        </p:txBody>
      </p:sp>
      <p:sp>
        <p:nvSpPr>
          <p:cNvPr id="24" name="文本框 23"/>
          <p:cNvSpPr txBox="1"/>
          <p:nvPr/>
        </p:nvSpPr>
        <p:spPr>
          <a:xfrm>
            <a:off x="9690119" y="3618453"/>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2</a:t>
            </a:r>
            <a:endParaRPr lang="zh-CN" altLang="en-US" sz="1400" dirty="0">
              <a:latin typeface="Arial" panose="020B0604020202020204" pitchFamily="34" charset="0"/>
              <a:ea typeface="微软雅黑" panose="020B0503020204020204" pitchFamily="34" charset="-122"/>
            </a:endParaRPr>
          </a:p>
        </p:txBody>
      </p:sp>
      <p:sp>
        <p:nvSpPr>
          <p:cNvPr id="25" name="文本框 24"/>
          <p:cNvSpPr txBox="1"/>
          <p:nvPr/>
        </p:nvSpPr>
        <p:spPr>
          <a:xfrm>
            <a:off x="9157733" y="2912718"/>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9</a:t>
            </a:r>
            <a:endParaRPr lang="zh-CN" altLang="en-US" sz="1400" dirty="0">
              <a:latin typeface="Arial" panose="020B0604020202020204" pitchFamily="34" charset="0"/>
              <a:ea typeface="微软雅黑" panose="020B0503020204020204" pitchFamily="34" charset="-122"/>
            </a:endParaRPr>
          </a:p>
        </p:txBody>
      </p:sp>
      <p:sp>
        <p:nvSpPr>
          <p:cNvPr id="26" name="文本框 25"/>
          <p:cNvSpPr txBox="1"/>
          <p:nvPr/>
        </p:nvSpPr>
        <p:spPr>
          <a:xfrm>
            <a:off x="10548403" y="3063025"/>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5</a:t>
            </a:r>
            <a:endParaRPr lang="zh-CN" altLang="en-US" sz="1400" dirty="0">
              <a:latin typeface="Arial" panose="020B0604020202020204" pitchFamily="34" charset="0"/>
              <a:ea typeface="微软雅黑" panose="020B0503020204020204" pitchFamily="34" charset="-122"/>
            </a:endParaRPr>
          </a:p>
        </p:txBody>
      </p:sp>
      <p:sp>
        <p:nvSpPr>
          <p:cNvPr id="28" name="文本框 27"/>
          <p:cNvSpPr txBox="1"/>
          <p:nvPr/>
        </p:nvSpPr>
        <p:spPr>
          <a:xfrm>
            <a:off x="10015883" y="2856831"/>
            <a:ext cx="284052" cy="343235"/>
          </a:xfrm>
          <a:prstGeom prst="rect">
            <a:avLst/>
          </a:prstGeom>
          <a:noFill/>
          <a:ln>
            <a:noFill/>
            <a:prstDash val="dashDot"/>
          </a:ln>
        </p:spPr>
        <p:txBody>
          <a:bodyPr wrap="none" rtlCol="0">
            <a:spAutoFit/>
          </a:bodyPr>
          <a:lstStyle/>
          <a:p>
            <a:pPr>
              <a:lnSpc>
                <a:spcPct val="130000"/>
              </a:lnSpc>
            </a:pPr>
            <a:r>
              <a:rPr lang="en-US" altLang="zh-CN" sz="1400" dirty="0">
                <a:latin typeface="Arial" panose="020B0604020202020204" pitchFamily="34" charset="0"/>
                <a:ea typeface="微软雅黑" panose="020B0503020204020204" pitchFamily="34" charset="-122"/>
              </a:rPr>
              <a:t>1</a:t>
            </a:r>
            <a:endParaRPr lang="zh-CN" altLang="en-US" sz="1400" dirty="0">
              <a:latin typeface="Arial" panose="020B0604020202020204" pitchFamily="34" charset="0"/>
              <a:ea typeface="微软雅黑" panose="020B0503020204020204" pitchFamily="34" charset="-122"/>
            </a:endParaRPr>
          </a:p>
        </p:txBody>
      </p:sp>
      <p:sp>
        <p:nvSpPr>
          <p:cNvPr id="29" name="文本框 28"/>
          <p:cNvSpPr txBox="1"/>
          <p:nvPr/>
        </p:nvSpPr>
        <p:spPr>
          <a:xfrm>
            <a:off x="6111875" y="4606925"/>
            <a:ext cx="5527040" cy="1527175"/>
          </a:xfrm>
          <a:prstGeom prst="rect">
            <a:avLst/>
          </a:prstGeom>
          <a:noFill/>
          <a:ln w="28575">
            <a:solidFill>
              <a:schemeClr val="tx1"/>
            </a:solidFill>
          </a:ln>
          <a:effectLst>
            <a:outerShdw blurRad="50800" dist="38100" dir="2700000" algn="tl" rotWithShape="0">
              <a:prstClr val="black">
                <a:alpha val="40000"/>
              </a:prstClr>
            </a:outerShdw>
          </a:effectLst>
        </p:spPr>
        <p:txBody>
          <a:bodyPr wrap="square" rtlCol="0">
            <a:spAutoFit/>
          </a:bodyPr>
          <a:lstStyle/>
          <a:p>
            <a:pPr>
              <a:lnSpc>
                <a:spcPts val="2800"/>
              </a:lnSpc>
            </a:pPr>
            <a:r>
              <a:rPr lang="en-US" altLang="zh-CN" sz="2800" dirty="0" err="1">
                <a:latin typeface="Consolas" panose="020B0609020204030204" pitchFamily="49" charset="0"/>
                <a:ea typeface="微软雅黑" panose="020B0503020204020204" pitchFamily="34" charset="-122"/>
              </a:rPr>
              <a:t>cin</a:t>
            </a:r>
            <a:r>
              <a:rPr lang="en-US" altLang="zh-CN" sz="2800" dirty="0">
                <a:latin typeface="Consolas" panose="020B0609020204030204" pitchFamily="49" charset="0"/>
                <a:ea typeface="微软雅黑" panose="020B0503020204020204" pitchFamily="34" charset="-122"/>
              </a:rPr>
              <a:t>&gt;&gt;x&gt;&gt;y&gt;&gt;w;</a:t>
            </a:r>
          </a:p>
          <a:p>
            <a:pPr>
              <a:lnSpc>
                <a:spcPts val="2800"/>
              </a:lnSpc>
            </a:pPr>
            <a:r>
              <a:rPr lang="en-US" altLang="zh-CN" sz="2800" dirty="0">
                <a:latin typeface="Consolas" panose="020B0609020204030204" pitchFamily="49" charset="0"/>
                <a:ea typeface="微软雅黑" panose="020B0503020204020204" pitchFamily="34" charset="-122"/>
              </a:rPr>
              <a:t>size[x]++;</a:t>
            </a:r>
            <a:r>
              <a:rPr lang="en-US" altLang="zh-CN" sz="2800" dirty="0">
                <a:solidFill>
                  <a:schemeClr val="accent6"/>
                </a:solidFill>
                <a:latin typeface="Consolas" panose="020B0609020204030204" pitchFamily="49" charset="0"/>
                <a:ea typeface="微软雅黑" panose="020B0503020204020204" pitchFamily="34" charset="-122"/>
                <a:sym typeface="+mn-ea"/>
              </a:rPr>
              <a:t>//</a:t>
            </a:r>
            <a:r>
              <a:rPr lang="zh-CN" altLang="en-US" sz="2800" dirty="0">
                <a:solidFill>
                  <a:schemeClr val="accent6"/>
                </a:solidFill>
                <a:latin typeface="Consolas" panose="020B0609020204030204" pitchFamily="49" charset="0"/>
                <a:ea typeface="微软雅黑" panose="020B0503020204020204" pitchFamily="34" charset="-122"/>
                <a:sym typeface="+mn-ea"/>
              </a:rPr>
              <a:t>出度</a:t>
            </a:r>
            <a:endParaRPr lang="en-US" altLang="zh-CN" sz="2800" dirty="0">
              <a:latin typeface="Consolas" panose="020B0609020204030204" pitchFamily="49" charset="0"/>
              <a:ea typeface="微软雅黑" panose="020B0503020204020204" pitchFamily="34" charset="-122"/>
            </a:endParaRPr>
          </a:p>
          <a:p>
            <a:pPr>
              <a:lnSpc>
                <a:spcPts val="2800"/>
              </a:lnSpc>
            </a:pPr>
            <a:r>
              <a:rPr lang="en-US" altLang="zh-CN" sz="2800" dirty="0">
                <a:latin typeface="Consolas" panose="020B0609020204030204" pitchFamily="49" charset="0"/>
                <a:ea typeface="微软雅黑" panose="020B0503020204020204" pitchFamily="34" charset="-122"/>
              </a:rPr>
              <a:t>a[x][size[x]]=y;</a:t>
            </a:r>
            <a:r>
              <a:rPr lang="en-US" altLang="zh-CN" sz="2800" dirty="0">
                <a:solidFill>
                  <a:schemeClr val="accent6"/>
                </a:solidFill>
                <a:latin typeface="Consolas" panose="020B0609020204030204" pitchFamily="49" charset="0"/>
                <a:ea typeface="微软雅黑" panose="020B0503020204020204" pitchFamily="34" charset="-122"/>
              </a:rPr>
              <a:t>//</a:t>
            </a:r>
            <a:r>
              <a:rPr lang="zh-CN" altLang="en-US" sz="2800" dirty="0">
                <a:solidFill>
                  <a:schemeClr val="accent6"/>
                </a:solidFill>
                <a:latin typeface="Consolas" panose="020B0609020204030204" pitchFamily="49" charset="0"/>
                <a:ea typeface="微软雅黑" panose="020B0503020204020204" pitchFamily="34" charset="-122"/>
              </a:rPr>
              <a:t>终点</a:t>
            </a:r>
            <a:endParaRPr lang="en-US" altLang="zh-CN" sz="2800" dirty="0">
              <a:latin typeface="Consolas" panose="020B0609020204030204" pitchFamily="49" charset="0"/>
              <a:ea typeface="微软雅黑" panose="020B0503020204020204" pitchFamily="34" charset="-122"/>
            </a:endParaRPr>
          </a:p>
          <a:p>
            <a:pPr>
              <a:lnSpc>
                <a:spcPts val="2800"/>
              </a:lnSpc>
            </a:pPr>
            <a:r>
              <a:rPr lang="en-US" altLang="zh-CN" sz="2800" dirty="0">
                <a:latin typeface="Consolas" panose="020B0609020204030204" pitchFamily="49" charset="0"/>
                <a:ea typeface="微软雅黑" panose="020B0503020204020204" pitchFamily="34" charset="-122"/>
              </a:rPr>
              <a:t>b[x][size[x]]=w;</a:t>
            </a:r>
            <a:r>
              <a:rPr lang="en-US" altLang="zh-CN" sz="2800" dirty="0">
                <a:solidFill>
                  <a:schemeClr val="accent6"/>
                </a:solidFill>
                <a:latin typeface="Consolas" panose="020B0609020204030204" pitchFamily="49" charset="0"/>
                <a:ea typeface="微软雅黑" panose="020B0503020204020204" pitchFamily="34" charset="-122"/>
              </a:rPr>
              <a:t>//</a:t>
            </a:r>
            <a:r>
              <a:rPr lang="zh-CN" altLang="en-US" sz="2800" dirty="0">
                <a:solidFill>
                  <a:schemeClr val="accent6"/>
                </a:solidFill>
                <a:latin typeface="Consolas" panose="020B0609020204030204" pitchFamily="49" charset="0"/>
                <a:ea typeface="微软雅黑" panose="020B0503020204020204" pitchFamily="34" charset="-122"/>
              </a:rPr>
              <a:t>边的权值</a:t>
            </a:r>
          </a:p>
        </p:txBody>
      </p:sp>
      <p:graphicFrame>
        <p:nvGraphicFramePr>
          <p:cNvPr id="30" name="表格 29"/>
          <p:cNvGraphicFramePr>
            <a:graphicFrameLocks noGrp="1"/>
          </p:cNvGraphicFramePr>
          <p:nvPr>
            <p:custDataLst>
              <p:tags r:id="rId1"/>
            </p:custDataLst>
          </p:nvPr>
        </p:nvGraphicFramePr>
        <p:xfrm>
          <a:off x="718816" y="1389899"/>
          <a:ext cx="4320001" cy="5006340"/>
        </p:xfrm>
        <a:graphic>
          <a:graphicData uri="http://schemas.openxmlformats.org/drawingml/2006/table">
            <a:tbl>
              <a:tblPr bandRow="1">
                <a:tableStyleId>{5C22544A-7EE6-4342-B048-85BDC9FD1C3A}</a:tableStyleId>
              </a:tblPr>
              <a:tblGrid>
                <a:gridCol w="617143">
                  <a:extLst>
                    <a:ext uri="{9D8B030D-6E8A-4147-A177-3AD203B41FA5}">
                      <a16:colId xmlns:a16="http://schemas.microsoft.com/office/drawing/2014/main" val="20000"/>
                    </a:ext>
                  </a:extLst>
                </a:gridCol>
                <a:gridCol w="617143">
                  <a:extLst>
                    <a:ext uri="{9D8B030D-6E8A-4147-A177-3AD203B41FA5}">
                      <a16:colId xmlns:a16="http://schemas.microsoft.com/office/drawing/2014/main" val="20001"/>
                    </a:ext>
                  </a:extLst>
                </a:gridCol>
                <a:gridCol w="617143">
                  <a:extLst>
                    <a:ext uri="{9D8B030D-6E8A-4147-A177-3AD203B41FA5}">
                      <a16:colId xmlns:a16="http://schemas.microsoft.com/office/drawing/2014/main" val="20002"/>
                    </a:ext>
                  </a:extLst>
                </a:gridCol>
                <a:gridCol w="617143">
                  <a:extLst>
                    <a:ext uri="{9D8B030D-6E8A-4147-A177-3AD203B41FA5}">
                      <a16:colId xmlns:a16="http://schemas.microsoft.com/office/drawing/2014/main" val="20003"/>
                    </a:ext>
                  </a:extLst>
                </a:gridCol>
                <a:gridCol w="617143">
                  <a:extLst>
                    <a:ext uri="{9D8B030D-6E8A-4147-A177-3AD203B41FA5}">
                      <a16:colId xmlns:a16="http://schemas.microsoft.com/office/drawing/2014/main" val="20004"/>
                    </a:ext>
                  </a:extLst>
                </a:gridCol>
                <a:gridCol w="617220">
                  <a:extLst>
                    <a:ext uri="{9D8B030D-6E8A-4147-A177-3AD203B41FA5}">
                      <a16:colId xmlns:a16="http://schemas.microsoft.com/office/drawing/2014/main" val="20005"/>
                    </a:ext>
                  </a:extLst>
                </a:gridCol>
                <a:gridCol w="617066">
                  <a:extLst>
                    <a:ext uri="{9D8B030D-6E8A-4147-A177-3AD203B41FA5}">
                      <a16:colId xmlns:a16="http://schemas.microsoft.com/office/drawing/2014/main" val="20006"/>
                    </a:ext>
                  </a:extLst>
                </a:gridCol>
              </a:tblGrid>
              <a:tr h="617220">
                <a:tc>
                  <a:txBody>
                    <a:bodyPr/>
                    <a:lstStyle/>
                    <a:p>
                      <a:endParaRPr lang="zh-CN"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altLang="zh-CN" dirty="0"/>
                        <a:t>size</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1</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2</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3</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4</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dirty="0"/>
                        <a:t>...</a:t>
                      </a:r>
                      <a:endParaRPr lang="zh-CN" altLang="en-US" dirty="0"/>
                    </a:p>
                  </a:txBody>
                  <a:tcPr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60000">
                <a:tc rowSpan="2">
                  <a:txBody>
                    <a:bodyPr/>
                    <a:lstStyle/>
                    <a:p>
                      <a:pPr algn="r"/>
                      <a:r>
                        <a:rPr lang="en-US" altLang="zh-CN" dirty="0"/>
                        <a:t>v1</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algn="ctr" defTabSz="914400" rtl="0" eaLnBrk="1" latinLnBrk="0" hangingPunct="1"/>
                      <a:r>
                        <a:rPr kumimoji="0" lang="en-US" altLang="zh-CN"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rPr>
                        <a:t>2</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2</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6</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00">
                <a:tc vMerge="1">
                  <a:txBody>
                    <a:bodyPr/>
                    <a:lstStyle/>
                    <a:p>
                      <a:endParaRPr lang="zh-CN"/>
                    </a:p>
                  </a:txBody>
                  <a:tcPr/>
                </a:tc>
                <a:tc vMerge="1">
                  <a:txBody>
                    <a:bodyPr/>
                    <a:lstStyle/>
                    <a:p>
                      <a:endParaRPr lang="zh-CN"/>
                    </a:p>
                  </a:txBody>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2</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1</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8572">
                <a:tc rowSpan="2">
                  <a:txBody>
                    <a:bodyPr/>
                    <a:lstStyle/>
                    <a:p>
                      <a:pPr algn="r"/>
                      <a:r>
                        <a:rPr lang="en-US" altLang="zh-CN" dirty="0"/>
                        <a:t>v2</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1</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3</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08572">
                <a:tc vMerge="1">
                  <a:txBody>
                    <a:bodyPr/>
                    <a:lstStyle/>
                    <a:p>
                      <a:endParaRPr lang="zh-CN"/>
                    </a:p>
                  </a:txBody>
                  <a:tcPr/>
                </a:tc>
                <a:tc vMerge="1">
                  <a:txBody>
                    <a:bodyPr/>
                    <a:lstStyle/>
                    <a:p>
                      <a:endParaRPr lang="zh-CN"/>
                    </a:p>
                  </a:txBody>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4</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8572">
                <a:tc rowSpan="2">
                  <a:txBody>
                    <a:bodyPr/>
                    <a:lstStyle/>
                    <a:p>
                      <a:pPr algn="r"/>
                      <a:r>
                        <a:rPr lang="en-US" altLang="zh-CN" dirty="0"/>
                        <a:t>v3</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2</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1</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2</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08572">
                <a:tc vMerge="1">
                  <a:txBody>
                    <a:bodyPr/>
                    <a:lstStyle/>
                    <a:p>
                      <a:endParaRPr lang="zh-CN"/>
                    </a:p>
                  </a:txBody>
                  <a:tcPr/>
                </a:tc>
                <a:tc vMerge="1">
                  <a:txBody>
                    <a:bodyPr/>
                    <a:lstStyle/>
                    <a:p>
                      <a:endParaRPr lang="zh-CN"/>
                    </a:p>
                  </a:txBody>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9</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7</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08572">
                <a:tc rowSpan="2">
                  <a:txBody>
                    <a:bodyPr/>
                    <a:lstStyle/>
                    <a:p>
                      <a:pPr algn="r"/>
                      <a:r>
                        <a:rPr lang="en-US" altLang="zh-CN" dirty="0"/>
                        <a:t>v4</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0</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08572">
                <a:tc vMerge="1">
                  <a:txBody>
                    <a:bodyPr/>
                    <a:lstStyle/>
                    <a:p>
                      <a:endParaRPr lang="zh-CN"/>
                    </a:p>
                  </a:txBody>
                  <a:tcPr/>
                </a:tc>
                <a:tc vMerge="1">
                  <a:txBody>
                    <a:bodyPr/>
                    <a:lstStyle/>
                    <a:p>
                      <a:endParaRPr lang="zh-CN"/>
                    </a:p>
                  </a:txBody>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308572">
                <a:tc rowSpan="2">
                  <a:txBody>
                    <a:bodyPr/>
                    <a:lstStyle/>
                    <a:p>
                      <a:pPr algn="r"/>
                      <a:r>
                        <a:rPr lang="en-US" altLang="zh-CN" dirty="0"/>
                        <a:t>v5</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1</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3</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08572">
                <a:tc vMerge="1">
                  <a:txBody>
                    <a:bodyPr/>
                    <a:lstStyle/>
                    <a:p>
                      <a:endParaRPr lang="zh-CN"/>
                    </a:p>
                  </a:txBody>
                  <a:tcPr/>
                </a:tc>
                <a:tc vMerge="1">
                  <a:txBody>
                    <a:bodyPr/>
                    <a:lstStyle/>
                    <a:p>
                      <a:endParaRPr lang="zh-CN"/>
                    </a:p>
                  </a:txBody>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5</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308572">
                <a:tc rowSpan="2">
                  <a:txBody>
                    <a:bodyPr/>
                    <a:lstStyle/>
                    <a:p>
                      <a:pPr algn="r"/>
                      <a:r>
                        <a:rPr lang="en-US" altLang="zh-CN" dirty="0"/>
                        <a:t>v6</a:t>
                      </a:r>
                      <a:endParaRPr lang="zh-CN" altLang="en-US" dirty="0"/>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2">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2</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5</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4</a:t>
                      </a:r>
                      <a:endParaRPr kumimoji="0" 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308572">
                <a:tc vMerge="1">
                  <a:txBody>
                    <a:bodyPr/>
                    <a:lstStyle/>
                    <a:p>
                      <a:endParaRPr lang="zh-CN"/>
                    </a:p>
                  </a:txBody>
                  <a:tcPr/>
                </a:tc>
                <a:tc vMerge="1">
                  <a:txBody>
                    <a:bodyPr/>
                    <a:lstStyle/>
                    <a:p>
                      <a:endParaRPr lang="zh-CN"/>
                    </a:p>
                  </a:txBody>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3</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5</a:t>
                      </a:r>
                      <a:endParaRPr kumimoji="0" 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kumimoji="0" lang="en-US" altLang="zh-CN" sz="1800" b="0" i="0" u="none" strike="noStrike" kern="1200" cap="none" spc="0" normalizeH="0" baseline="0" noProof="0" dirty="0">
                          <a:ln>
                            <a:noFill/>
                          </a:ln>
                          <a:solidFill>
                            <a:srgbClr val="3F3F3F"/>
                          </a:solidFill>
                          <a:effectLst/>
                          <a:uLnTx/>
                          <a:uFillTx/>
                          <a:latin typeface="Calibri" panose="020F0502020204030204"/>
                          <a:ea typeface="幼圆" panose="02010509060101010101" charset="-122"/>
                          <a:cs typeface="+mn-cs"/>
                        </a:rPr>
                        <a:t>\</a:t>
                      </a:r>
                      <a:endParaRPr kumimoji="0" lang="zh-CN" altLang="en-US" sz="1800" b="0" i="0" u="none" strike="noStrike" kern="1200" cap="none" spc="0" normalizeH="0" baseline="0" dirty="0">
                        <a:ln>
                          <a:noFill/>
                        </a:ln>
                        <a:solidFill>
                          <a:srgbClr val="3F3F3F"/>
                        </a:solidFill>
                        <a:effectLst/>
                        <a:uLnTx/>
                        <a:uFillTx/>
                        <a:latin typeface="Calibri" panose="020F0502020204030204"/>
                        <a:ea typeface="幼圆" panose="02010509060101010101" charset="-122"/>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
        <p:nvSpPr>
          <p:cNvPr id="2" name="文本框 1"/>
          <p:cNvSpPr txBox="1"/>
          <p:nvPr/>
        </p:nvSpPr>
        <p:spPr>
          <a:xfrm>
            <a:off x="5170805" y="1647825"/>
            <a:ext cx="1298575" cy="922020"/>
          </a:xfrm>
          <a:prstGeom prst="rect">
            <a:avLst/>
          </a:prstGeom>
          <a:noFill/>
        </p:spPr>
        <p:txBody>
          <a:bodyPr wrap="square" rtlCol="0">
            <a:spAutoFit/>
          </a:bodyPr>
          <a:lstStyle/>
          <a:p>
            <a:r>
              <a:rPr lang="zh-CN" altLang="en-US">
                <a:solidFill>
                  <a:srgbClr val="FF0000"/>
                </a:solidFill>
              </a:rPr>
              <a:t>边的编号</a:t>
            </a:r>
          </a:p>
          <a:p>
            <a:endParaRPr lang="zh-CN" altLang="en-US">
              <a:solidFill>
                <a:srgbClr val="FF0000"/>
              </a:solidFill>
            </a:endParaRPr>
          </a:p>
          <a:p>
            <a:endParaRPr lang="zh-CN" altLang="en-US">
              <a:solidFill>
                <a:srgbClr val="FF0000"/>
              </a:solidFill>
            </a:endParaRPr>
          </a:p>
        </p:txBody>
      </p:sp>
      <p:sp>
        <p:nvSpPr>
          <p:cNvPr id="6" name="文本框 5"/>
          <p:cNvSpPr txBox="1"/>
          <p:nvPr/>
        </p:nvSpPr>
        <p:spPr>
          <a:xfrm>
            <a:off x="5170805" y="2343150"/>
            <a:ext cx="1176020" cy="645160"/>
          </a:xfrm>
          <a:prstGeom prst="rect">
            <a:avLst/>
          </a:prstGeom>
          <a:noFill/>
        </p:spPr>
        <p:txBody>
          <a:bodyPr wrap="square" rtlCol="0">
            <a:spAutoFit/>
          </a:bodyPr>
          <a:lstStyle/>
          <a:p>
            <a:r>
              <a:rPr lang="zh-CN" altLang="en-US">
                <a:solidFill>
                  <a:srgbClr val="FF0000"/>
                </a:solidFill>
                <a:sym typeface="+mn-ea"/>
              </a:rPr>
              <a:t>边的权值</a:t>
            </a:r>
            <a:endParaRPr lang="zh-CN" altLang="en-US">
              <a:solidFill>
                <a:srgbClr val="FF0000"/>
              </a:solidFill>
            </a:endParaRPr>
          </a:p>
          <a:p>
            <a:endParaRPr lang="zh-CN" altLang="en-US"/>
          </a:p>
        </p:txBody>
      </p:sp>
      <p:sp>
        <p:nvSpPr>
          <p:cNvPr id="27" name="文本框 26"/>
          <p:cNvSpPr txBox="1"/>
          <p:nvPr/>
        </p:nvSpPr>
        <p:spPr>
          <a:xfrm>
            <a:off x="5168265" y="2703830"/>
            <a:ext cx="1226820" cy="645160"/>
          </a:xfrm>
          <a:prstGeom prst="rect">
            <a:avLst/>
          </a:prstGeom>
          <a:noFill/>
        </p:spPr>
        <p:txBody>
          <a:bodyPr wrap="square" rtlCol="0">
            <a:spAutoFit/>
          </a:bodyPr>
          <a:lstStyle/>
          <a:p>
            <a:r>
              <a:rPr lang="zh-CN" altLang="en-US">
                <a:solidFill>
                  <a:srgbClr val="FF0000"/>
                </a:solidFill>
                <a:sym typeface="+mn-ea"/>
              </a:rPr>
              <a:t>边的终点</a:t>
            </a:r>
            <a:endParaRPr lang="zh-CN" altLang="en-US">
              <a:solidFill>
                <a:srgbClr val="FF0000"/>
              </a:solidFill>
            </a:endParaRPr>
          </a:p>
          <a:p>
            <a:endParaRPr lang="zh-CN" altLang="en-US"/>
          </a:p>
        </p:txBody>
      </p:sp>
      <p:sp>
        <p:nvSpPr>
          <p:cNvPr id="31" name="文本框 30"/>
          <p:cNvSpPr txBox="1"/>
          <p:nvPr/>
        </p:nvSpPr>
        <p:spPr>
          <a:xfrm>
            <a:off x="5178425" y="3075305"/>
            <a:ext cx="1176020" cy="645160"/>
          </a:xfrm>
          <a:prstGeom prst="rect">
            <a:avLst/>
          </a:prstGeom>
          <a:noFill/>
        </p:spPr>
        <p:txBody>
          <a:bodyPr wrap="square" rtlCol="0">
            <a:spAutoFit/>
          </a:bodyPr>
          <a:lstStyle/>
          <a:p>
            <a:r>
              <a:rPr lang="zh-CN" altLang="en-US">
                <a:solidFill>
                  <a:srgbClr val="FF0000"/>
                </a:solidFill>
                <a:sym typeface="+mn-ea"/>
              </a:rPr>
              <a:t>边的权值</a:t>
            </a:r>
            <a:endParaRPr lang="zh-CN" altLang="en-US">
              <a:solidFill>
                <a:srgbClr val="FF0000"/>
              </a:solidFill>
            </a:endParaRPr>
          </a:p>
          <a:p>
            <a:endParaRPr lang="zh-CN" altLang="en-US"/>
          </a:p>
        </p:txBody>
      </p:sp>
      <p:sp>
        <p:nvSpPr>
          <p:cNvPr id="32" name="文本框 31"/>
          <p:cNvSpPr txBox="1"/>
          <p:nvPr/>
        </p:nvSpPr>
        <p:spPr>
          <a:xfrm>
            <a:off x="5173980" y="2000250"/>
            <a:ext cx="1226820" cy="645160"/>
          </a:xfrm>
          <a:prstGeom prst="rect">
            <a:avLst/>
          </a:prstGeom>
          <a:noFill/>
        </p:spPr>
        <p:txBody>
          <a:bodyPr wrap="square" rtlCol="0">
            <a:spAutoFit/>
          </a:bodyPr>
          <a:lstStyle/>
          <a:p>
            <a:r>
              <a:rPr lang="zh-CN" altLang="en-US">
                <a:solidFill>
                  <a:srgbClr val="FF0000"/>
                </a:solidFill>
                <a:sym typeface="+mn-ea"/>
              </a:rPr>
              <a:t>边的终点</a:t>
            </a:r>
            <a:endParaRPr lang="zh-CN" altLang="en-US">
              <a:solidFill>
                <a:srgbClr val="FF0000"/>
              </a:solidFill>
            </a:endParaRPr>
          </a:p>
          <a:p>
            <a:endParaRPr lang="zh-CN" altLang="en-US"/>
          </a:p>
        </p:txBody>
      </p:sp>
      <p:sp>
        <p:nvSpPr>
          <p:cNvPr id="33" name="文本框 32"/>
          <p:cNvSpPr txBox="1"/>
          <p:nvPr/>
        </p:nvSpPr>
        <p:spPr>
          <a:xfrm>
            <a:off x="6354445" y="893445"/>
            <a:ext cx="4547235" cy="1476375"/>
          </a:xfrm>
          <a:prstGeom prst="rect">
            <a:avLst/>
          </a:prstGeom>
          <a:noFill/>
        </p:spPr>
        <p:txBody>
          <a:bodyPr wrap="square" rtlCol="0">
            <a:spAutoFit/>
          </a:bodyPr>
          <a:lstStyle/>
          <a:p>
            <a:r>
              <a:rPr lang="zh-CN" altLang="en-US"/>
              <a:t>这里</a:t>
            </a:r>
            <a:r>
              <a:rPr lang="en-US" altLang="zh-CN"/>
              <a:t>x</a:t>
            </a:r>
            <a:r>
              <a:rPr lang="zh-CN" altLang="en-US"/>
              <a:t>行</a:t>
            </a:r>
            <a:r>
              <a:rPr lang="en-US" altLang="zh-CN"/>
              <a:t>y</a:t>
            </a:r>
            <a:r>
              <a:rPr lang="zh-CN" altLang="en-US"/>
              <a:t>列不再表示</a:t>
            </a:r>
            <a:r>
              <a:rPr lang="en-US" altLang="zh-CN"/>
              <a:t>x</a:t>
            </a:r>
            <a:r>
              <a:rPr lang="zh-CN" altLang="en-US"/>
              <a:t>和</a:t>
            </a:r>
            <a:r>
              <a:rPr lang="en-US" altLang="zh-CN"/>
              <a:t>y</a:t>
            </a:r>
            <a:r>
              <a:rPr lang="zh-CN" altLang="en-US"/>
              <a:t>链接的边，而是代表</a:t>
            </a:r>
            <a:r>
              <a:rPr lang="en-US" altLang="zh-CN"/>
              <a:t>x</a:t>
            </a:r>
            <a:r>
              <a:rPr lang="zh-CN" altLang="en-US"/>
              <a:t>的第</a:t>
            </a:r>
            <a:r>
              <a:rPr lang="en-US" altLang="zh-CN"/>
              <a:t>y</a:t>
            </a:r>
            <a:r>
              <a:rPr lang="zh-CN" altLang="en-US"/>
              <a:t>条出边的相关信息，由于第二个维度的下标不再表示终点信息，所以需要额外用一个数组或者开一个结构体来储存一条边的终点和权值两个信息。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vector</a:t>
            </a:r>
          </a:p>
        </p:txBody>
      </p:sp>
      <p:sp>
        <p:nvSpPr>
          <p:cNvPr id="8" name="文本框 7"/>
          <p:cNvSpPr txBox="1"/>
          <p:nvPr/>
        </p:nvSpPr>
        <p:spPr>
          <a:xfrm>
            <a:off x="1123315" y="4925695"/>
            <a:ext cx="2804160" cy="645160"/>
          </a:xfrm>
          <a:prstGeom prst="rect">
            <a:avLst/>
          </a:prstGeom>
          <a:noFill/>
        </p:spPr>
        <p:txBody>
          <a:bodyPr wrap="square" rtlCol="0">
            <a:spAutoFit/>
          </a:bodyPr>
          <a:lstStyle/>
          <a:p>
            <a:pPr algn="ctr"/>
            <a:r>
              <a:rPr lang="zh-CN" altLang="en-US"/>
              <a:t>开</a:t>
            </a:r>
            <a:r>
              <a:rPr lang="en-US" altLang="zh-CN"/>
              <a:t>a[1001][10001]</a:t>
            </a:r>
          </a:p>
          <a:p>
            <a:pPr algn="ctr"/>
            <a:r>
              <a:rPr lang="en-US" altLang="zh-CN"/>
              <a:t>:</a:t>
            </a:r>
            <a:r>
              <a:rPr lang="zh-CN" altLang="en-US"/>
              <a:t>浪费太多</a:t>
            </a:r>
          </a:p>
        </p:txBody>
      </p:sp>
      <p:pic>
        <p:nvPicPr>
          <p:cNvPr id="2" name="图片 1"/>
          <p:cNvPicPr>
            <a:picLocks noChangeAspect="1"/>
          </p:cNvPicPr>
          <p:nvPr/>
        </p:nvPicPr>
        <p:blipFill>
          <a:blip r:embed="rId3"/>
          <a:stretch>
            <a:fillRect/>
          </a:stretch>
        </p:blipFill>
        <p:spPr>
          <a:xfrm>
            <a:off x="956310" y="1154430"/>
            <a:ext cx="3272155" cy="3708400"/>
          </a:xfrm>
          <a:prstGeom prst="rect">
            <a:avLst/>
          </a:prstGeom>
        </p:spPr>
      </p:pic>
      <p:sp>
        <p:nvSpPr>
          <p:cNvPr id="9" name="任意多边形 8"/>
          <p:cNvSpPr/>
          <p:nvPr/>
        </p:nvSpPr>
        <p:spPr>
          <a:xfrm>
            <a:off x="2275205" y="2479675"/>
            <a:ext cx="2227580" cy="2471420"/>
          </a:xfrm>
          <a:custGeom>
            <a:avLst/>
            <a:gdLst>
              <a:gd name="connisteX0" fmla="*/ 1517579 w 2227826"/>
              <a:gd name="connsiteY0" fmla="*/ 2345619 h 2471349"/>
              <a:gd name="connisteX1" fmla="*/ 1447729 w 2227826"/>
              <a:gd name="connsiteY1" fmla="*/ 2345619 h 2471349"/>
              <a:gd name="connisteX2" fmla="*/ 1377879 w 2227826"/>
              <a:gd name="connsiteY2" fmla="*/ 2345619 h 2471349"/>
              <a:gd name="connisteX3" fmla="*/ 1308664 w 2227826"/>
              <a:gd name="connsiteY3" fmla="*/ 2352604 h 2471349"/>
              <a:gd name="connisteX4" fmla="*/ 1238814 w 2227826"/>
              <a:gd name="connsiteY4" fmla="*/ 2366574 h 2471349"/>
              <a:gd name="connisteX5" fmla="*/ 1162614 w 2227826"/>
              <a:gd name="connsiteY5" fmla="*/ 2387529 h 2471349"/>
              <a:gd name="connisteX6" fmla="*/ 1078794 w 2227826"/>
              <a:gd name="connsiteY6" fmla="*/ 2408484 h 2471349"/>
              <a:gd name="connisteX7" fmla="*/ 1009579 w 2227826"/>
              <a:gd name="connsiteY7" fmla="*/ 2408484 h 2471349"/>
              <a:gd name="connisteX8" fmla="*/ 939729 w 2227826"/>
              <a:gd name="connsiteY8" fmla="*/ 2408484 h 2471349"/>
              <a:gd name="connisteX9" fmla="*/ 862894 w 2227826"/>
              <a:gd name="connsiteY9" fmla="*/ 2408484 h 2471349"/>
              <a:gd name="connisteX10" fmla="*/ 793679 w 2227826"/>
              <a:gd name="connsiteY10" fmla="*/ 2408484 h 2471349"/>
              <a:gd name="connisteX11" fmla="*/ 716844 w 2227826"/>
              <a:gd name="connsiteY11" fmla="*/ 2408484 h 2471349"/>
              <a:gd name="connisteX12" fmla="*/ 640644 w 2227826"/>
              <a:gd name="connsiteY12" fmla="*/ 2408484 h 2471349"/>
              <a:gd name="connisteX13" fmla="*/ 570794 w 2227826"/>
              <a:gd name="connsiteY13" fmla="*/ 2408484 h 2471349"/>
              <a:gd name="connisteX14" fmla="*/ 501579 w 2227826"/>
              <a:gd name="connsiteY14" fmla="*/ 2394514 h 2471349"/>
              <a:gd name="connisteX15" fmla="*/ 431729 w 2227826"/>
              <a:gd name="connsiteY15" fmla="*/ 2387529 h 2471349"/>
              <a:gd name="connisteX16" fmla="*/ 361879 w 2227826"/>
              <a:gd name="connsiteY16" fmla="*/ 2373559 h 2471349"/>
              <a:gd name="connisteX17" fmla="*/ 292664 w 2227826"/>
              <a:gd name="connsiteY17" fmla="*/ 2331649 h 2471349"/>
              <a:gd name="connisteX18" fmla="*/ 229799 w 2227826"/>
              <a:gd name="connsiteY18" fmla="*/ 2262434 h 2471349"/>
              <a:gd name="connisteX19" fmla="*/ 181539 w 2227826"/>
              <a:gd name="connsiteY19" fmla="*/ 2192584 h 2471349"/>
              <a:gd name="connisteX20" fmla="*/ 153599 w 2227826"/>
              <a:gd name="connsiteY20" fmla="*/ 2123369 h 2471349"/>
              <a:gd name="connisteX21" fmla="*/ 132644 w 2227826"/>
              <a:gd name="connsiteY21" fmla="*/ 2053519 h 2471349"/>
              <a:gd name="connisteX22" fmla="*/ 118674 w 2227826"/>
              <a:gd name="connsiteY22" fmla="*/ 1983669 h 2471349"/>
              <a:gd name="connisteX23" fmla="*/ 97719 w 2227826"/>
              <a:gd name="connsiteY23" fmla="*/ 1914454 h 2471349"/>
              <a:gd name="connisteX24" fmla="*/ 83749 w 2227826"/>
              <a:gd name="connsiteY24" fmla="*/ 1844604 h 2471349"/>
              <a:gd name="connisteX25" fmla="*/ 55809 w 2227826"/>
              <a:gd name="connsiteY25" fmla="*/ 1775389 h 2471349"/>
              <a:gd name="connisteX26" fmla="*/ 41839 w 2227826"/>
              <a:gd name="connsiteY26" fmla="*/ 1698554 h 2471349"/>
              <a:gd name="connisteX27" fmla="*/ 27869 w 2227826"/>
              <a:gd name="connsiteY27" fmla="*/ 1629339 h 2471349"/>
              <a:gd name="connisteX28" fmla="*/ 14534 w 2227826"/>
              <a:gd name="connsiteY28" fmla="*/ 1552504 h 2471349"/>
              <a:gd name="connisteX29" fmla="*/ 14534 w 2227826"/>
              <a:gd name="connsiteY29" fmla="*/ 1482654 h 2471349"/>
              <a:gd name="connisteX30" fmla="*/ 7549 w 2227826"/>
              <a:gd name="connsiteY30" fmla="*/ 1413439 h 2471349"/>
              <a:gd name="connisteX31" fmla="*/ 564 w 2227826"/>
              <a:gd name="connsiteY31" fmla="*/ 1336604 h 2471349"/>
              <a:gd name="connisteX32" fmla="*/ 564 w 2227826"/>
              <a:gd name="connsiteY32" fmla="*/ 1267389 h 2471349"/>
              <a:gd name="connisteX33" fmla="*/ 564 w 2227826"/>
              <a:gd name="connsiteY33" fmla="*/ 1197539 h 2471349"/>
              <a:gd name="connisteX34" fmla="*/ 564 w 2227826"/>
              <a:gd name="connsiteY34" fmla="*/ 1127689 h 2471349"/>
              <a:gd name="connisteX35" fmla="*/ 564 w 2227826"/>
              <a:gd name="connsiteY35" fmla="*/ 1058474 h 2471349"/>
              <a:gd name="connisteX36" fmla="*/ 564 w 2227826"/>
              <a:gd name="connsiteY36" fmla="*/ 981639 h 2471349"/>
              <a:gd name="connisteX37" fmla="*/ 7549 w 2227826"/>
              <a:gd name="connsiteY37" fmla="*/ 905439 h 2471349"/>
              <a:gd name="connisteX38" fmla="*/ 7549 w 2227826"/>
              <a:gd name="connsiteY38" fmla="*/ 835589 h 2471349"/>
              <a:gd name="connisteX39" fmla="*/ 14534 w 2227826"/>
              <a:gd name="connsiteY39" fmla="*/ 766374 h 2471349"/>
              <a:gd name="connisteX40" fmla="*/ 20884 w 2227826"/>
              <a:gd name="connsiteY40" fmla="*/ 696524 h 2471349"/>
              <a:gd name="connisteX41" fmla="*/ 34854 w 2227826"/>
              <a:gd name="connsiteY41" fmla="*/ 619689 h 2471349"/>
              <a:gd name="connisteX42" fmla="*/ 41839 w 2227826"/>
              <a:gd name="connsiteY42" fmla="*/ 550474 h 2471349"/>
              <a:gd name="connisteX43" fmla="*/ 62794 w 2227826"/>
              <a:gd name="connsiteY43" fmla="*/ 480624 h 2471349"/>
              <a:gd name="connisteX44" fmla="*/ 76764 w 2227826"/>
              <a:gd name="connsiteY44" fmla="*/ 411409 h 2471349"/>
              <a:gd name="connisteX45" fmla="*/ 90734 w 2227826"/>
              <a:gd name="connsiteY45" fmla="*/ 341559 h 2471349"/>
              <a:gd name="connisteX46" fmla="*/ 111689 w 2227826"/>
              <a:gd name="connsiteY46" fmla="*/ 272344 h 2471349"/>
              <a:gd name="connisteX47" fmla="*/ 132644 w 2227826"/>
              <a:gd name="connsiteY47" fmla="*/ 202494 h 2471349"/>
              <a:gd name="connisteX48" fmla="*/ 181539 w 2227826"/>
              <a:gd name="connsiteY48" fmla="*/ 132644 h 2471349"/>
              <a:gd name="connisteX49" fmla="*/ 250754 w 2227826"/>
              <a:gd name="connsiteY49" fmla="*/ 98354 h 2471349"/>
              <a:gd name="connisteX50" fmla="*/ 320604 w 2227826"/>
              <a:gd name="connsiteY50" fmla="*/ 70414 h 2471349"/>
              <a:gd name="connisteX51" fmla="*/ 389819 w 2227826"/>
              <a:gd name="connsiteY51" fmla="*/ 56444 h 2471349"/>
              <a:gd name="connisteX52" fmla="*/ 459669 w 2227826"/>
              <a:gd name="connsiteY52" fmla="*/ 49459 h 2471349"/>
              <a:gd name="connisteX53" fmla="*/ 528884 w 2227826"/>
              <a:gd name="connsiteY53" fmla="*/ 35489 h 2471349"/>
              <a:gd name="connisteX54" fmla="*/ 598734 w 2227826"/>
              <a:gd name="connsiteY54" fmla="*/ 21519 h 2471349"/>
              <a:gd name="connisteX55" fmla="*/ 668584 w 2227826"/>
              <a:gd name="connsiteY55" fmla="*/ 14534 h 2471349"/>
              <a:gd name="connisteX56" fmla="*/ 744784 w 2227826"/>
              <a:gd name="connsiteY56" fmla="*/ 7549 h 2471349"/>
              <a:gd name="connisteX57" fmla="*/ 814634 w 2227826"/>
              <a:gd name="connsiteY57" fmla="*/ 564 h 2471349"/>
              <a:gd name="connisteX58" fmla="*/ 883849 w 2227826"/>
              <a:gd name="connsiteY58" fmla="*/ 564 h 2471349"/>
              <a:gd name="connisteX59" fmla="*/ 953699 w 2227826"/>
              <a:gd name="connsiteY59" fmla="*/ 564 h 2471349"/>
              <a:gd name="connisteX60" fmla="*/ 1023549 w 2227826"/>
              <a:gd name="connsiteY60" fmla="*/ 564 h 2471349"/>
              <a:gd name="connisteX61" fmla="*/ 1092764 w 2227826"/>
              <a:gd name="connsiteY61" fmla="*/ 7549 h 2471349"/>
              <a:gd name="connisteX62" fmla="*/ 1162614 w 2227826"/>
              <a:gd name="connsiteY62" fmla="*/ 7549 h 2471349"/>
              <a:gd name="connisteX63" fmla="*/ 1238814 w 2227826"/>
              <a:gd name="connsiteY63" fmla="*/ 14534 h 2471349"/>
              <a:gd name="connisteX64" fmla="*/ 1308664 w 2227826"/>
              <a:gd name="connsiteY64" fmla="*/ 14534 h 2471349"/>
              <a:gd name="connisteX65" fmla="*/ 1377879 w 2227826"/>
              <a:gd name="connsiteY65" fmla="*/ 21519 h 2471349"/>
              <a:gd name="connisteX66" fmla="*/ 1447729 w 2227826"/>
              <a:gd name="connsiteY66" fmla="*/ 21519 h 2471349"/>
              <a:gd name="connisteX67" fmla="*/ 1517579 w 2227826"/>
              <a:gd name="connsiteY67" fmla="*/ 28504 h 2471349"/>
              <a:gd name="connisteX68" fmla="*/ 1586794 w 2227826"/>
              <a:gd name="connsiteY68" fmla="*/ 35489 h 2471349"/>
              <a:gd name="connisteX69" fmla="*/ 1656644 w 2227826"/>
              <a:gd name="connsiteY69" fmla="*/ 49459 h 2471349"/>
              <a:gd name="connisteX70" fmla="*/ 1725859 w 2227826"/>
              <a:gd name="connsiteY70" fmla="*/ 70414 h 2471349"/>
              <a:gd name="connisteX71" fmla="*/ 1795709 w 2227826"/>
              <a:gd name="connsiteY71" fmla="*/ 105339 h 2471349"/>
              <a:gd name="connisteX72" fmla="*/ 1865559 w 2227826"/>
              <a:gd name="connsiteY72" fmla="*/ 139629 h 2471349"/>
              <a:gd name="connisteX73" fmla="*/ 1934774 w 2227826"/>
              <a:gd name="connsiteY73" fmla="*/ 188524 h 2471349"/>
              <a:gd name="connisteX74" fmla="*/ 2004624 w 2227826"/>
              <a:gd name="connsiteY74" fmla="*/ 244404 h 2471349"/>
              <a:gd name="connisteX75" fmla="*/ 2073839 w 2227826"/>
              <a:gd name="connsiteY75" fmla="*/ 306634 h 2471349"/>
              <a:gd name="connisteX76" fmla="*/ 2108764 w 2227826"/>
              <a:gd name="connsiteY76" fmla="*/ 376484 h 2471349"/>
              <a:gd name="connisteX77" fmla="*/ 2150674 w 2227826"/>
              <a:gd name="connsiteY77" fmla="*/ 446334 h 2471349"/>
              <a:gd name="connisteX78" fmla="*/ 2185599 w 2227826"/>
              <a:gd name="connsiteY78" fmla="*/ 515549 h 2471349"/>
              <a:gd name="connisteX79" fmla="*/ 2206554 w 2227826"/>
              <a:gd name="connsiteY79" fmla="*/ 585399 h 2471349"/>
              <a:gd name="connisteX80" fmla="*/ 2219889 w 2227826"/>
              <a:gd name="connsiteY80" fmla="*/ 654614 h 2471349"/>
              <a:gd name="connisteX81" fmla="*/ 2226874 w 2227826"/>
              <a:gd name="connsiteY81" fmla="*/ 724464 h 2471349"/>
              <a:gd name="connisteX82" fmla="*/ 2226874 w 2227826"/>
              <a:gd name="connsiteY82" fmla="*/ 807649 h 2471349"/>
              <a:gd name="connisteX83" fmla="*/ 2219889 w 2227826"/>
              <a:gd name="connsiteY83" fmla="*/ 877499 h 2471349"/>
              <a:gd name="connisteX84" fmla="*/ 2213539 w 2227826"/>
              <a:gd name="connsiteY84" fmla="*/ 947349 h 2471349"/>
              <a:gd name="connisteX85" fmla="*/ 2199569 w 2227826"/>
              <a:gd name="connsiteY85" fmla="*/ 1016564 h 2471349"/>
              <a:gd name="connisteX86" fmla="*/ 2178614 w 2227826"/>
              <a:gd name="connsiteY86" fmla="*/ 1086414 h 2471349"/>
              <a:gd name="connisteX87" fmla="*/ 2150674 w 2227826"/>
              <a:gd name="connsiteY87" fmla="*/ 1155629 h 2471349"/>
              <a:gd name="connisteX88" fmla="*/ 2115749 w 2227826"/>
              <a:gd name="connsiteY88" fmla="*/ 1225479 h 2471349"/>
              <a:gd name="connisteX89" fmla="*/ 2059869 w 2227826"/>
              <a:gd name="connsiteY89" fmla="*/ 1301679 h 2471349"/>
              <a:gd name="connisteX90" fmla="*/ 2004624 w 2227826"/>
              <a:gd name="connsiteY90" fmla="*/ 1371529 h 2471349"/>
              <a:gd name="connisteX91" fmla="*/ 1955729 w 2227826"/>
              <a:gd name="connsiteY91" fmla="*/ 1441379 h 2471349"/>
              <a:gd name="connisteX92" fmla="*/ 1913819 w 2227826"/>
              <a:gd name="connsiteY92" fmla="*/ 1510594 h 2471349"/>
              <a:gd name="connisteX93" fmla="*/ 1865559 w 2227826"/>
              <a:gd name="connsiteY93" fmla="*/ 1580444 h 2471349"/>
              <a:gd name="connisteX94" fmla="*/ 1823649 w 2227826"/>
              <a:gd name="connsiteY94" fmla="*/ 1649659 h 2471349"/>
              <a:gd name="connisteX95" fmla="*/ 1781739 w 2227826"/>
              <a:gd name="connsiteY95" fmla="*/ 1719509 h 2471349"/>
              <a:gd name="connisteX96" fmla="*/ 1746814 w 2227826"/>
              <a:gd name="connsiteY96" fmla="*/ 1789359 h 2471349"/>
              <a:gd name="connisteX97" fmla="*/ 1711889 w 2227826"/>
              <a:gd name="connsiteY97" fmla="*/ 1858574 h 2471349"/>
              <a:gd name="connisteX98" fmla="*/ 1677599 w 2227826"/>
              <a:gd name="connsiteY98" fmla="*/ 1928424 h 2471349"/>
              <a:gd name="connisteX99" fmla="*/ 1649659 w 2227826"/>
              <a:gd name="connsiteY99" fmla="*/ 1997639 h 2471349"/>
              <a:gd name="connisteX100" fmla="*/ 1628704 w 2227826"/>
              <a:gd name="connsiteY100" fmla="*/ 2067489 h 2471349"/>
              <a:gd name="connisteX101" fmla="*/ 1600764 w 2227826"/>
              <a:gd name="connsiteY101" fmla="*/ 2137339 h 2471349"/>
              <a:gd name="connisteX102" fmla="*/ 1586794 w 2227826"/>
              <a:gd name="connsiteY102" fmla="*/ 2206554 h 2471349"/>
              <a:gd name="connisteX103" fmla="*/ 1572824 w 2227826"/>
              <a:gd name="connsiteY103" fmla="*/ 2276404 h 2471349"/>
              <a:gd name="connisteX104" fmla="*/ 1544884 w 2227826"/>
              <a:gd name="connsiteY104" fmla="*/ 2345619 h 2471349"/>
              <a:gd name="connisteX105" fmla="*/ 1524564 w 2227826"/>
              <a:gd name="connsiteY105" fmla="*/ 2415469 h 2471349"/>
              <a:gd name="connisteX106" fmla="*/ 1454714 w 2227826"/>
              <a:gd name="connsiteY106" fmla="*/ 2471349 h 247134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 ang="0">
                <a:pos x="connisteX67" y="connsiteY67"/>
              </a:cxn>
              <a:cxn ang="0">
                <a:pos x="connisteX68" y="connsiteY68"/>
              </a:cxn>
              <a:cxn ang="0">
                <a:pos x="connisteX69" y="connsiteY69"/>
              </a:cxn>
              <a:cxn ang="0">
                <a:pos x="connisteX70" y="connsiteY70"/>
              </a:cxn>
              <a:cxn ang="0">
                <a:pos x="connisteX71" y="connsiteY71"/>
              </a:cxn>
              <a:cxn ang="0">
                <a:pos x="connisteX72" y="connsiteY72"/>
              </a:cxn>
              <a:cxn ang="0">
                <a:pos x="connisteX73" y="connsiteY73"/>
              </a:cxn>
              <a:cxn ang="0">
                <a:pos x="connisteX74" y="connsiteY74"/>
              </a:cxn>
              <a:cxn ang="0">
                <a:pos x="connisteX75" y="connsiteY75"/>
              </a:cxn>
              <a:cxn ang="0">
                <a:pos x="connisteX76" y="connsiteY76"/>
              </a:cxn>
              <a:cxn ang="0">
                <a:pos x="connisteX77" y="connsiteY77"/>
              </a:cxn>
              <a:cxn ang="0">
                <a:pos x="connisteX78" y="connsiteY78"/>
              </a:cxn>
              <a:cxn ang="0">
                <a:pos x="connisteX79" y="connsiteY79"/>
              </a:cxn>
              <a:cxn ang="0">
                <a:pos x="connisteX80" y="connsiteY80"/>
              </a:cxn>
              <a:cxn ang="0">
                <a:pos x="connisteX81" y="connsiteY81"/>
              </a:cxn>
              <a:cxn ang="0">
                <a:pos x="connisteX82" y="connsiteY82"/>
              </a:cxn>
              <a:cxn ang="0">
                <a:pos x="connisteX83" y="connsiteY83"/>
              </a:cxn>
              <a:cxn ang="0">
                <a:pos x="connisteX84" y="connsiteY84"/>
              </a:cxn>
              <a:cxn ang="0">
                <a:pos x="connisteX85" y="connsiteY85"/>
              </a:cxn>
              <a:cxn ang="0">
                <a:pos x="connisteX86" y="connsiteY86"/>
              </a:cxn>
              <a:cxn ang="0">
                <a:pos x="connisteX87" y="connsiteY87"/>
              </a:cxn>
              <a:cxn ang="0">
                <a:pos x="connisteX88" y="connsiteY88"/>
              </a:cxn>
              <a:cxn ang="0">
                <a:pos x="connisteX89" y="connsiteY89"/>
              </a:cxn>
              <a:cxn ang="0">
                <a:pos x="connisteX90" y="connsiteY90"/>
              </a:cxn>
              <a:cxn ang="0">
                <a:pos x="connisteX91" y="connsiteY91"/>
              </a:cxn>
              <a:cxn ang="0">
                <a:pos x="connisteX92" y="connsiteY92"/>
              </a:cxn>
              <a:cxn ang="0">
                <a:pos x="connisteX93" y="connsiteY93"/>
              </a:cxn>
              <a:cxn ang="0">
                <a:pos x="connisteX94" y="connsiteY94"/>
              </a:cxn>
              <a:cxn ang="0">
                <a:pos x="connisteX95" y="connsiteY95"/>
              </a:cxn>
              <a:cxn ang="0">
                <a:pos x="connisteX96" y="connsiteY96"/>
              </a:cxn>
              <a:cxn ang="0">
                <a:pos x="connisteX97" y="connsiteY97"/>
              </a:cxn>
              <a:cxn ang="0">
                <a:pos x="connisteX98" y="connsiteY98"/>
              </a:cxn>
              <a:cxn ang="0">
                <a:pos x="connisteX99" y="connsiteY99"/>
              </a:cxn>
              <a:cxn ang="0">
                <a:pos x="connisteX100" y="connsiteY100"/>
              </a:cxn>
              <a:cxn ang="0">
                <a:pos x="connisteX101" y="connsiteY101"/>
              </a:cxn>
              <a:cxn ang="0">
                <a:pos x="connisteX102" y="connsiteY102"/>
              </a:cxn>
              <a:cxn ang="0">
                <a:pos x="connisteX103" y="connsiteY103"/>
              </a:cxn>
              <a:cxn ang="0">
                <a:pos x="connisteX104" y="connsiteY104"/>
              </a:cxn>
              <a:cxn ang="0">
                <a:pos x="connisteX105" y="connsiteY105"/>
              </a:cxn>
              <a:cxn ang="0">
                <a:pos x="connisteX106" y="connsiteY106"/>
              </a:cxn>
            </a:cxnLst>
            <a:rect l="l" t="t" r="r" b="b"/>
            <a:pathLst>
              <a:path w="2227827" h="2471349">
                <a:moveTo>
                  <a:pt x="1517579" y="2345619"/>
                </a:moveTo>
                <a:cubicBezTo>
                  <a:pt x="1504879" y="2345619"/>
                  <a:pt x="1475669" y="2345619"/>
                  <a:pt x="1447729" y="2345619"/>
                </a:cubicBezTo>
                <a:cubicBezTo>
                  <a:pt x="1419789" y="2345619"/>
                  <a:pt x="1405819" y="2344349"/>
                  <a:pt x="1377879" y="2345619"/>
                </a:cubicBezTo>
                <a:cubicBezTo>
                  <a:pt x="1349939" y="2346889"/>
                  <a:pt x="1336604" y="2348159"/>
                  <a:pt x="1308664" y="2352604"/>
                </a:cubicBezTo>
                <a:cubicBezTo>
                  <a:pt x="1280724" y="2357049"/>
                  <a:pt x="1268024" y="2359589"/>
                  <a:pt x="1238814" y="2366574"/>
                </a:cubicBezTo>
                <a:cubicBezTo>
                  <a:pt x="1209604" y="2373559"/>
                  <a:pt x="1194364" y="2379274"/>
                  <a:pt x="1162614" y="2387529"/>
                </a:cubicBezTo>
                <a:cubicBezTo>
                  <a:pt x="1130864" y="2395784"/>
                  <a:pt x="1109274" y="2404039"/>
                  <a:pt x="1078794" y="2408484"/>
                </a:cubicBezTo>
                <a:cubicBezTo>
                  <a:pt x="1048314" y="2412929"/>
                  <a:pt x="1037519" y="2408484"/>
                  <a:pt x="1009579" y="2408484"/>
                </a:cubicBezTo>
                <a:cubicBezTo>
                  <a:pt x="981639" y="2408484"/>
                  <a:pt x="968939" y="2408484"/>
                  <a:pt x="939729" y="2408484"/>
                </a:cubicBezTo>
                <a:cubicBezTo>
                  <a:pt x="910519" y="2408484"/>
                  <a:pt x="892104" y="2408484"/>
                  <a:pt x="862894" y="2408484"/>
                </a:cubicBezTo>
                <a:cubicBezTo>
                  <a:pt x="833684" y="2408484"/>
                  <a:pt x="822889" y="2408484"/>
                  <a:pt x="793679" y="2408484"/>
                </a:cubicBezTo>
                <a:cubicBezTo>
                  <a:pt x="764469" y="2408484"/>
                  <a:pt x="747324" y="2408484"/>
                  <a:pt x="716844" y="2408484"/>
                </a:cubicBezTo>
                <a:cubicBezTo>
                  <a:pt x="686364" y="2408484"/>
                  <a:pt x="669854" y="2408484"/>
                  <a:pt x="640644" y="2408484"/>
                </a:cubicBezTo>
                <a:cubicBezTo>
                  <a:pt x="611434" y="2408484"/>
                  <a:pt x="598734" y="2411024"/>
                  <a:pt x="570794" y="2408484"/>
                </a:cubicBezTo>
                <a:cubicBezTo>
                  <a:pt x="542854" y="2405944"/>
                  <a:pt x="529519" y="2398959"/>
                  <a:pt x="501579" y="2394514"/>
                </a:cubicBezTo>
                <a:cubicBezTo>
                  <a:pt x="473639" y="2390069"/>
                  <a:pt x="459669" y="2391974"/>
                  <a:pt x="431729" y="2387529"/>
                </a:cubicBezTo>
                <a:cubicBezTo>
                  <a:pt x="403789" y="2383084"/>
                  <a:pt x="389819" y="2384989"/>
                  <a:pt x="361879" y="2373559"/>
                </a:cubicBezTo>
                <a:cubicBezTo>
                  <a:pt x="333939" y="2362129"/>
                  <a:pt x="319334" y="2353874"/>
                  <a:pt x="292664" y="2331649"/>
                </a:cubicBezTo>
                <a:cubicBezTo>
                  <a:pt x="265994" y="2309424"/>
                  <a:pt x="252024" y="2290374"/>
                  <a:pt x="229799" y="2262434"/>
                </a:cubicBezTo>
                <a:cubicBezTo>
                  <a:pt x="207574" y="2234494"/>
                  <a:pt x="196779" y="2220524"/>
                  <a:pt x="181539" y="2192584"/>
                </a:cubicBezTo>
                <a:cubicBezTo>
                  <a:pt x="166299" y="2164644"/>
                  <a:pt x="163124" y="2151309"/>
                  <a:pt x="153599" y="2123369"/>
                </a:cubicBezTo>
                <a:cubicBezTo>
                  <a:pt x="144074" y="2095429"/>
                  <a:pt x="139629" y="2081459"/>
                  <a:pt x="132644" y="2053519"/>
                </a:cubicBezTo>
                <a:cubicBezTo>
                  <a:pt x="125659" y="2025579"/>
                  <a:pt x="125659" y="2011609"/>
                  <a:pt x="118674" y="1983669"/>
                </a:cubicBezTo>
                <a:cubicBezTo>
                  <a:pt x="111689" y="1955729"/>
                  <a:pt x="104704" y="1942394"/>
                  <a:pt x="97719" y="1914454"/>
                </a:cubicBezTo>
                <a:cubicBezTo>
                  <a:pt x="90734" y="1886514"/>
                  <a:pt x="92004" y="1872544"/>
                  <a:pt x="83749" y="1844604"/>
                </a:cubicBezTo>
                <a:cubicBezTo>
                  <a:pt x="75494" y="1816664"/>
                  <a:pt x="64064" y="1804599"/>
                  <a:pt x="55809" y="1775389"/>
                </a:cubicBezTo>
                <a:cubicBezTo>
                  <a:pt x="47554" y="1746179"/>
                  <a:pt x="47554" y="1727764"/>
                  <a:pt x="41839" y="1698554"/>
                </a:cubicBezTo>
                <a:cubicBezTo>
                  <a:pt x="36124" y="1669344"/>
                  <a:pt x="33584" y="1658549"/>
                  <a:pt x="27869" y="1629339"/>
                </a:cubicBezTo>
                <a:cubicBezTo>
                  <a:pt x="22154" y="1600129"/>
                  <a:pt x="17074" y="1581714"/>
                  <a:pt x="14534" y="1552504"/>
                </a:cubicBezTo>
                <a:cubicBezTo>
                  <a:pt x="11994" y="1523294"/>
                  <a:pt x="15804" y="1510594"/>
                  <a:pt x="14534" y="1482654"/>
                </a:cubicBezTo>
                <a:cubicBezTo>
                  <a:pt x="13264" y="1454714"/>
                  <a:pt x="10089" y="1442649"/>
                  <a:pt x="7549" y="1413439"/>
                </a:cubicBezTo>
                <a:cubicBezTo>
                  <a:pt x="5009" y="1384229"/>
                  <a:pt x="1834" y="1365814"/>
                  <a:pt x="564" y="1336604"/>
                </a:cubicBezTo>
                <a:cubicBezTo>
                  <a:pt x="-706" y="1307394"/>
                  <a:pt x="564" y="1295329"/>
                  <a:pt x="564" y="1267389"/>
                </a:cubicBezTo>
                <a:cubicBezTo>
                  <a:pt x="564" y="1239449"/>
                  <a:pt x="564" y="1225479"/>
                  <a:pt x="564" y="1197539"/>
                </a:cubicBezTo>
                <a:cubicBezTo>
                  <a:pt x="564" y="1169599"/>
                  <a:pt x="564" y="1155629"/>
                  <a:pt x="564" y="1127689"/>
                </a:cubicBezTo>
                <a:cubicBezTo>
                  <a:pt x="564" y="1099749"/>
                  <a:pt x="564" y="1087684"/>
                  <a:pt x="564" y="1058474"/>
                </a:cubicBezTo>
                <a:cubicBezTo>
                  <a:pt x="564" y="1029264"/>
                  <a:pt x="-706" y="1012119"/>
                  <a:pt x="564" y="981639"/>
                </a:cubicBezTo>
                <a:cubicBezTo>
                  <a:pt x="1834" y="951159"/>
                  <a:pt x="6279" y="934649"/>
                  <a:pt x="7549" y="905439"/>
                </a:cubicBezTo>
                <a:cubicBezTo>
                  <a:pt x="8819" y="876229"/>
                  <a:pt x="6279" y="863529"/>
                  <a:pt x="7549" y="835589"/>
                </a:cubicBezTo>
                <a:cubicBezTo>
                  <a:pt x="8819" y="807649"/>
                  <a:pt x="11994" y="794314"/>
                  <a:pt x="14534" y="766374"/>
                </a:cubicBezTo>
                <a:cubicBezTo>
                  <a:pt x="17074" y="738434"/>
                  <a:pt x="17074" y="725734"/>
                  <a:pt x="20884" y="696524"/>
                </a:cubicBezTo>
                <a:cubicBezTo>
                  <a:pt x="24694" y="667314"/>
                  <a:pt x="30409" y="648899"/>
                  <a:pt x="34854" y="619689"/>
                </a:cubicBezTo>
                <a:cubicBezTo>
                  <a:pt x="39299" y="590479"/>
                  <a:pt x="36124" y="578414"/>
                  <a:pt x="41839" y="550474"/>
                </a:cubicBezTo>
                <a:cubicBezTo>
                  <a:pt x="47554" y="522534"/>
                  <a:pt x="55809" y="508564"/>
                  <a:pt x="62794" y="480624"/>
                </a:cubicBezTo>
                <a:cubicBezTo>
                  <a:pt x="69779" y="452684"/>
                  <a:pt x="71049" y="439349"/>
                  <a:pt x="76764" y="411409"/>
                </a:cubicBezTo>
                <a:cubicBezTo>
                  <a:pt x="82479" y="383469"/>
                  <a:pt x="83749" y="369499"/>
                  <a:pt x="90734" y="341559"/>
                </a:cubicBezTo>
                <a:cubicBezTo>
                  <a:pt x="97719" y="313619"/>
                  <a:pt x="103434" y="300284"/>
                  <a:pt x="111689" y="272344"/>
                </a:cubicBezTo>
                <a:cubicBezTo>
                  <a:pt x="119944" y="244404"/>
                  <a:pt x="118674" y="230434"/>
                  <a:pt x="132644" y="202494"/>
                </a:cubicBezTo>
                <a:cubicBezTo>
                  <a:pt x="146614" y="174554"/>
                  <a:pt x="158044" y="153599"/>
                  <a:pt x="181539" y="132644"/>
                </a:cubicBezTo>
                <a:cubicBezTo>
                  <a:pt x="205034" y="111689"/>
                  <a:pt x="222814" y="111054"/>
                  <a:pt x="250754" y="98354"/>
                </a:cubicBezTo>
                <a:cubicBezTo>
                  <a:pt x="278694" y="85654"/>
                  <a:pt x="292664" y="78669"/>
                  <a:pt x="320604" y="70414"/>
                </a:cubicBezTo>
                <a:cubicBezTo>
                  <a:pt x="348544" y="62159"/>
                  <a:pt x="361879" y="60889"/>
                  <a:pt x="389819" y="56444"/>
                </a:cubicBezTo>
                <a:cubicBezTo>
                  <a:pt x="417759" y="51999"/>
                  <a:pt x="431729" y="53904"/>
                  <a:pt x="459669" y="49459"/>
                </a:cubicBezTo>
                <a:cubicBezTo>
                  <a:pt x="487609" y="45014"/>
                  <a:pt x="500944" y="41204"/>
                  <a:pt x="528884" y="35489"/>
                </a:cubicBezTo>
                <a:cubicBezTo>
                  <a:pt x="556824" y="29774"/>
                  <a:pt x="570794" y="25964"/>
                  <a:pt x="598734" y="21519"/>
                </a:cubicBezTo>
                <a:cubicBezTo>
                  <a:pt x="626674" y="17074"/>
                  <a:pt x="639374" y="17074"/>
                  <a:pt x="668584" y="14534"/>
                </a:cubicBezTo>
                <a:cubicBezTo>
                  <a:pt x="697794" y="11994"/>
                  <a:pt x="715574" y="10089"/>
                  <a:pt x="744784" y="7549"/>
                </a:cubicBezTo>
                <a:cubicBezTo>
                  <a:pt x="773994" y="5009"/>
                  <a:pt x="786694" y="1834"/>
                  <a:pt x="814634" y="564"/>
                </a:cubicBezTo>
                <a:cubicBezTo>
                  <a:pt x="842574" y="-706"/>
                  <a:pt x="855909" y="564"/>
                  <a:pt x="883849" y="564"/>
                </a:cubicBezTo>
                <a:cubicBezTo>
                  <a:pt x="911789" y="564"/>
                  <a:pt x="925759" y="564"/>
                  <a:pt x="953699" y="564"/>
                </a:cubicBezTo>
                <a:cubicBezTo>
                  <a:pt x="981639" y="564"/>
                  <a:pt x="995609" y="-706"/>
                  <a:pt x="1023549" y="564"/>
                </a:cubicBezTo>
                <a:cubicBezTo>
                  <a:pt x="1051489" y="1834"/>
                  <a:pt x="1064824" y="6279"/>
                  <a:pt x="1092764" y="7549"/>
                </a:cubicBezTo>
                <a:cubicBezTo>
                  <a:pt x="1120704" y="8819"/>
                  <a:pt x="1133404" y="6279"/>
                  <a:pt x="1162614" y="7549"/>
                </a:cubicBezTo>
                <a:cubicBezTo>
                  <a:pt x="1191824" y="8819"/>
                  <a:pt x="1209604" y="13264"/>
                  <a:pt x="1238814" y="14534"/>
                </a:cubicBezTo>
                <a:cubicBezTo>
                  <a:pt x="1268024" y="15804"/>
                  <a:pt x="1280724" y="13264"/>
                  <a:pt x="1308664" y="14534"/>
                </a:cubicBezTo>
                <a:cubicBezTo>
                  <a:pt x="1336604" y="15804"/>
                  <a:pt x="1349939" y="20249"/>
                  <a:pt x="1377879" y="21519"/>
                </a:cubicBezTo>
                <a:cubicBezTo>
                  <a:pt x="1405819" y="22789"/>
                  <a:pt x="1419789" y="20249"/>
                  <a:pt x="1447729" y="21519"/>
                </a:cubicBezTo>
                <a:cubicBezTo>
                  <a:pt x="1475669" y="22789"/>
                  <a:pt x="1489639" y="25964"/>
                  <a:pt x="1517579" y="28504"/>
                </a:cubicBezTo>
                <a:cubicBezTo>
                  <a:pt x="1545519" y="31044"/>
                  <a:pt x="1558854" y="31044"/>
                  <a:pt x="1586794" y="35489"/>
                </a:cubicBezTo>
                <a:cubicBezTo>
                  <a:pt x="1614734" y="39934"/>
                  <a:pt x="1628704" y="42474"/>
                  <a:pt x="1656644" y="49459"/>
                </a:cubicBezTo>
                <a:cubicBezTo>
                  <a:pt x="1684584" y="56444"/>
                  <a:pt x="1697919" y="58984"/>
                  <a:pt x="1725859" y="70414"/>
                </a:cubicBezTo>
                <a:cubicBezTo>
                  <a:pt x="1753799" y="81844"/>
                  <a:pt x="1767769" y="91369"/>
                  <a:pt x="1795709" y="105339"/>
                </a:cubicBezTo>
                <a:cubicBezTo>
                  <a:pt x="1823649" y="119309"/>
                  <a:pt x="1837619" y="123119"/>
                  <a:pt x="1865559" y="139629"/>
                </a:cubicBezTo>
                <a:cubicBezTo>
                  <a:pt x="1893499" y="156139"/>
                  <a:pt x="1906834" y="167569"/>
                  <a:pt x="1934774" y="188524"/>
                </a:cubicBezTo>
                <a:cubicBezTo>
                  <a:pt x="1962714" y="209479"/>
                  <a:pt x="1976684" y="220909"/>
                  <a:pt x="2004624" y="244404"/>
                </a:cubicBezTo>
                <a:cubicBezTo>
                  <a:pt x="2032564" y="267899"/>
                  <a:pt x="2052884" y="279964"/>
                  <a:pt x="2073839" y="306634"/>
                </a:cubicBezTo>
                <a:cubicBezTo>
                  <a:pt x="2094794" y="333304"/>
                  <a:pt x="2093524" y="348544"/>
                  <a:pt x="2108764" y="376484"/>
                </a:cubicBezTo>
                <a:cubicBezTo>
                  <a:pt x="2124004" y="404424"/>
                  <a:pt x="2135434" y="418394"/>
                  <a:pt x="2150674" y="446334"/>
                </a:cubicBezTo>
                <a:cubicBezTo>
                  <a:pt x="2165914" y="474274"/>
                  <a:pt x="2174169" y="487609"/>
                  <a:pt x="2185599" y="515549"/>
                </a:cubicBezTo>
                <a:cubicBezTo>
                  <a:pt x="2197029" y="543489"/>
                  <a:pt x="2199569" y="557459"/>
                  <a:pt x="2206554" y="585399"/>
                </a:cubicBezTo>
                <a:cubicBezTo>
                  <a:pt x="2213539" y="613339"/>
                  <a:pt x="2216079" y="626674"/>
                  <a:pt x="2219889" y="654614"/>
                </a:cubicBezTo>
                <a:cubicBezTo>
                  <a:pt x="2223699" y="682554"/>
                  <a:pt x="2225604" y="693984"/>
                  <a:pt x="2226874" y="724464"/>
                </a:cubicBezTo>
                <a:cubicBezTo>
                  <a:pt x="2228144" y="754944"/>
                  <a:pt x="2228144" y="777169"/>
                  <a:pt x="2226874" y="807649"/>
                </a:cubicBezTo>
                <a:cubicBezTo>
                  <a:pt x="2225604" y="838129"/>
                  <a:pt x="2222429" y="849559"/>
                  <a:pt x="2219889" y="877499"/>
                </a:cubicBezTo>
                <a:cubicBezTo>
                  <a:pt x="2217349" y="905439"/>
                  <a:pt x="2217349" y="919409"/>
                  <a:pt x="2213539" y="947349"/>
                </a:cubicBezTo>
                <a:cubicBezTo>
                  <a:pt x="2209729" y="975289"/>
                  <a:pt x="2206554" y="988624"/>
                  <a:pt x="2199569" y="1016564"/>
                </a:cubicBezTo>
                <a:cubicBezTo>
                  <a:pt x="2192584" y="1044504"/>
                  <a:pt x="2188139" y="1058474"/>
                  <a:pt x="2178614" y="1086414"/>
                </a:cubicBezTo>
                <a:cubicBezTo>
                  <a:pt x="2169089" y="1114354"/>
                  <a:pt x="2163374" y="1127689"/>
                  <a:pt x="2150674" y="1155629"/>
                </a:cubicBezTo>
                <a:cubicBezTo>
                  <a:pt x="2137974" y="1183569"/>
                  <a:pt x="2134164" y="1196269"/>
                  <a:pt x="2115749" y="1225479"/>
                </a:cubicBezTo>
                <a:cubicBezTo>
                  <a:pt x="2097334" y="1254689"/>
                  <a:pt x="2082094" y="1272469"/>
                  <a:pt x="2059869" y="1301679"/>
                </a:cubicBezTo>
                <a:cubicBezTo>
                  <a:pt x="2037644" y="1330889"/>
                  <a:pt x="2025579" y="1343589"/>
                  <a:pt x="2004624" y="1371529"/>
                </a:cubicBezTo>
                <a:cubicBezTo>
                  <a:pt x="1983669" y="1399469"/>
                  <a:pt x="1974144" y="1413439"/>
                  <a:pt x="1955729" y="1441379"/>
                </a:cubicBezTo>
                <a:cubicBezTo>
                  <a:pt x="1937314" y="1469319"/>
                  <a:pt x="1931599" y="1482654"/>
                  <a:pt x="1913819" y="1510594"/>
                </a:cubicBezTo>
                <a:cubicBezTo>
                  <a:pt x="1896039" y="1538534"/>
                  <a:pt x="1883339" y="1552504"/>
                  <a:pt x="1865559" y="1580444"/>
                </a:cubicBezTo>
                <a:cubicBezTo>
                  <a:pt x="1847779" y="1608384"/>
                  <a:pt x="1840159" y="1621719"/>
                  <a:pt x="1823649" y="1649659"/>
                </a:cubicBezTo>
                <a:cubicBezTo>
                  <a:pt x="1807139" y="1677599"/>
                  <a:pt x="1796979" y="1691569"/>
                  <a:pt x="1781739" y="1719509"/>
                </a:cubicBezTo>
                <a:cubicBezTo>
                  <a:pt x="1766499" y="1747449"/>
                  <a:pt x="1760784" y="1761419"/>
                  <a:pt x="1746814" y="1789359"/>
                </a:cubicBezTo>
                <a:cubicBezTo>
                  <a:pt x="1732844" y="1817299"/>
                  <a:pt x="1725859" y="1830634"/>
                  <a:pt x="1711889" y="1858574"/>
                </a:cubicBezTo>
                <a:cubicBezTo>
                  <a:pt x="1697919" y="1886514"/>
                  <a:pt x="1690299" y="1900484"/>
                  <a:pt x="1677599" y="1928424"/>
                </a:cubicBezTo>
                <a:cubicBezTo>
                  <a:pt x="1664899" y="1956364"/>
                  <a:pt x="1659184" y="1969699"/>
                  <a:pt x="1649659" y="1997639"/>
                </a:cubicBezTo>
                <a:cubicBezTo>
                  <a:pt x="1640134" y="2025579"/>
                  <a:pt x="1638229" y="2039549"/>
                  <a:pt x="1628704" y="2067489"/>
                </a:cubicBezTo>
                <a:cubicBezTo>
                  <a:pt x="1619179" y="2095429"/>
                  <a:pt x="1609019" y="2109399"/>
                  <a:pt x="1600764" y="2137339"/>
                </a:cubicBezTo>
                <a:cubicBezTo>
                  <a:pt x="1592509" y="2165279"/>
                  <a:pt x="1592509" y="2178614"/>
                  <a:pt x="1586794" y="2206554"/>
                </a:cubicBezTo>
                <a:cubicBezTo>
                  <a:pt x="1581079" y="2234494"/>
                  <a:pt x="1581079" y="2248464"/>
                  <a:pt x="1572824" y="2276404"/>
                </a:cubicBezTo>
                <a:cubicBezTo>
                  <a:pt x="1564569" y="2304344"/>
                  <a:pt x="1554409" y="2317679"/>
                  <a:pt x="1544884" y="2345619"/>
                </a:cubicBezTo>
                <a:cubicBezTo>
                  <a:pt x="1535359" y="2373559"/>
                  <a:pt x="1542344" y="2390069"/>
                  <a:pt x="1524564" y="2415469"/>
                </a:cubicBezTo>
                <a:cubicBezTo>
                  <a:pt x="1506784" y="2440869"/>
                  <a:pt x="1468049" y="2461824"/>
                  <a:pt x="1454714" y="2471349"/>
                </a:cubicBezTo>
              </a:path>
            </a:pathLst>
          </a:cu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4"/>
          <a:stretch>
            <a:fillRect/>
          </a:stretch>
        </p:blipFill>
        <p:spPr>
          <a:xfrm>
            <a:off x="5098415" y="1154430"/>
            <a:ext cx="3150870" cy="3599180"/>
          </a:xfrm>
          <a:prstGeom prst="rect">
            <a:avLst/>
          </a:prstGeom>
        </p:spPr>
      </p:pic>
      <p:pic>
        <p:nvPicPr>
          <p:cNvPr id="11" name="图片 10"/>
          <p:cNvPicPr>
            <a:picLocks noChangeAspect="1"/>
          </p:cNvPicPr>
          <p:nvPr/>
        </p:nvPicPr>
        <p:blipFill>
          <a:blip r:embed="rId5"/>
          <a:stretch>
            <a:fillRect/>
          </a:stretch>
        </p:blipFill>
        <p:spPr>
          <a:xfrm>
            <a:off x="1018540" y="4381500"/>
            <a:ext cx="207645" cy="222885"/>
          </a:xfrm>
          <a:prstGeom prst="rect">
            <a:avLst/>
          </a:prstGeom>
        </p:spPr>
      </p:pic>
      <p:sp>
        <p:nvSpPr>
          <p:cNvPr id="12" name="文本框 11"/>
          <p:cNvSpPr txBox="1"/>
          <p:nvPr/>
        </p:nvSpPr>
        <p:spPr>
          <a:xfrm>
            <a:off x="5363845" y="4925695"/>
            <a:ext cx="2804160" cy="645160"/>
          </a:xfrm>
          <a:prstGeom prst="rect">
            <a:avLst/>
          </a:prstGeom>
          <a:noFill/>
        </p:spPr>
        <p:txBody>
          <a:bodyPr wrap="square" rtlCol="0">
            <a:spAutoFit/>
          </a:bodyPr>
          <a:lstStyle/>
          <a:p>
            <a:pPr algn="ctr"/>
            <a:r>
              <a:rPr lang="zh-CN" altLang="en-US"/>
              <a:t>开</a:t>
            </a:r>
            <a:r>
              <a:rPr lang="en-US" altLang="zh-CN"/>
              <a:t>a[1001][11]</a:t>
            </a:r>
          </a:p>
          <a:p>
            <a:pPr algn="ctr"/>
            <a:r>
              <a:rPr lang="en-US" altLang="zh-CN"/>
              <a:t>:</a:t>
            </a:r>
            <a:r>
              <a:rPr lang="zh-CN" altLang="en-US"/>
              <a:t>边多的点没储存完信息</a:t>
            </a:r>
          </a:p>
        </p:txBody>
      </p:sp>
      <p:pic>
        <p:nvPicPr>
          <p:cNvPr id="13" name="图片 12"/>
          <p:cNvPicPr>
            <a:picLocks noChangeAspect="1"/>
          </p:cNvPicPr>
          <p:nvPr/>
        </p:nvPicPr>
        <p:blipFill>
          <a:blip r:embed="rId6"/>
          <a:stretch>
            <a:fillRect/>
          </a:stretch>
        </p:blipFill>
        <p:spPr>
          <a:xfrm>
            <a:off x="8844915" y="1223010"/>
            <a:ext cx="3298825" cy="3571875"/>
          </a:xfrm>
          <a:prstGeom prst="rect">
            <a:avLst/>
          </a:prstGeom>
        </p:spPr>
      </p:pic>
      <p:sp>
        <p:nvSpPr>
          <p:cNvPr id="14" name="文本框 13"/>
          <p:cNvSpPr txBox="1"/>
          <p:nvPr/>
        </p:nvSpPr>
        <p:spPr>
          <a:xfrm>
            <a:off x="9029065" y="4926965"/>
            <a:ext cx="2804160" cy="645160"/>
          </a:xfrm>
          <a:prstGeom prst="rect">
            <a:avLst/>
          </a:prstGeom>
          <a:noFill/>
        </p:spPr>
        <p:txBody>
          <a:bodyPr wrap="square" rtlCol="0">
            <a:spAutoFit/>
          </a:bodyPr>
          <a:lstStyle/>
          <a:p>
            <a:pPr algn="ctr"/>
            <a:r>
              <a:rPr lang="en-US" altLang="zh-CN"/>
              <a:t>vector:</a:t>
            </a:r>
            <a:r>
              <a:rPr lang="zh-CN" altLang="en-US"/>
              <a:t>保证能储存所有信息的同时不浪费任何空间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linds(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7"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0" fill="hold"/>
                                        <p:tgtEl>
                                          <p:spTgt spid="13"/>
                                        </p:tgtEl>
                                        <p:attrNameLst>
                                          <p:attrName>ppt_x</p:attrName>
                                        </p:attrNameLst>
                                      </p:cBhvr>
                                      <p:tavLst>
                                        <p:tav tm="0">
                                          <p:val>
                                            <p:strVal val="#ppt_x"/>
                                          </p:val>
                                        </p:tav>
                                        <p:tav tm="100000">
                                          <p:val>
                                            <p:strVal val="#ppt_x"/>
                                          </p:val>
                                        </p:tav>
                                      </p:tavLst>
                                    </p:anim>
                                    <p:anim calcmode="lin" valueType="num">
                                      <p:cBhvr additive="base">
                                        <p:cTn id="30" dur="50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linds(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ldLvl="0" animBg="1"/>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树的基本概念</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点</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5" name="组合 4"/>
          <p:cNvGrpSpPr/>
          <p:nvPr/>
        </p:nvGrpSpPr>
        <p:grpSpPr>
          <a:xfrm>
            <a:off x="416990" y="1194643"/>
            <a:ext cx="4559642" cy="4725144"/>
            <a:chOff x="2483768" y="2132856"/>
            <a:chExt cx="3243583" cy="3361316"/>
          </a:xfrm>
        </p:grpSpPr>
        <p:grpSp>
          <p:nvGrpSpPr>
            <p:cNvPr id="7" name="组合 6"/>
            <p:cNvGrpSpPr/>
            <p:nvPr/>
          </p:nvGrpSpPr>
          <p:grpSpPr>
            <a:xfrm>
              <a:off x="2483768" y="2132856"/>
              <a:ext cx="3243583" cy="3361316"/>
              <a:chOff x="1373558" y="4071942"/>
              <a:chExt cx="1670498" cy="1751818"/>
            </a:xfrm>
          </p:grpSpPr>
          <p:sp>
            <p:nvSpPr>
              <p:cNvPr id="8" name="Oval 30"/>
              <p:cNvSpPr>
                <a:spLocks noChangeArrowheads="1"/>
              </p:cNvSpPr>
              <p:nvPr/>
            </p:nvSpPr>
            <p:spPr bwMode="auto">
              <a:xfrm>
                <a:off x="1780411"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9"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10" name="Line 36"/>
              <p:cNvSpPr>
                <a:spLocks noChangeShapeType="1"/>
              </p:cNvSpPr>
              <p:nvPr/>
            </p:nvSpPr>
            <p:spPr bwMode="auto">
              <a:xfrm flipH="1">
                <a:off x="1535624" y="4778892"/>
                <a:ext cx="336019" cy="404348"/>
              </a:xfrm>
              <a:prstGeom prst="line">
                <a:avLst/>
              </a:prstGeom>
              <a:noFill/>
              <a:ln w="28575">
                <a:solidFill>
                  <a:schemeClr val="tx1"/>
                </a:solidFill>
                <a:miter lim="800000"/>
              </a:ln>
              <a:effectLst/>
            </p:spPr>
            <p:txBody>
              <a:bodyPr wrap="none"/>
              <a:lstStyle/>
              <a:p>
                <a:endParaRPr lang="zh-CN" altLang="en-US" dirty="0"/>
              </a:p>
            </p:txBody>
          </p:sp>
          <p:sp>
            <p:nvSpPr>
              <p:cNvPr id="11" name="Line 37"/>
              <p:cNvSpPr>
                <a:spLocks noChangeShapeType="1"/>
              </p:cNvSpPr>
              <p:nvPr/>
            </p:nvSpPr>
            <p:spPr bwMode="auto">
              <a:xfrm>
                <a:off x="2288767" y="4276659"/>
                <a:ext cx="218870" cy="341523"/>
              </a:xfrm>
              <a:prstGeom prst="line">
                <a:avLst/>
              </a:prstGeom>
              <a:noFill/>
              <a:ln w="28575">
                <a:solidFill>
                  <a:schemeClr val="tx1"/>
                </a:solidFill>
                <a:miter lim="800000"/>
              </a:ln>
              <a:effectLst/>
            </p:spPr>
            <p:txBody>
              <a:bodyPr wrap="none"/>
              <a:lstStyle/>
              <a:p>
                <a:endParaRPr lang="zh-CN" altLang="en-US" dirty="0"/>
              </a:p>
            </p:txBody>
          </p:sp>
          <p:sp>
            <p:nvSpPr>
              <p:cNvPr id="12" name="Line 38"/>
              <p:cNvSpPr>
                <a:spLocks noChangeShapeType="1"/>
              </p:cNvSpPr>
              <p:nvPr/>
            </p:nvSpPr>
            <p:spPr bwMode="auto">
              <a:xfrm flipH="1">
                <a:off x="1871643" y="4804610"/>
                <a:ext cx="66295" cy="378630"/>
              </a:xfrm>
              <a:prstGeom prst="line">
                <a:avLst/>
              </a:prstGeom>
              <a:noFill/>
              <a:ln w="28575">
                <a:solidFill>
                  <a:schemeClr val="tx1"/>
                </a:solidFill>
                <a:miter lim="800000"/>
              </a:ln>
              <a:effectLst/>
            </p:spPr>
            <p:txBody>
              <a:bodyPr wrap="none"/>
              <a:lstStyle/>
              <a:p>
                <a:endParaRPr lang="zh-CN" altLang="en-US"/>
              </a:p>
            </p:txBody>
          </p:sp>
          <p:sp>
            <p:nvSpPr>
              <p:cNvPr id="13"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14" name="Line 40"/>
              <p:cNvSpPr>
                <a:spLocks noChangeShapeType="1"/>
              </p:cNvSpPr>
              <p:nvPr/>
            </p:nvSpPr>
            <p:spPr bwMode="auto">
              <a:xfrm>
                <a:off x="2555162" y="4804611"/>
                <a:ext cx="46736" cy="386059"/>
              </a:xfrm>
              <a:prstGeom prst="line">
                <a:avLst/>
              </a:prstGeom>
              <a:noFill/>
              <a:ln w="28575">
                <a:solidFill>
                  <a:schemeClr val="tx1"/>
                </a:solidFill>
                <a:miter lim="800000"/>
              </a:ln>
              <a:effectLst/>
            </p:spPr>
            <p:txBody>
              <a:bodyPr wrap="none"/>
              <a:lstStyle/>
              <a:p>
                <a:endParaRPr lang="zh-CN" altLang="en-US" dirty="0"/>
              </a:p>
            </p:txBody>
          </p:sp>
          <p:sp>
            <p:nvSpPr>
              <p:cNvPr id="15"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6" name="Oval 30"/>
              <p:cNvSpPr>
                <a:spLocks noChangeArrowheads="1"/>
              </p:cNvSpPr>
              <p:nvPr/>
            </p:nvSpPr>
            <p:spPr bwMode="auto">
              <a:xfrm>
                <a:off x="2143108" y="4071942"/>
                <a:ext cx="214314" cy="214314"/>
              </a:xfrm>
              <a:prstGeom prst="ellipse">
                <a:avLst/>
              </a:prstGeom>
              <a:solidFill>
                <a:schemeClr val="accent6"/>
              </a:solidFill>
              <a:ln w="28575">
                <a:solidFill>
                  <a:schemeClr val="tx1"/>
                </a:solidFill>
                <a:miter lim="800000"/>
              </a:ln>
              <a:effectLst/>
            </p:spPr>
            <p:txBody>
              <a:bodyPr wrap="none" anchor="ctr"/>
              <a:lstStyle/>
              <a:p>
                <a:endParaRPr lang="zh-CN" altLang="en-US"/>
              </a:p>
            </p:txBody>
          </p:sp>
          <p:sp>
            <p:nvSpPr>
              <p:cNvPr id="17" name="Oval 30"/>
              <p:cNvSpPr>
                <a:spLocks noChangeArrowheads="1"/>
              </p:cNvSpPr>
              <p:nvPr/>
            </p:nvSpPr>
            <p:spPr bwMode="auto">
              <a:xfrm>
                <a:off x="1625943" y="560944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8" name="Oval 30"/>
              <p:cNvSpPr>
                <a:spLocks noChangeArrowheads="1"/>
              </p:cNvSpPr>
              <p:nvPr/>
            </p:nvSpPr>
            <p:spPr bwMode="auto">
              <a:xfrm>
                <a:off x="1373558" y="5183929"/>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19" name="Line 39"/>
              <p:cNvSpPr>
                <a:spLocks noChangeShapeType="1"/>
              </p:cNvSpPr>
              <p:nvPr/>
            </p:nvSpPr>
            <p:spPr bwMode="auto">
              <a:xfrm flipH="1">
                <a:off x="1740258" y="5395131"/>
                <a:ext cx="131385" cy="214314"/>
              </a:xfrm>
              <a:prstGeom prst="line">
                <a:avLst/>
              </a:prstGeom>
              <a:noFill/>
              <a:ln w="28575">
                <a:solidFill>
                  <a:schemeClr val="tx1"/>
                </a:solidFill>
                <a:miter lim="800000"/>
              </a:ln>
              <a:effectLst/>
            </p:spPr>
            <p:txBody>
              <a:bodyPr wrap="none"/>
              <a:lstStyle/>
              <a:p>
                <a:endParaRPr lang="zh-CN" altLang="en-US" dirty="0"/>
              </a:p>
            </p:txBody>
          </p:sp>
          <p:sp>
            <p:nvSpPr>
              <p:cNvPr id="20"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21" name="Oval 30"/>
              <p:cNvSpPr>
                <a:spLocks noChangeArrowheads="1"/>
              </p:cNvSpPr>
              <p:nvPr/>
            </p:nvSpPr>
            <p:spPr bwMode="auto">
              <a:xfrm>
                <a:off x="2460766" y="4590296"/>
                <a:ext cx="214314" cy="214314"/>
              </a:xfrm>
              <a:prstGeom prst="ellipse">
                <a:avLst/>
              </a:prstGeom>
              <a:gradFill>
                <a:gsLst>
                  <a:gs pos="0">
                    <a:srgbClr val="FECF40"/>
                  </a:gs>
                  <a:gs pos="100000">
                    <a:srgbClr val="846C21"/>
                  </a:gs>
                </a:gsLst>
                <a:lin ang="5400000" scaled="0"/>
              </a:gradFill>
              <a:ln w="28575">
                <a:solidFill>
                  <a:schemeClr val="tx1"/>
                </a:solidFill>
                <a:miter lim="800000"/>
              </a:ln>
              <a:effectLst/>
            </p:spPr>
            <p:txBody>
              <a:bodyPr wrap="none" anchor="ctr"/>
              <a:lstStyle/>
              <a:p>
                <a:endParaRPr lang="zh-CN" altLang="en-US" dirty="0"/>
              </a:p>
            </p:txBody>
          </p:sp>
          <p:sp>
            <p:nvSpPr>
              <p:cNvPr id="22"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23" name="Oval 30"/>
              <p:cNvSpPr>
                <a:spLocks noChangeArrowheads="1"/>
              </p:cNvSpPr>
              <p:nvPr/>
            </p:nvSpPr>
            <p:spPr bwMode="auto">
              <a:xfrm>
                <a:off x="2829742" y="5183240"/>
                <a:ext cx="214314" cy="214314"/>
              </a:xfrm>
              <a:prstGeom prst="ellipse">
                <a:avLst/>
              </a:prstGeom>
              <a:solidFill>
                <a:schemeClr val="accent3"/>
              </a:solidFill>
              <a:ln w="28575">
                <a:solidFill>
                  <a:schemeClr val="tx1"/>
                </a:solidFill>
                <a:miter lim="800000"/>
              </a:ln>
              <a:effectLst/>
            </p:spPr>
            <p:txBody>
              <a:bodyPr wrap="none" anchor="ctr"/>
              <a:lstStyle/>
              <a:p>
                <a:endParaRPr lang="zh-CN" altLang="en-US"/>
              </a:p>
            </p:txBody>
          </p:sp>
          <p:sp>
            <p:nvSpPr>
              <p:cNvPr id="24" name="Line 39"/>
              <p:cNvSpPr>
                <a:spLocks noChangeShapeType="1"/>
              </p:cNvSpPr>
              <p:nvPr/>
            </p:nvSpPr>
            <p:spPr bwMode="auto">
              <a:xfrm>
                <a:off x="2632991" y="4786322"/>
                <a:ext cx="269933" cy="404348"/>
              </a:xfrm>
              <a:prstGeom prst="line">
                <a:avLst/>
              </a:prstGeom>
              <a:noFill/>
              <a:ln w="28575">
                <a:solidFill>
                  <a:schemeClr val="tx1"/>
                </a:solidFill>
                <a:miter lim="800000"/>
              </a:ln>
              <a:effectLst/>
            </p:spPr>
            <p:txBody>
              <a:bodyPr wrap="none"/>
              <a:lstStyle/>
              <a:p>
                <a:endParaRPr lang="zh-CN" altLang="en-US" dirty="0"/>
              </a:p>
            </p:txBody>
          </p:sp>
        </p:grpSp>
        <p:sp>
          <p:nvSpPr>
            <p:cNvPr id="25" name="Oval 30"/>
            <p:cNvSpPr>
              <a:spLocks noChangeArrowheads="1"/>
            </p:cNvSpPr>
            <p:nvPr/>
          </p:nvSpPr>
          <p:spPr bwMode="auto">
            <a:xfrm>
              <a:off x="4345491"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6" name="Line 39"/>
            <p:cNvSpPr>
              <a:spLocks noChangeShapeType="1"/>
            </p:cNvSpPr>
            <p:nvPr/>
          </p:nvSpPr>
          <p:spPr bwMode="auto">
            <a:xfrm flipH="1">
              <a:off x="4567455" y="4671736"/>
              <a:ext cx="255108" cy="411217"/>
            </a:xfrm>
            <a:prstGeom prst="line">
              <a:avLst/>
            </a:prstGeom>
            <a:noFill/>
            <a:ln w="28575">
              <a:solidFill>
                <a:schemeClr val="tx1"/>
              </a:solidFill>
              <a:miter lim="800000"/>
            </a:ln>
            <a:effectLst/>
          </p:spPr>
          <p:txBody>
            <a:bodyPr wrap="none"/>
            <a:lstStyle/>
            <a:p>
              <a:endParaRPr lang="zh-CN" altLang="en-US" dirty="0"/>
            </a:p>
          </p:txBody>
        </p:sp>
        <p:sp>
          <p:nvSpPr>
            <p:cNvPr id="27" name="Oval 30"/>
            <p:cNvSpPr>
              <a:spLocks noChangeArrowheads="1"/>
            </p:cNvSpPr>
            <p:nvPr/>
          </p:nvSpPr>
          <p:spPr bwMode="auto">
            <a:xfrm>
              <a:off x="3572429"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8" name="Line 39"/>
            <p:cNvSpPr>
              <a:spLocks noChangeShapeType="1"/>
            </p:cNvSpPr>
            <p:nvPr/>
          </p:nvSpPr>
          <p:spPr bwMode="auto">
            <a:xfrm>
              <a:off x="3511488" y="4671736"/>
              <a:ext cx="282905" cy="411217"/>
            </a:xfrm>
            <a:prstGeom prst="line">
              <a:avLst/>
            </a:prstGeom>
            <a:noFill/>
            <a:ln w="28575">
              <a:solidFill>
                <a:schemeClr val="tx1"/>
              </a:solidFill>
              <a:miter lim="800000"/>
            </a:ln>
            <a:effectLst/>
          </p:spPr>
          <p:txBody>
            <a:bodyPr wrap="none"/>
            <a:lstStyle/>
            <a:p>
              <a:endParaRPr lang="zh-CN" altLang="en-US" dirty="0"/>
            </a:p>
          </p:txBody>
        </p:sp>
      </p:grpSp>
      <p:cxnSp>
        <p:nvCxnSpPr>
          <p:cNvPr id="32" name="直接箭头连接符 31"/>
          <p:cNvCxnSpPr/>
          <p:nvPr/>
        </p:nvCxnSpPr>
        <p:spPr>
          <a:xfrm flipV="1">
            <a:off x="3231515" y="1410970"/>
            <a:ext cx="1105535" cy="95885"/>
          </a:xfrm>
          <a:prstGeom prst="straightConnector1">
            <a:avLst/>
          </a:prstGeom>
          <a:ln w="60325">
            <a:tailEnd type="arrow" w="med" len="med"/>
          </a:ln>
        </p:spPr>
        <p:style>
          <a:lnRef idx="1">
            <a:schemeClr val="dk1"/>
          </a:lnRef>
          <a:fillRef idx="0">
            <a:schemeClr val="dk1"/>
          </a:fillRef>
          <a:effectRef idx="0">
            <a:schemeClr val="dk1"/>
          </a:effectRef>
          <a:fontRef idx="minor">
            <a:schemeClr val="tx1"/>
          </a:fontRef>
        </p:style>
      </p:cxnSp>
      <p:sp>
        <p:nvSpPr>
          <p:cNvPr id="33" name="文本框 32"/>
          <p:cNvSpPr txBox="1"/>
          <p:nvPr/>
        </p:nvSpPr>
        <p:spPr>
          <a:xfrm>
            <a:off x="4359275" y="1087120"/>
            <a:ext cx="1489075" cy="368300"/>
          </a:xfrm>
          <a:prstGeom prst="rect">
            <a:avLst/>
          </a:prstGeom>
          <a:noFill/>
        </p:spPr>
        <p:txBody>
          <a:bodyPr wrap="square" rtlCol="0">
            <a:spAutoFit/>
          </a:bodyPr>
          <a:lstStyle/>
          <a:p>
            <a:r>
              <a:rPr lang="zh-CN" altLang="en-US"/>
              <a:t>根节点</a:t>
            </a:r>
            <a:r>
              <a:rPr lang="en-US" altLang="zh-CN"/>
              <a:t>(</a:t>
            </a:r>
            <a:r>
              <a:rPr lang="zh-CN" altLang="en-US"/>
              <a:t>树根</a:t>
            </a:r>
            <a:r>
              <a:rPr lang="en-US" altLang="zh-CN"/>
              <a:t>)</a:t>
            </a:r>
          </a:p>
        </p:txBody>
      </p:sp>
      <p:cxnSp>
        <p:nvCxnSpPr>
          <p:cNvPr id="34" name="直接箭头连接符 33"/>
          <p:cNvCxnSpPr/>
          <p:nvPr/>
        </p:nvCxnSpPr>
        <p:spPr>
          <a:xfrm flipV="1">
            <a:off x="5205730" y="4279900"/>
            <a:ext cx="1105535" cy="95885"/>
          </a:xfrm>
          <a:prstGeom prst="straightConnector1">
            <a:avLst/>
          </a:prstGeom>
          <a:ln w="60325">
            <a:tailEnd type="arrow" w="med" len="med"/>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6333490" y="3956050"/>
            <a:ext cx="1489075" cy="368300"/>
          </a:xfrm>
          <a:prstGeom prst="rect">
            <a:avLst/>
          </a:prstGeom>
          <a:noFill/>
        </p:spPr>
        <p:txBody>
          <a:bodyPr wrap="square" rtlCol="0">
            <a:spAutoFit/>
          </a:bodyPr>
          <a:lstStyle/>
          <a:p>
            <a:r>
              <a:rPr lang="zh-CN" altLang="en-US"/>
              <a:t>叶子节点</a:t>
            </a:r>
          </a:p>
        </p:txBody>
      </p:sp>
      <p:cxnSp>
        <p:nvCxnSpPr>
          <p:cNvPr id="37" name="直接箭头连接符 36"/>
          <p:cNvCxnSpPr/>
          <p:nvPr/>
        </p:nvCxnSpPr>
        <p:spPr>
          <a:xfrm flipV="1">
            <a:off x="4077970" y="2663190"/>
            <a:ext cx="1105535" cy="95885"/>
          </a:xfrm>
          <a:prstGeom prst="straightConnector1">
            <a:avLst/>
          </a:prstGeom>
          <a:ln w="60325">
            <a:tailEnd type="arrow" w="med" len="med"/>
          </a:ln>
        </p:spPr>
        <p:style>
          <a:lnRef idx="1">
            <a:schemeClr val="dk1"/>
          </a:lnRef>
          <a:fillRef idx="0">
            <a:schemeClr val="dk1"/>
          </a:fillRef>
          <a:effectRef idx="0">
            <a:schemeClr val="dk1"/>
          </a:effectRef>
          <a:fontRef idx="minor">
            <a:schemeClr val="tx1"/>
          </a:fontRef>
        </p:style>
      </p:cxnSp>
      <p:sp>
        <p:nvSpPr>
          <p:cNvPr id="38" name="文本框 37"/>
          <p:cNvSpPr txBox="1"/>
          <p:nvPr/>
        </p:nvSpPr>
        <p:spPr>
          <a:xfrm>
            <a:off x="5205730" y="2339340"/>
            <a:ext cx="1489075" cy="368300"/>
          </a:xfrm>
          <a:prstGeom prst="rect">
            <a:avLst/>
          </a:prstGeom>
          <a:noFill/>
        </p:spPr>
        <p:txBody>
          <a:bodyPr wrap="square" rtlCol="0">
            <a:spAutoFit/>
          </a:bodyPr>
          <a:lstStyle/>
          <a:p>
            <a:r>
              <a:rPr lang="zh-CN" altLang="en-US"/>
              <a:t>内部节点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vector</a:t>
            </a:r>
          </a:p>
        </p:txBody>
      </p:sp>
      <p:sp>
        <p:nvSpPr>
          <p:cNvPr id="6" name="文本框 5"/>
          <p:cNvSpPr txBox="1"/>
          <p:nvPr/>
        </p:nvSpPr>
        <p:spPr>
          <a:xfrm>
            <a:off x="600710" y="1295400"/>
            <a:ext cx="10845800" cy="3080385"/>
          </a:xfrm>
          <a:prstGeom prst="rect">
            <a:avLst/>
          </a:prstGeom>
          <a:noFill/>
        </p:spPr>
        <p:txBody>
          <a:bodyPr wrap="square" rtlCol="0">
            <a:spAutoFit/>
          </a:bodyPr>
          <a:lstStyle/>
          <a:p>
            <a:pPr eaLnBrk="1" hangingPunct="1">
              <a:lnSpc>
                <a:spcPct val="120000"/>
              </a:lnSpc>
              <a:buClr>
                <a:schemeClr val="accent2"/>
              </a:buClr>
              <a:buSzPct val="80000"/>
            </a:pPr>
            <a:r>
              <a:rPr lang="en-US" altLang="zh-CN" dirty="0">
                <a:solidFill>
                  <a:schemeClr val="tx1"/>
                </a:solidFill>
                <a:latin typeface="+mn-ea"/>
                <a:cs typeface="+mn-ea"/>
                <a:sym typeface="+mn-ea"/>
              </a:rPr>
              <a:t>    </a:t>
            </a:r>
            <a:r>
              <a:rPr lang="zh-CN" altLang="en-US" dirty="0">
                <a:solidFill>
                  <a:schemeClr val="tx1"/>
                </a:solidFill>
                <a:latin typeface="+mn-ea"/>
                <a:cs typeface="+mn-ea"/>
                <a:sym typeface="+mn-ea"/>
              </a:rPr>
              <a:t>今天我们还要学习</a:t>
            </a:r>
            <a:r>
              <a:rPr lang="en-US" dirty="0">
                <a:solidFill>
                  <a:schemeClr val="tx1"/>
                </a:solidFill>
                <a:latin typeface="+mn-ea"/>
                <a:cs typeface="+mn-ea"/>
                <a:sym typeface="+mn-ea"/>
              </a:rPr>
              <a:t>STL</a:t>
            </a:r>
            <a:r>
              <a:rPr lang="zh-CN" altLang="en-US" dirty="0">
                <a:solidFill>
                  <a:schemeClr val="tx1"/>
                </a:solidFill>
                <a:latin typeface="+mn-ea"/>
                <a:cs typeface="+mn-ea"/>
                <a:sym typeface="+mn-ea"/>
              </a:rPr>
              <a:t>中的</a:t>
            </a:r>
            <a:r>
              <a:rPr lang="en-US" altLang="zh-CN" dirty="0">
                <a:solidFill>
                  <a:schemeClr val="tx1"/>
                </a:solidFill>
                <a:latin typeface="+mn-ea"/>
                <a:cs typeface="+mn-ea"/>
                <a:sym typeface="+mn-ea"/>
              </a:rPr>
              <a:t>vector</a:t>
            </a:r>
            <a:r>
              <a:rPr lang="zh-CN" altLang="en-US" dirty="0">
                <a:solidFill>
                  <a:schemeClr val="tx1"/>
                </a:solidFill>
                <a:latin typeface="+mn-ea"/>
                <a:cs typeface="+mn-ea"/>
                <a:sym typeface="+mn-ea"/>
              </a:rPr>
              <a:t>容器，</a:t>
            </a:r>
            <a:r>
              <a:rPr lang="en-US" altLang="zh-CN" dirty="0">
                <a:solidFill>
                  <a:schemeClr val="tx1"/>
                </a:solidFill>
                <a:latin typeface="+mn-ea"/>
                <a:cs typeface="+mn-ea"/>
                <a:sym typeface="+mn-ea"/>
              </a:rPr>
              <a:t>vector</a:t>
            </a:r>
            <a:r>
              <a:rPr lang="zh-CN" altLang="en-US" dirty="0">
                <a:solidFill>
                  <a:schemeClr val="tx1"/>
                </a:solidFill>
                <a:latin typeface="+mn-ea"/>
                <a:cs typeface="+mn-ea"/>
                <a:sym typeface="+mn-ea"/>
              </a:rPr>
              <a:t>容器是一个和数组类似的结构，但是不同之处在于</a:t>
            </a:r>
            <a:r>
              <a:rPr lang="en-US" altLang="zh-CN" dirty="0">
                <a:solidFill>
                  <a:schemeClr val="tx1"/>
                </a:solidFill>
                <a:latin typeface="+mn-ea"/>
                <a:cs typeface="+mn-ea"/>
                <a:sym typeface="+mn-ea"/>
              </a:rPr>
              <a:t>vector</a:t>
            </a:r>
            <a:r>
              <a:rPr lang="zh-CN" altLang="en-US" dirty="0">
                <a:solidFill>
                  <a:schemeClr val="tx1"/>
                </a:solidFill>
                <a:latin typeface="+mn-ea"/>
                <a:cs typeface="+mn-ea"/>
                <a:sym typeface="+mn-ea"/>
              </a:rPr>
              <a:t>的长度会随着我们的需求自动改变。比如一个题目，</a:t>
            </a:r>
            <a:r>
              <a:rPr lang="en-US" altLang="zh-CN" dirty="0">
                <a:solidFill>
                  <a:schemeClr val="tx1"/>
                </a:solidFill>
                <a:latin typeface="+mn-ea"/>
                <a:cs typeface="+mn-ea"/>
                <a:sym typeface="+mn-ea"/>
              </a:rPr>
              <a:t>n</a:t>
            </a:r>
            <a:r>
              <a:rPr lang="zh-CN" altLang="en-US" dirty="0">
                <a:solidFill>
                  <a:schemeClr val="tx1"/>
                </a:solidFill>
                <a:latin typeface="+mn-ea"/>
                <a:cs typeface="+mn-ea"/>
                <a:sym typeface="+mn-ea"/>
              </a:rPr>
              <a:t>范围为</a:t>
            </a:r>
            <a:r>
              <a:rPr lang="en-US" altLang="zh-CN" dirty="0">
                <a:solidFill>
                  <a:schemeClr val="tx1"/>
                </a:solidFill>
                <a:latin typeface="+mn-ea"/>
                <a:cs typeface="+mn-ea"/>
                <a:sym typeface="+mn-ea"/>
              </a:rPr>
              <a:t>10000</a:t>
            </a:r>
            <a:r>
              <a:rPr lang="zh-CN" altLang="en-US" dirty="0">
                <a:solidFill>
                  <a:schemeClr val="tx1"/>
                </a:solidFill>
                <a:latin typeface="+mn-ea"/>
                <a:cs typeface="+mn-ea"/>
                <a:sym typeface="+mn-ea"/>
              </a:rPr>
              <a:t>，样例</a:t>
            </a:r>
            <a:r>
              <a:rPr lang="en-US" altLang="zh-CN" dirty="0">
                <a:solidFill>
                  <a:schemeClr val="tx1"/>
                </a:solidFill>
                <a:latin typeface="+mn-ea"/>
                <a:cs typeface="+mn-ea"/>
                <a:sym typeface="+mn-ea"/>
              </a:rPr>
              <a:t>1</a:t>
            </a:r>
            <a:r>
              <a:rPr lang="zh-CN" altLang="en-US" dirty="0">
                <a:solidFill>
                  <a:schemeClr val="tx1"/>
                </a:solidFill>
                <a:latin typeface="+mn-ea"/>
                <a:cs typeface="+mn-ea"/>
                <a:sym typeface="+mn-ea"/>
              </a:rPr>
              <a:t>输入一个</a:t>
            </a:r>
            <a:r>
              <a:rPr lang="en-US" altLang="zh-CN" dirty="0">
                <a:solidFill>
                  <a:schemeClr val="tx1"/>
                </a:solidFill>
                <a:latin typeface="+mn-ea"/>
                <a:cs typeface="+mn-ea"/>
                <a:sym typeface="+mn-ea"/>
              </a:rPr>
              <a:t>n=50</a:t>
            </a:r>
            <a:r>
              <a:rPr lang="zh-CN" altLang="en-US" dirty="0">
                <a:solidFill>
                  <a:schemeClr val="tx1"/>
                </a:solidFill>
                <a:latin typeface="+mn-ea"/>
                <a:cs typeface="+mn-ea"/>
                <a:sym typeface="+mn-ea"/>
              </a:rPr>
              <a:t>的数据，</a:t>
            </a:r>
            <a:r>
              <a:rPr lang="en-US" altLang="zh-CN" dirty="0">
                <a:solidFill>
                  <a:schemeClr val="tx1"/>
                </a:solidFill>
                <a:latin typeface="+mn-ea"/>
                <a:cs typeface="+mn-ea"/>
                <a:sym typeface="+mn-ea"/>
              </a:rPr>
              <a:t>vector</a:t>
            </a:r>
            <a:r>
              <a:rPr lang="zh-CN" altLang="en-US" dirty="0">
                <a:solidFill>
                  <a:schemeClr val="tx1"/>
                </a:solidFill>
                <a:latin typeface="+mn-ea"/>
                <a:cs typeface="+mn-ea"/>
                <a:sym typeface="+mn-ea"/>
              </a:rPr>
              <a:t>就只占</a:t>
            </a:r>
            <a:r>
              <a:rPr lang="en-US" altLang="zh-CN" dirty="0">
                <a:solidFill>
                  <a:schemeClr val="tx1"/>
                </a:solidFill>
                <a:latin typeface="+mn-ea"/>
                <a:cs typeface="+mn-ea"/>
                <a:sym typeface="+mn-ea"/>
              </a:rPr>
              <a:t>50</a:t>
            </a:r>
            <a:r>
              <a:rPr lang="zh-CN" altLang="en-US" dirty="0">
                <a:solidFill>
                  <a:schemeClr val="tx1"/>
                </a:solidFill>
                <a:latin typeface="+mn-ea"/>
                <a:cs typeface="+mn-ea"/>
                <a:sym typeface="+mn-ea"/>
              </a:rPr>
              <a:t>个数据的空间，但是用数组你就得开一个</a:t>
            </a:r>
            <a:r>
              <a:rPr lang="en-US" altLang="zh-CN" dirty="0">
                <a:solidFill>
                  <a:schemeClr val="tx1"/>
                </a:solidFill>
                <a:latin typeface="+mn-ea"/>
                <a:cs typeface="+mn-ea"/>
                <a:sym typeface="+mn-ea"/>
              </a:rPr>
              <a:t>10000</a:t>
            </a:r>
            <a:r>
              <a:rPr lang="zh-CN" altLang="en-US" dirty="0">
                <a:solidFill>
                  <a:schemeClr val="tx1"/>
                </a:solidFill>
                <a:latin typeface="+mn-ea"/>
                <a:cs typeface="+mn-ea"/>
                <a:sym typeface="+mn-ea"/>
              </a:rPr>
              <a:t>大小的数组。</a:t>
            </a:r>
          </a:p>
          <a:p>
            <a:pPr eaLnBrk="1" hangingPunct="1">
              <a:lnSpc>
                <a:spcPct val="120000"/>
              </a:lnSpc>
              <a:buClr>
                <a:schemeClr val="accent2"/>
              </a:buClr>
              <a:buSzPct val="80000"/>
            </a:pPr>
            <a:r>
              <a:rPr lang="en-US" altLang="zh-CN" dirty="0">
                <a:solidFill>
                  <a:schemeClr val="tx1"/>
                </a:solidFill>
                <a:latin typeface="+mn-ea"/>
                <a:cs typeface="+mn-ea"/>
                <a:sym typeface="+mn-ea"/>
              </a:rPr>
              <a:t>    </a:t>
            </a:r>
          </a:p>
          <a:p>
            <a:pPr eaLnBrk="1" hangingPunct="1">
              <a:lnSpc>
                <a:spcPct val="120000"/>
              </a:lnSpc>
              <a:buClr>
                <a:schemeClr val="accent2"/>
              </a:buClr>
              <a:buSzPct val="80000"/>
            </a:pPr>
            <a:endParaRPr lang="zh-CN" altLang="en-US" dirty="0">
              <a:solidFill>
                <a:schemeClr val="tx1"/>
              </a:solidFill>
              <a:latin typeface="+mn-ea"/>
              <a:cs typeface="+mn-ea"/>
              <a:sym typeface="+mn-ea"/>
            </a:endParaRPr>
          </a:p>
          <a:p>
            <a:pPr eaLnBrk="1" hangingPunct="1">
              <a:lnSpc>
                <a:spcPct val="120000"/>
              </a:lnSpc>
              <a:buClr>
                <a:schemeClr val="accent2"/>
              </a:buClr>
              <a:buSzPct val="80000"/>
            </a:pPr>
            <a:r>
              <a:rPr lang="en-US" altLang="zh-CN" dirty="0">
                <a:solidFill>
                  <a:schemeClr val="tx1"/>
                </a:solidFill>
                <a:latin typeface="+mn-ea"/>
                <a:cs typeface="+mn-ea"/>
                <a:sym typeface="+mn-ea"/>
              </a:rPr>
              <a:t>    </a:t>
            </a:r>
            <a:r>
              <a:rPr lang="zh-CN" altLang="en-US" dirty="0">
                <a:solidFill>
                  <a:schemeClr val="tx1"/>
                </a:solidFill>
                <a:latin typeface="+mn-ea"/>
                <a:cs typeface="+mn-ea"/>
                <a:sym typeface="+mn-ea"/>
              </a:rPr>
              <a:t>对于我们图论这个知识点，由于很多时候的图可能是一个稀疏图，可能会出现比如点数</a:t>
            </a:r>
            <a:r>
              <a:rPr lang="en-US" altLang="zh-CN" dirty="0">
                <a:solidFill>
                  <a:schemeClr val="tx1"/>
                </a:solidFill>
                <a:latin typeface="+mn-ea"/>
                <a:cs typeface="+mn-ea"/>
                <a:sym typeface="+mn-ea"/>
              </a:rPr>
              <a:t>n&lt;=1000,</a:t>
            </a:r>
            <a:r>
              <a:rPr lang="zh-CN" altLang="en-US" dirty="0">
                <a:solidFill>
                  <a:schemeClr val="tx1"/>
                </a:solidFill>
                <a:latin typeface="+mn-ea"/>
                <a:cs typeface="+mn-ea"/>
                <a:sym typeface="+mn-ea"/>
              </a:rPr>
              <a:t>边数</a:t>
            </a:r>
            <a:r>
              <a:rPr lang="en-US" altLang="zh-CN" dirty="0">
                <a:solidFill>
                  <a:schemeClr val="tx1"/>
                </a:solidFill>
                <a:latin typeface="+mn-ea"/>
                <a:cs typeface="+mn-ea"/>
                <a:sym typeface="+mn-ea"/>
              </a:rPr>
              <a:t>m&lt;=10000</a:t>
            </a:r>
            <a:r>
              <a:rPr lang="zh-CN" altLang="en-US" dirty="0">
                <a:solidFill>
                  <a:schemeClr val="tx1"/>
                </a:solidFill>
                <a:latin typeface="+mn-ea"/>
                <a:cs typeface="+mn-ea"/>
                <a:sym typeface="+mn-ea"/>
              </a:rPr>
              <a:t>的情况，这种情况开邻接矩阵可能需要</a:t>
            </a:r>
            <a:r>
              <a:rPr lang="en-US" altLang="zh-CN" dirty="0">
                <a:solidFill>
                  <a:schemeClr val="tx1"/>
                </a:solidFill>
                <a:latin typeface="+mn-ea"/>
                <a:cs typeface="+mn-ea"/>
                <a:sym typeface="+mn-ea"/>
              </a:rPr>
              <a:t>1000*1000</a:t>
            </a:r>
            <a:r>
              <a:rPr lang="zh-CN" altLang="en-US" dirty="0">
                <a:solidFill>
                  <a:schemeClr val="tx1"/>
                </a:solidFill>
                <a:latin typeface="+mn-ea"/>
                <a:cs typeface="+mn-ea"/>
                <a:sym typeface="+mn-ea"/>
              </a:rPr>
              <a:t>，开邻接表更是需要</a:t>
            </a:r>
            <a:r>
              <a:rPr lang="en-US" altLang="zh-CN" dirty="0">
                <a:solidFill>
                  <a:schemeClr val="tx1"/>
                </a:solidFill>
                <a:latin typeface="+mn-ea"/>
                <a:cs typeface="+mn-ea"/>
                <a:sym typeface="+mn-ea"/>
              </a:rPr>
              <a:t>1000*10000</a:t>
            </a:r>
            <a:r>
              <a:rPr lang="zh-CN" altLang="en-US" dirty="0">
                <a:solidFill>
                  <a:schemeClr val="tx1"/>
                </a:solidFill>
                <a:latin typeface="+mn-ea"/>
                <a:cs typeface="+mn-ea"/>
                <a:sym typeface="+mn-ea"/>
              </a:rPr>
              <a:t>的空间，当</a:t>
            </a:r>
            <a:r>
              <a:rPr lang="en-US" altLang="zh-CN" dirty="0">
                <a:solidFill>
                  <a:schemeClr val="tx1"/>
                </a:solidFill>
                <a:latin typeface="+mn-ea"/>
                <a:cs typeface="+mn-ea"/>
                <a:sym typeface="+mn-ea"/>
              </a:rPr>
              <a:t>n</a:t>
            </a:r>
            <a:r>
              <a:rPr lang="zh-CN" altLang="en-US" dirty="0">
                <a:solidFill>
                  <a:schemeClr val="tx1"/>
                </a:solidFill>
                <a:latin typeface="+mn-ea"/>
                <a:cs typeface="+mn-ea"/>
                <a:sym typeface="+mn-ea"/>
              </a:rPr>
              <a:t>和</a:t>
            </a:r>
            <a:r>
              <a:rPr lang="en-US" altLang="zh-CN" dirty="0">
                <a:solidFill>
                  <a:schemeClr val="tx1"/>
                </a:solidFill>
                <a:latin typeface="+mn-ea"/>
                <a:cs typeface="+mn-ea"/>
                <a:sym typeface="+mn-ea"/>
              </a:rPr>
              <a:t>m</a:t>
            </a:r>
            <a:r>
              <a:rPr lang="zh-CN" altLang="en-US" dirty="0">
                <a:solidFill>
                  <a:schemeClr val="tx1"/>
                </a:solidFill>
                <a:latin typeface="+mn-ea"/>
                <a:cs typeface="+mn-ea"/>
                <a:sym typeface="+mn-ea"/>
              </a:rPr>
              <a:t>变更大的时候显然是会超空间的，这里我们就可以采用</a:t>
            </a:r>
            <a:r>
              <a:rPr lang="en-US" altLang="zh-CN" dirty="0">
                <a:solidFill>
                  <a:schemeClr val="tx1"/>
                </a:solidFill>
                <a:latin typeface="+mn-ea"/>
                <a:cs typeface="+mn-ea"/>
                <a:sym typeface="+mn-ea"/>
              </a:rPr>
              <a:t>vector</a:t>
            </a:r>
            <a:r>
              <a:rPr lang="zh-CN" altLang="en-US" dirty="0">
                <a:solidFill>
                  <a:schemeClr val="tx1"/>
                </a:solidFill>
                <a:latin typeface="+mn-ea"/>
                <a:cs typeface="+mn-ea"/>
                <a:sym typeface="+mn-ea"/>
              </a:rPr>
              <a:t>来实现，这样一共占用的空间就不会超过</a:t>
            </a:r>
            <a:r>
              <a:rPr lang="en-US" altLang="zh-CN" dirty="0">
                <a:solidFill>
                  <a:schemeClr val="tx1"/>
                </a:solidFill>
                <a:latin typeface="+mn-ea"/>
                <a:cs typeface="+mn-ea"/>
                <a:sym typeface="+mn-ea"/>
              </a:rPr>
              <a:t>m</a:t>
            </a:r>
            <a:r>
              <a:rPr lang="zh-CN" altLang="en-US" dirty="0">
                <a:solidFill>
                  <a:schemeClr val="tx1"/>
                </a:solidFill>
                <a:latin typeface="+mn-ea"/>
                <a:cs typeface="+mn-ea"/>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vector</a:t>
            </a:r>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：用法</a:t>
            </a:r>
          </a:p>
        </p:txBody>
      </p:sp>
      <p:sp>
        <p:nvSpPr>
          <p:cNvPr id="6" name="文本框 5"/>
          <p:cNvSpPr txBox="1"/>
          <p:nvPr/>
        </p:nvSpPr>
        <p:spPr>
          <a:xfrm>
            <a:off x="642620" y="1246505"/>
            <a:ext cx="10845800" cy="3744595"/>
          </a:xfrm>
          <a:prstGeom prst="rect">
            <a:avLst/>
          </a:prstGeom>
          <a:noFill/>
        </p:spPr>
        <p:txBody>
          <a:bodyPr wrap="square" rtlCol="0">
            <a:spAutoFit/>
          </a:bodyPr>
          <a:lstStyle/>
          <a:p>
            <a:pPr eaLnBrk="1" hangingPunct="1">
              <a:lnSpc>
                <a:spcPct val="120000"/>
              </a:lnSpc>
              <a:buClr>
                <a:schemeClr val="accent2"/>
              </a:buClr>
              <a:buSzPct val="80000"/>
            </a:pPr>
            <a:r>
              <a:rPr lang="en-US" altLang="zh-CN" dirty="0">
                <a:solidFill>
                  <a:schemeClr val="tx1"/>
                </a:solidFill>
                <a:latin typeface="+mn-ea"/>
                <a:cs typeface="+mn-ea"/>
                <a:sym typeface="+mn-ea"/>
              </a:rPr>
              <a:t>    (1)vector</a:t>
            </a:r>
            <a:r>
              <a:rPr lang="zh-CN" altLang="en-US" dirty="0">
                <a:solidFill>
                  <a:schemeClr val="tx1"/>
                </a:solidFill>
                <a:latin typeface="+mn-ea"/>
                <a:cs typeface="+mn-ea"/>
                <a:sym typeface="+mn-ea"/>
              </a:rPr>
              <a:t>的建立</a:t>
            </a:r>
            <a:r>
              <a:rPr lang="en-US" altLang="zh-CN" dirty="0">
                <a:solidFill>
                  <a:schemeClr val="tx1"/>
                </a:solidFill>
                <a:latin typeface="+mn-ea"/>
                <a:cs typeface="+mn-ea"/>
                <a:sym typeface="+mn-ea"/>
              </a:rPr>
              <a:t>:vector&lt;</a:t>
            </a:r>
            <a:r>
              <a:rPr lang="zh-CN" altLang="en-US" dirty="0">
                <a:solidFill>
                  <a:schemeClr val="tx1"/>
                </a:solidFill>
                <a:latin typeface="+mn-ea"/>
                <a:cs typeface="+mn-ea"/>
                <a:sym typeface="+mn-ea"/>
              </a:rPr>
              <a:t>数据类型</a:t>
            </a:r>
            <a:r>
              <a:rPr lang="en-US" altLang="zh-CN" dirty="0">
                <a:solidFill>
                  <a:schemeClr val="tx1"/>
                </a:solidFill>
                <a:latin typeface="+mn-ea"/>
                <a:cs typeface="+mn-ea"/>
                <a:sym typeface="+mn-ea"/>
              </a:rPr>
              <a:t>&gt;</a:t>
            </a:r>
            <a:r>
              <a:rPr lang="zh-CN" altLang="en-US" dirty="0">
                <a:solidFill>
                  <a:schemeClr val="tx1"/>
                </a:solidFill>
                <a:latin typeface="+mn-ea"/>
                <a:cs typeface="+mn-ea"/>
                <a:sym typeface="+mn-ea"/>
              </a:rPr>
              <a:t>容器名。如</a:t>
            </a:r>
            <a:r>
              <a:rPr lang="en-US" altLang="zh-CN" dirty="0">
                <a:solidFill>
                  <a:schemeClr val="tx1"/>
                </a:solidFill>
                <a:latin typeface="+mn-ea"/>
                <a:cs typeface="+mn-ea"/>
                <a:sym typeface="+mn-ea"/>
              </a:rPr>
              <a:t>vector&lt;int&gt;vec; </a:t>
            </a:r>
            <a:r>
              <a:rPr lang="zh-CN" altLang="en-US" dirty="0">
                <a:solidFill>
                  <a:schemeClr val="tx1"/>
                </a:solidFill>
                <a:latin typeface="+mn-ea"/>
                <a:cs typeface="+mn-ea"/>
                <a:sym typeface="+mn-ea"/>
              </a:rPr>
              <a:t>（下面一律拿</a:t>
            </a:r>
            <a:r>
              <a:rPr lang="en-US" altLang="zh-CN" dirty="0">
                <a:solidFill>
                  <a:schemeClr val="tx1"/>
                </a:solidFill>
                <a:latin typeface="+mn-ea"/>
                <a:cs typeface="+mn-ea"/>
                <a:sym typeface="+mn-ea"/>
              </a:rPr>
              <a:t>vec</a:t>
            </a:r>
            <a:r>
              <a:rPr lang="zh-CN" altLang="en-US" dirty="0">
                <a:solidFill>
                  <a:schemeClr val="tx1"/>
                </a:solidFill>
                <a:latin typeface="+mn-ea"/>
                <a:cs typeface="+mn-ea"/>
                <a:sym typeface="+mn-ea"/>
              </a:rPr>
              <a:t>举例）</a:t>
            </a:r>
          </a:p>
          <a:p>
            <a:pPr eaLnBrk="1" hangingPunct="1">
              <a:lnSpc>
                <a:spcPct val="120000"/>
              </a:lnSpc>
              <a:buClr>
                <a:schemeClr val="accent2"/>
              </a:buClr>
              <a:buSzPct val="80000"/>
            </a:pPr>
            <a:r>
              <a:rPr lang="en-US" altLang="zh-CN" dirty="0">
                <a:solidFill>
                  <a:schemeClr val="tx1"/>
                </a:solidFill>
                <a:latin typeface="+mn-ea"/>
                <a:cs typeface="+mn-ea"/>
                <a:sym typeface="+mn-ea"/>
              </a:rPr>
              <a:t>    (2)vector</a:t>
            </a:r>
            <a:r>
              <a:rPr lang="zh-CN" altLang="en-US" dirty="0">
                <a:solidFill>
                  <a:schemeClr val="tx1"/>
                </a:solidFill>
                <a:latin typeface="+mn-ea"/>
                <a:cs typeface="+mn-ea"/>
                <a:sym typeface="+mn-ea"/>
              </a:rPr>
              <a:t>访问</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和数组差不多</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比如第一位</a:t>
            </a:r>
            <a:r>
              <a:rPr lang="en-US" altLang="zh-CN" dirty="0">
                <a:solidFill>
                  <a:schemeClr val="tx1"/>
                </a:solidFill>
                <a:latin typeface="+mn-ea"/>
                <a:cs typeface="+mn-ea"/>
                <a:sym typeface="+mn-ea"/>
              </a:rPr>
              <a:t>vec[0],</a:t>
            </a:r>
            <a:r>
              <a:rPr lang="zh-CN" altLang="en-US" dirty="0">
                <a:solidFill>
                  <a:schemeClr val="tx1"/>
                </a:solidFill>
                <a:latin typeface="+mn-ea"/>
                <a:cs typeface="+mn-ea"/>
                <a:sym typeface="+mn-ea"/>
              </a:rPr>
              <a:t>第二位</a:t>
            </a:r>
            <a:r>
              <a:rPr lang="en-US" altLang="zh-CN" dirty="0">
                <a:solidFill>
                  <a:schemeClr val="tx1"/>
                </a:solidFill>
                <a:latin typeface="+mn-ea"/>
                <a:cs typeface="+mn-ea"/>
                <a:sym typeface="+mn-ea"/>
              </a:rPr>
              <a:t>vec[1].(</a:t>
            </a:r>
            <a:r>
              <a:rPr lang="zh-CN" altLang="en-US" dirty="0">
                <a:solidFill>
                  <a:schemeClr val="tx1"/>
                </a:solidFill>
                <a:latin typeface="+mn-ea"/>
                <a:cs typeface="+mn-ea"/>
                <a:sym typeface="+mn-ea"/>
              </a:rPr>
              <a:t>注意是</a:t>
            </a:r>
            <a:r>
              <a:rPr lang="en-US" altLang="zh-CN" dirty="0">
                <a:solidFill>
                  <a:schemeClr val="tx1"/>
                </a:solidFill>
                <a:latin typeface="+mn-ea"/>
                <a:cs typeface="+mn-ea"/>
                <a:sym typeface="+mn-ea"/>
              </a:rPr>
              <a:t>0</a:t>
            </a:r>
            <a:r>
              <a:rPr lang="zh-CN" altLang="en-US" dirty="0">
                <a:solidFill>
                  <a:schemeClr val="tx1"/>
                </a:solidFill>
                <a:latin typeface="+mn-ea"/>
                <a:cs typeface="+mn-ea"/>
                <a:sym typeface="+mn-ea"/>
              </a:rPr>
              <a:t>开头，所以第</a:t>
            </a:r>
            <a:r>
              <a:rPr lang="en-US" altLang="zh-CN" dirty="0">
                <a:solidFill>
                  <a:schemeClr val="tx1"/>
                </a:solidFill>
                <a:latin typeface="+mn-ea"/>
                <a:cs typeface="+mn-ea"/>
                <a:sym typeface="+mn-ea"/>
              </a:rPr>
              <a:t>i+1</a:t>
            </a:r>
            <a:r>
              <a:rPr lang="zh-CN" altLang="en-US" dirty="0">
                <a:solidFill>
                  <a:schemeClr val="tx1"/>
                </a:solidFill>
                <a:latin typeface="+mn-ea"/>
                <a:cs typeface="+mn-ea"/>
                <a:sym typeface="+mn-ea"/>
              </a:rPr>
              <a:t>个元素下标为</a:t>
            </a:r>
            <a:r>
              <a:rPr lang="en-US" altLang="zh-CN" dirty="0">
                <a:solidFill>
                  <a:schemeClr val="tx1"/>
                </a:solidFill>
                <a:latin typeface="+mn-ea"/>
                <a:cs typeface="+mn-ea"/>
                <a:sym typeface="+mn-ea"/>
              </a:rPr>
              <a:t>i</a:t>
            </a:r>
            <a:r>
              <a:rPr lang="zh-CN" altLang="en-US" dirty="0">
                <a:solidFill>
                  <a:schemeClr val="tx1"/>
                </a:solidFill>
                <a:latin typeface="+mn-ea"/>
                <a:cs typeface="+mn-ea"/>
                <a:sym typeface="+mn-ea"/>
              </a:rPr>
              <a:t>）</a:t>
            </a:r>
          </a:p>
          <a:p>
            <a:pPr eaLnBrk="1" hangingPunct="1">
              <a:lnSpc>
                <a:spcPct val="120000"/>
              </a:lnSpc>
              <a:buClr>
                <a:schemeClr val="accent2"/>
              </a:buClr>
              <a:buSzPct val="80000"/>
            </a:pPr>
            <a:r>
              <a:rPr lang="en-US" altLang="zh-CN" dirty="0">
                <a:solidFill>
                  <a:schemeClr val="tx1"/>
                </a:solidFill>
                <a:latin typeface="+mn-ea"/>
                <a:cs typeface="+mn-ea"/>
                <a:sym typeface="+mn-ea"/>
              </a:rPr>
              <a:t>    (3)vector</a:t>
            </a:r>
            <a:r>
              <a:rPr lang="zh-CN" altLang="en-US" dirty="0">
                <a:solidFill>
                  <a:schemeClr val="tx1"/>
                </a:solidFill>
                <a:latin typeface="+mn-ea"/>
                <a:cs typeface="+mn-ea"/>
                <a:sym typeface="+mn-ea"/>
              </a:rPr>
              <a:t>插入新元素</a:t>
            </a:r>
            <a:r>
              <a:rPr lang="en-US" altLang="zh-CN" dirty="0">
                <a:solidFill>
                  <a:schemeClr val="tx1"/>
                </a:solidFill>
                <a:latin typeface="+mn-ea"/>
                <a:cs typeface="+mn-ea"/>
                <a:sym typeface="+mn-ea"/>
              </a:rPr>
              <a:t>a</a:t>
            </a:r>
            <a:r>
              <a:rPr lang="zh-CN" altLang="en-US" dirty="0">
                <a:solidFill>
                  <a:schemeClr val="tx1"/>
                </a:solidFill>
                <a:latin typeface="+mn-ea"/>
                <a:cs typeface="+mn-ea"/>
                <a:sym typeface="+mn-ea"/>
              </a:rPr>
              <a:t>：</a:t>
            </a:r>
            <a:r>
              <a:rPr lang="en-US" altLang="zh-CN" dirty="0">
                <a:solidFill>
                  <a:schemeClr val="tx1"/>
                </a:solidFill>
                <a:latin typeface="+mn-ea"/>
                <a:cs typeface="+mn-ea"/>
                <a:sym typeface="+mn-ea"/>
              </a:rPr>
              <a:t>(</a:t>
            </a:r>
            <a:r>
              <a:rPr lang="zh-CN" altLang="en-US" dirty="0">
                <a:solidFill>
                  <a:schemeClr val="tx1"/>
                </a:solidFill>
                <a:latin typeface="+mn-ea"/>
                <a:cs typeface="+mn-ea"/>
                <a:sym typeface="+mn-ea"/>
              </a:rPr>
              <a:t>插入元素类型必须和</a:t>
            </a:r>
            <a:r>
              <a:rPr lang="en-US" altLang="zh-CN" dirty="0">
                <a:solidFill>
                  <a:schemeClr val="tx1"/>
                </a:solidFill>
                <a:latin typeface="+mn-ea"/>
                <a:cs typeface="+mn-ea"/>
                <a:sym typeface="+mn-ea"/>
              </a:rPr>
              <a:t>vector</a:t>
            </a:r>
            <a:r>
              <a:rPr lang="zh-CN" altLang="en-US" dirty="0">
                <a:solidFill>
                  <a:schemeClr val="tx1"/>
                </a:solidFill>
                <a:latin typeface="+mn-ea"/>
                <a:cs typeface="+mn-ea"/>
                <a:sym typeface="+mn-ea"/>
              </a:rPr>
              <a:t>建立的元素类型相同</a:t>
            </a:r>
            <a:r>
              <a:rPr lang="en-US" altLang="zh-CN" dirty="0">
                <a:solidFill>
                  <a:schemeClr val="tx1"/>
                </a:solidFill>
                <a:latin typeface="+mn-ea"/>
                <a:cs typeface="+mn-ea"/>
                <a:sym typeface="+mn-ea"/>
              </a:rPr>
              <a:t>)</a:t>
            </a:r>
            <a:endParaRPr lang="zh-CN" altLang="en-US" dirty="0">
              <a:solidFill>
                <a:schemeClr val="tx1"/>
              </a:solidFill>
              <a:latin typeface="+mn-ea"/>
              <a:cs typeface="+mn-ea"/>
              <a:sym typeface="+mn-ea"/>
            </a:endParaRPr>
          </a:p>
          <a:p>
            <a:pPr eaLnBrk="1" hangingPunct="1">
              <a:lnSpc>
                <a:spcPct val="120000"/>
              </a:lnSpc>
              <a:buClr>
                <a:schemeClr val="accent2"/>
              </a:buClr>
              <a:buSzPct val="80000"/>
            </a:pPr>
            <a:r>
              <a:rPr lang="en-US" altLang="zh-CN" dirty="0">
                <a:solidFill>
                  <a:schemeClr val="tx1"/>
                </a:solidFill>
                <a:latin typeface="+mn-ea"/>
                <a:cs typeface="+mn-ea"/>
                <a:sym typeface="+mn-ea"/>
              </a:rPr>
              <a:t>        </a:t>
            </a:r>
            <a:r>
              <a:rPr lang="zh-CN" altLang="en-US" dirty="0">
                <a:solidFill>
                  <a:schemeClr val="tx1"/>
                </a:solidFill>
                <a:latin typeface="+mn-ea"/>
                <a:cs typeface="+mn-ea"/>
                <a:sym typeface="+mn-ea"/>
              </a:rPr>
              <a:t>①把</a:t>
            </a:r>
            <a:r>
              <a:rPr lang="en-US" altLang="zh-CN" dirty="0">
                <a:solidFill>
                  <a:schemeClr val="tx1"/>
                </a:solidFill>
                <a:latin typeface="+mn-ea"/>
                <a:cs typeface="+mn-ea"/>
                <a:sym typeface="+mn-ea"/>
              </a:rPr>
              <a:t>a</a:t>
            </a:r>
            <a:r>
              <a:rPr lang="zh-CN" altLang="en-US" dirty="0">
                <a:solidFill>
                  <a:schemeClr val="tx1"/>
                </a:solidFill>
                <a:latin typeface="+mn-ea"/>
                <a:cs typeface="+mn-ea"/>
                <a:sym typeface="+mn-ea"/>
              </a:rPr>
              <a:t>插到最后去</a:t>
            </a:r>
            <a:r>
              <a:rPr lang="en-US" altLang="zh-CN" dirty="0">
                <a:solidFill>
                  <a:schemeClr val="tx1"/>
                </a:solidFill>
                <a:latin typeface="+mn-ea"/>
                <a:cs typeface="+mn-ea"/>
                <a:sym typeface="+mn-ea"/>
              </a:rPr>
              <a:t>: vec.push_back(a);</a:t>
            </a:r>
          </a:p>
          <a:p>
            <a:pPr eaLnBrk="1" hangingPunct="1">
              <a:lnSpc>
                <a:spcPct val="120000"/>
              </a:lnSpc>
              <a:buClr>
                <a:schemeClr val="accent2"/>
              </a:buClr>
              <a:buSzPct val="80000"/>
            </a:pPr>
            <a:r>
              <a:rPr lang="en-US" altLang="zh-CN" dirty="0">
                <a:solidFill>
                  <a:schemeClr val="tx1"/>
                </a:solidFill>
                <a:latin typeface="+mn-ea"/>
                <a:cs typeface="+mn-ea"/>
                <a:sym typeface="+mn-ea"/>
              </a:rPr>
              <a:t>        </a:t>
            </a:r>
            <a:r>
              <a:rPr lang="zh-CN" altLang="en-US" dirty="0">
                <a:solidFill>
                  <a:schemeClr val="tx1"/>
                </a:solidFill>
                <a:latin typeface="+mn-ea"/>
                <a:cs typeface="+mn-ea"/>
                <a:sym typeface="+mn-ea"/>
              </a:rPr>
              <a:t>②在下标为</a:t>
            </a:r>
            <a:r>
              <a:rPr lang="en-US" altLang="zh-CN" dirty="0">
                <a:solidFill>
                  <a:schemeClr val="tx1"/>
                </a:solidFill>
                <a:latin typeface="+mn-ea"/>
                <a:cs typeface="+mn-ea"/>
                <a:sym typeface="+mn-ea"/>
              </a:rPr>
              <a:t>i</a:t>
            </a:r>
            <a:r>
              <a:rPr lang="zh-CN" altLang="en-US" dirty="0">
                <a:solidFill>
                  <a:schemeClr val="tx1"/>
                </a:solidFill>
                <a:latin typeface="+mn-ea"/>
                <a:cs typeface="+mn-ea"/>
                <a:sym typeface="+mn-ea"/>
              </a:rPr>
              <a:t>的位置插入</a:t>
            </a:r>
            <a:r>
              <a:rPr lang="en-US" altLang="zh-CN" dirty="0">
                <a:solidFill>
                  <a:schemeClr val="tx1"/>
                </a:solidFill>
                <a:latin typeface="+mn-ea"/>
                <a:cs typeface="+mn-ea"/>
                <a:sym typeface="+mn-ea"/>
              </a:rPr>
              <a:t>a: vec.insert(vec.begin()+i,a);</a:t>
            </a:r>
            <a:br>
              <a:rPr lang="en-US" altLang="zh-CN" dirty="0">
                <a:solidFill>
                  <a:schemeClr val="tx1"/>
                </a:solidFill>
                <a:latin typeface="+mn-ea"/>
                <a:cs typeface="+mn-ea"/>
                <a:sym typeface="+mn-ea"/>
              </a:rPr>
            </a:br>
            <a:r>
              <a:rPr lang="en-US" altLang="zh-CN" dirty="0">
                <a:solidFill>
                  <a:schemeClr val="tx1"/>
                </a:solidFill>
                <a:latin typeface="+mn-ea"/>
                <a:cs typeface="+mn-ea"/>
                <a:sym typeface="+mn-ea"/>
              </a:rPr>
              <a:t>    </a:t>
            </a:r>
            <a:r>
              <a:rPr lang="en-US" altLang="zh-CN" dirty="0">
                <a:latin typeface="+mn-ea"/>
                <a:cs typeface="+mn-ea"/>
                <a:sym typeface="+mn-ea"/>
              </a:rPr>
              <a:t>(4)vector</a:t>
            </a:r>
            <a:r>
              <a:rPr lang="zh-CN" altLang="en-US" dirty="0">
                <a:latin typeface="+mn-ea"/>
                <a:cs typeface="+mn-ea"/>
                <a:sym typeface="+mn-ea"/>
              </a:rPr>
              <a:t>删除下标为</a:t>
            </a:r>
            <a:r>
              <a:rPr lang="en-US" altLang="zh-CN" dirty="0">
                <a:latin typeface="+mn-ea"/>
                <a:cs typeface="+mn-ea"/>
                <a:sym typeface="+mn-ea"/>
              </a:rPr>
              <a:t>i</a:t>
            </a:r>
            <a:r>
              <a:rPr lang="zh-CN" altLang="en-US" dirty="0">
                <a:latin typeface="+mn-ea"/>
                <a:cs typeface="+mn-ea"/>
                <a:sym typeface="+mn-ea"/>
              </a:rPr>
              <a:t>的位置的元素：</a:t>
            </a:r>
            <a:r>
              <a:rPr lang="en-US" altLang="zh-CN" dirty="0">
                <a:latin typeface="+mn-ea"/>
                <a:cs typeface="+mn-ea"/>
                <a:sym typeface="+mn-ea"/>
              </a:rPr>
              <a:t> vec.erase(vec.begin()+i);</a:t>
            </a:r>
          </a:p>
          <a:p>
            <a:pPr eaLnBrk="1" hangingPunct="1">
              <a:lnSpc>
                <a:spcPct val="120000"/>
              </a:lnSpc>
              <a:buClr>
                <a:schemeClr val="accent2"/>
              </a:buClr>
              <a:buSzPct val="80000"/>
            </a:pPr>
            <a:r>
              <a:rPr lang="en-US" altLang="zh-CN" dirty="0">
                <a:latin typeface="+mn-ea"/>
                <a:cs typeface="+mn-ea"/>
                <a:sym typeface="+mn-ea"/>
              </a:rPr>
              <a:t>    (5)vector</a:t>
            </a:r>
            <a:r>
              <a:rPr lang="zh-CN" altLang="en-US" dirty="0">
                <a:latin typeface="+mn-ea"/>
                <a:cs typeface="+mn-ea"/>
                <a:sym typeface="+mn-ea"/>
              </a:rPr>
              <a:t>查询元素个数</a:t>
            </a:r>
            <a:r>
              <a:rPr lang="en-US" altLang="zh-CN" dirty="0">
                <a:latin typeface="+mn-ea"/>
                <a:cs typeface="+mn-ea"/>
                <a:sym typeface="+mn-ea"/>
              </a:rPr>
              <a:t>: cout&lt;&lt;vec.size();</a:t>
            </a:r>
          </a:p>
          <a:p>
            <a:pPr eaLnBrk="1" hangingPunct="1">
              <a:lnSpc>
                <a:spcPct val="120000"/>
              </a:lnSpc>
              <a:buClr>
                <a:schemeClr val="accent2"/>
              </a:buClr>
              <a:buSzPct val="80000"/>
            </a:pPr>
            <a:r>
              <a:rPr lang="en-US" altLang="zh-CN" dirty="0">
                <a:latin typeface="+mn-ea"/>
                <a:cs typeface="+mn-ea"/>
                <a:sym typeface="+mn-ea"/>
              </a:rPr>
              <a:t>    (6)vector</a:t>
            </a:r>
            <a:r>
              <a:rPr lang="zh-CN" altLang="en-US" dirty="0">
                <a:latin typeface="+mn-ea"/>
                <a:cs typeface="+mn-ea"/>
                <a:sym typeface="+mn-ea"/>
              </a:rPr>
              <a:t>清空整个容器</a:t>
            </a:r>
            <a:r>
              <a:rPr lang="en-US" altLang="zh-CN" dirty="0">
                <a:latin typeface="+mn-ea"/>
                <a:cs typeface="+mn-ea"/>
                <a:sym typeface="+mn-ea"/>
              </a:rPr>
              <a:t>: vec.clear();</a:t>
            </a:r>
          </a:p>
          <a:p>
            <a:pPr eaLnBrk="1" hangingPunct="1">
              <a:lnSpc>
                <a:spcPct val="120000"/>
              </a:lnSpc>
              <a:buClr>
                <a:schemeClr val="accent2"/>
              </a:buClr>
              <a:buSzPct val="80000"/>
            </a:pPr>
            <a:endParaRPr lang="en-US" altLang="zh-CN" dirty="0">
              <a:latin typeface="+mn-ea"/>
              <a:cs typeface="+mn-ea"/>
              <a:sym typeface="+mn-ea"/>
            </a:endParaRPr>
          </a:p>
          <a:p>
            <a:pPr eaLnBrk="1" hangingPunct="1">
              <a:lnSpc>
                <a:spcPct val="120000"/>
              </a:lnSpc>
              <a:buClr>
                <a:schemeClr val="accent2"/>
              </a:buClr>
              <a:buSzPct val="80000"/>
            </a:pPr>
            <a:endParaRPr lang="en-US" altLang="zh-CN" dirty="0">
              <a:latin typeface="+mn-ea"/>
              <a:cs typeface="+mn-ea"/>
              <a:sym typeface="+mn-ea"/>
            </a:endParaRPr>
          </a:p>
          <a:p>
            <a:pPr eaLnBrk="1" hangingPunct="1">
              <a:lnSpc>
                <a:spcPct val="120000"/>
              </a:lnSpc>
              <a:buClr>
                <a:schemeClr val="accent2"/>
              </a:buClr>
              <a:buSzPct val="80000"/>
            </a:pPr>
            <a:r>
              <a:rPr lang="en-US" altLang="zh-CN" dirty="0">
                <a:latin typeface="+mn-ea"/>
                <a:cs typeface="+mn-ea"/>
                <a:sym typeface="+mn-ea"/>
              </a:rPr>
              <a:t> </a:t>
            </a:r>
            <a:r>
              <a:rPr lang="zh-CN" altLang="en-US" dirty="0">
                <a:latin typeface="+mn-ea"/>
                <a:cs typeface="+mn-ea"/>
                <a:sym typeface="+mn-ea"/>
              </a:rPr>
              <a:t>注意，</a:t>
            </a:r>
            <a:r>
              <a:rPr lang="en-US" altLang="zh-CN" dirty="0">
                <a:latin typeface="+mn-ea"/>
                <a:cs typeface="+mn-ea"/>
                <a:sym typeface="+mn-ea"/>
              </a:rPr>
              <a:t>vector</a:t>
            </a:r>
            <a:r>
              <a:rPr lang="zh-CN" altLang="en-US" dirty="0">
                <a:latin typeface="+mn-ea"/>
                <a:cs typeface="+mn-ea"/>
                <a:sym typeface="+mn-ea"/>
              </a:rPr>
              <a:t>的</a:t>
            </a:r>
            <a:r>
              <a:rPr lang="en-US" altLang="zh-CN" dirty="0">
                <a:latin typeface="+mn-ea"/>
                <a:cs typeface="+mn-ea"/>
                <a:sym typeface="+mn-ea"/>
              </a:rPr>
              <a:t>insert</a:t>
            </a:r>
            <a:r>
              <a:rPr lang="zh-CN" altLang="en-US" dirty="0">
                <a:latin typeface="+mn-ea"/>
                <a:cs typeface="+mn-ea"/>
                <a:sym typeface="+mn-ea"/>
              </a:rPr>
              <a:t>和</a:t>
            </a:r>
            <a:r>
              <a:rPr lang="en-US" altLang="zh-CN" dirty="0">
                <a:latin typeface="+mn-ea"/>
                <a:cs typeface="+mn-ea"/>
                <a:sym typeface="+mn-ea"/>
              </a:rPr>
              <a:t>erase</a:t>
            </a:r>
            <a:r>
              <a:rPr lang="zh-CN" altLang="en-US" dirty="0">
                <a:latin typeface="+mn-ea"/>
                <a:cs typeface="+mn-ea"/>
                <a:sym typeface="+mn-ea"/>
              </a:rPr>
              <a:t>操作是</a:t>
            </a:r>
            <a:r>
              <a:rPr lang="en-US" altLang="zh-CN" dirty="0">
                <a:latin typeface="+mn-ea"/>
                <a:cs typeface="+mn-ea"/>
                <a:sym typeface="+mn-ea"/>
              </a:rPr>
              <a:t>O(n)</a:t>
            </a:r>
            <a:r>
              <a:rPr lang="zh-CN" altLang="en-US" dirty="0">
                <a:latin typeface="+mn-ea"/>
                <a:cs typeface="+mn-ea"/>
                <a:sym typeface="+mn-ea"/>
              </a:rPr>
              <a:t>的！</a:t>
            </a:r>
            <a:r>
              <a:rPr lang="en-US" altLang="zh-CN" dirty="0">
                <a:latin typeface="+mn-ea"/>
                <a:cs typeface="+mn-ea"/>
                <a:sym typeface="+mn-ea"/>
              </a:rPr>
              <a:t>push_back</a:t>
            </a:r>
            <a:r>
              <a:rPr lang="zh-CN" altLang="en-US" dirty="0">
                <a:latin typeface="+mn-ea"/>
                <a:cs typeface="+mn-ea"/>
                <a:sym typeface="+mn-ea"/>
              </a:rPr>
              <a:t>和访问是</a:t>
            </a:r>
            <a:r>
              <a:rPr lang="en-US" altLang="zh-CN" dirty="0">
                <a:latin typeface="+mn-ea"/>
                <a:cs typeface="+mn-ea"/>
                <a:sym typeface="+mn-ea"/>
              </a:rPr>
              <a:t>O(1)</a:t>
            </a:r>
            <a:r>
              <a:rPr lang="zh-CN" altLang="en-US" dirty="0">
                <a:latin typeface="+mn-ea"/>
                <a:cs typeface="+mn-ea"/>
                <a:sym typeface="+mn-ea"/>
              </a:rPr>
              <a:t>的。</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vector</a:t>
            </a:r>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在图中的使用</a:t>
            </a:r>
          </a:p>
        </p:txBody>
      </p:sp>
      <p:sp>
        <p:nvSpPr>
          <p:cNvPr id="6" name="文本框 5"/>
          <p:cNvSpPr txBox="1"/>
          <p:nvPr/>
        </p:nvSpPr>
        <p:spPr>
          <a:xfrm>
            <a:off x="642620" y="1246505"/>
            <a:ext cx="10845800" cy="5077460"/>
          </a:xfrm>
          <a:prstGeom prst="rect">
            <a:avLst/>
          </a:prstGeom>
          <a:noFill/>
        </p:spPr>
        <p:txBody>
          <a:bodyPr wrap="square" rtlCol="0">
            <a:spAutoFit/>
          </a:bodyPr>
          <a:lstStyle/>
          <a:p>
            <a:pPr algn="l"/>
            <a:r>
              <a:rPr lang="en-US" altLang="zh-CN">
                <a:sym typeface="+mn-ea"/>
              </a:rPr>
              <a:t>    </a:t>
            </a:r>
            <a:r>
              <a:rPr lang="zh-CN" altLang="en-US">
                <a:sym typeface="+mn-ea"/>
              </a:rPr>
              <a:t>我们可以开一个二维的</a:t>
            </a:r>
            <a:r>
              <a:rPr lang="en-US" altLang="zh-CN">
                <a:sym typeface="+mn-ea"/>
              </a:rPr>
              <a:t>vector</a:t>
            </a:r>
            <a:r>
              <a:rPr lang="zh-CN" altLang="en-US">
                <a:sym typeface="+mn-ea"/>
              </a:rPr>
              <a:t>：</a:t>
            </a:r>
            <a:r>
              <a:rPr lang="en-US" altLang="zh-CN">
                <a:sym typeface="+mn-ea"/>
              </a:rPr>
              <a:t>vector&lt;int&gt;a[1001];</a:t>
            </a:r>
          </a:p>
          <a:p>
            <a:pPr algn="l"/>
            <a:r>
              <a:rPr lang="en-US" altLang="zh-CN">
                <a:sym typeface="+mn-ea"/>
              </a:rPr>
              <a:t>    </a:t>
            </a:r>
            <a:r>
              <a:rPr lang="zh-CN" altLang="en-US">
                <a:sym typeface="+mn-ea"/>
              </a:rPr>
              <a:t>这代表着我们有一个二维的存图的一个结构，一共</a:t>
            </a:r>
            <a:r>
              <a:rPr lang="en-US" altLang="zh-CN">
                <a:sym typeface="+mn-ea"/>
              </a:rPr>
              <a:t>1001</a:t>
            </a:r>
            <a:r>
              <a:rPr lang="zh-CN" altLang="en-US">
                <a:sym typeface="+mn-ea"/>
              </a:rPr>
              <a:t>行，每一行都是一个</a:t>
            </a:r>
            <a:r>
              <a:rPr lang="en-US" altLang="zh-CN">
                <a:sym typeface="+mn-ea"/>
              </a:rPr>
              <a:t>vector</a:t>
            </a:r>
            <a:r>
              <a:rPr lang="zh-CN" altLang="en-US">
                <a:sym typeface="+mn-ea"/>
              </a:rPr>
              <a:t>。</a:t>
            </a:r>
          </a:p>
          <a:p>
            <a:pPr algn="l"/>
            <a:r>
              <a:rPr lang="en-US" altLang="zh-CN">
                <a:sym typeface="+mn-ea"/>
              </a:rPr>
              <a:t>    </a:t>
            </a:r>
            <a:r>
              <a:rPr lang="zh-CN" altLang="en-US">
                <a:sym typeface="+mn-ea"/>
              </a:rPr>
              <a:t>我们一般使用邻接表配合</a:t>
            </a:r>
            <a:r>
              <a:rPr lang="en-US" altLang="zh-CN">
                <a:sym typeface="+mn-ea"/>
              </a:rPr>
              <a:t>vector</a:t>
            </a:r>
            <a:r>
              <a:rPr lang="zh-CN" altLang="en-US">
                <a:sym typeface="+mn-ea"/>
              </a:rPr>
              <a:t>使用。</a:t>
            </a:r>
          </a:p>
          <a:p>
            <a:pPr algn="l"/>
            <a:endParaRPr lang="zh-CN" altLang="en-US">
              <a:sym typeface="+mn-ea"/>
            </a:endParaRPr>
          </a:p>
          <a:p>
            <a:pPr algn="l"/>
            <a:r>
              <a:rPr lang="zh-CN" altLang="en-US">
                <a:sym typeface="+mn-ea"/>
              </a:rPr>
              <a:t> </a:t>
            </a:r>
            <a:r>
              <a:rPr lang="en-US" altLang="zh-CN">
                <a:sym typeface="+mn-ea"/>
              </a:rPr>
              <a:t>   </a:t>
            </a:r>
            <a:r>
              <a:rPr lang="zh-CN" altLang="en-US">
                <a:sym typeface="+mn-ea"/>
              </a:rPr>
              <a:t>定义如下：</a:t>
            </a:r>
          </a:p>
          <a:p>
            <a:pPr algn="l"/>
            <a:r>
              <a:rPr lang="en-US" altLang="zh-CN">
                <a:sym typeface="+mn-ea"/>
              </a:rPr>
              <a:t>    </a:t>
            </a:r>
            <a:r>
              <a:rPr lang="en-US" altLang="zh-CN">
                <a:solidFill>
                  <a:srgbClr val="FF0000"/>
                </a:solidFill>
                <a:sym typeface="+mn-ea"/>
              </a:rPr>
              <a:t>struct Node{</a:t>
            </a:r>
          </a:p>
          <a:p>
            <a:pPr algn="l"/>
            <a:r>
              <a:rPr lang="en-US" altLang="zh-CN">
                <a:solidFill>
                  <a:srgbClr val="FF0000"/>
                </a:solidFill>
                <a:sym typeface="+mn-ea"/>
              </a:rPr>
              <a:t>          int to;</a:t>
            </a:r>
          </a:p>
          <a:p>
            <a:pPr algn="l"/>
            <a:r>
              <a:rPr lang="en-US" altLang="zh-CN">
                <a:solidFill>
                  <a:srgbClr val="FF0000"/>
                </a:solidFill>
                <a:sym typeface="+mn-ea"/>
              </a:rPr>
              <a:t>          int v;</a:t>
            </a:r>
          </a:p>
          <a:p>
            <a:pPr algn="l"/>
            <a:r>
              <a:rPr lang="en-US" altLang="zh-CN">
                <a:solidFill>
                  <a:srgbClr val="FF0000"/>
                </a:solidFill>
                <a:sym typeface="+mn-ea"/>
              </a:rPr>
              <a:t>    };</a:t>
            </a:r>
          </a:p>
          <a:p>
            <a:pPr algn="l"/>
            <a:r>
              <a:rPr lang="en-US" altLang="zh-CN">
                <a:solidFill>
                  <a:srgbClr val="FF0000"/>
                </a:solidFill>
                <a:sym typeface="+mn-ea"/>
              </a:rPr>
              <a:t>    vector&lt;Node&gt;a[1001];</a:t>
            </a:r>
          </a:p>
          <a:p>
            <a:pPr algn="l"/>
            <a:r>
              <a:rPr lang="en-US" altLang="zh-CN">
                <a:sym typeface="+mn-ea"/>
              </a:rPr>
              <a:t>    </a:t>
            </a:r>
          </a:p>
          <a:p>
            <a:pPr algn="l"/>
            <a:r>
              <a:rPr lang="en-US" altLang="zh-CN">
                <a:sym typeface="+mn-ea"/>
              </a:rPr>
              <a:t>    </a:t>
            </a:r>
            <a:r>
              <a:rPr lang="zh-CN" altLang="en-US">
                <a:sym typeface="+mn-ea"/>
              </a:rPr>
              <a:t>比如我们要加一条边</a:t>
            </a:r>
            <a:r>
              <a:rPr lang="en-US" altLang="zh-CN">
                <a:sym typeface="+mn-ea"/>
              </a:rPr>
              <a:t>:2</a:t>
            </a:r>
            <a:r>
              <a:rPr lang="zh-CN" altLang="en-US">
                <a:sym typeface="+mn-ea"/>
              </a:rPr>
              <a:t>到</a:t>
            </a:r>
            <a:r>
              <a:rPr lang="en-US" altLang="zh-CN">
                <a:sym typeface="+mn-ea"/>
              </a:rPr>
              <a:t>5</a:t>
            </a:r>
            <a:r>
              <a:rPr lang="zh-CN" altLang="en-US">
                <a:sym typeface="+mn-ea"/>
              </a:rPr>
              <a:t>有一条权值为</a:t>
            </a:r>
            <a:r>
              <a:rPr lang="en-US" altLang="zh-CN">
                <a:sym typeface="+mn-ea"/>
              </a:rPr>
              <a:t>33</a:t>
            </a:r>
            <a:r>
              <a:rPr lang="zh-CN" altLang="en-US">
                <a:sym typeface="+mn-ea"/>
              </a:rPr>
              <a:t>的边：</a:t>
            </a:r>
          </a:p>
          <a:p>
            <a:pPr algn="l"/>
            <a:r>
              <a:rPr lang="en-US" altLang="zh-CN">
                <a:sym typeface="+mn-ea"/>
              </a:rPr>
              <a:t>    </a:t>
            </a:r>
            <a:r>
              <a:rPr lang="en-US" altLang="zh-CN">
                <a:solidFill>
                  <a:srgbClr val="FF0000"/>
                </a:solidFill>
                <a:sym typeface="+mn-ea"/>
              </a:rPr>
              <a:t>Node temp;</a:t>
            </a:r>
          </a:p>
          <a:p>
            <a:pPr algn="l"/>
            <a:r>
              <a:rPr lang="en-US" altLang="zh-CN">
                <a:solidFill>
                  <a:srgbClr val="FF0000"/>
                </a:solidFill>
                <a:sym typeface="+mn-ea"/>
              </a:rPr>
              <a:t>    temp.to=5,temp.v=33;</a:t>
            </a:r>
          </a:p>
          <a:p>
            <a:pPr algn="l"/>
            <a:r>
              <a:rPr lang="en-US" altLang="zh-CN">
                <a:solidFill>
                  <a:srgbClr val="FF0000"/>
                </a:solidFill>
                <a:sym typeface="+mn-ea"/>
              </a:rPr>
              <a:t>    a[2].push_back(temp);</a:t>
            </a:r>
          </a:p>
          <a:p>
            <a:pPr algn="l"/>
            <a:r>
              <a:rPr lang="en-US" altLang="zh-CN">
                <a:solidFill>
                  <a:srgbClr val="FF0000"/>
                </a:solidFill>
                <a:sym typeface="+mn-ea"/>
              </a:rPr>
              <a:t> </a:t>
            </a:r>
          </a:p>
          <a:p>
            <a:pPr algn="l"/>
            <a:r>
              <a:rPr lang="en-US" altLang="zh-CN">
                <a:solidFill>
                  <a:srgbClr val="FF0000"/>
                </a:solidFill>
                <a:sym typeface="+mn-ea"/>
              </a:rPr>
              <a:t> </a:t>
            </a:r>
          </a:p>
          <a:p>
            <a:pPr algn="l"/>
            <a:r>
              <a:rPr lang="en-US" altLang="zh-CN">
                <a:solidFill>
                  <a:srgbClr val="FF0000"/>
                </a:solidFill>
                <a:sym typeface="+mn-ea"/>
              </a:rPr>
              <a:t>    </a:t>
            </a:r>
            <a:r>
              <a:rPr lang="zh-CN" altLang="en-US">
                <a:solidFill>
                  <a:schemeClr val="tx1"/>
                </a:solidFill>
                <a:sym typeface="+mn-ea"/>
              </a:rPr>
              <a:t>改成</a:t>
            </a:r>
            <a:r>
              <a:rPr lang="en-US" altLang="zh-CN">
                <a:solidFill>
                  <a:schemeClr val="tx1"/>
                </a:solidFill>
                <a:sym typeface="+mn-ea"/>
              </a:rPr>
              <a:t>x</a:t>
            </a:r>
            <a:r>
              <a:rPr lang="zh-CN" altLang="en-US">
                <a:solidFill>
                  <a:schemeClr val="tx1"/>
                </a:solidFill>
                <a:sym typeface="+mn-ea"/>
              </a:rPr>
              <a:t>到</a:t>
            </a:r>
            <a:r>
              <a:rPr lang="en-US" altLang="zh-CN">
                <a:solidFill>
                  <a:schemeClr val="tx1"/>
                </a:solidFill>
                <a:sym typeface="+mn-ea"/>
              </a:rPr>
              <a:t>y</a:t>
            </a:r>
            <a:r>
              <a:rPr lang="zh-CN" altLang="en-US">
                <a:solidFill>
                  <a:schemeClr val="tx1"/>
                </a:solidFill>
                <a:sym typeface="+mn-ea"/>
              </a:rPr>
              <a:t>加一条权值为</a:t>
            </a:r>
            <a:r>
              <a:rPr lang="en-US" altLang="zh-CN">
                <a:solidFill>
                  <a:schemeClr val="tx1"/>
                </a:solidFill>
                <a:sym typeface="+mn-ea"/>
              </a:rPr>
              <a:t>z</a:t>
            </a:r>
            <a:r>
              <a:rPr lang="zh-CN" altLang="en-US">
                <a:solidFill>
                  <a:schemeClr val="tx1"/>
                </a:solidFill>
                <a:sym typeface="+mn-ea"/>
              </a:rPr>
              <a:t>的边可以简写为：</a:t>
            </a:r>
            <a:r>
              <a:rPr lang="en-US" altLang="zh-CN">
                <a:solidFill>
                  <a:srgbClr val="FF0000"/>
                </a:solidFill>
                <a:sym typeface="+mn-ea"/>
              </a:rPr>
              <a:t>a[x].push_back((Node){y,z});</a:t>
            </a:r>
          </a:p>
        </p:txBody>
      </p:sp>
      <p:sp>
        <p:nvSpPr>
          <p:cNvPr id="2" name="文本框 1"/>
          <p:cNvSpPr txBox="1"/>
          <p:nvPr/>
        </p:nvSpPr>
        <p:spPr>
          <a:xfrm>
            <a:off x="6583680" y="2391410"/>
            <a:ext cx="4904740" cy="922020"/>
          </a:xfrm>
          <a:prstGeom prst="rect">
            <a:avLst/>
          </a:prstGeom>
          <a:noFill/>
        </p:spPr>
        <p:txBody>
          <a:bodyPr wrap="square" rtlCol="0">
            <a:spAutoFit/>
          </a:bodyPr>
          <a:lstStyle/>
          <a:p>
            <a:r>
              <a:rPr lang="zh-CN" altLang="en-US"/>
              <a:t>访问一个点</a:t>
            </a:r>
            <a:r>
              <a:rPr lang="en-US" altLang="zh-CN"/>
              <a:t>x</a:t>
            </a:r>
            <a:r>
              <a:rPr lang="zh-CN" altLang="en-US"/>
              <a:t>的所有边：</a:t>
            </a:r>
          </a:p>
          <a:p>
            <a:r>
              <a:rPr lang="en-US" altLang="zh-CN">
                <a:solidFill>
                  <a:srgbClr val="FF0000"/>
                </a:solidFill>
              </a:rPr>
              <a:t>for(int i=0;i&lt;a[x].size();i++)</a:t>
            </a:r>
          </a:p>
          <a:p>
            <a:r>
              <a:rPr lang="en-US" altLang="zh-CN">
                <a:solidFill>
                  <a:srgbClr val="FF0000"/>
                </a:solidFill>
              </a:rPr>
              <a:t>     cout&lt;&lt;a[x][i].to&lt;&lt;” ”&lt;&lt;a[x][i].v&lt;&lt;endl;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500"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500"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500"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500" fill="hold">
                                          <p:stCondLst>
                                            <p:cond delay="0"/>
                                          </p:stCondLst>
                                        </p:cTn>
                                        <p:tgtEl>
                                          <p:spTgt spid="6">
                                            <p:txEl>
                                              <p:pRg st="7" end="7"/>
                                            </p:txEl>
                                          </p:spTgt>
                                        </p:tgtEl>
                                        <p:attrNameLst>
                                          <p:attrName>style.visibility</p:attrName>
                                        </p:attrNameLst>
                                      </p:cBhvr>
                                      <p:to>
                                        <p:strVal val="visible"/>
                                      </p:to>
                                    </p:set>
                                    <p:anim calcmode="lin" valueType="num">
                                      <p:cBhvr additive="base">
                                        <p:cTn id="19"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7" end="7"/>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500" fill="hold">
                                          <p:stCondLst>
                                            <p:cond delay="0"/>
                                          </p:stCondLst>
                                        </p:cTn>
                                        <p:tgtEl>
                                          <p:spTgt spid="6">
                                            <p:txEl>
                                              <p:pRg st="8" end="8"/>
                                            </p:txEl>
                                          </p:spTgt>
                                        </p:tgtEl>
                                        <p:attrNameLst>
                                          <p:attrName>style.visibility</p:attrName>
                                        </p:attrNameLst>
                                      </p:cBhvr>
                                      <p:to>
                                        <p:strVal val="visible"/>
                                      </p:to>
                                    </p:set>
                                    <p:anim calcmode="lin" valueType="num">
                                      <p:cBhvr additive="base">
                                        <p:cTn id="2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8" end="8"/>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500" fill="hold">
                                          <p:stCondLst>
                                            <p:cond delay="0"/>
                                          </p:stCondLst>
                                        </p:cTn>
                                        <p:tgtEl>
                                          <p:spTgt spid="6">
                                            <p:txEl>
                                              <p:pRg st="9" end="9"/>
                                            </p:txEl>
                                          </p:spTgt>
                                        </p:tgtEl>
                                        <p:attrNameLst>
                                          <p:attrName>style.visibility</p:attrName>
                                        </p:attrNameLst>
                                      </p:cBhvr>
                                      <p:to>
                                        <p:strVal val="visible"/>
                                      </p:to>
                                    </p:set>
                                    <p:anim calcmode="lin" valueType="num">
                                      <p:cBhvr additive="base">
                                        <p:cTn id="27"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
                                            <p:txEl>
                                              <p:pRg st="11" end="11"/>
                                            </p:txEl>
                                          </p:spTgt>
                                        </p:tgtEl>
                                        <p:attrNameLst>
                                          <p:attrName>style.visibility</p:attrName>
                                        </p:attrNameLst>
                                      </p:cBhvr>
                                      <p:to>
                                        <p:strVal val="visible"/>
                                      </p:to>
                                    </p:set>
                                    <p:anim calcmode="lin" valueType="num">
                                      <p:cBhvr additive="base">
                                        <p:cTn id="33"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1" end="1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 calcmode="lin" valueType="num">
                                      <p:cBhvr additive="base">
                                        <p:cTn id="37"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2" end="1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6">
                                            <p:txEl>
                                              <p:pRg st="13" end="13"/>
                                            </p:txEl>
                                          </p:spTgt>
                                        </p:tgtEl>
                                        <p:attrNameLst>
                                          <p:attrName>style.visibility</p:attrName>
                                        </p:attrNameLst>
                                      </p:cBhvr>
                                      <p:to>
                                        <p:strVal val="visible"/>
                                      </p:to>
                                    </p:set>
                                    <p:anim calcmode="lin" valueType="num">
                                      <p:cBhvr additive="base">
                                        <p:cTn id="41" dur="500" fill="hold"/>
                                        <p:tgtEl>
                                          <p:spTgt spid="6">
                                            <p:txEl>
                                              <p:pRg st="13" end="1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13" end="1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6">
                                            <p:txEl>
                                              <p:pRg st="14" end="14"/>
                                            </p:txEl>
                                          </p:spTgt>
                                        </p:tgtEl>
                                        <p:attrNameLst>
                                          <p:attrName>style.visibility</p:attrName>
                                        </p:attrNameLst>
                                      </p:cBhvr>
                                      <p:to>
                                        <p:strVal val="visible"/>
                                      </p:to>
                                    </p:set>
                                    <p:anim calcmode="lin" valueType="num">
                                      <p:cBhvr additive="base">
                                        <p:cTn id="45" dur="500" fill="hold"/>
                                        <p:tgtEl>
                                          <p:spTgt spid="6">
                                            <p:txEl>
                                              <p:pRg st="14" end="1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14" end="1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anim calcmode="lin" valueType="num">
                                      <p:cBhvr additive="base">
                                        <p:cTn id="49" dur="500" fill="hold"/>
                                        <p:tgtEl>
                                          <p:spTgt spid="6">
                                            <p:txEl>
                                              <p:pRg st="15" end="1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5" end="15"/>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anim calcmode="lin" valueType="num">
                                      <p:cBhvr additive="base">
                                        <p:cTn id="53" dur="500" fill="hold"/>
                                        <p:tgtEl>
                                          <p:spTgt spid="6">
                                            <p:txEl>
                                              <p:pRg st="16" end="1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16" end="16"/>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anim calcmode="lin" valueType="num">
                                      <p:cBhvr additive="base">
                                        <p:cTn id="57" dur="500" fill="hold"/>
                                        <p:tgtEl>
                                          <p:spTgt spid="6">
                                            <p:txEl>
                                              <p:pRg st="17" end="1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
                                            <p:txEl>
                                              <p:pRg st="1" end="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邻接表</a:t>
            </a:r>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链式前向星</a:t>
            </a:r>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6" name="Oval 30"/>
          <p:cNvSpPr>
            <a:spLocks noChangeArrowheads="1"/>
          </p:cNvSpPr>
          <p:nvPr/>
        </p:nvSpPr>
        <p:spPr bwMode="auto">
          <a:xfrm>
            <a:off x="10358776" y="2838136"/>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27" name="Line 35"/>
          <p:cNvSpPr>
            <a:spLocks noChangeShapeType="1"/>
          </p:cNvSpPr>
          <p:nvPr/>
        </p:nvSpPr>
        <p:spPr bwMode="auto">
          <a:xfrm>
            <a:off x="9722403" y="1807409"/>
            <a:ext cx="737354" cy="295446"/>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1" name="Line 36"/>
          <p:cNvSpPr>
            <a:spLocks noChangeShapeType="1"/>
          </p:cNvSpPr>
          <p:nvPr/>
        </p:nvSpPr>
        <p:spPr bwMode="auto">
          <a:xfrm flipH="1">
            <a:off x="9760405" y="1387484"/>
            <a:ext cx="562853" cy="27906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2" name="Line 37"/>
          <p:cNvSpPr>
            <a:spLocks noChangeShapeType="1"/>
          </p:cNvSpPr>
          <p:nvPr/>
        </p:nvSpPr>
        <p:spPr bwMode="auto">
          <a:xfrm flipV="1">
            <a:off x="10841426" y="1750597"/>
            <a:ext cx="577205" cy="29544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3" name="Line 38"/>
          <p:cNvSpPr>
            <a:spLocks noChangeShapeType="1"/>
          </p:cNvSpPr>
          <p:nvPr/>
        </p:nvSpPr>
        <p:spPr bwMode="auto">
          <a:xfrm flipH="1">
            <a:off x="10570178" y="2414650"/>
            <a:ext cx="50138" cy="423482"/>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a:p>
        </p:txBody>
      </p:sp>
      <p:sp>
        <p:nvSpPr>
          <p:cNvPr id="34" name="Line 40"/>
          <p:cNvSpPr>
            <a:spLocks noChangeShapeType="1"/>
          </p:cNvSpPr>
          <p:nvPr/>
        </p:nvSpPr>
        <p:spPr bwMode="auto">
          <a:xfrm>
            <a:off x="11521994" y="1750597"/>
            <a:ext cx="271331" cy="582468"/>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5" name="Oval 30"/>
          <p:cNvSpPr>
            <a:spLocks noChangeArrowheads="1"/>
          </p:cNvSpPr>
          <p:nvPr/>
        </p:nvSpPr>
        <p:spPr bwMode="auto">
          <a:xfrm>
            <a:off x="10452447" y="1976965"/>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36" name="Oval 30"/>
          <p:cNvSpPr>
            <a:spLocks noChangeArrowheads="1"/>
          </p:cNvSpPr>
          <p:nvPr/>
        </p:nvSpPr>
        <p:spPr bwMode="auto">
          <a:xfrm>
            <a:off x="10255076" y="1021147"/>
            <a:ext cx="439200" cy="437685"/>
          </a:xfrm>
          <a:prstGeom prst="ellipse">
            <a:avLst/>
          </a:prstGeom>
          <a:noFill/>
          <a:ln w="28575">
            <a:solidFill>
              <a:schemeClr val="tx1"/>
            </a:solidFill>
            <a:miter lim="800000"/>
          </a:ln>
          <a:effectLst/>
        </p:spPr>
        <p:txBody>
          <a:bodyPr wrap="none" anchor="ctr"/>
          <a:lstStyle/>
          <a:p>
            <a:pPr algn="ctr"/>
            <a:r>
              <a:rPr lang="en-US" altLang="zh-CN" sz="2400" dirty="0"/>
              <a:t>v5</a:t>
            </a:r>
            <a:endParaRPr lang="zh-CN" altLang="en-US" sz="2400" dirty="0"/>
          </a:p>
        </p:txBody>
      </p:sp>
      <p:sp>
        <p:nvSpPr>
          <p:cNvPr id="37" name="Oval 30"/>
          <p:cNvSpPr>
            <a:spLocks noChangeArrowheads="1"/>
          </p:cNvSpPr>
          <p:nvPr/>
        </p:nvSpPr>
        <p:spPr bwMode="auto">
          <a:xfrm>
            <a:off x="9317494" y="1460882"/>
            <a:ext cx="439200" cy="439200"/>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38" name="Oval 30"/>
          <p:cNvSpPr>
            <a:spLocks noChangeArrowheads="1"/>
          </p:cNvSpPr>
          <p:nvPr/>
        </p:nvSpPr>
        <p:spPr bwMode="auto">
          <a:xfrm>
            <a:off x="11224937" y="1323295"/>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39" name="Oval 30"/>
          <p:cNvSpPr>
            <a:spLocks noChangeArrowheads="1"/>
          </p:cNvSpPr>
          <p:nvPr/>
        </p:nvSpPr>
        <p:spPr bwMode="auto">
          <a:xfrm>
            <a:off x="11602593" y="2333065"/>
            <a:ext cx="439200" cy="437685"/>
          </a:xfrm>
          <a:prstGeom prst="ellipse">
            <a:avLst/>
          </a:prstGeom>
          <a:noFill/>
          <a:ln w="28575">
            <a:solidFill>
              <a:schemeClr val="tx1"/>
            </a:solidFill>
            <a:miter lim="800000"/>
          </a:ln>
          <a:effectLst/>
        </p:spPr>
        <p:txBody>
          <a:bodyPr wrap="none" anchor="ctr"/>
          <a:lstStyle/>
          <a:p>
            <a:pPr algn="ctr"/>
            <a:r>
              <a:rPr lang="en-US" altLang="zh-CN" sz="2400" dirty="0"/>
              <a:t>v4</a:t>
            </a:r>
            <a:endParaRPr lang="zh-CN" altLang="en-US" sz="2400" dirty="0"/>
          </a:p>
        </p:txBody>
      </p:sp>
      <p:sp>
        <p:nvSpPr>
          <p:cNvPr id="40" name="Line 39"/>
          <p:cNvSpPr>
            <a:spLocks noChangeShapeType="1"/>
          </p:cNvSpPr>
          <p:nvPr/>
        </p:nvSpPr>
        <p:spPr bwMode="auto">
          <a:xfrm flipH="1" flipV="1">
            <a:off x="10570177" y="1423933"/>
            <a:ext cx="654756" cy="78182"/>
          </a:xfrm>
          <a:prstGeom prst="line">
            <a:avLst/>
          </a:prstGeom>
          <a:noFill/>
          <a:ln w="28575">
            <a:solidFill>
              <a:schemeClr val="tx1"/>
            </a:solidFill>
            <a:miter lim="800000"/>
            <a:headEnd type="none" w="med" len="med"/>
            <a:tailEnd type="arrow" w="med" len="med"/>
          </a:ln>
          <a:effectLst/>
        </p:spPr>
        <p:txBody>
          <a:bodyPr wrap="none"/>
          <a:lstStyle/>
          <a:p>
            <a:endParaRPr lang="zh-CN" altLang="en-US" dirty="0"/>
          </a:p>
        </p:txBody>
      </p:sp>
      <p:sp>
        <p:nvSpPr>
          <p:cNvPr id="41" name="Line 35"/>
          <p:cNvSpPr>
            <a:spLocks noChangeShapeType="1"/>
          </p:cNvSpPr>
          <p:nvPr/>
        </p:nvSpPr>
        <p:spPr bwMode="auto">
          <a:xfrm>
            <a:off x="9670205" y="1857160"/>
            <a:ext cx="779947" cy="1016061"/>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42" name="Line 35"/>
          <p:cNvSpPr>
            <a:spLocks noChangeShapeType="1"/>
          </p:cNvSpPr>
          <p:nvPr/>
        </p:nvSpPr>
        <p:spPr bwMode="auto">
          <a:xfrm>
            <a:off x="9544440" y="1900082"/>
            <a:ext cx="848078" cy="1082816"/>
          </a:xfrm>
          <a:prstGeom prst="line">
            <a:avLst/>
          </a:prstGeom>
          <a:noFill/>
          <a:ln w="28575">
            <a:solidFill>
              <a:schemeClr val="tx1"/>
            </a:solidFill>
            <a:miter lim="800000"/>
            <a:headEnd type="arrow" w="med" len="med"/>
            <a:tailEnd type="none" w="med" len="med"/>
          </a:ln>
          <a:effectLst/>
        </p:spPr>
        <p:txBody>
          <a:bodyPr wrap="none" anchor="ctr"/>
          <a:lstStyle/>
          <a:p>
            <a:pPr algn="ctr"/>
            <a:endParaRPr lang="zh-CN" altLang="en-US" sz="2400" dirty="0"/>
          </a:p>
        </p:txBody>
      </p:sp>
      <p:sp>
        <p:nvSpPr>
          <p:cNvPr id="51" name="文本框 50"/>
          <p:cNvSpPr txBox="1"/>
          <p:nvPr/>
        </p:nvSpPr>
        <p:spPr>
          <a:xfrm>
            <a:off x="706755" y="1323340"/>
            <a:ext cx="2011680" cy="2861310"/>
          </a:xfrm>
          <a:prstGeom prst="rect">
            <a:avLst/>
          </a:prstGeom>
          <a:noFill/>
        </p:spPr>
        <p:txBody>
          <a:bodyPr wrap="none" rtlCol="0">
            <a:spAutoFit/>
          </a:bodyPr>
          <a:lstStyle/>
          <a:p>
            <a:r>
              <a:rPr lang="zh-CN" altLang="en-US"/>
              <a:t>比如右图，输入为</a:t>
            </a:r>
          </a:p>
          <a:p>
            <a:r>
              <a:rPr lang="en-US" altLang="zh-CN"/>
              <a:t>6 8</a:t>
            </a:r>
          </a:p>
          <a:p>
            <a:r>
              <a:rPr lang="en-US" altLang="zh-CN"/>
              <a:t>1 2</a:t>
            </a:r>
          </a:p>
          <a:p>
            <a:r>
              <a:rPr lang="en-US" altLang="zh-CN"/>
              <a:t>2 3</a:t>
            </a:r>
          </a:p>
          <a:p>
            <a:r>
              <a:rPr lang="en-US" altLang="zh-CN"/>
              <a:t>3 1</a:t>
            </a:r>
          </a:p>
          <a:p>
            <a:r>
              <a:rPr lang="en-US" altLang="zh-CN"/>
              <a:t>5 3</a:t>
            </a:r>
          </a:p>
          <a:p>
            <a:r>
              <a:rPr lang="en-US" altLang="zh-CN"/>
              <a:t>6 4</a:t>
            </a:r>
          </a:p>
          <a:p>
            <a:r>
              <a:rPr lang="en-US" altLang="zh-CN"/>
              <a:t>1 6</a:t>
            </a:r>
          </a:p>
          <a:p>
            <a:r>
              <a:rPr lang="en-US" altLang="zh-CN"/>
              <a:t>3 2</a:t>
            </a:r>
          </a:p>
          <a:p>
            <a:r>
              <a:rPr lang="en-US" altLang="zh-CN"/>
              <a:t>6 5</a:t>
            </a:r>
          </a:p>
        </p:txBody>
      </p:sp>
      <p:graphicFrame>
        <p:nvGraphicFramePr>
          <p:cNvPr id="53" name="表格 52"/>
          <p:cNvGraphicFramePr/>
          <p:nvPr>
            <p:custDataLst>
              <p:tags r:id="rId1"/>
            </p:custDataLst>
          </p:nvPr>
        </p:nvGraphicFramePr>
        <p:xfrm>
          <a:off x="706755" y="4335780"/>
          <a:ext cx="3596640" cy="1097280"/>
        </p:xfrm>
        <a:graphic>
          <a:graphicData uri="http://schemas.openxmlformats.org/drawingml/2006/table">
            <a:tbl>
              <a:tblPr firstRow="1" bandRow="1">
                <a:tableStyleId>{5C22544A-7EE6-4342-B048-85BDC9FD1C3A}</a:tableStyleId>
              </a:tblPr>
              <a:tblGrid>
                <a:gridCol w="449580">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449580">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49580">
                  <a:extLst>
                    <a:ext uri="{9D8B030D-6E8A-4147-A177-3AD203B41FA5}">
                      <a16:colId xmlns:a16="http://schemas.microsoft.com/office/drawing/2014/main" val="20004"/>
                    </a:ext>
                  </a:extLst>
                </a:gridCol>
                <a:gridCol w="449580">
                  <a:extLst>
                    <a:ext uri="{9D8B030D-6E8A-4147-A177-3AD203B41FA5}">
                      <a16:colId xmlns:a16="http://schemas.microsoft.com/office/drawing/2014/main" val="20005"/>
                    </a:ext>
                  </a:extLst>
                </a:gridCol>
                <a:gridCol w="449580">
                  <a:extLst>
                    <a:ext uri="{9D8B030D-6E8A-4147-A177-3AD203B41FA5}">
                      <a16:colId xmlns:a16="http://schemas.microsoft.com/office/drawing/2014/main" val="20006"/>
                    </a:ext>
                  </a:extLst>
                </a:gridCol>
                <a:gridCol w="449580">
                  <a:extLst>
                    <a:ext uri="{9D8B030D-6E8A-4147-A177-3AD203B41FA5}">
                      <a16:colId xmlns:a16="http://schemas.microsoft.com/office/drawing/2014/main" val="20007"/>
                    </a:ext>
                  </a:extLst>
                </a:gridCol>
              </a:tblGrid>
              <a:tr h="365760">
                <a:tc>
                  <a:txBody>
                    <a:bodyPr/>
                    <a:lstStyle/>
                    <a:p>
                      <a:pPr algn="ctr">
                        <a:buClrTx/>
                        <a:buSzTx/>
                        <a:buFontTx/>
                        <a:buNone/>
                      </a:pPr>
                      <a:r>
                        <a:rPr lang="en-US" altLang="zh-CN" sz="1000">
                          <a:solidFill>
                            <a:schemeClr val="tx1"/>
                          </a:solidFill>
                        </a:rPr>
                        <a:t>下标</a:t>
                      </a:r>
                    </a:p>
                  </a:txBody>
                  <a:tcPr>
                    <a:solidFill>
                      <a:schemeClr val="accent2"/>
                    </a:solidFill>
                  </a:tcPr>
                </a:tc>
                <a:tc>
                  <a:txBody>
                    <a:bodyPr/>
                    <a:lstStyle/>
                    <a:p>
                      <a:pPr algn="ctr">
                        <a:buClrTx/>
                        <a:buSzTx/>
                        <a:buFontTx/>
                        <a:buNone/>
                      </a:pPr>
                      <a:r>
                        <a:rPr lang="en-US" altLang="zh-CN" sz="1000">
                          <a:solidFill>
                            <a:schemeClr val="tx1"/>
                          </a:solidFill>
                        </a:rPr>
                        <a:t>1</a:t>
                      </a:r>
                    </a:p>
                  </a:txBody>
                  <a:tcPr>
                    <a:solidFill>
                      <a:schemeClr val="accent2"/>
                    </a:solidFill>
                  </a:tcPr>
                </a:tc>
                <a:tc>
                  <a:txBody>
                    <a:bodyPr/>
                    <a:lstStyle/>
                    <a:p>
                      <a:pPr algn="ctr">
                        <a:buClrTx/>
                        <a:buSzTx/>
                        <a:buFontTx/>
                        <a:buNone/>
                      </a:pPr>
                      <a:r>
                        <a:rPr lang="en-US" altLang="zh-CN" sz="1000">
                          <a:solidFill>
                            <a:schemeClr val="tx1"/>
                          </a:solidFill>
                        </a:rPr>
                        <a:t>2</a:t>
                      </a:r>
                    </a:p>
                  </a:txBody>
                  <a:tcPr>
                    <a:solidFill>
                      <a:schemeClr val="accent2"/>
                    </a:solidFill>
                  </a:tcPr>
                </a:tc>
                <a:tc>
                  <a:txBody>
                    <a:bodyPr/>
                    <a:lstStyle/>
                    <a:p>
                      <a:pPr algn="ctr">
                        <a:buClrTx/>
                        <a:buSzTx/>
                        <a:buFontTx/>
                        <a:buNone/>
                      </a:pPr>
                      <a:r>
                        <a:rPr lang="en-US" altLang="zh-CN" sz="1000">
                          <a:solidFill>
                            <a:schemeClr val="tx1"/>
                          </a:solidFill>
                        </a:rPr>
                        <a:t>3</a:t>
                      </a:r>
                    </a:p>
                  </a:txBody>
                  <a:tcPr>
                    <a:solidFill>
                      <a:schemeClr val="accent2"/>
                    </a:solidFill>
                  </a:tcPr>
                </a:tc>
                <a:tc>
                  <a:txBody>
                    <a:bodyPr/>
                    <a:lstStyle/>
                    <a:p>
                      <a:pPr algn="ctr">
                        <a:buClrTx/>
                        <a:buSzTx/>
                        <a:buFontTx/>
                        <a:buNone/>
                      </a:pPr>
                      <a:r>
                        <a:rPr lang="en-US" altLang="zh-CN" sz="1000">
                          <a:solidFill>
                            <a:schemeClr val="tx1"/>
                          </a:solidFill>
                        </a:rPr>
                        <a:t>4</a:t>
                      </a:r>
                    </a:p>
                  </a:txBody>
                  <a:tcPr>
                    <a:solidFill>
                      <a:schemeClr val="accent2"/>
                    </a:solidFill>
                  </a:tcPr>
                </a:tc>
                <a:tc>
                  <a:txBody>
                    <a:bodyPr/>
                    <a:lstStyle/>
                    <a:p>
                      <a:pPr algn="ctr">
                        <a:buClrTx/>
                        <a:buSzTx/>
                        <a:buFontTx/>
                        <a:buNone/>
                      </a:pPr>
                      <a:r>
                        <a:rPr lang="en-US" altLang="zh-CN" sz="1000">
                          <a:solidFill>
                            <a:schemeClr val="tx1"/>
                          </a:solidFill>
                        </a:rPr>
                        <a:t>5</a:t>
                      </a:r>
                    </a:p>
                  </a:txBody>
                  <a:tcPr>
                    <a:solidFill>
                      <a:schemeClr val="accent2"/>
                    </a:solidFill>
                  </a:tcPr>
                </a:tc>
                <a:tc>
                  <a:txBody>
                    <a:bodyPr/>
                    <a:lstStyle/>
                    <a:p>
                      <a:pPr algn="ctr">
                        <a:buClrTx/>
                        <a:buSzTx/>
                        <a:buFontTx/>
                        <a:buNone/>
                      </a:pPr>
                      <a:r>
                        <a:rPr lang="en-US" altLang="zh-CN" sz="1000">
                          <a:solidFill>
                            <a:schemeClr val="tx1"/>
                          </a:solidFill>
                        </a:rPr>
                        <a:t>6</a:t>
                      </a:r>
                    </a:p>
                  </a:txBody>
                  <a:tcPr>
                    <a:solidFill>
                      <a:schemeClr val="accent2"/>
                    </a:solidFill>
                  </a:tcPr>
                </a:tc>
                <a:tc>
                  <a:txBody>
                    <a:bodyPr/>
                    <a:lstStyle/>
                    <a:p>
                      <a:pPr algn="ctr">
                        <a:buClrTx/>
                        <a:buSzTx/>
                        <a:buFontTx/>
                        <a:buNone/>
                      </a:pPr>
                      <a:r>
                        <a:rPr lang="en-US" altLang="zh-CN" sz="1000">
                          <a:solidFill>
                            <a:schemeClr val="tx1"/>
                          </a:solidFill>
                        </a:rPr>
                        <a:t>7</a:t>
                      </a:r>
                    </a:p>
                  </a:txBody>
                  <a:tcPr>
                    <a:solidFill>
                      <a:schemeClr val="accent2"/>
                    </a:solidFill>
                  </a:tcPr>
                </a:tc>
                <a:extLst>
                  <a:ext uri="{0D108BD9-81ED-4DB2-BD59-A6C34878D82A}">
                    <a16:rowId xmlns:a16="http://schemas.microsoft.com/office/drawing/2014/main" val="10000"/>
                  </a:ext>
                </a:extLst>
              </a:tr>
              <a:tr h="365760">
                <a:tc>
                  <a:txBody>
                    <a:bodyPr/>
                    <a:lstStyle/>
                    <a:p>
                      <a:pPr algn="ctr">
                        <a:buClrTx/>
                        <a:buSzTx/>
                        <a:buFontTx/>
                        <a:buNone/>
                      </a:pPr>
                      <a:r>
                        <a:rPr lang="en-US" altLang="zh-CN" sz="1000" b="1">
                          <a:solidFill>
                            <a:schemeClr val="tx1"/>
                          </a:solidFill>
                        </a:rPr>
                        <a:t>to</a:t>
                      </a:r>
                    </a:p>
                  </a:txBody>
                  <a:tcPr>
                    <a:solidFill>
                      <a:schemeClr val="accent2"/>
                    </a:solidFill>
                  </a:tcPr>
                </a:tc>
                <a:tc>
                  <a:txBody>
                    <a:bodyPr/>
                    <a:lstStyle/>
                    <a:p>
                      <a:pPr algn="ctr">
                        <a:buClrTx/>
                        <a:buSzTx/>
                        <a:buFontTx/>
                        <a:buNone/>
                      </a:pPr>
                      <a:r>
                        <a:rPr lang="en-US" altLang="zh-CN" sz="1000" b="1">
                          <a:solidFill>
                            <a:schemeClr val="tx1"/>
                          </a:solidFill>
                        </a:rPr>
                        <a:t>2</a:t>
                      </a:r>
                    </a:p>
                  </a:txBody>
                  <a:tcPr>
                    <a:solidFill>
                      <a:schemeClr val="accent2"/>
                    </a:solidFill>
                  </a:tcPr>
                </a:tc>
                <a:tc>
                  <a:txBody>
                    <a:bodyPr/>
                    <a:lstStyle/>
                    <a:p>
                      <a:pPr algn="ctr">
                        <a:buClrTx/>
                        <a:buSzTx/>
                        <a:buFontTx/>
                        <a:buNone/>
                      </a:pPr>
                      <a:r>
                        <a:rPr lang="en-US" altLang="zh-CN" sz="1000" b="1">
                          <a:solidFill>
                            <a:schemeClr val="tx1"/>
                          </a:solidFill>
                        </a:rPr>
                        <a:t>3</a:t>
                      </a:r>
                    </a:p>
                  </a:txBody>
                  <a:tcPr>
                    <a:solidFill>
                      <a:schemeClr val="accent2"/>
                    </a:solidFill>
                  </a:tcPr>
                </a:tc>
                <a:tc>
                  <a:txBody>
                    <a:bodyPr/>
                    <a:lstStyle/>
                    <a:p>
                      <a:pPr algn="ctr">
                        <a:buClrTx/>
                        <a:buSzTx/>
                        <a:buFontTx/>
                        <a:buNone/>
                      </a:pPr>
                      <a:r>
                        <a:rPr lang="en-US" altLang="zh-CN" sz="1000" b="1">
                          <a:solidFill>
                            <a:schemeClr val="tx1"/>
                          </a:solidFill>
                        </a:rPr>
                        <a:t>1</a:t>
                      </a:r>
                    </a:p>
                  </a:txBody>
                  <a:tcPr>
                    <a:solidFill>
                      <a:schemeClr val="accent2"/>
                    </a:solidFill>
                  </a:tcPr>
                </a:tc>
                <a:tc>
                  <a:txBody>
                    <a:bodyPr/>
                    <a:lstStyle/>
                    <a:p>
                      <a:pPr algn="ctr">
                        <a:buClrTx/>
                        <a:buSzTx/>
                        <a:buFontTx/>
                        <a:buNone/>
                      </a:pPr>
                      <a:r>
                        <a:rPr lang="en-US" altLang="zh-CN" sz="1000" b="1">
                          <a:solidFill>
                            <a:schemeClr val="tx1"/>
                          </a:solidFill>
                        </a:rPr>
                        <a:t>3</a:t>
                      </a:r>
                    </a:p>
                  </a:txBody>
                  <a:tcPr>
                    <a:solidFill>
                      <a:schemeClr val="accent2"/>
                    </a:solidFill>
                  </a:tcPr>
                </a:tc>
                <a:tc>
                  <a:txBody>
                    <a:bodyPr/>
                    <a:lstStyle/>
                    <a:p>
                      <a:pPr algn="ctr">
                        <a:buClrTx/>
                        <a:buSzTx/>
                        <a:buFontTx/>
                        <a:buNone/>
                      </a:pPr>
                      <a:r>
                        <a:rPr lang="en-US" altLang="zh-CN" sz="1000" b="1">
                          <a:solidFill>
                            <a:schemeClr val="tx1"/>
                          </a:solidFill>
                        </a:rPr>
                        <a:t>4</a:t>
                      </a:r>
                    </a:p>
                  </a:txBody>
                  <a:tcPr>
                    <a:solidFill>
                      <a:schemeClr val="accent2"/>
                    </a:solidFill>
                  </a:tcPr>
                </a:tc>
                <a:tc>
                  <a:txBody>
                    <a:bodyPr/>
                    <a:lstStyle/>
                    <a:p>
                      <a:pPr algn="ctr">
                        <a:buClrTx/>
                        <a:buSzTx/>
                        <a:buFontTx/>
                        <a:buNone/>
                      </a:pPr>
                      <a:r>
                        <a:rPr lang="en-US" altLang="zh-CN" sz="1000" b="1">
                          <a:solidFill>
                            <a:schemeClr val="tx1"/>
                          </a:solidFill>
                        </a:rPr>
                        <a:t>6</a:t>
                      </a:r>
                    </a:p>
                  </a:txBody>
                  <a:tcPr>
                    <a:solidFill>
                      <a:schemeClr val="accent2"/>
                    </a:solidFill>
                  </a:tcPr>
                </a:tc>
                <a:tc>
                  <a:txBody>
                    <a:bodyPr/>
                    <a:lstStyle/>
                    <a:p>
                      <a:pPr algn="ctr">
                        <a:buClrTx/>
                        <a:buSzTx/>
                        <a:buFontTx/>
                        <a:buNone/>
                      </a:pPr>
                      <a:r>
                        <a:rPr lang="en-US" altLang="zh-CN" sz="1000" b="1">
                          <a:solidFill>
                            <a:schemeClr val="tx1"/>
                          </a:solidFill>
                        </a:rPr>
                        <a:t>2</a:t>
                      </a:r>
                    </a:p>
                  </a:txBody>
                  <a:tcPr>
                    <a:solidFill>
                      <a:schemeClr val="accent2"/>
                    </a:solidFill>
                  </a:tcPr>
                </a:tc>
                <a:extLst>
                  <a:ext uri="{0D108BD9-81ED-4DB2-BD59-A6C34878D82A}">
                    <a16:rowId xmlns:a16="http://schemas.microsoft.com/office/drawing/2014/main" val="10001"/>
                  </a:ext>
                </a:extLst>
              </a:tr>
              <a:tr h="365760">
                <a:tc>
                  <a:txBody>
                    <a:bodyPr/>
                    <a:lstStyle/>
                    <a:p>
                      <a:pPr algn="ctr">
                        <a:buClrTx/>
                        <a:buSzTx/>
                        <a:buFontTx/>
                        <a:buNone/>
                      </a:pPr>
                      <a:r>
                        <a:rPr lang="en-US" altLang="zh-CN" sz="1000" b="1">
                          <a:solidFill>
                            <a:schemeClr val="tx1"/>
                          </a:solidFill>
                        </a:rPr>
                        <a:t>next</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1</a:t>
                      </a:r>
                    </a:p>
                  </a:txBody>
                  <a:tcPr>
                    <a:solidFill>
                      <a:schemeClr val="accent2"/>
                    </a:solidFill>
                  </a:tcPr>
                </a:tc>
                <a:tc>
                  <a:txBody>
                    <a:bodyPr/>
                    <a:lstStyle/>
                    <a:p>
                      <a:pPr algn="ctr">
                        <a:buClrTx/>
                        <a:buSzTx/>
                        <a:buFontTx/>
                        <a:buNone/>
                      </a:pPr>
                      <a:r>
                        <a:rPr lang="en-US" altLang="zh-CN" sz="1000" b="1">
                          <a:solidFill>
                            <a:schemeClr val="tx1"/>
                          </a:solidFill>
                        </a:rPr>
                        <a:t>3</a:t>
                      </a:r>
                    </a:p>
                  </a:txBody>
                  <a:tcPr>
                    <a:solidFill>
                      <a:schemeClr val="accent2"/>
                    </a:solidFill>
                  </a:tcPr>
                </a:tc>
                <a:extLst>
                  <a:ext uri="{0D108BD9-81ED-4DB2-BD59-A6C34878D82A}">
                    <a16:rowId xmlns:a16="http://schemas.microsoft.com/office/drawing/2014/main" val="10002"/>
                  </a:ext>
                </a:extLst>
              </a:tr>
            </a:tbl>
          </a:graphicData>
        </a:graphic>
      </p:graphicFrame>
      <p:graphicFrame>
        <p:nvGraphicFramePr>
          <p:cNvPr id="54" name="表格 53"/>
          <p:cNvGraphicFramePr/>
          <p:nvPr/>
        </p:nvGraphicFramePr>
        <p:xfrm>
          <a:off x="4303395" y="4335780"/>
          <a:ext cx="373380" cy="109728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20000"/>
                    </a:ext>
                  </a:extLst>
                </a:gridCol>
              </a:tblGrid>
              <a:tr h="365760">
                <a:tc>
                  <a:txBody>
                    <a:bodyPr/>
                    <a:lstStyle/>
                    <a:p>
                      <a:pPr algn="ctr">
                        <a:buClrTx/>
                        <a:buSzTx/>
                        <a:buFontTx/>
                        <a:buNone/>
                      </a:pPr>
                      <a:r>
                        <a:rPr lang="en-US" altLang="zh-CN" sz="1000">
                          <a:solidFill>
                            <a:schemeClr val="tx1"/>
                          </a:solidFill>
                        </a:rPr>
                        <a:t>8</a:t>
                      </a:r>
                    </a:p>
                  </a:txBody>
                  <a:tcPr>
                    <a:solidFill>
                      <a:schemeClr val="accent2"/>
                    </a:solidFill>
                  </a:tcPr>
                </a:tc>
                <a:extLst>
                  <a:ext uri="{0D108BD9-81ED-4DB2-BD59-A6C34878D82A}">
                    <a16:rowId xmlns:a16="http://schemas.microsoft.com/office/drawing/2014/main" val="10000"/>
                  </a:ext>
                </a:extLst>
              </a:tr>
              <a:tr h="365760">
                <a:tc>
                  <a:txBody>
                    <a:bodyPr/>
                    <a:lstStyle/>
                    <a:p>
                      <a:pPr algn="ctr">
                        <a:buClrTx/>
                        <a:buSzTx/>
                        <a:buFontTx/>
                        <a:buNone/>
                      </a:pPr>
                      <a:r>
                        <a:rPr lang="en-US" altLang="zh-CN" sz="1000" b="1">
                          <a:solidFill>
                            <a:schemeClr val="tx1"/>
                          </a:solidFill>
                        </a:rPr>
                        <a:t>5</a:t>
                      </a:r>
                    </a:p>
                  </a:txBody>
                  <a:tcPr>
                    <a:solidFill>
                      <a:schemeClr val="accent2"/>
                    </a:solidFill>
                  </a:tcPr>
                </a:tc>
                <a:extLst>
                  <a:ext uri="{0D108BD9-81ED-4DB2-BD59-A6C34878D82A}">
                    <a16:rowId xmlns:a16="http://schemas.microsoft.com/office/drawing/2014/main" val="10001"/>
                  </a:ext>
                </a:extLst>
              </a:tr>
              <a:tr h="365760">
                <a:tc>
                  <a:txBody>
                    <a:bodyPr/>
                    <a:lstStyle/>
                    <a:p>
                      <a:pPr algn="ctr">
                        <a:buClrTx/>
                        <a:buSzTx/>
                        <a:buFontTx/>
                        <a:buNone/>
                      </a:pPr>
                      <a:r>
                        <a:rPr lang="en-US" altLang="zh-CN" sz="1000" b="1">
                          <a:solidFill>
                            <a:schemeClr val="tx1"/>
                          </a:solidFill>
                        </a:rPr>
                        <a:t>5</a:t>
                      </a:r>
                    </a:p>
                  </a:txBody>
                  <a:tcPr>
                    <a:solidFill>
                      <a:schemeClr val="accent2"/>
                    </a:solidFill>
                  </a:tcPr>
                </a:tc>
                <a:extLst>
                  <a:ext uri="{0D108BD9-81ED-4DB2-BD59-A6C34878D82A}">
                    <a16:rowId xmlns:a16="http://schemas.microsoft.com/office/drawing/2014/main" val="10002"/>
                  </a:ext>
                </a:extLst>
              </a:tr>
            </a:tbl>
          </a:graphicData>
        </a:graphic>
      </p:graphicFrame>
      <p:pic>
        <p:nvPicPr>
          <p:cNvPr id="55" name="图片 54"/>
          <p:cNvPicPr>
            <a:picLocks noChangeAspect="1"/>
          </p:cNvPicPr>
          <p:nvPr/>
        </p:nvPicPr>
        <p:blipFill>
          <a:blip r:embed="rId5"/>
          <a:stretch>
            <a:fillRect/>
          </a:stretch>
        </p:blipFill>
        <p:spPr>
          <a:xfrm>
            <a:off x="8290560" y="3342640"/>
            <a:ext cx="3600450" cy="3209925"/>
          </a:xfrm>
          <a:prstGeom prst="rect">
            <a:avLst/>
          </a:prstGeom>
        </p:spPr>
      </p:pic>
      <p:graphicFrame>
        <p:nvGraphicFramePr>
          <p:cNvPr id="57" name="表格 56"/>
          <p:cNvGraphicFramePr/>
          <p:nvPr>
            <p:custDataLst>
              <p:tags r:id="rId2"/>
            </p:custDataLst>
          </p:nvPr>
        </p:nvGraphicFramePr>
        <p:xfrm>
          <a:off x="706755" y="5691505"/>
          <a:ext cx="3147060" cy="731520"/>
        </p:xfrm>
        <a:graphic>
          <a:graphicData uri="http://schemas.openxmlformats.org/drawingml/2006/table">
            <a:tbl>
              <a:tblPr firstRow="1" bandRow="1">
                <a:tableStyleId>{5C22544A-7EE6-4342-B048-85BDC9FD1C3A}</a:tableStyleId>
              </a:tblPr>
              <a:tblGrid>
                <a:gridCol w="527685">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449580">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49580">
                  <a:extLst>
                    <a:ext uri="{9D8B030D-6E8A-4147-A177-3AD203B41FA5}">
                      <a16:colId xmlns:a16="http://schemas.microsoft.com/office/drawing/2014/main" val="20004"/>
                    </a:ext>
                  </a:extLst>
                </a:gridCol>
                <a:gridCol w="449580">
                  <a:extLst>
                    <a:ext uri="{9D8B030D-6E8A-4147-A177-3AD203B41FA5}">
                      <a16:colId xmlns:a16="http://schemas.microsoft.com/office/drawing/2014/main" val="20005"/>
                    </a:ext>
                  </a:extLst>
                </a:gridCol>
                <a:gridCol w="449580">
                  <a:extLst>
                    <a:ext uri="{9D8B030D-6E8A-4147-A177-3AD203B41FA5}">
                      <a16:colId xmlns:a16="http://schemas.microsoft.com/office/drawing/2014/main" val="20006"/>
                    </a:ext>
                  </a:extLst>
                </a:gridCol>
              </a:tblGrid>
              <a:tr h="365760">
                <a:tc>
                  <a:txBody>
                    <a:bodyPr/>
                    <a:lstStyle/>
                    <a:p>
                      <a:pPr algn="ctr">
                        <a:buClrTx/>
                        <a:buSzTx/>
                        <a:buFontTx/>
                        <a:buNone/>
                      </a:pPr>
                      <a:r>
                        <a:rPr lang="en-US" altLang="zh-CN" sz="1000">
                          <a:solidFill>
                            <a:schemeClr val="tx1"/>
                          </a:solidFill>
                        </a:rPr>
                        <a:t>下标</a:t>
                      </a:r>
                    </a:p>
                  </a:txBody>
                  <a:tcPr>
                    <a:solidFill>
                      <a:schemeClr val="accent2"/>
                    </a:solidFill>
                  </a:tcPr>
                </a:tc>
                <a:tc>
                  <a:txBody>
                    <a:bodyPr/>
                    <a:lstStyle/>
                    <a:p>
                      <a:pPr algn="ctr">
                        <a:buClrTx/>
                        <a:buSzTx/>
                        <a:buFontTx/>
                        <a:buNone/>
                      </a:pPr>
                      <a:r>
                        <a:rPr lang="en-US" altLang="zh-CN" sz="1000">
                          <a:solidFill>
                            <a:schemeClr val="tx1"/>
                          </a:solidFill>
                        </a:rPr>
                        <a:t>1</a:t>
                      </a:r>
                    </a:p>
                  </a:txBody>
                  <a:tcPr>
                    <a:solidFill>
                      <a:schemeClr val="accent2"/>
                    </a:solidFill>
                  </a:tcPr>
                </a:tc>
                <a:tc>
                  <a:txBody>
                    <a:bodyPr/>
                    <a:lstStyle/>
                    <a:p>
                      <a:pPr algn="ctr">
                        <a:buClrTx/>
                        <a:buSzTx/>
                        <a:buFontTx/>
                        <a:buNone/>
                      </a:pPr>
                      <a:r>
                        <a:rPr lang="en-US" altLang="zh-CN" sz="1000">
                          <a:solidFill>
                            <a:schemeClr val="tx1"/>
                          </a:solidFill>
                        </a:rPr>
                        <a:t>2</a:t>
                      </a:r>
                    </a:p>
                  </a:txBody>
                  <a:tcPr>
                    <a:solidFill>
                      <a:schemeClr val="accent2"/>
                    </a:solidFill>
                  </a:tcPr>
                </a:tc>
                <a:tc>
                  <a:txBody>
                    <a:bodyPr/>
                    <a:lstStyle/>
                    <a:p>
                      <a:pPr algn="ctr">
                        <a:buClrTx/>
                        <a:buSzTx/>
                        <a:buFontTx/>
                        <a:buNone/>
                      </a:pPr>
                      <a:r>
                        <a:rPr lang="en-US" altLang="zh-CN" sz="1000">
                          <a:solidFill>
                            <a:schemeClr val="tx1"/>
                          </a:solidFill>
                        </a:rPr>
                        <a:t>3</a:t>
                      </a:r>
                    </a:p>
                  </a:txBody>
                  <a:tcPr>
                    <a:solidFill>
                      <a:schemeClr val="accent2"/>
                    </a:solidFill>
                  </a:tcPr>
                </a:tc>
                <a:tc>
                  <a:txBody>
                    <a:bodyPr/>
                    <a:lstStyle/>
                    <a:p>
                      <a:pPr algn="ctr">
                        <a:buClrTx/>
                        <a:buSzTx/>
                        <a:buFontTx/>
                        <a:buNone/>
                      </a:pPr>
                      <a:r>
                        <a:rPr lang="en-US" altLang="zh-CN" sz="1000">
                          <a:solidFill>
                            <a:schemeClr val="tx1"/>
                          </a:solidFill>
                        </a:rPr>
                        <a:t>4</a:t>
                      </a:r>
                    </a:p>
                  </a:txBody>
                  <a:tcPr>
                    <a:solidFill>
                      <a:schemeClr val="accent2"/>
                    </a:solidFill>
                  </a:tcPr>
                </a:tc>
                <a:tc>
                  <a:txBody>
                    <a:bodyPr/>
                    <a:lstStyle/>
                    <a:p>
                      <a:pPr algn="ctr">
                        <a:buClrTx/>
                        <a:buSzTx/>
                        <a:buFontTx/>
                        <a:buNone/>
                      </a:pPr>
                      <a:r>
                        <a:rPr lang="en-US" altLang="zh-CN" sz="1000">
                          <a:solidFill>
                            <a:schemeClr val="tx1"/>
                          </a:solidFill>
                        </a:rPr>
                        <a:t>5</a:t>
                      </a:r>
                    </a:p>
                  </a:txBody>
                  <a:tcPr>
                    <a:solidFill>
                      <a:schemeClr val="accent2"/>
                    </a:solidFill>
                  </a:tcPr>
                </a:tc>
                <a:tc>
                  <a:txBody>
                    <a:bodyPr/>
                    <a:lstStyle/>
                    <a:p>
                      <a:pPr algn="ctr">
                        <a:buClrTx/>
                        <a:buSzTx/>
                        <a:buFontTx/>
                        <a:buNone/>
                      </a:pPr>
                      <a:r>
                        <a:rPr lang="en-US" altLang="zh-CN" sz="1000">
                          <a:solidFill>
                            <a:schemeClr val="tx1"/>
                          </a:solidFill>
                        </a:rPr>
                        <a:t>6</a:t>
                      </a:r>
                    </a:p>
                  </a:txBody>
                  <a:tcPr>
                    <a:solidFill>
                      <a:schemeClr val="accent2"/>
                    </a:solidFill>
                  </a:tcPr>
                </a:tc>
                <a:extLst>
                  <a:ext uri="{0D108BD9-81ED-4DB2-BD59-A6C34878D82A}">
                    <a16:rowId xmlns:a16="http://schemas.microsoft.com/office/drawing/2014/main" val="10000"/>
                  </a:ext>
                </a:extLst>
              </a:tr>
              <a:tr h="365760">
                <a:tc>
                  <a:txBody>
                    <a:bodyPr/>
                    <a:lstStyle/>
                    <a:p>
                      <a:pPr algn="ctr">
                        <a:buClrTx/>
                        <a:buSzTx/>
                        <a:buFontTx/>
                        <a:buNone/>
                      </a:pPr>
                      <a:r>
                        <a:rPr lang="en-US" altLang="zh-CN" sz="1000" b="1">
                          <a:solidFill>
                            <a:schemeClr val="tx1"/>
                          </a:solidFill>
                        </a:rPr>
                        <a:t>head</a:t>
                      </a:r>
                    </a:p>
                  </a:txBody>
                  <a:tcPr>
                    <a:solidFill>
                      <a:schemeClr val="accent2"/>
                    </a:solidFill>
                  </a:tcPr>
                </a:tc>
                <a:tc>
                  <a:txBody>
                    <a:bodyPr/>
                    <a:lstStyle/>
                    <a:p>
                      <a:pPr algn="ctr">
                        <a:buClrTx/>
                        <a:buSzTx/>
                        <a:buFontTx/>
                        <a:buNone/>
                      </a:pPr>
                      <a:r>
                        <a:rPr lang="en-US" altLang="zh-CN" sz="1000" b="1">
                          <a:solidFill>
                            <a:schemeClr val="tx1"/>
                          </a:solidFill>
                        </a:rPr>
                        <a:t>6</a:t>
                      </a:r>
                    </a:p>
                  </a:txBody>
                  <a:tcPr>
                    <a:solidFill>
                      <a:schemeClr val="accent2"/>
                    </a:solidFill>
                  </a:tcPr>
                </a:tc>
                <a:tc>
                  <a:txBody>
                    <a:bodyPr/>
                    <a:lstStyle/>
                    <a:p>
                      <a:pPr algn="ctr">
                        <a:buClrTx/>
                        <a:buSzTx/>
                        <a:buFontTx/>
                        <a:buNone/>
                      </a:pPr>
                      <a:r>
                        <a:rPr lang="en-US" altLang="zh-CN" sz="1000" b="1">
                          <a:solidFill>
                            <a:schemeClr val="tx1"/>
                          </a:solidFill>
                        </a:rPr>
                        <a:t>2</a:t>
                      </a:r>
                    </a:p>
                  </a:txBody>
                  <a:tcPr>
                    <a:solidFill>
                      <a:schemeClr val="accent2"/>
                    </a:solidFill>
                  </a:tcPr>
                </a:tc>
                <a:tc>
                  <a:txBody>
                    <a:bodyPr/>
                    <a:lstStyle/>
                    <a:p>
                      <a:pPr algn="ctr">
                        <a:buClrTx/>
                        <a:buSzTx/>
                        <a:buFontTx/>
                        <a:buNone/>
                      </a:pPr>
                      <a:r>
                        <a:rPr lang="en-US" altLang="zh-CN" sz="1000" b="1">
                          <a:solidFill>
                            <a:schemeClr val="tx1"/>
                          </a:solidFill>
                        </a:rPr>
                        <a:t>7</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4</a:t>
                      </a:r>
                    </a:p>
                  </a:txBody>
                  <a:tcPr>
                    <a:solidFill>
                      <a:schemeClr val="accent2"/>
                    </a:solidFill>
                  </a:tcPr>
                </a:tc>
                <a:tc>
                  <a:txBody>
                    <a:bodyPr/>
                    <a:lstStyle/>
                    <a:p>
                      <a:pPr algn="ctr">
                        <a:buClrTx/>
                        <a:buSzTx/>
                        <a:buFontTx/>
                        <a:buNone/>
                      </a:pPr>
                      <a:r>
                        <a:rPr lang="en-US" altLang="zh-CN" sz="1000" b="1">
                          <a:solidFill>
                            <a:schemeClr val="tx1"/>
                          </a:solidFill>
                        </a:rPr>
                        <a:t>8</a:t>
                      </a:r>
                    </a:p>
                  </a:txBody>
                  <a:tcPr>
                    <a:solidFill>
                      <a:schemeClr val="accent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邻接表</a:t>
            </a:r>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链式前向星</a:t>
            </a:r>
            <a:r>
              <a:rPr lang="en-US" altLang="zh-CN" sz="373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6" name="Oval 30"/>
          <p:cNvSpPr>
            <a:spLocks noChangeArrowheads="1"/>
          </p:cNvSpPr>
          <p:nvPr/>
        </p:nvSpPr>
        <p:spPr bwMode="auto">
          <a:xfrm>
            <a:off x="10358776" y="2838136"/>
            <a:ext cx="439200" cy="437685"/>
          </a:xfrm>
          <a:prstGeom prst="ellipse">
            <a:avLst/>
          </a:prstGeom>
          <a:noFill/>
          <a:ln w="28575">
            <a:solidFill>
              <a:schemeClr val="tx1"/>
            </a:solidFill>
            <a:miter lim="800000"/>
          </a:ln>
          <a:effectLst/>
        </p:spPr>
        <p:txBody>
          <a:bodyPr wrap="none" anchor="ctr"/>
          <a:lstStyle/>
          <a:p>
            <a:pPr algn="ctr"/>
            <a:r>
              <a:rPr lang="en-US" altLang="zh-CN" sz="2400" dirty="0"/>
              <a:t>v2</a:t>
            </a:r>
            <a:endParaRPr lang="zh-CN" altLang="en-US" sz="2400" dirty="0"/>
          </a:p>
        </p:txBody>
      </p:sp>
      <p:sp>
        <p:nvSpPr>
          <p:cNvPr id="27" name="Line 35"/>
          <p:cNvSpPr>
            <a:spLocks noChangeShapeType="1"/>
          </p:cNvSpPr>
          <p:nvPr/>
        </p:nvSpPr>
        <p:spPr bwMode="auto">
          <a:xfrm>
            <a:off x="9722403" y="1807409"/>
            <a:ext cx="737354" cy="295446"/>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1" name="Line 36"/>
          <p:cNvSpPr>
            <a:spLocks noChangeShapeType="1"/>
          </p:cNvSpPr>
          <p:nvPr/>
        </p:nvSpPr>
        <p:spPr bwMode="auto">
          <a:xfrm flipH="1">
            <a:off x="9760405" y="1387484"/>
            <a:ext cx="562853" cy="27906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2" name="Line 37"/>
          <p:cNvSpPr>
            <a:spLocks noChangeShapeType="1"/>
          </p:cNvSpPr>
          <p:nvPr/>
        </p:nvSpPr>
        <p:spPr bwMode="auto">
          <a:xfrm flipV="1">
            <a:off x="10841426" y="1750597"/>
            <a:ext cx="577205" cy="295447"/>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3" name="Line 38"/>
          <p:cNvSpPr>
            <a:spLocks noChangeShapeType="1"/>
          </p:cNvSpPr>
          <p:nvPr/>
        </p:nvSpPr>
        <p:spPr bwMode="auto">
          <a:xfrm flipH="1">
            <a:off x="10570178" y="2414650"/>
            <a:ext cx="50138" cy="423482"/>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a:p>
        </p:txBody>
      </p:sp>
      <p:sp>
        <p:nvSpPr>
          <p:cNvPr id="34" name="Line 40"/>
          <p:cNvSpPr>
            <a:spLocks noChangeShapeType="1"/>
          </p:cNvSpPr>
          <p:nvPr/>
        </p:nvSpPr>
        <p:spPr bwMode="auto">
          <a:xfrm>
            <a:off x="11521994" y="1750597"/>
            <a:ext cx="271331" cy="582468"/>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35" name="Oval 30"/>
          <p:cNvSpPr>
            <a:spLocks noChangeArrowheads="1"/>
          </p:cNvSpPr>
          <p:nvPr/>
        </p:nvSpPr>
        <p:spPr bwMode="auto">
          <a:xfrm>
            <a:off x="10452447" y="1976965"/>
            <a:ext cx="439200" cy="437685"/>
          </a:xfrm>
          <a:prstGeom prst="ellipse">
            <a:avLst/>
          </a:prstGeom>
          <a:noFill/>
          <a:ln w="28575">
            <a:solidFill>
              <a:schemeClr val="tx1"/>
            </a:solidFill>
            <a:miter lim="800000"/>
          </a:ln>
          <a:effectLst/>
        </p:spPr>
        <p:txBody>
          <a:bodyPr wrap="none" anchor="ctr"/>
          <a:lstStyle/>
          <a:p>
            <a:pPr algn="ctr"/>
            <a:r>
              <a:rPr lang="en-US" altLang="zh-CN" sz="2400" dirty="0"/>
              <a:t>v1</a:t>
            </a:r>
            <a:endParaRPr lang="zh-CN" altLang="en-US" sz="2400" dirty="0"/>
          </a:p>
        </p:txBody>
      </p:sp>
      <p:sp>
        <p:nvSpPr>
          <p:cNvPr id="36" name="Oval 30"/>
          <p:cNvSpPr>
            <a:spLocks noChangeArrowheads="1"/>
          </p:cNvSpPr>
          <p:nvPr/>
        </p:nvSpPr>
        <p:spPr bwMode="auto">
          <a:xfrm>
            <a:off x="10255076" y="1021147"/>
            <a:ext cx="439200" cy="437685"/>
          </a:xfrm>
          <a:prstGeom prst="ellipse">
            <a:avLst/>
          </a:prstGeom>
          <a:noFill/>
          <a:ln w="28575">
            <a:solidFill>
              <a:schemeClr val="tx1"/>
            </a:solidFill>
            <a:miter lim="800000"/>
          </a:ln>
          <a:effectLst/>
        </p:spPr>
        <p:txBody>
          <a:bodyPr wrap="none" anchor="ctr"/>
          <a:lstStyle/>
          <a:p>
            <a:pPr algn="ctr"/>
            <a:r>
              <a:rPr lang="en-US" altLang="zh-CN" sz="2400" dirty="0"/>
              <a:t>v5</a:t>
            </a:r>
            <a:endParaRPr lang="zh-CN" altLang="en-US" sz="2400" dirty="0"/>
          </a:p>
        </p:txBody>
      </p:sp>
      <p:sp>
        <p:nvSpPr>
          <p:cNvPr id="37" name="Oval 30"/>
          <p:cNvSpPr>
            <a:spLocks noChangeArrowheads="1"/>
          </p:cNvSpPr>
          <p:nvPr/>
        </p:nvSpPr>
        <p:spPr bwMode="auto">
          <a:xfrm>
            <a:off x="9317494" y="1460882"/>
            <a:ext cx="439200" cy="439200"/>
          </a:xfrm>
          <a:prstGeom prst="ellipse">
            <a:avLst/>
          </a:prstGeom>
          <a:noFill/>
          <a:ln w="28575">
            <a:solidFill>
              <a:schemeClr val="tx1"/>
            </a:solidFill>
            <a:miter lim="800000"/>
          </a:ln>
          <a:effectLst/>
        </p:spPr>
        <p:txBody>
          <a:bodyPr wrap="none" anchor="ctr"/>
          <a:lstStyle/>
          <a:p>
            <a:pPr algn="ctr"/>
            <a:r>
              <a:rPr lang="en-US" altLang="zh-CN" sz="2400" dirty="0"/>
              <a:t>v3</a:t>
            </a:r>
            <a:endParaRPr lang="zh-CN" altLang="en-US" sz="2400" dirty="0"/>
          </a:p>
        </p:txBody>
      </p:sp>
      <p:sp>
        <p:nvSpPr>
          <p:cNvPr id="38" name="Oval 30"/>
          <p:cNvSpPr>
            <a:spLocks noChangeArrowheads="1"/>
          </p:cNvSpPr>
          <p:nvPr/>
        </p:nvSpPr>
        <p:spPr bwMode="auto">
          <a:xfrm>
            <a:off x="11224937" y="1323295"/>
            <a:ext cx="439200" cy="437685"/>
          </a:xfrm>
          <a:prstGeom prst="ellipse">
            <a:avLst/>
          </a:prstGeom>
          <a:noFill/>
          <a:ln w="28575">
            <a:solidFill>
              <a:schemeClr val="tx1"/>
            </a:solidFill>
            <a:miter lim="800000"/>
          </a:ln>
          <a:effectLst/>
        </p:spPr>
        <p:txBody>
          <a:bodyPr wrap="none" anchor="ctr"/>
          <a:lstStyle/>
          <a:p>
            <a:pPr algn="ctr"/>
            <a:r>
              <a:rPr lang="en-US" altLang="zh-CN" sz="2400" dirty="0"/>
              <a:t>v6</a:t>
            </a:r>
            <a:endParaRPr lang="zh-CN" altLang="en-US" sz="2400" dirty="0"/>
          </a:p>
        </p:txBody>
      </p:sp>
      <p:sp>
        <p:nvSpPr>
          <p:cNvPr id="39" name="Oval 30"/>
          <p:cNvSpPr>
            <a:spLocks noChangeArrowheads="1"/>
          </p:cNvSpPr>
          <p:nvPr/>
        </p:nvSpPr>
        <p:spPr bwMode="auto">
          <a:xfrm>
            <a:off x="11602593" y="2333065"/>
            <a:ext cx="439200" cy="437685"/>
          </a:xfrm>
          <a:prstGeom prst="ellipse">
            <a:avLst/>
          </a:prstGeom>
          <a:noFill/>
          <a:ln w="28575">
            <a:solidFill>
              <a:schemeClr val="tx1"/>
            </a:solidFill>
            <a:miter lim="800000"/>
          </a:ln>
          <a:effectLst/>
        </p:spPr>
        <p:txBody>
          <a:bodyPr wrap="none" anchor="ctr"/>
          <a:lstStyle/>
          <a:p>
            <a:pPr algn="ctr"/>
            <a:r>
              <a:rPr lang="en-US" altLang="zh-CN" sz="2400" dirty="0"/>
              <a:t>v4</a:t>
            </a:r>
            <a:endParaRPr lang="zh-CN" altLang="en-US" sz="2400" dirty="0"/>
          </a:p>
        </p:txBody>
      </p:sp>
      <p:sp>
        <p:nvSpPr>
          <p:cNvPr id="40" name="Line 39"/>
          <p:cNvSpPr>
            <a:spLocks noChangeShapeType="1"/>
          </p:cNvSpPr>
          <p:nvPr/>
        </p:nvSpPr>
        <p:spPr bwMode="auto">
          <a:xfrm flipH="1" flipV="1">
            <a:off x="10570177" y="1423933"/>
            <a:ext cx="654756" cy="78182"/>
          </a:xfrm>
          <a:prstGeom prst="line">
            <a:avLst/>
          </a:prstGeom>
          <a:noFill/>
          <a:ln w="28575">
            <a:solidFill>
              <a:schemeClr val="tx1"/>
            </a:solidFill>
            <a:miter lim="800000"/>
            <a:headEnd type="none" w="med" len="med"/>
            <a:tailEnd type="arrow" w="med" len="med"/>
          </a:ln>
          <a:effectLst/>
        </p:spPr>
        <p:txBody>
          <a:bodyPr wrap="none"/>
          <a:lstStyle/>
          <a:p>
            <a:endParaRPr lang="zh-CN" altLang="en-US" dirty="0"/>
          </a:p>
        </p:txBody>
      </p:sp>
      <p:sp>
        <p:nvSpPr>
          <p:cNvPr id="41" name="Line 35"/>
          <p:cNvSpPr>
            <a:spLocks noChangeShapeType="1"/>
          </p:cNvSpPr>
          <p:nvPr/>
        </p:nvSpPr>
        <p:spPr bwMode="auto">
          <a:xfrm>
            <a:off x="9670205" y="1857160"/>
            <a:ext cx="779947" cy="1016061"/>
          </a:xfrm>
          <a:prstGeom prst="line">
            <a:avLst/>
          </a:prstGeom>
          <a:noFill/>
          <a:ln w="28575">
            <a:solidFill>
              <a:schemeClr val="tx1"/>
            </a:solidFill>
            <a:miter lim="800000"/>
            <a:headEnd type="none" w="med" len="med"/>
            <a:tailEnd type="arrow" w="med" len="med"/>
          </a:ln>
          <a:effectLst/>
        </p:spPr>
        <p:txBody>
          <a:bodyPr wrap="none" anchor="ctr"/>
          <a:lstStyle/>
          <a:p>
            <a:pPr algn="ctr"/>
            <a:endParaRPr lang="zh-CN" altLang="en-US" sz="2400" dirty="0"/>
          </a:p>
        </p:txBody>
      </p:sp>
      <p:sp>
        <p:nvSpPr>
          <p:cNvPr id="42" name="Line 35"/>
          <p:cNvSpPr>
            <a:spLocks noChangeShapeType="1"/>
          </p:cNvSpPr>
          <p:nvPr/>
        </p:nvSpPr>
        <p:spPr bwMode="auto">
          <a:xfrm>
            <a:off x="9544440" y="1900082"/>
            <a:ext cx="848078" cy="1082816"/>
          </a:xfrm>
          <a:prstGeom prst="line">
            <a:avLst/>
          </a:prstGeom>
          <a:noFill/>
          <a:ln w="28575">
            <a:solidFill>
              <a:schemeClr val="tx1"/>
            </a:solidFill>
            <a:miter lim="800000"/>
            <a:headEnd type="arrow" w="med" len="med"/>
            <a:tailEnd type="none" w="med" len="med"/>
          </a:ln>
          <a:effectLst/>
        </p:spPr>
        <p:txBody>
          <a:bodyPr wrap="none" anchor="ctr"/>
          <a:lstStyle/>
          <a:p>
            <a:pPr algn="ctr"/>
            <a:endParaRPr lang="zh-CN" altLang="en-US" sz="2400" dirty="0"/>
          </a:p>
        </p:txBody>
      </p:sp>
      <p:graphicFrame>
        <p:nvGraphicFramePr>
          <p:cNvPr id="53" name="表格 52"/>
          <p:cNvGraphicFramePr/>
          <p:nvPr>
            <p:custDataLst>
              <p:tags r:id="rId1"/>
            </p:custDataLst>
          </p:nvPr>
        </p:nvGraphicFramePr>
        <p:xfrm>
          <a:off x="687705" y="1387475"/>
          <a:ext cx="3596640" cy="1097280"/>
        </p:xfrm>
        <a:graphic>
          <a:graphicData uri="http://schemas.openxmlformats.org/drawingml/2006/table">
            <a:tbl>
              <a:tblPr firstRow="1" bandRow="1">
                <a:tableStyleId>{5C22544A-7EE6-4342-B048-85BDC9FD1C3A}</a:tableStyleId>
              </a:tblPr>
              <a:tblGrid>
                <a:gridCol w="449580">
                  <a:extLst>
                    <a:ext uri="{9D8B030D-6E8A-4147-A177-3AD203B41FA5}">
                      <a16:colId xmlns:a16="http://schemas.microsoft.com/office/drawing/2014/main" val="20000"/>
                    </a:ext>
                  </a:extLst>
                </a:gridCol>
                <a:gridCol w="449580">
                  <a:extLst>
                    <a:ext uri="{9D8B030D-6E8A-4147-A177-3AD203B41FA5}">
                      <a16:colId xmlns:a16="http://schemas.microsoft.com/office/drawing/2014/main" val="20001"/>
                    </a:ext>
                  </a:extLst>
                </a:gridCol>
                <a:gridCol w="449580">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49580">
                  <a:extLst>
                    <a:ext uri="{9D8B030D-6E8A-4147-A177-3AD203B41FA5}">
                      <a16:colId xmlns:a16="http://schemas.microsoft.com/office/drawing/2014/main" val="20004"/>
                    </a:ext>
                  </a:extLst>
                </a:gridCol>
                <a:gridCol w="449580">
                  <a:extLst>
                    <a:ext uri="{9D8B030D-6E8A-4147-A177-3AD203B41FA5}">
                      <a16:colId xmlns:a16="http://schemas.microsoft.com/office/drawing/2014/main" val="20005"/>
                    </a:ext>
                  </a:extLst>
                </a:gridCol>
                <a:gridCol w="449580">
                  <a:extLst>
                    <a:ext uri="{9D8B030D-6E8A-4147-A177-3AD203B41FA5}">
                      <a16:colId xmlns:a16="http://schemas.microsoft.com/office/drawing/2014/main" val="20006"/>
                    </a:ext>
                  </a:extLst>
                </a:gridCol>
                <a:gridCol w="449580">
                  <a:extLst>
                    <a:ext uri="{9D8B030D-6E8A-4147-A177-3AD203B41FA5}">
                      <a16:colId xmlns:a16="http://schemas.microsoft.com/office/drawing/2014/main" val="20007"/>
                    </a:ext>
                  </a:extLst>
                </a:gridCol>
              </a:tblGrid>
              <a:tr h="365760">
                <a:tc>
                  <a:txBody>
                    <a:bodyPr/>
                    <a:lstStyle/>
                    <a:p>
                      <a:pPr algn="ctr">
                        <a:buClrTx/>
                        <a:buSzTx/>
                        <a:buFontTx/>
                        <a:buNone/>
                      </a:pPr>
                      <a:r>
                        <a:rPr lang="en-US" altLang="zh-CN" sz="1000">
                          <a:solidFill>
                            <a:schemeClr val="tx1"/>
                          </a:solidFill>
                        </a:rPr>
                        <a:t>下标</a:t>
                      </a:r>
                    </a:p>
                  </a:txBody>
                  <a:tcPr>
                    <a:solidFill>
                      <a:schemeClr val="accent2"/>
                    </a:solidFill>
                  </a:tcPr>
                </a:tc>
                <a:tc>
                  <a:txBody>
                    <a:bodyPr/>
                    <a:lstStyle/>
                    <a:p>
                      <a:pPr algn="ctr">
                        <a:buClrTx/>
                        <a:buSzTx/>
                        <a:buFontTx/>
                        <a:buNone/>
                      </a:pPr>
                      <a:r>
                        <a:rPr lang="en-US" altLang="zh-CN" sz="1000">
                          <a:solidFill>
                            <a:schemeClr val="tx1"/>
                          </a:solidFill>
                        </a:rPr>
                        <a:t>1</a:t>
                      </a:r>
                    </a:p>
                  </a:txBody>
                  <a:tcPr>
                    <a:solidFill>
                      <a:schemeClr val="accent2"/>
                    </a:solidFill>
                  </a:tcPr>
                </a:tc>
                <a:tc>
                  <a:txBody>
                    <a:bodyPr/>
                    <a:lstStyle/>
                    <a:p>
                      <a:pPr algn="ctr">
                        <a:buClrTx/>
                        <a:buSzTx/>
                        <a:buFontTx/>
                        <a:buNone/>
                      </a:pPr>
                      <a:r>
                        <a:rPr lang="en-US" altLang="zh-CN" sz="1000">
                          <a:solidFill>
                            <a:schemeClr val="tx1"/>
                          </a:solidFill>
                        </a:rPr>
                        <a:t>2</a:t>
                      </a:r>
                    </a:p>
                  </a:txBody>
                  <a:tcPr>
                    <a:solidFill>
                      <a:schemeClr val="accent2"/>
                    </a:solidFill>
                  </a:tcPr>
                </a:tc>
                <a:tc>
                  <a:txBody>
                    <a:bodyPr/>
                    <a:lstStyle/>
                    <a:p>
                      <a:pPr algn="ctr">
                        <a:buClrTx/>
                        <a:buSzTx/>
                        <a:buFontTx/>
                        <a:buNone/>
                      </a:pPr>
                      <a:r>
                        <a:rPr lang="en-US" altLang="zh-CN" sz="1000">
                          <a:solidFill>
                            <a:schemeClr val="tx1"/>
                          </a:solidFill>
                        </a:rPr>
                        <a:t>3</a:t>
                      </a:r>
                    </a:p>
                  </a:txBody>
                  <a:tcPr>
                    <a:solidFill>
                      <a:schemeClr val="accent2"/>
                    </a:solidFill>
                  </a:tcPr>
                </a:tc>
                <a:tc>
                  <a:txBody>
                    <a:bodyPr/>
                    <a:lstStyle/>
                    <a:p>
                      <a:pPr algn="ctr">
                        <a:buClrTx/>
                        <a:buSzTx/>
                        <a:buFontTx/>
                        <a:buNone/>
                      </a:pPr>
                      <a:r>
                        <a:rPr lang="en-US" altLang="zh-CN" sz="1000">
                          <a:solidFill>
                            <a:schemeClr val="tx1"/>
                          </a:solidFill>
                        </a:rPr>
                        <a:t>4</a:t>
                      </a:r>
                    </a:p>
                  </a:txBody>
                  <a:tcPr>
                    <a:solidFill>
                      <a:schemeClr val="accent2"/>
                    </a:solidFill>
                  </a:tcPr>
                </a:tc>
                <a:tc>
                  <a:txBody>
                    <a:bodyPr/>
                    <a:lstStyle/>
                    <a:p>
                      <a:pPr algn="ctr">
                        <a:buClrTx/>
                        <a:buSzTx/>
                        <a:buFontTx/>
                        <a:buNone/>
                      </a:pPr>
                      <a:r>
                        <a:rPr lang="en-US" altLang="zh-CN" sz="1000">
                          <a:solidFill>
                            <a:schemeClr val="tx1"/>
                          </a:solidFill>
                        </a:rPr>
                        <a:t>5</a:t>
                      </a:r>
                    </a:p>
                  </a:txBody>
                  <a:tcPr>
                    <a:solidFill>
                      <a:schemeClr val="accent2"/>
                    </a:solidFill>
                  </a:tcPr>
                </a:tc>
                <a:tc>
                  <a:txBody>
                    <a:bodyPr/>
                    <a:lstStyle/>
                    <a:p>
                      <a:pPr algn="ctr">
                        <a:buClrTx/>
                        <a:buSzTx/>
                        <a:buFontTx/>
                        <a:buNone/>
                      </a:pPr>
                      <a:r>
                        <a:rPr lang="en-US" altLang="zh-CN" sz="1000">
                          <a:solidFill>
                            <a:schemeClr val="tx1"/>
                          </a:solidFill>
                        </a:rPr>
                        <a:t>6</a:t>
                      </a:r>
                    </a:p>
                  </a:txBody>
                  <a:tcPr>
                    <a:solidFill>
                      <a:schemeClr val="accent2"/>
                    </a:solidFill>
                  </a:tcPr>
                </a:tc>
                <a:tc>
                  <a:txBody>
                    <a:bodyPr/>
                    <a:lstStyle/>
                    <a:p>
                      <a:pPr algn="ctr">
                        <a:buClrTx/>
                        <a:buSzTx/>
                        <a:buFontTx/>
                        <a:buNone/>
                      </a:pPr>
                      <a:r>
                        <a:rPr lang="en-US" altLang="zh-CN" sz="1000">
                          <a:solidFill>
                            <a:schemeClr val="tx1"/>
                          </a:solidFill>
                        </a:rPr>
                        <a:t>7</a:t>
                      </a:r>
                    </a:p>
                  </a:txBody>
                  <a:tcPr>
                    <a:solidFill>
                      <a:schemeClr val="accent2"/>
                    </a:solidFill>
                  </a:tcPr>
                </a:tc>
                <a:extLst>
                  <a:ext uri="{0D108BD9-81ED-4DB2-BD59-A6C34878D82A}">
                    <a16:rowId xmlns:a16="http://schemas.microsoft.com/office/drawing/2014/main" val="10000"/>
                  </a:ext>
                </a:extLst>
              </a:tr>
              <a:tr h="365760">
                <a:tc>
                  <a:txBody>
                    <a:bodyPr/>
                    <a:lstStyle/>
                    <a:p>
                      <a:pPr algn="ctr">
                        <a:buClrTx/>
                        <a:buSzTx/>
                        <a:buFontTx/>
                        <a:buNone/>
                      </a:pPr>
                      <a:r>
                        <a:rPr lang="en-US" altLang="zh-CN" sz="1000" b="1">
                          <a:solidFill>
                            <a:schemeClr val="tx1"/>
                          </a:solidFill>
                        </a:rPr>
                        <a:t>to</a:t>
                      </a:r>
                    </a:p>
                  </a:txBody>
                  <a:tcPr>
                    <a:solidFill>
                      <a:schemeClr val="accent2"/>
                    </a:solidFill>
                  </a:tcPr>
                </a:tc>
                <a:tc>
                  <a:txBody>
                    <a:bodyPr/>
                    <a:lstStyle/>
                    <a:p>
                      <a:pPr algn="ctr">
                        <a:buClrTx/>
                        <a:buSzTx/>
                        <a:buFontTx/>
                        <a:buNone/>
                      </a:pPr>
                      <a:r>
                        <a:rPr lang="en-US" altLang="zh-CN" sz="1000" b="1">
                          <a:solidFill>
                            <a:schemeClr val="tx1"/>
                          </a:solidFill>
                        </a:rPr>
                        <a:t>2</a:t>
                      </a:r>
                    </a:p>
                  </a:txBody>
                  <a:tcPr>
                    <a:solidFill>
                      <a:schemeClr val="accent2"/>
                    </a:solidFill>
                  </a:tcPr>
                </a:tc>
                <a:tc>
                  <a:txBody>
                    <a:bodyPr/>
                    <a:lstStyle/>
                    <a:p>
                      <a:pPr algn="ctr">
                        <a:buClrTx/>
                        <a:buSzTx/>
                        <a:buFontTx/>
                        <a:buNone/>
                      </a:pPr>
                      <a:r>
                        <a:rPr lang="en-US" altLang="zh-CN" sz="1000" b="1">
                          <a:solidFill>
                            <a:schemeClr val="tx1"/>
                          </a:solidFill>
                        </a:rPr>
                        <a:t>3</a:t>
                      </a:r>
                    </a:p>
                  </a:txBody>
                  <a:tcPr>
                    <a:solidFill>
                      <a:schemeClr val="accent2"/>
                    </a:solidFill>
                  </a:tcPr>
                </a:tc>
                <a:tc>
                  <a:txBody>
                    <a:bodyPr/>
                    <a:lstStyle/>
                    <a:p>
                      <a:pPr algn="ctr">
                        <a:buClrTx/>
                        <a:buSzTx/>
                        <a:buFontTx/>
                        <a:buNone/>
                      </a:pPr>
                      <a:r>
                        <a:rPr lang="en-US" altLang="zh-CN" sz="1000" b="1">
                          <a:solidFill>
                            <a:schemeClr val="tx1"/>
                          </a:solidFill>
                        </a:rPr>
                        <a:t>1</a:t>
                      </a:r>
                    </a:p>
                  </a:txBody>
                  <a:tcPr>
                    <a:solidFill>
                      <a:schemeClr val="accent2"/>
                    </a:solidFill>
                  </a:tcPr>
                </a:tc>
                <a:tc>
                  <a:txBody>
                    <a:bodyPr/>
                    <a:lstStyle/>
                    <a:p>
                      <a:pPr algn="ctr">
                        <a:buClrTx/>
                        <a:buSzTx/>
                        <a:buFontTx/>
                        <a:buNone/>
                      </a:pPr>
                      <a:r>
                        <a:rPr lang="en-US" altLang="zh-CN" sz="1000" b="1">
                          <a:solidFill>
                            <a:schemeClr val="tx1"/>
                          </a:solidFill>
                        </a:rPr>
                        <a:t>3</a:t>
                      </a:r>
                    </a:p>
                  </a:txBody>
                  <a:tcPr>
                    <a:solidFill>
                      <a:schemeClr val="accent2"/>
                    </a:solidFill>
                  </a:tcPr>
                </a:tc>
                <a:tc>
                  <a:txBody>
                    <a:bodyPr/>
                    <a:lstStyle/>
                    <a:p>
                      <a:pPr algn="ctr">
                        <a:buClrTx/>
                        <a:buSzTx/>
                        <a:buFontTx/>
                        <a:buNone/>
                      </a:pPr>
                      <a:r>
                        <a:rPr lang="en-US" altLang="zh-CN" sz="1000" b="1">
                          <a:solidFill>
                            <a:schemeClr val="tx1"/>
                          </a:solidFill>
                        </a:rPr>
                        <a:t>4</a:t>
                      </a:r>
                    </a:p>
                  </a:txBody>
                  <a:tcPr>
                    <a:solidFill>
                      <a:schemeClr val="accent2"/>
                    </a:solidFill>
                  </a:tcPr>
                </a:tc>
                <a:tc>
                  <a:txBody>
                    <a:bodyPr/>
                    <a:lstStyle/>
                    <a:p>
                      <a:pPr algn="ctr">
                        <a:buClrTx/>
                        <a:buSzTx/>
                        <a:buFontTx/>
                        <a:buNone/>
                      </a:pPr>
                      <a:r>
                        <a:rPr lang="en-US" altLang="zh-CN" sz="1000" b="1">
                          <a:solidFill>
                            <a:schemeClr val="tx1"/>
                          </a:solidFill>
                        </a:rPr>
                        <a:t>6</a:t>
                      </a:r>
                    </a:p>
                  </a:txBody>
                  <a:tcPr>
                    <a:solidFill>
                      <a:schemeClr val="accent2"/>
                    </a:solidFill>
                  </a:tcPr>
                </a:tc>
                <a:tc>
                  <a:txBody>
                    <a:bodyPr/>
                    <a:lstStyle/>
                    <a:p>
                      <a:pPr algn="ctr">
                        <a:buClrTx/>
                        <a:buSzTx/>
                        <a:buFontTx/>
                        <a:buNone/>
                      </a:pPr>
                      <a:r>
                        <a:rPr lang="en-US" altLang="zh-CN" sz="1000" b="1">
                          <a:solidFill>
                            <a:schemeClr val="tx1"/>
                          </a:solidFill>
                        </a:rPr>
                        <a:t>2</a:t>
                      </a:r>
                    </a:p>
                  </a:txBody>
                  <a:tcPr>
                    <a:solidFill>
                      <a:schemeClr val="accent2"/>
                    </a:solidFill>
                  </a:tcPr>
                </a:tc>
                <a:extLst>
                  <a:ext uri="{0D108BD9-81ED-4DB2-BD59-A6C34878D82A}">
                    <a16:rowId xmlns:a16="http://schemas.microsoft.com/office/drawing/2014/main" val="10001"/>
                  </a:ext>
                </a:extLst>
              </a:tr>
              <a:tr h="365760">
                <a:tc>
                  <a:txBody>
                    <a:bodyPr/>
                    <a:lstStyle/>
                    <a:p>
                      <a:pPr algn="ctr">
                        <a:buClrTx/>
                        <a:buSzTx/>
                        <a:buFontTx/>
                        <a:buNone/>
                      </a:pPr>
                      <a:r>
                        <a:rPr lang="en-US" altLang="zh-CN" sz="1000" b="1">
                          <a:solidFill>
                            <a:schemeClr val="tx1"/>
                          </a:solidFill>
                        </a:rPr>
                        <a:t>next</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1</a:t>
                      </a:r>
                    </a:p>
                  </a:txBody>
                  <a:tcPr>
                    <a:solidFill>
                      <a:schemeClr val="accent2"/>
                    </a:solidFill>
                  </a:tcPr>
                </a:tc>
                <a:tc>
                  <a:txBody>
                    <a:bodyPr/>
                    <a:lstStyle/>
                    <a:p>
                      <a:pPr algn="ctr">
                        <a:buClrTx/>
                        <a:buSzTx/>
                        <a:buFontTx/>
                        <a:buNone/>
                      </a:pPr>
                      <a:r>
                        <a:rPr lang="en-US" altLang="zh-CN" sz="1000" b="1">
                          <a:solidFill>
                            <a:schemeClr val="tx1"/>
                          </a:solidFill>
                        </a:rPr>
                        <a:t>3</a:t>
                      </a:r>
                    </a:p>
                  </a:txBody>
                  <a:tcPr>
                    <a:solidFill>
                      <a:schemeClr val="accent2"/>
                    </a:solidFill>
                  </a:tcPr>
                </a:tc>
                <a:extLst>
                  <a:ext uri="{0D108BD9-81ED-4DB2-BD59-A6C34878D82A}">
                    <a16:rowId xmlns:a16="http://schemas.microsoft.com/office/drawing/2014/main" val="10002"/>
                  </a:ext>
                </a:extLst>
              </a:tr>
            </a:tbl>
          </a:graphicData>
        </a:graphic>
      </p:graphicFrame>
      <p:graphicFrame>
        <p:nvGraphicFramePr>
          <p:cNvPr id="54" name="表格 53"/>
          <p:cNvGraphicFramePr/>
          <p:nvPr/>
        </p:nvGraphicFramePr>
        <p:xfrm>
          <a:off x="4284345" y="1387475"/>
          <a:ext cx="373380" cy="109728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20000"/>
                    </a:ext>
                  </a:extLst>
                </a:gridCol>
              </a:tblGrid>
              <a:tr h="365760">
                <a:tc>
                  <a:txBody>
                    <a:bodyPr/>
                    <a:lstStyle/>
                    <a:p>
                      <a:pPr algn="ctr">
                        <a:buClrTx/>
                        <a:buSzTx/>
                        <a:buFontTx/>
                        <a:buNone/>
                      </a:pPr>
                      <a:r>
                        <a:rPr lang="en-US" altLang="zh-CN" sz="1000">
                          <a:solidFill>
                            <a:schemeClr val="tx1"/>
                          </a:solidFill>
                        </a:rPr>
                        <a:t>8</a:t>
                      </a:r>
                    </a:p>
                  </a:txBody>
                  <a:tcPr>
                    <a:solidFill>
                      <a:schemeClr val="accent2"/>
                    </a:solidFill>
                  </a:tcPr>
                </a:tc>
                <a:extLst>
                  <a:ext uri="{0D108BD9-81ED-4DB2-BD59-A6C34878D82A}">
                    <a16:rowId xmlns:a16="http://schemas.microsoft.com/office/drawing/2014/main" val="10000"/>
                  </a:ext>
                </a:extLst>
              </a:tr>
              <a:tr h="365760">
                <a:tc>
                  <a:txBody>
                    <a:bodyPr/>
                    <a:lstStyle/>
                    <a:p>
                      <a:pPr algn="ctr">
                        <a:buClrTx/>
                        <a:buSzTx/>
                        <a:buFontTx/>
                        <a:buNone/>
                      </a:pPr>
                      <a:r>
                        <a:rPr lang="en-US" altLang="zh-CN" sz="1000" b="1">
                          <a:solidFill>
                            <a:schemeClr val="tx1"/>
                          </a:solidFill>
                        </a:rPr>
                        <a:t>5</a:t>
                      </a:r>
                    </a:p>
                  </a:txBody>
                  <a:tcPr>
                    <a:solidFill>
                      <a:schemeClr val="accent2"/>
                    </a:solidFill>
                  </a:tcPr>
                </a:tc>
                <a:extLst>
                  <a:ext uri="{0D108BD9-81ED-4DB2-BD59-A6C34878D82A}">
                    <a16:rowId xmlns:a16="http://schemas.microsoft.com/office/drawing/2014/main" val="10001"/>
                  </a:ext>
                </a:extLst>
              </a:tr>
              <a:tr h="365760">
                <a:tc>
                  <a:txBody>
                    <a:bodyPr/>
                    <a:lstStyle/>
                    <a:p>
                      <a:pPr algn="ctr">
                        <a:buClrTx/>
                        <a:buSzTx/>
                        <a:buFontTx/>
                        <a:buNone/>
                      </a:pPr>
                      <a:r>
                        <a:rPr lang="en-US" altLang="zh-CN" sz="1000" b="1">
                          <a:solidFill>
                            <a:schemeClr val="tx1"/>
                          </a:solidFill>
                        </a:rPr>
                        <a:t>5</a:t>
                      </a:r>
                    </a:p>
                  </a:txBody>
                  <a:tcPr>
                    <a:solidFill>
                      <a:schemeClr val="accent2"/>
                    </a:solidFill>
                  </a:tcPr>
                </a:tc>
                <a:extLst>
                  <a:ext uri="{0D108BD9-81ED-4DB2-BD59-A6C34878D82A}">
                    <a16:rowId xmlns:a16="http://schemas.microsoft.com/office/drawing/2014/main" val="10002"/>
                  </a:ext>
                </a:extLst>
              </a:tr>
            </a:tbl>
          </a:graphicData>
        </a:graphic>
      </p:graphicFrame>
      <p:pic>
        <p:nvPicPr>
          <p:cNvPr id="55" name="图片 54"/>
          <p:cNvPicPr>
            <a:picLocks noChangeAspect="1"/>
          </p:cNvPicPr>
          <p:nvPr/>
        </p:nvPicPr>
        <p:blipFill>
          <a:blip r:embed="rId5"/>
          <a:stretch>
            <a:fillRect/>
          </a:stretch>
        </p:blipFill>
        <p:spPr>
          <a:xfrm>
            <a:off x="8290560" y="3342640"/>
            <a:ext cx="3600450" cy="3209925"/>
          </a:xfrm>
          <a:prstGeom prst="rect">
            <a:avLst/>
          </a:prstGeom>
        </p:spPr>
      </p:pic>
      <p:graphicFrame>
        <p:nvGraphicFramePr>
          <p:cNvPr id="57" name="表格 56"/>
          <p:cNvGraphicFramePr/>
          <p:nvPr>
            <p:custDataLst>
              <p:tags r:id="rId2"/>
            </p:custDataLst>
          </p:nvPr>
        </p:nvGraphicFramePr>
        <p:xfrm>
          <a:off x="687705" y="2743200"/>
          <a:ext cx="3147060" cy="731520"/>
        </p:xfrm>
        <a:graphic>
          <a:graphicData uri="http://schemas.openxmlformats.org/drawingml/2006/table">
            <a:tbl>
              <a:tblPr firstRow="1" bandRow="1">
                <a:tableStyleId>{5C22544A-7EE6-4342-B048-85BDC9FD1C3A}</a:tableStyleId>
              </a:tblPr>
              <a:tblGrid>
                <a:gridCol w="527685">
                  <a:extLst>
                    <a:ext uri="{9D8B030D-6E8A-4147-A177-3AD203B41FA5}">
                      <a16:colId xmlns:a16="http://schemas.microsoft.com/office/drawing/2014/main" val="20000"/>
                    </a:ext>
                  </a:extLst>
                </a:gridCol>
                <a:gridCol w="371475">
                  <a:extLst>
                    <a:ext uri="{9D8B030D-6E8A-4147-A177-3AD203B41FA5}">
                      <a16:colId xmlns:a16="http://schemas.microsoft.com/office/drawing/2014/main" val="20001"/>
                    </a:ext>
                  </a:extLst>
                </a:gridCol>
                <a:gridCol w="449580">
                  <a:extLst>
                    <a:ext uri="{9D8B030D-6E8A-4147-A177-3AD203B41FA5}">
                      <a16:colId xmlns:a16="http://schemas.microsoft.com/office/drawing/2014/main" val="20002"/>
                    </a:ext>
                  </a:extLst>
                </a:gridCol>
                <a:gridCol w="449580">
                  <a:extLst>
                    <a:ext uri="{9D8B030D-6E8A-4147-A177-3AD203B41FA5}">
                      <a16:colId xmlns:a16="http://schemas.microsoft.com/office/drawing/2014/main" val="20003"/>
                    </a:ext>
                  </a:extLst>
                </a:gridCol>
                <a:gridCol w="449580">
                  <a:extLst>
                    <a:ext uri="{9D8B030D-6E8A-4147-A177-3AD203B41FA5}">
                      <a16:colId xmlns:a16="http://schemas.microsoft.com/office/drawing/2014/main" val="20004"/>
                    </a:ext>
                  </a:extLst>
                </a:gridCol>
                <a:gridCol w="449580">
                  <a:extLst>
                    <a:ext uri="{9D8B030D-6E8A-4147-A177-3AD203B41FA5}">
                      <a16:colId xmlns:a16="http://schemas.microsoft.com/office/drawing/2014/main" val="20005"/>
                    </a:ext>
                  </a:extLst>
                </a:gridCol>
                <a:gridCol w="449580">
                  <a:extLst>
                    <a:ext uri="{9D8B030D-6E8A-4147-A177-3AD203B41FA5}">
                      <a16:colId xmlns:a16="http://schemas.microsoft.com/office/drawing/2014/main" val="20006"/>
                    </a:ext>
                  </a:extLst>
                </a:gridCol>
              </a:tblGrid>
              <a:tr h="365760">
                <a:tc>
                  <a:txBody>
                    <a:bodyPr/>
                    <a:lstStyle/>
                    <a:p>
                      <a:pPr algn="ctr">
                        <a:buClrTx/>
                        <a:buSzTx/>
                        <a:buFontTx/>
                        <a:buNone/>
                      </a:pPr>
                      <a:r>
                        <a:rPr lang="en-US" altLang="zh-CN" sz="1000">
                          <a:solidFill>
                            <a:schemeClr val="tx1"/>
                          </a:solidFill>
                        </a:rPr>
                        <a:t>下标</a:t>
                      </a:r>
                    </a:p>
                  </a:txBody>
                  <a:tcPr>
                    <a:solidFill>
                      <a:schemeClr val="accent2"/>
                    </a:solidFill>
                  </a:tcPr>
                </a:tc>
                <a:tc>
                  <a:txBody>
                    <a:bodyPr/>
                    <a:lstStyle/>
                    <a:p>
                      <a:pPr algn="ctr">
                        <a:buClrTx/>
                        <a:buSzTx/>
                        <a:buFontTx/>
                        <a:buNone/>
                      </a:pPr>
                      <a:r>
                        <a:rPr lang="en-US" altLang="zh-CN" sz="1000">
                          <a:solidFill>
                            <a:schemeClr val="tx1"/>
                          </a:solidFill>
                        </a:rPr>
                        <a:t>1</a:t>
                      </a:r>
                    </a:p>
                  </a:txBody>
                  <a:tcPr>
                    <a:solidFill>
                      <a:schemeClr val="accent2"/>
                    </a:solidFill>
                  </a:tcPr>
                </a:tc>
                <a:tc>
                  <a:txBody>
                    <a:bodyPr/>
                    <a:lstStyle/>
                    <a:p>
                      <a:pPr algn="ctr">
                        <a:buClrTx/>
                        <a:buSzTx/>
                        <a:buFontTx/>
                        <a:buNone/>
                      </a:pPr>
                      <a:r>
                        <a:rPr lang="en-US" altLang="zh-CN" sz="1000">
                          <a:solidFill>
                            <a:schemeClr val="tx1"/>
                          </a:solidFill>
                        </a:rPr>
                        <a:t>2</a:t>
                      </a:r>
                    </a:p>
                  </a:txBody>
                  <a:tcPr>
                    <a:solidFill>
                      <a:schemeClr val="accent2"/>
                    </a:solidFill>
                  </a:tcPr>
                </a:tc>
                <a:tc>
                  <a:txBody>
                    <a:bodyPr/>
                    <a:lstStyle/>
                    <a:p>
                      <a:pPr algn="ctr">
                        <a:buClrTx/>
                        <a:buSzTx/>
                        <a:buFontTx/>
                        <a:buNone/>
                      </a:pPr>
                      <a:r>
                        <a:rPr lang="en-US" altLang="zh-CN" sz="1000">
                          <a:solidFill>
                            <a:schemeClr val="tx1"/>
                          </a:solidFill>
                        </a:rPr>
                        <a:t>3</a:t>
                      </a:r>
                    </a:p>
                  </a:txBody>
                  <a:tcPr>
                    <a:solidFill>
                      <a:schemeClr val="accent2"/>
                    </a:solidFill>
                  </a:tcPr>
                </a:tc>
                <a:tc>
                  <a:txBody>
                    <a:bodyPr/>
                    <a:lstStyle/>
                    <a:p>
                      <a:pPr algn="ctr">
                        <a:buClrTx/>
                        <a:buSzTx/>
                        <a:buFontTx/>
                        <a:buNone/>
                      </a:pPr>
                      <a:r>
                        <a:rPr lang="en-US" altLang="zh-CN" sz="1000">
                          <a:solidFill>
                            <a:schemeClr val="tx1"/>
                          </a:solidFill>
                        </a:rPr>
                        <a:t>4</a:t>
                      </a:r>
                    </a:p>
                  </a:txBody>
                  <a:tcPr>
                    <a:solidFill>
                      <a:schemeClr val="accent2"/>
                    </a:solidFill>
                  </a:tcPr>
                </a:tc>
                <a:tc>
                  <a:txBody>
                    <a:bodyPr/>
                    <a:lstStyle/>
                    <a:p>
                      <a:pPr algn="ctr">
                        <a:buClrTx/>
                        <a:buSzTx/>
                        <a:buFontTx/>
                        <a:buNone/>
                      </a:pPr>
                      <a:r>
                        <a:rPr lang="en-US" altLang="zh-CN" sz="1000">
                          <a:solidFill>
                            <a:schemeClr val="tx1"/>
                          </a:solidFill>
                        </a:rPr>
                        <a:t>5</a:t>
                      </a:r>
                    </a:p>
                  </a:txBody>
                  <a:tcPr>
                    <a:solidFill>
                      <a:schemeClr val="accent2"/>
                    </a:solidFill>
                  </a:tcPr>
                </a:tc>
                <a:tc>
                  <a:txBody>
                    <a:bodyPr/>
                    <a:lstStyle/>
                    <a:p>
                      <a:pPr algn="ctr">
                        <a:buClrTx/>
                        <a:buSzTx/>
                        <a:buFontTx/>
                        <a:buNone/>
                      </a:pPr>
                      <a:r>
                        <a:rPr lang="en-US" altLang="zh-CN" sz="1000">
                          <a:solidFill>
                            <a:schemeClr val="tx1"/>
                          </a:solidFill>
                        </a:rPr>
                        <a:t>6</a:t>
                      </a:r>
                    </a:p>
                  </a:txBody>
                  <a:tcPr>
                    <a:solidFill>
                      <a:schemeClr val="accent2"/>
                    </a:solidFill>
                  </a:tcPr>
                </a:tc>
                <a:extLst>
                  <a:ext uri="{0D108BD9-81ED-4DB2-BD59-A6C34878D82A}">
                    <a16:rowId xmlns:a16="http://schemas.microsoft.com/office/drawing/2014/main" val="10000"/>
                  </a:ext>
                </a:extLst>
              </a:tr>
              <a:tr h="365760">
                <a:tc>
                  <a:txBody>
                    <a:bodyPr/>
                    <a:lstStyle/>
                    <a:p>
                      <a:pPr algn="ctr">
                        <a:buClrTx/>
                        <a:buSzTx/>
                        <a:buFontTx/>
                        <a:buNone/>
                      </a:pPr>
                      <a:r>
                        <a:rPr lang="en-US" altLang="zh-CN" sz="1000" b="1">
                          <a:solidFill>
                            <a:schemeClr val="tx1"/>
                          </a:solidFill>
                        </a:rPr>
                        <a:t>head</a:t>
                      </a:r>
                    </a:p>
                  </a:txBody>
                  <a:tcPr>
                    <a:solidFill>
                      <a:schemeClr val="accent2"/>
                    </a:solidFill>
                  </a:tcPr>
                </a:tc>
                <a:tc>
                  <a:txBody>
                    <a:bodyPr/>
                    <a:lstStyle/>
                    <a:p>
                      <a:pPr algn="ctr">
                        <a:buClrTx/>
                        <a:buSzTx/>
                        <a:buFontTx/>
                        <a:buNone/>
                      </a:pPr>
                      <a:r>
                        <a:rPr lang="en-US" altLang="zh-CN" sz="1000" b="1">
                          <a:solidFill>
                            <a:schemeClr val="tx1"/>
                          </a:solidFill>
                        </a:rPr>
                        <a:t>6</a:t>
                      </a:r>
                    </a:p>
                  </a:txBody>
                  <a:tcPr>
                    <a:solidFill>
                      <a:schemeClr val="accent2"/>
                    </a:solidFill>
                  </a:tcPr>
                </a:tc>
                <a:tc>
                  <a:txBody>
                    <a:bodyPr/>
                    <a:lstStyle/>
                    <a:p>
                      <a:pPr algn="ctr">
                        <a:buClrTx/>
                        <a:buSzTx/>
                        <a:buFontTx/>
                        <a:buNone/>
                      </a:pPr>
                      <a:r>
                        <a:rPr lang="en-US" altLang="zh-CN" sz="1000" b="1">
                          <a:solidFill>
                            <a:schemeClr val="tx1"/>
                          </a:solidFill>
                        </a:rPr>
                        <a:t>2</a:t>
                      </a:r>
                    </a:p>
                  </a:txBody>
                  <a:tcPr>
                    <a:solidFill>
                      <a:schemeClr val="accent2"/>
                    </a:solidFill>
                  </a:tcPr>
                </a:tc>
                <a:tc>
                  <a:txBody>
                    <a:bodyPr/>
                    <a:lstStyle/>
                    <a:p>
                      <a:pPr algn="ctr">
                        <a:buClrTx/>
                        <a:buSzTx/>
                        <a:buFontTx/>
                        <a:buNone/>
                      </a:pPr>
                      <a:r>
                        <a:rPr lang="en-US" altLang="zh-CN" sz="1000" b="1">
                          <a:solidFill>
                            <a:schemeClr val="tx1"/>
                          </a:solidFill>
                        </a:rPr>
                        <a:t>7</a:t>
                      </a:r>
                    </a:p>
                  </a:txBody>
                  <a:tcPr>
                    <a:solidFill>
                      <a:schemeClr val="accent2"/>
                    </a:solidFill>
                  </a:tcPr>
                </a:tc>
                <a:tc>
                  <a:txBody>
                    <a:bodyPr/>
                    <a:lstStyle/>
                    <a:p>
                      <a:pPr algn="ctr">
                        <a:buClrTx/>
                        <a:buSzTx/>
                        <a:buFontTx/>
                        <a:buNone/>
                      </a:pPr>
                      <a:r>
                        <a:rPr lang="en-US" altLang="zh-CN" sz="1000" b="1">
                          <a:solidFill>
                            <a:schemeClr val="tx1"/>
                          </a:solidFill>
                        </a:rPr>
                        <a:t>0</a:t>
                      </a:r>
                    </a:p>
                  </a:txBody>
                  <a:tcPr>
                    <a:solidFill>
                      <a:schemeClr val="accent2"/>
                    </a:solidFill>
                  </a:tcPr>
                </a:tc>
                <a:tc>
                  <a:txBody>
                    <a:bodyPr/>
                    <a:lstStyle/>
                    <a:p>
                      <a:pPr algn="ctr">
                        <a:buClrTx/>
                        <a:buSzTx/>
                        <a:buFontTx/>
                        <a:buNone/>
                      </a:pPr>
                      <a:r>
                        <a:rPr lang="en-US" altLang="zh-CN" sz="1000" b="1">
                          <a:solidFill>
                            <a:schemeClr val="tx1"/>
                          </a:solidFill>
                        </a:rPr>
                        <a:t>4</a:t>
                      </a:r>
                    </a:p>
                  </a:txBody>
                  <a:tcPr>
                    <a:solidFill>
                      <a:schemeClr val="accent2"/>
                    </a:solidFill>
                  </a:tcPr>
                </a:tc>
                <a:tc>
                  <a:txBody>
                    <a:bodyPr/>
                    <a:lstStyle/>
                    <a:p>
                      <a:pPr algn="ctr">
                        <a:buClrTx/>
                        <a:buSzTx/>
                        <a:buFontTx/>
                        <a:buNone/>
                      </a:pPr>
                      <a:r>
                        <a:rPr lang="en-US" altLang="zh-CN" sz="1000" b="1">
                          <a:solidFill>
                            <a:schemeClr val="tx1"/>
                          </a:solidFill>
                        </a:rPr>
                        <a:t>8</a:t>
                      </a:r>
                    </a:p>
                  </a:txBody>
                  <a:tcPr>
                    <a:solidFill>
                      <a:schemeClr val="accent2"/>
                    </a:solidFill>
                  </a:tcPr>
                </a:tc>
                <a:extLst>
                  <a:ext uri="{0D108BD9-81ED-4DB2-BD59-A6C34878D82A}">
                    <a16:rowId xmlns:a16="http://schemas.microsoft.com/office/drawing/2014/main" val="10001"/>
                  </a:ext>
                </a:extLst>
              </a:tr>
            </a:tbl>
          </a:graphicData>
        </a:graphic>
      </p:graphicFrame>
      <p:sp>
        <p:nvSpPr>
          <p:cNvPr id="2" name="文本框 1"/>
          <p:cNvSpPr txBox="1"/>
          <p:nvPr/>
        </p:nvSpPr>
        <p:spPr>
          <a:xfrm>
            <a:off x="697230" y="3742690"/>
            <a:ext cx="5169535" cy="1476375"/>
          </a:xfrm>
          <a:prstGeom prst="rect">
            <a:avLst/>
          </a:prstGeom>
          <a:noFill/>
        </p:spPr>
        <p:txBody>
          <a:bodyPr wrap="square" rtlCol="0">
            <a:spAutoFit/>
          </a:bodyPr>
          <a:lstStyle/>
          <a:p>
            <a:r>
              <a:rPr lang="en-US" altLang="zh-CN"/>
              <a:t>    </a:t>
            </a:r>
            <a:r>
              <a:rPr lang="zh-CN" altLang="en-US"/>
              <a:t>其实每个点为起点的边都是一个链表，上面的一个结构体和一个数组的实际意义其实是</a:t>
            </a:r>
            <a:r>
              <a:rPr lang="en-US" altLang="zh-CN"/>
              <a:t>n</a:t>
            </a:r>
            <a:r>
              <a:rPr lang="zh-CN" altLang="en-US"/>
              <a:t>个链表。</a:t>
            </a:r>
          </a:p>
          <a:p>
            <a:r>
              <a:rPr lang="zh-CN" altLang="en-US"/>
              <a:t>比如上面示意图是点</a:t>
            </a:r>
            <a:r>
              <a:rPr lang="en-US" altLang="zh-CN"/>
              <a:t>6</a:t>
            </a:r>
            <a:r>
              <a:rPr lang="zh-CN" altLang="en-US"/>
              <a:t>连接所有边的信息。</a:t>
            </a:r>
          </a:p>
          <a:p>
            <a:endParaRPr lang="zh-CN" altLang="en-US"/>
          </a:p>
          <a:p>
            <a:r>
              <a:rPr lang="en-US" altLang="zh-CN"/>
              <a:t>    </a:t>
            </a:r>
            <a:r>
              <a:rPr lang="zh-CN" altLang="en-US"/>
              <a:t>下面是遍历一个点为起点的所有边的代码</a:t>
            </a:r>
          </a:p>
        </p:txBody>
      </p:sp>
      <p:sp>
        <p:nvSpPr>
          <p:cNvPr id="5" name="任意多边形 4"/>
          <p:cNvSpPr/>
          <p:nvPr/>
        </p:nvSpPr>
        <p:spPr>
          <a:xfrm>
            <a:off x="3462020" y="3033395"/>
            <a:ext cx="545465" cy="445135"/>
          </a:xfrm>
          <a:custGeom>
            <a:avLst/>
            <a:gdLst>
              <a:gd name="connisteX0" fmla="*/ 227488 w 545578"/>
              <a:gd name="connsiteY0" fmla="*/ 405130 h 445346"/>
              <a:gd name="connisteX1" fmla="*/ 148748 w 545578"/>
              <a:gd name="connsiteY1" fmla="*/ 434340 h 445346"/>
              <a:gd name="connisteX2" fmla="*/ 80168 w 545578"/>
              <a:gd name="connsiteY2" fmla="*/ 434340 h 445346"/>
              <a:gd name="connisteX3" fmla="*/ 11588 w 545578"/>
              <a:gd name="connsiteY3" fmla="*/ 394970 h 445346"/>
              <a:gd name="connisteX4" fmla="*/ 1428 w 545578"/>
              <a:gd name="connsiteY4" fmla="*/ 326390 h 445346"/>
              <a:gd name="connisteX5" fmla="*/ 1428 w 545578"/>
              <a:gd name="connsiteY5" fmla="*/ 248285 h 445346"/>
              <a:gd name="connisteX6" fmla="*/ 11588 w 545578"/>
              <a:gd name="connsiteY6" fmla="*/ 169545 h 445346"/>
              <a:gd name="connisteX7" fmla="*/ 40798 w 545578"/>
              <a:gd name="connsiteY7" fmla="*/ 100965 h 445346"/>
              <a:gd name="connisteX8" fmla="*/ 119538 w 545578"/>
              <a:gd name="connsiteY8" fmla="*/ 32385 h 445346"/>
              <a:gd name="connisteX9" fmla="*/ 197643 w 545578"/>
              <a:gd name="connsiteY9" fmla="*/ 2540 h 445346"/>
              <a:gd name="connisteX10" fmla="*/ 276383 w 545578"/>
              <a:gd name="connsiteY10" fmla="*/ 2540 h 445346"/>
              <a:gd name="connisteX11" fmla="*/ 354488 w 545578"/>
              <a:gd name="connsiteY11" fmla="*/ 2540 h 445346"/>
              <a:gd name="connisteX12" fmla="*/ 433228 w 545578"/>
              <a:gd name="connsiteY12" fmla="*/ 12700 h 445346"/>
              <a:gd name="connisteX13" fmla="*/ 492283 w 545578"/>
              <a:gd name="connsiteY13" fmla="*/ 81280 h 445346"/>
              <a:gd name="connisteX14" fmla="*/ 521493 w 545578"/>
              <a:gd name="connsiteY14" fmla="*/ 160020 h 445346"/>
              <a:gd name="connisteX15" fmla="*/ 541178 w 545578"/>
              <a:gd name="connsiteY15" fmla="*/ 238125 h 445346"/>
              <a:gd name="connisteX16" fmla="*/ 541178 w 545578"/>
              <a:gd name="connsiteY16" fmla="*/ 316865 h 445346"/>
              <a:gd name="connisteX17" fmla="*/ 501808 w 545578"/>
              <a:gd name="connsiteY17" fmla="*/ 385445 h 445346"/>
              <a:gd name="connisteX18" fmla="*/ 423703 w 545578"/>
              <a:gd name="connsiteY18" fmla="*/ 414655 h 445346"/>
              <a:gd name="connisteX19" fmla="*/ 325278 w 545578"/>
              <a:gd name="connsiteY19" fmla="*/ 434340 h 445346"/>
              <a:gd name="connisteX20" fmla="*/ 237013 w 545578"/>
              <a:gd name="connsiteY20" fmla="*/ 444500 h 445346"/>
              <a:gd name="connisteX21" fmla="*/ 168433 w 545578"/>
              <a:gd name="connsiteY21" fmla="*/ 444500 h 44534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Lst>
            <a:rect l="l" t="t" r="r" b="b"/>
            <a:pathLst>
              <a:path w="545578" h="445347">
                <a:moveTo>
                  <a:pt x="227489" y="405130"/>
                </a:moveTo>
                <a:cubicBezTo>
                  <a:pt x="212884" y="410845"/>
                  <a:pt x="177959" y="428625"/>
                  <a:pt x="148749" y="434340"/>
                </a:cubicBezTo>
                <a:cubicBezTo>
                  <a:pt x="119539" y="440055"/>
                  <a:pt x="107474" y="441960"/>
                  <a:pt x="80169" y="434340"/>
                </a:cubicBezTo>
                <a:cubicBezTo>
                  <a:pt x="52864" y="426720"/>
                  <a:pt x="27464" y="416560"/>
                  <a:pt x="11589" y="394970"/>
                </a:cubicBezTo>
                <a:cubicBezTo>
                  <a:pt x="-4286" y="373380"/>
                  <a:pt x="3334" y="355600"/>
                  <a:pt x="1429" y="326390"/>
                </a:cubicBezTo>
                <a:cubicBezTo>
                  <a:pt x="-476" y="297180"/>
                  <a:pt x="-476" y="279400"/>
                  <a:pt x="1429" y="248285"/>
                </a:cubicBezTo>
                <a:cubicBezTo>
                  <a:pt x="3334" y="217170"/>
                  <a:pt x="3969" y="198755"/>
                  <a:pt x="11589" y="169545"/>
                </a:cubicBezTo>
                <a:cubicBezTo>
                  <a:pt x="19209" y="140335"/>
                  <a:pt x="19209" y="128270"/>
                  <a:pt x="40799" y="100965"/>
                </a:cubicBezTo>
                <a:cubicBezTo>
                  <a:pt x="62389" y="73660"/>
                  <a:pt x="88424" y="52070"/>
                  <a:pt x="119539" y="32385"/>
                </a:cubicBezTo>
                <a:cubicBezTo>
                  <a:pt x="150654" y="12700"/>
                  <a:pt x="166529" y="8255"/>
                  <a:pt x="197644" y="2540"/>
                </a:cubicBezTo>
                <a:cubicBezTo>
                  <a:pt x="228759" y="-3175"/>
                  <a:pt x="245269" y="2540"/>
                  <a:pt x="276384" y="2540"/>
                </a:cubicBezTo>
                <a:cubicBezTo>
                  <a:pt x="307499" y="2540"/>
                  <a:pt x="323374" y="635"/>
                  <a:pt x="354489" y="2540"/>
                </a:cubicBezTo>
                <a:cubicBezTo>
                  <a:pt x="385604" y="4445"/>
                  <a:pt x="405924" y="-3175"/>
                  <a:pt x="433229" y="12700"/>
                </a:cubicBezTo>
                <a:cubicBezTo>
                  <a:pt x="460534" y="28575"/>
                  <a:pt x="474504" y="52070"/>
                  <a:pt x="492284" y="81280"/>
                </a:cubicBezTo>
                <a:cubicBezTo>
                  <a:pt x="510064" y="110490"/>
                  <a:pt x="511969" y="128905"/>
                  <a:pt x="521494" y="160020"/>
                </a:cubicBezTo>
                <a:cubicBezTo>
                  <a:pt x="531019" y="191135"/>
                  <a:pt x="537369" y="207010"/>
                  <a:pt x="541179" y="238125"/>
                </a:cubicBezTo>
                <a:cubicBezTo>
                  <a:pt x="544989" y="269240"/>
                  <a:pt x="548799" y="287655"/>
                  <a:pt x="541179" y="316865"/>
                </a:cubicBezTo>
                <a:cubicBezTo>
                  <a:pt x="533559" y="346075"/>
                  <a:pt x="525304" y="365760"/>
                  <a:pt x="501809" y="385445"/>
                </a:cubicBezTo>
                <a:cubicBezTo>
                  <a:pt x="478314" y="405130"/>
                  <a:pt x="459264" y="405130"/>
                  <a:pt x="423704" y="414655"/>
                </a:cubicBezTo>
                <a:cubicBezTo>
                  <a:pt x="388144" y="424180"/>
                  <a:pt x="362744" y="428625"/>
                  <a:pt x="325279" y="434340"/>
                </a:cubicBezTo>
                <a:cubicBezTo>
                  <a:pt x="287814" y="440055"/>
                  <a:pt x="268129" y="442595"/>
                  <a:pt x="237014" y="444500"/>
                </a:cubicBezTo>
                <a:cubicBezTo>
                  <a:pt x="205899" y="446405"/>
                  <a:pt x="180499" y="444500"/>
                  <a:pt x="168434" y="4445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032250" y="1574165"/>
            <a:ext cx="1315085" cy="1747520"/>
          </a:xfrm>
          <a:custGeom>
            <a:avLst/>
            <a:gdLst>
              <a:gd name="connisteX0" fmla="*/ 0 w 1315296"/>
              <a:gd name="connsiteY0" fmla="*/ 1746461 h 1747308"/>
              <a:gd name="connisteX1" fmla="*/ 78740 w 1315296"/>
              <a:gd name="connsiteY1" fmla="*/ 1746461 h 1747308"/>
              <a:gd name="connisteX2" fmla="*/ 147320 w 1315296"/>
              <a:gd name="connsiteY2" fmla="*/ 1746461 h 1747308"/>
              <a:gd name="connisteX3" fmla="*/ 215900 w 1315296"/>
              <a:gd name="connsiteY3" fmla="*/ 1746461 h 1747308"/>
              <a:gd name="connisteX4" fmla="*/ 284480 w 1315296"/>
              <a:gd name="connsiteY4" fmla="*/ 1746461 h 1747308"/>
              <a:gd name="connisteX5" fmla="*/ 363220 w 1315296"/>
              <a:gd name="connsiteY5" fmla="*/ 1746461 h 1747308"/>
              <a:gd name="connisteX6" fmla="*/ 431800 w 1315296"/>
              <a:gd name="connsiteY6" fmla="*/ 1736936 h 1747308"/>
              <a:gd name="connisteX7" fmla="*/ 500380 w 1315296"/>
              <a:gd name="connsiteY7" fmla="*/ 1727411 h 1747308"/>
              <a:gd name="connisteX8" fmla="*/ 568960 w 1315296"/>
              <a:gd name="connsiteY8" fmla="*/ 1717251 h 1747308"/>
              <a:gd name="connisteX9" fmla="*/ 637540 w 1315296"/>
              <a:gd name="connsiteY9" fmla="*/ 1707726 h 1747308"/>
              <a:gd name="connisteX10" fmla="*/ 706120 w 1315296"/>
              <a:gd name="connsiteY10" fmla="*/ 1697566 h 1747308"/>
              <a:gd name="connisteX11" fmla="*/ 775335 w 1315296"/>
              <a:gd name="connsiteY11" fmla="*/ 1677881 h 1747308"/>
              <a:gd name="connisteX12" fmla="*/ 853440 w 1315296"/>
              <a:gd name="connsiteY12" fmla="*/ 1648671 h 1747308"/>
              <a:gd name="connisteX13" fmla="*/ 922020 w 1315296"/>
              <a:gd name="connsiteY13" fmla="*/ 1609301 h 1747308"/>
              <a:gd name="connisteX14" fmla="*/ 990600 w 1315296"/>
              <a:gd name="connsiteY14" fmla="*/ 1540721 h 1747308"/>
              <a:gd name="connisteX15" fmla="*/ 1040130 w 1315296"/>
              <a:gd name="connsiteY15" fmla="*/ 1472141 h 1747308"/>
              <a:gd name="connisteX16" fmla="*/ 1089025 w 1315296"/>
              <a:gd name="connsiteY16" fmla="*/ 1403561 h 1747308"/>
              <a:gd name="connisteX17" fmla="*/ 1137920 w 1315296"/>
              <a:gd name="connsiteY17" fmla="*/ 1334981 h 1747308"/>
              <a:gd name="connisteX18" fmla="*/ 1177290 w 1315296"/>
              <a:gd name="connsiteY18" fmla="*/ 1256241 h 1747308"/>
              <a:gd name="connisteX19" fmla="*/ 1226185 w 1315296"/>
              <a:gd name="connsiteY19" fmla="*/ 1178136 h 1747308"/>
              <a:gd name="connisteX20" fmla="*/ 1245870 w 1315296"/>
              <a:gd name="connsiteY20" fmla="*/ 1099396 h 1747308"/>
              <a:gd name="connisteX21" fmla="*/ 1285240 w 1315296"/>
              <a:gd name="connsiteY21" fmla="*/ 1020656 h 1747308"/>
              <a:gd name="connisteX22" fmla="*/ 1294765 w 1315296"/>
              <a:gd name="connsiteY22" fmla="*/ 952076 h 1747308"/>
              <a:gd name="connisteX23" fmla="*/ 1304925 w 1315296"/>
              <a:gd name="connsiteY23" fmla="*/ 883496 h 1747308"/>
              <a:gd name="connisteX24" fmla="*/ 1314450 w 1315296"/>
              <a:gd name="connsiteY24" fmla="*/ 814916 h 1747308"/>
              <a:gd name="connisteX25" fmla="*/ 1314450 w 1315296"/>
              <a:gd name="connsiteY25" fmla="*/ 746336 h 1747308"/>
              <a:gd name="connisteX26" fmla="*/ 1314450 w 1315296"/>
              <a:gd name="connsiteY26" fmla="*/ 658071 h 1747308"/>
              <a:gd name="connisteX27" fmla="*/ 1314450 w 1315296"/>
              <a:gd name="connsiteY27" fmla="*/ 589491 h 1747308"/>
              <a:gd name="connisteX28" fmla="*/ 1304925 w 1315296"/>
              <a:gd name="connsiteY28" fmla="*/ 520911 h 1747308"/>
              <a:gd name="connisteX29" fmla="*/ 1285240 w 1315296"/>
              <a:gd name="connsiteY29" fmla="*/ 452331 h 1747308"/>
              <a:gd name="connisteX30" fmla="*/ 1265555 w 1315296"/>
              <a:gd name="connsiteY30" fmla="*/ 383116 h 1747308"/>
              <a:gd name="connisteX31" fmla="*/ 1236345 w 1315296"/>
              <a:gd name="connsiteY31" fmla="*/ 314536 h 1747308"/>
              <a:gd name="connisteX32" fmla="*/ 1206500 w 1315296"/>
              <a:gd name="connsiteY32" fmla="*/ 245956 h 1747308"/>
              <a:gd name="connisteX33" fmla="*/ 1167130 w 1315296"/>
              <a:gd name="connsiteY33" fmla="*/ 177376 h 1747308"/>
              <a:gd name="connisteX34" fmla="*/ 1108710 w 1315296"/>
              <a:gd name="connsiteY34" fmla="*/ 108796 h 1747308"/>
              <a:gd name="connisteX35" fmla="*/ 1040130 w 1315296"/>
              <a:gd name="connsiteY35" fmla="*/ 69426 h 1747308"/>
              <a:gd name="connisteX36" fmla="*/ 971550 w 1315296"/>
              <a:gd name="connsiteY36" fmla="*/ 30056 h 1747308"/>
              <a:gd name="connisteX37" fmla="*/ 902335 w 1315296"/>
              <a:gd name="connsiteY37" fmla="*/ 10371 h 1747308"/>
              <a:gd name="connisteX38" fmla="*/ 833755 w 1315296"/>
              <a:gd name="connsiteY38" fmla="*/ 846 h 1747308"/>
              <a:gd name="connisteX39" fmla="*/ 765175 w 1315296"/>
              <a:gd name="connsiteY39" fmla="*/ 846 h 174730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Lst>
            <a:rect l="l" t="t" r="r" b="b"/>
            <a:pathLst>
              <a:path w="1315297" h="1747308">
                <a:moveTo>
                  <a:pt x="0" y="1746462"/>
                </a:moveTo>
                <a:cubicBezTo>
                  <a:pt x="14605" y="1746462"/>
                  <a:pt x="49530" y="1746462"/>
                  <a:pt x="78740" y="1746462"/>
                </a:cubicBezTo>
                <a:cubicBezTo>
                  <a:pt x="107950" y="1746462"/>
                  <a:pt x="120015" y="1746462"/>
                  <a:pt x="147320" y="1746462"/>
                </a:cubicBezTo>
                <a:cubicBezTo>
                  <a:pt x="174625" y="1746462"/>
                  <a:pt x="188595" y="1746462"/>
                  <a:pt x="215900" y="1746462"/>
                </a:cubicBezTo>
                <a:cubicBezTo>
                  <a:pt x="243205" y="1746462"/>
                  <a:pt x="255270" y="1746462"/>
                  <a:pt x="284480" y="1746462"/>
                </a:cubicBezTo>
                <a:cubicBezTo>
                  <a:pt x="313690" y="1746462"/>
                  <a:pt x="334010" y="1748367"/>
                  <a:pt x="363220" y="1746462"/>
                </a:cubicBezTo>
                <a:cubicBezTo>
                  <a:pt x="392430" y="1744557"/>
                  <a:pt x="404495" y="1740747"/>
                  <a:pt x="431800" y="1736937"/>
                </a:cubicBezTo>
                <a:cubicBezTo>
                  <a:pt x="459105" y="1733127"/>
                  <a:pt x="473075" y="1731222"/>
                  <a:pt x="500380" y="1727412"/>
                </a:cubicBezTo>
                <a:cubicBezTo>
                  <a:pt x="527685" y="1723602"/>
                  <a:pt x="541655" y="1721062"/>
                  <a:pt x="568960" y="1717252"/>
                </a:cubicBezTo>
                <a:cubicBezTo>
                  <a:pt x="596265" y="1713442"/>
                  <a:pt x="610235" y="1711537"/>
                  <a:pt x="637540" y="1707727"/>
                </a:cubicBezTo>
                <a:cubicBezTo>
                  <a:pt x="664845" y="1703917"/>
                  <a:pt x="678815" y="1703282"/>
                  <a:pt x="706120" y="1697567"/>
                </a:cubicBezTo>
                <a:cubicBezTo>
                  <a:pt x="733425" y="1691852"/>
                  <a:pt x="746125" y="1687407"/>
                  <a:pt x="775335" y="1677882"/>
                </a:cubicBezTo>
                <a:cubicBezTo>
                  <a:pt x="804545" y="1668357"/>
                  <a:pt x="824230" y="1662642"/>
                  <a:pt x="853440" y="1648672"/>
                </a:cubicBezTo>
                <a:cubicBezTo>
                  <a:pt x="882650" y="1634702"/>
                  <a:pt x="894715" y="1630892"/>
                  <a:pt x="922020" y="1609302"/>
                </a:cubicBezTo>
                <a:cubicBezTo>
                  <a:pt x="949325" y="1587712"/>
                  <a:pt x="967105" y="1568027"/>
                  <a:pt x="990600" y="1540722"/>
                </a:cubicBezTo>
                <a:cubicBezTo>
                  <a:pt x="1014095" y="1513417"/>
                  <a:pt x="1020445" y="1499447"/>
                  <a:pt x="1040130" y="1472142"/>
                </a:cubicBezTo>
                <a:cubicBezTo>
                  <a:pt x="1059815" y="1444837"/>
                  <a:pt x="1069340" y="1430867"/>
                  <a:pt x="1089025" y="1403562"/>
                </a:cubicBezTo>
                <a:cubicBezTo>
                  <a:pt x="1108710" y="1376257"/>
                  <a:pt x="1120140" y="1364192"/>
                  <a:pt x="1137920" y="1334982"/>
                </a:cubicBezTo>
                <a:cubicBezTo>
                  <a:pt x="1155700" y="1305772"/>
                  <a:pt x="1159510" y="1287357"/>
                  <a:pt x="1177290" y="1256242"/>
                </a:cubicBezTo>
                <a:cubicBezTo>
                  <a:pt x="1195070" y="1225127"/>
                  <a:pt x="1212215" y="1209252"/>
                  <a:pt x="1226185" y="1178137"/>
                </a:cubicBezTo>
                <a:cubicBezTo>
                  <a:pt x="1240155" y="1147022"/>
                  <a:pt x="1233805" y="1131147"/>
                  <a:pt x="1245870" y="1099397"/>
                </a:cubicBezTo>
                <a:cubicBezTo>
                  <a:pt x="1257935" y="1067647"/>
                  <a:pt x="1275715" y="1049867"/>
                  <a:pt x="1285240" y="1020657"/>
                </a:cubicBezTo>
                <a:cubicBezTo>
                  <a:pt x="1294765" y="991447"/>
                  <a:pt x="1290955" y="979382"/>
                  <a:pt x="1294765" y="952077"/>
                </a:cubicBezTo>
                <a:cubicBezTo>
                  <a:pt x="1298575" y="924772"/>
                  <a:pt x="1301115" y="910802"/>
                  <a:pt x="1304925" y="883497"/>
                </a:cubicBezTo>
                <a:cubicBezTo>
                  <a:pt x="1308735" y="856192"/>
                  <a:pt x="1312545" y="842222"/>
                  <a:pt x="1314450" y="814917"/>
                </a:cubicBezTo>
                <a:cubicBezTo>
                  <a:pt x="1316355" y="787612"/>
                  <a:pt x="1314450" y="777452"/>
                  <a:pt x="1314450" y="746337"/>
                </a:cubicBezTo>
                <a:cubicBezTo>
                  <a:pt x="1314450" y="715222"/>
                  <a:pt x="1314450" y="689187"/>
                  <a:pt x="1314450" y="658072"/>
                </a:cubicBezTo>
                <a:cubicBezTo>
                  <a:pt x="1314450" y="626957"/>
                  <a:pt x="1316355" y="616797"/>
                  <a:pt x="1314450" y="589492"/>
                </a:cubicBezTo>
                <a:cubicBezTo>
                  <a:pt x="1312545" y="562187"/>
                  <a:pt x="1310640" y="548217"/>
                  <a:pt x="1304925" y="520912"/>
                </a:cubicBezTo>
                <a:cubicBezTo>
                  <a:pt x="1299210" y="493607"/>
                  <a:pt x="1292860" y="479637"/>
                  <a:pt x="1285240" y="452332"/>
                </a:cubicBezTo>
                <a:cubicBezTo>
                  <a:pt x="1277620" y="425027"/>
                  <a:pt x="1275080" y="410422"/>
                  <a:pt x="1265555" y="383117"/>
                </a:cubicBezTo>
                <a:cubicBezTo>
                  <a:pt x="1256030" y="355812"/>
                  <a:pt x="1248410" y="341842"/>
                  <a:pt x="1236345" y="314537"/>
                </a:cubicBezTo>
                <a:cubicBezTo>
                  <a:pt x="1224280" y="287232"/>
                  <a:pt x="1220470" y="273262"/>
                  <a:pt x="1206500" y="245957"/>
                </a:cubicBezTo>
                <a:cubicBezTo>
                  <a:pt x="1192530" y="218652"/>
                  <a:pt x="1186815" y="204682"/>
                  <a:pt x="1167130" y="177377"/>
                </a:cubicBezTo>
                <a:cubicBezTo>
                  <a:pt x="1147445" y="150072"/>
                  <a:pt x="1134110" y="130387"/>
                  <a:pt x="1108710" y="108797"/>
                </a:cubicBezTo>
                <a:cubicBezTo>
                  <a:pt x="1083310" y="87207"/>
                  <a:pt x="1067435" y="85302"/>
                  <a:pt x="1040130" y="69427"/>
                </a:cubicBezTo>
                <a:cubicBezTo>
                  <a:pt x="1012825" y="53552"/>
                  <a:pt x="998855" y="42122"/>
                  <a:pt x="971550" y="30057"/>
                </a:cubicBezTo>
                <a:cubicBezTo>
                  <a:pt x="944245" y="17992"/>
                  <a:pt x="929640" y="16087"/>
                  <a:pt x="902335" y="10372"/>
                </a:cubicBezTo>
                <a:cubicBezTo>
                  <a:pt x="875030" y="4657"/>
                  <a:pt x="861060" y="2752"/>
                  <a:pt x="833755" y="847"/>
                </a:cubicBezTo>
                <a:cubicBezTo>
                  <a:pt x="806450" y="-1058"/>
                  <a:pt x="777240" y="847"/>
                  <a:pt x="765175" y="84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4755515" y="1447165"/>
            <a:ext cx="140335" cy="284480"/>
          </a:xfrm>
          <a:custGeom>
            <a:avLst/>
            <a:gdLst>
              <a:gd name="connisteX0" fmla="*/ 140178 w 140178"/>
              <a:gd name="connsiteY0" fmla="*/ 0 h 284480"/>
              <a:gd name="connisteX1" fmla="*/ 70963 w 140178"/>
              <a:gd name="connsiteY1" fmla="*/ 48895 h 284480"/>
              <a:gd name="connisteX2" fmla="*/ 2383 w 140178"/>
              <a:gd name="connsiteY2" fmla="*/ 78740 h 284480"/>
              <a:gd name="connisteX3" fmla="*/ 22068 w 140178"/>
              <a:gd name="connsiteY3" fmla="*/ 147320 h 284480"/>
              <a:gd name="connisteX4" fmla="*/ 41753 w 140178"/>
              <a:gd name="connsiteY4" fmla="*/ 215900 h 284480"/>
              <a:gd name="connisteX5" fmla="*/ 70963 w 140178"/>
              <a:gd name="connsiteY5" fmla="*/ 284480 h 28448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40179" h="284480">
                <a:moveTo>
                  <a:pt x="140179" y="0"/>
                </a:moveTo>
                <a:cubicBezTo>
                  <a:pt x="127479" y="8890"/>
                  <a:pt x="98269" y="33020"/>
                  <a:pt x="70964" y="48895"/>
                </a:cubicBezTo>
                <a:cubicBezTo>
                  <a:pt x="43659" y="64770"/>
                  <a:pt x="11909" y="59055"/>
                  <a:pt x="2384" y="78740"/>
                </a:cubicBezTo>
                <a:cubicBezTo>
                  <a:pt x="-7141" y="98425"/>
                  <a:pt x="14449" y="120015"/>
                  <a:pt x="22069" y="147320"/>
                </a:cubicBezTo>
                <a:cubicBezTo>
                  <a:pt x="29689" y="174625"/>
                  <a:pt x="32229" y="188595"/>
                  <a:pt x="41754" y="215900"/>
                </a:cubicBezTo>
                <a:cubicBezTo>
                  <a:pt x="51279" y="243205"/>
                  <a:pt x="65249" y="272415"/>
                  <a:pt x="70964" y="2844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4210050" y="2101215"/>
            <a:ext cx="545465" cy="445135"/>
          </a:xfrm>
          <a:custGeom>
            <a:avLst/>
            <a:gdLst>
              <a:gd name="connisteX0" fmla="*/ 227488 w 545578"/>
              <a:gd name="connsiteY0" fmla="*/ 405130 h 445346"/>
              <a:gd name="connisteX1" fmla="*/ 148748 w 545578"/>
              <a:gd name="connsiteY1" fmla="*/ 434340 h 445346"/>
              <a:gd name="connisteX2" fmla="*/ 80168 w 545578"/>
              <a:gd name="connsiteY2" fmla="*/ 434340 h 445346"/>
              <a:gd name="connisteX3" fmla="*/ 11588 w 545578"/>
              <a:gd name="connsiteY3" fmla="*/ 394970 h 445346"/>
              <a:gd name="connisteX4" fmla="*/ 1428 w 545578"/>
              <a:gd name="connsiteY4" fmla="*/ 326390 h 445346"/>
              <a:gd name="connisteX5" fmla="*/ 1428 w 545578"/>
              <a:gd name="connsiteY5" fmla="*/ 248285 h 445346"/>
              <a:gd name="connisteX6" fmla="*/ 11588 w 545578"/>
              <a:gd name="connsiteY6" fmla="*/ 169545 h 445346"/>
              <a:gd name="connisteX7" fmla="*/ 40798 w 545578"/>
              <a:gd name="connsiteY7" fmla="*/ 100965 h 445346"/>
              <a:gd name="connisteX8" fmla="*/ 119538 w 545578"/>
              <a:gd name="connsiteY8" fmla="*/ 32385 h 445346"/>
              <a:gd name="connisteX9" fmla="*/ 197643 w 545578"/>
              <a:gd name="connsiteY9" fmla="*/ 2540 h 445346"/>
              <a:gd name="connisteX10" fmla="*/ 276383 w 545578"/>
              <a:gd name="connsiteY10" fmla="*/ 2540 h 445346"/>
              <a:gd name="connisteX11" fmla="*/ 354488 w 545578"/>
              <a:gd name="connsiteY11" fmla="*/ 2540 h 445346"/>
              <a:gd name="connisteX12" fmla="*/ 433228 w 545578"/>
              <a:gd name="connsiteY12" fmla="*/ 12700 h 445346"/>
              <a:gd name="connisteX13" fmla="*/ 492283 w 545578"/>
              <a:gd name="connsiteY13" fmla="*/ 81280 h 445346"/>
              <a:gd name="connisteX14" fmla="*/ 521493 w 545578"/>
              <a:gd name="connsiteY14" fmla="*/ 160020 h 445346"/>
              <a:gd name="connisteX15" fmla="*/ 541178 w 545578"/>
              <a:gd name="connsiteY15" fmla="*/ 238125 h 445346"/>
              <a:gd name="connisteX16" fmla="*/ 541178 w 545578"/>
              <a:gd name="connsiteY16" fmla="*/ 316865 h 445346"/>
              <a:gd name="connisteX17" fmla="*/ 501808 w 545578"/>
              <a:gd name="connsiteY17" fmla="*/ 385445 h 445346"/>
              <a:gd name="connisteX18" fmla="*/ 423703 w 545578"/>
              <a:gd name="connsiteY18" fmla="*/ 414655 h 445346"/>
              <a:gd name="connisteX19" fmla="*/ 325278 w 545578"/>
              <a:gd name="connsiteY19" fmla="*/ 434340 h 445346"/>
              <a:gd name="connisteX20" fmla="*/ 237013 w 545578"/>
              <a:gd name="connsiteY20" fmla="*/ 444500 h 445346"/>
              <a:gd name="connisteX21" fmla="*/ 168433 w 545578"/>
              <a:gd name="connsiteY21" fmla="*/ 444500 h 44534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Lst>
            <a:rect l="l" t="t" r="r" b="b"/>
            <a:pathLst>
              <a:path w="545578" h="445347">
                <a:moveTo>
                  <a:pt x="227489" y="405130"/>
                </a:moveTo>
                <a:cubicBezTo>
                  <a:pt x="212884" y="410845"/>
                  <a:pt x="177959" y="428625"/>
                  <a:pt x="148749" y="434340"/>
                </a:cubicBezTo>
                <a:cubicBezTo>
                  <a:pt x="119539" y="440055"/>
                  <a:pt x="107474" y="441960"/>
                  <a:pt x="80169" y="434340"/>
                </a:cubicBezTo>
                <a:cubicBezTo>
                  <a:pt x="52864" y="426720"/>
                  <a:pt x="27464" y="416560"/>
                  <a:pt x="11589" y="394970"/>
                </a:cubicBezTo>
                <a:cubicBezTo>
                  <a:pt x="-4286" y="373380"/>
                  <a:pt x="3334" y="355600"/>
                  <a:pt x="1429" y="326390"/>
                </a:cubicBezTo>
                <a:cubicBezTo>
                  <a:pt x="-476" y="297180"/>
                  <a:pt x="-476" y="279400"/>
                  <a:pt x="1429" y="248285"/>
                </a:cubicBezTo>
                <a:cubicBezTo>
                  <a:pt x="3334" y="217170"/>
                  <a:pt x="3969" y="198755"/>
                  <a:pt x="11589" y="169545"/>
                </a:cubicBezTo>
                <a:cubicBezTo>
                  <a:pt x="19209" y="140335"/>
                  <a:pt x="19209" y="128270"/>
                  <a:pt x="40799" y="100965"/>
                </a:cubicBezTo>
                <a:cubicBezTo>
                  <a:pt x="62389" y="73660"/>
                  <a:pt x="88424" y="52070"/>
                  <a:pt x="119539" y="32385"/>
                </a:cubicBezTo>
                <a:cubicBezTo>
                  <a:pt x="150654" y="12700"/>
                  <a:pt x="166529" y="8255"/>
                  <a:pt x="197644" y="2540"/>
                </a:cubicBezTo>
                <a:cubicBezTo>
                  <a:pt x="228759" y="-3175"/>
                  <a:pt x="245269" y="2540"/>
                  <a:pt x="276384" y="2540"/>
                </a:cubicBezTo>
                <a:cubicBezTo>
                  <a:pt x="307499" y="2540"/>
                  <a:pt x="323374" y="635"/>
                  <a:pt x="354489" y="2540"/>
                </a:cubicBezTo>
                <a:cubicBezTo>
                  <a:pt x="385604" y="4445"/>
                  <a:pt x="405924" y="-3175"/>
                  <a:pt x="433229" y="12700"/>
                </a:cubicBezTo>
                <a:cubicBezTo>
                  <a:pt x="460534" y="28575"/>
                  <a:pt x="474504" y="52070"/>
                  <a:pt x="492284" y="81280"/>
                </a:cubicBezTo>
                <a:cubicBezTo>
                  <a:pt x="510064" y="110490"/>
                  <a:pt x="511969" y="128905"/>
                  <a:pt x="521494" y="160020"/>
                </a:cubicBezTo>
                <a:cubicBezTo>
                  <a:pt x="531019" y="191135"/>
                  <a:pt x="537369" y="207010"/>
                  <a:pt x="541179" y="238125"/>
                </a:cubicBezTo>
                <a:cubicBezTo>
                  <a:pt x="544989" y="269240"/>
                  <a:pt x="548799" y="287655"/>
                  <a:pt x="541179" y="316865"/>
                </a:cubicBezTo>
                <a:cubicBezTo>
                  <a:pt x="533559" y="346075"/>
                  <a:pt x="525304" y="365760"/>
                  <a:pt x="501809" y="385445"/>
                </a:cubicBezTo>
                <a:cubicBezTo>
                  <a:pt x="478314" y="405130"/>
                  <a:pt x="459264" y="405130"/>
                  <a:pt x="423704" y="414655"/>
                </a:cubicBezTo>
                <a:cubicBezTo>
                  <a:pt x="388144" y="424180"/>
                  <a:pt x="362744" y="428625"/>
                  <a:pt x="325279" y="434340"/>
                </a:cubicBezTo>
                <a:cubicBezTo>
                  <a:pt x="287814" y="440055"/>
                  <a:pt x="268129" y="442595"/>
                  <a:pt x="237014" y="444500"/>
                </a:cubicBezTo>
                <a:cubicBezTo>
                  <a:pt x="205899" y="446405"/>
                  <a:pt x="180499" y="444500"/>
                  <a:pt x="168434" y="4445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3316605" y="994410"/>
            <a:ext cx="1453515" cy="1208405"/>
          </a:xfrm>
          <a:custGeom>
            <a:avLst/>
            <a:gdLst>
              <a:gd name="connisteX0" fmla="*/ 1402715 w 1453303"/>
              <a:gd name="connsiteY0" fmla="*/ 1208193 h 1208193"/>
              <a:gd name="connisteX1" fmla="*/ 1372870 w 1453303"/>
              <a:gd name="connsiteY1" fmla="*/ 1138978 h 1208193"/>
              <a:gd name="connisteX2" fmla="*/ 1372870 w 1453303"/>
              <a:gd name="connsiteY2" fmla="*/ 1070398 h 1208193"/>
              <a:gd name="connisteX3" fmla="*/ 1353185 w 1453303"/>
              <a:gd name="connsiteY3" fmla="*/ 1001818 h 1208193"/>
              <a:gd name="connisteX4" fmla="*/ 1353185 w 1453303"/>
              <a:gd name="connsiteY4" fmla="*/ 933238 h 1208193"/>
              <a:gd name="connisteX5" fmla="*/ 1363345 w 1453303"/>
              <a:gd name="connsiteY5" fmla="*/ 854498 h 1208193"/>
              <a:gd name="connisteX6" fmla="*/ 1392555 w 1453303"/>
              <a:gd name="connsiteY6" fmla="*/ 785918 h 1208193"/>
              <a:gd name="connisteX7" fmla="*/ 1412240 w 1453303"/>
              <a:gd name="connsiteY7" fmla="*/ 707813 h 1208193"/>
              <a:gd name="connisteX8" fmla="*/ 1431925 w 1453303"/>
              <a:gd name="connsiteY8" fmla="*/ 639233 h 1208193"/>
              <a:gd name="connisteX9" fmla="*/ 1441450 w 1453303"/>
              <a:gd name="connsiteY9" fmla="*/ 570653 h 1208193"/>
              <a:gd name="connisteX10" fmla="*/ 1451610 w 1453303"/>
              <a:gd name="connsiteY10" fmla="*/ 501438 h 1208193"/>
              <a:gd name="connisteX11" fmla="*/ 1451610 w 1453303"/>
              <a:gd name="connsiteY11" fmla="*/ 432858 h 1208193"/>
              <a:gd name="connisteX12" fmla="*/ 1451610 w 1453303"/>
              <a:gd name="connsiteY12" fmla="*/ 364278 h 1208193"/>
              <a:gd name="connisteX13" fmla="*/ 1451610 w 1453303"/>
              <a:gd name="connsiteY13" fmla="*/ 295698 h 1208193"/>
              <a:gd name="connisteX14" fmla="*/ 1431925 w 1453303"/>
              <a:gd name="connsiteY14" fmla="*/ 227118 h 1208193"/>
              <a:gd name="connisteX15" fmla="*/ 1383030 w 1453303"/>
              <a:gd name="connsiteY15" fmla="*/ 158538 h 1208193"/>
              <a:gd name="connisteX16" fmla="*/ 1323975 w 1453303"/>
              <a:gd name="connsiteY16" fmla="*/ 89958 h 1208193"/>
              <a:gd name="connisteX17" fmla="*/ 1245235 w 1453303"/>
              <a:gd name="connsiteY17" fmla="*/ 50588 h 1208193"/>
              <a:gd name="connisteX18" fmla="*/ 1176655 w 1453303"/>
              <a:gd name="connsiteY18" fmla="*/ 30903 h 1208193"/>
              <a:gd name="connisteX19" fmla="*/ 1108075 w 1453303"/>
              <a:gd name="connsiteY19" fmla="*/ 21378 h 1208193"/>
              <a:gd name="connisteX20" fmla="*/ 1039495 w 1453303"/>
              <a:gd name="connsiteY20" fmla="*/ 1693 h 1208193"/>
              <a:gd name="connisteX21" fmla="*/ 960755 w 1453303"/>
              <a:gd name="connsiteY21" fmla="*/ 1693 h 1208193"/>
              <a:gd name="connisteX22" fmla="*/ 892175 w 1453303"/>
              <a:gd name="connsiteY22" fmla="*/ 1693 h 1208193"/>
              <a:gd name="connisteX23" fmla="*/ 823595 w 1453303"/>
              <a:gd name="connsiteY23" fmla="*/ 1693 h 1208193"/>
              <a:gd name="connisteX24" fmla="*/ 755015 w 1453303"/>
              <a:gd name="connsiteY24" fmla="*/ 1693 h 1208193"/>
              <a:gd name="connisteX25" fmla="*/ 666750 w 1453303"/>
              <a:gd name="connsiteY25" fmla="*/ 1693 h 1208193"/>
              <a:gd name="connisteX26" fmla="*/ 588010 w 1453303"/>
              <a:gd name="connsiteY26" fmla="*/ 1693 h 1208193"/>
              <a:gd name="connisteX27" fmla="*/ 519430 w 1453303"/>
              <a:gd name="connsiteY27" fmla="*/ 1693 h 1208193"/>
              <a:gd name="connisteX28" fmla="*/ 441325 w 1453303"/>
              <a:gd name="connsiteY28" fmla="*/ 11218 h 1208193"/>
              <a:gd name="connisteX29" fmla="*/ 372745 w 1453303"/>
              <a:gd name="connsiteY29" fmla="*/ 30903 h 1208193"/>
              <a:gd name="connisteX30" fmla="*/ 304165 w 1453303"/>
              <a:gd name="connsiteY30" fmla="*/ 50588 h 1208193"/>
              <a:gd name="connisteX31" fmla="*/ 234950 w 1453303"/>
              <a:gd name="connsiteY31" fmla="*/ 79798 h 1208193"/>
              <a:gd name="connisteX32" fmla="*/ 166370 w 1453303"/>
              <a:gd name="connsiteY32" fmla="*/ 119168 h 1208193"/>
              <a:gd name="connisteX33" fmla="*/ 97790 w 1453303"/>
              <a:gd name="connsiteY33" fmla="*/ 148378 h 1208193"/>
              <a:gd name="connisteX34" fmla="*/ 29210 w 1453303"/>
              <a:gd name="connsiteY34" fmla="*/ 216958 h 1208193"/>
              <a:gd name="connisteX35" fmla="*/ 0 w 1453303"/>
              <a:gd name="connsiteY35" fmla="*/ 286173 h 12081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Lst>
            <a:rect l="l" t="t" r="r" b="b"/>
            <a:pathLst>
              <a:path w="1453303" h="1208193">
                <a:moveTo>
                  <a:pt x="1402715" y="1208193"/>
                </a:moveTo>
                <a:cubicBezTo>
                  <a:pt x="1397000" y="1195493"/>
                  <a:pt x="1378585" y="1166283"/>
                  <a:pt x="1372870" y="1138978"/>
                </a:cubicBezTo>
                <a:cubicBezTo>
                  <a:pt x="1367155" y="1111673"/>
                  <a:pt x="1376680" y="1097703"/>
                  <a:pt x="1372870" y="1070398"/>
                </a:cubicBezTo>
                <a:cubicBezTo>
                  <a:pt x="1369060" y="1043093"/>
                  <a:pt x="1356995" y="1029123"/>
                  <a:pt x="1353185" y="1001818"/>
                </a:cubicBezTo>
                <a:cubicBezTo>
                  <a:pt x="1349375" y="974513"/>
                  <a:pt x="1351280" y="962448"/>
                  <a:pt x="1353185" y="933238"/>
                </a:cubicBezTo>
                <a:cubicBezTo>
                  <a:pt x="1355090" y="904028"/>
                  <a:pt x="1355725" y="883708"/>
                  <a:pt x="1363345" y="854498"/>
                </a:cubicBezTo>
                <a:cubicBezTo>
                  <a:pt x="1370965" y="825288"/>
                  <a:pt x="1383030" y="815128"/>
                  <a:pt x="1392555" y="785918"/>
                </a:cubicBezTo>
                <a:cubicBezTo>
                  <a:pt x="1402080" y="756708"/>
                  <a:pt x="1404620" y="737023"/>
                  <a:pt x="1412240" y="707813"/>
                </a:cubicBezTo>
                <a:cubicBezTo>
                  <a:pt x="1419860" y="678603"/>
                  <a:pt x="1426210" y="666538"/>
                  <a:pt x="1431925" y="639233"/>
                </a:cubicBezTo>
                <a:cubicBezTo>
                  <a:pt x="1437640" y="611928"/>
                  <a:pt x="1437640" y="597958"/>
                  <a:pt x="1441450" y="570653"/>
                </a:cubicBezTo>
                <a:cubicBezTo>
                  <a:pt x="1445260" y="543348"/>
                  <a:pt x="1449705" y="528743"/>
                  <a:pt x="1451610" y="501438"/>
                </a:cubicBezTo>
                <a:cubicBezTo>
                  <a:pt x="1453515" y="474133"/>
                  <a:pt x="1451610" y="460163"/>
                  <a:pt x="1451610" y="432858"/>
                </a:cubicBezTo>
                <a:cubicBezTo>
                  <a:pt x="1451610" y="405553"/>
                  <a:pt x="1451610" y="391583"/>
                  <a:pt x="1451610" y="364278"/>
                </a:cubicBezTo>
                <a:cubicBezTo>
                  <a:pt x="1451610" y="336973"/>
                  <a:pt x="1455420" y="323003"/>
                  <a:pt x="1451610" y="295698"/>
                </a:cubicBezTo>
                <a:cubicBezTo>
                  <a:pt x="1447800" y="268393"/>
                  <a:pt x="1445895" y="254423"/>
                  <a:pt x="1431925" y="227118"/>
                </a:cubicBezTo>
                <a:cubicBezTo>
                  <a:pt x="1417955" y="199813"/>
                  <a:pt x="1404620" y="185843"/>
                  <a:pt x="1383030" y="158538"/>
                </a:cubicBezTo>
                <a:cubicBezTo>
                  <a:pt x="1361440" y="131233"/>
                  <a:pt x="1351280" y="111548"/>
                  <a:pt x="1323975" y="89958"/>
                </a:cubicBezTo>
                <a:cubicBezTo>
                  <a:pt x="1296670" y="68368"/>
                  <a:pt x="1274445" y="62653"/>
                  <a:pt x="1245235" y="50588"/>
                </a:cubicBezTo>
                <a:cubicBezTo>
                  <a:pt x="1216025" y="38523"/>
                  <a:pt x="1203960" y="36618"/>
                  <a:pt x="1176655" y="30903"/>
                </a:cubicBezTo>
                <a:cubicBezTo>
                  <a:pt x="1149350" y="25188"/>
                  <a:pt x="1135380" y="27093"/>
                  <a:pt x="1108075" y="21378"/>
                </a:cubicBezTo>
                <a:cubicBezTo>
                  <a:pt x="1080770" y="15663"/>
                  <a:pt x="1068705" y="5503"/>
                  <a:pt x="1039495" y="1693"/>
                </a:cubicBezTo>
                <a:cubicBezTo>
                  <a:pt x="1010285" y="-2117"/>
                  <a:pt x="989965" y="1693"/>
                  <a:pt x="960755" y="1693"/>
                </a:cubicBezTo>
                <a:cubicBezTo>
                  <a:pt x="931545" y="1693"/>
                  <a:pt x="919480" y="1693"/>
                  <a:pt x="892175" y="1693"/>
                </a:cubicBezTo>
                <a:cubicBezTo>
                  <a:pt x="864870" y="1693"/>
                  <a:pt x="850900" y="1693"/>
                  <a:pt x="823595" y="1693"/>
                </a:cubicBezTo>
                <a:cubicBezTo>
                  <a:pt x="796290" y="1693"/>
                  <a:pt x="786130" y="1693"/>
                  <a:pt x="755015" y="1693"/>
                </a:cubicBezTo>
                <a:cubicBezTo>
                  <a:pt x="723900" y="1693"/>
                  <a:pt x="700405" y="1693"/>
                  <a:pt x="666750" y="1693"/>
                </a:cubicBezTo>
                <a:cubicBezTo>
                  <a:pt x="633095" y="1693"/>
                  <a:pt x="617220" y="1693"/>
                  <a:pt x="588010" y="1693"/>
                </a:cubicBezTo>
                <a:cubicBezTo>
                  <a:pt x="558800" y="1693"/>
                  <a:pt x="548640" y="-212"/>
                  <a:pt x="519430" y="1693"/>
                </a:cubicBezTo>
                <a:cubicBezTo>
                  <a:pt x="490220" y="3598"/>
                  <a:pt x="470535" y="5503"/>
                  <a:pt x="441325" y="11218"/>
                </a:cubicBezTo>
                <a:cubicBezTo>
                  <a:pt x="412115" y="16933"/>
                  <a:pt x="400050" y="23283"/>
                  <a:pt x="372745" y="30903"/>
                </a:cubicBezTo>
                <a:cubicBezTo>
                  <a:pt x="345440" y="38523"/>
                  <a:pt x="331470" y="41063"/>
                  <a:pt x="304165" y="50588"/>
                </a:cubicBezTo>
                <a:cubicBezTo>
                  <a:pt x="276860" y="60113"/>
                  <a:pt x="262255" y="65828"/>
                  <a:pt x="234950" y="79798"/>
                </a:cubicBezTo>
                <a:cubicBezTo>
                  <a:pt x="207645" y="93768"/>
                  <a:pt x="193675" y="105198"/>
                  <a:pt x="166370" y="119168"/>
                </a:cubicBezTo>
                <a:cubicBezTo>
                  <a:pt x="139065" y="133138"/>
                  <a:pt x="125095" y="128693"/>
                  <a:pt x="97790" y="148378"/>
                </a:cubicBezTo>
                <a:cubicBezTo>
                  <a:pt x="70485" y="168063"/>
                  <a:pt x="48895" y="189653"/>
                  <a:pt x="29210" y="216958"/>
                </a:cubicBezTo>
                <a:cubicBezTo>
                  <a:pt x="9525" y="244263"/>
                  <a:pt x="4445" y="273473"/>
                  <a:pt x="0" y="28617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3248025" y="1113790"/>
            <a:ext cx="245110" cy="219710"/>
          </a:xfrm>
          <a:custGeom>
            <a:avLst/>
            <a:gdLst>
              <a:gd name="connisteX0" fmla="*/ 0 w 245110"/>
              <a:gd name="connsiteY0" fmla="*/ 0 h 219938"/>
              <a:gd name="connisteX1" fmla="*/ 9525 w 245110"/>
              <a:gd name="connsiteY1" fmla="*/ 68580 h 219938"/>
              <a:gd name="connisteX2" fmla="*/ 29210 w 245110"/>
              <a:gd name="connsiteY2" fmla="*/ 147320 h 219938"/>
              <a:gd name="connisteX3" fmla="*/ 38735 w 245110"/>
              <a:gd name="connsiteY3" fmla="*/ 215900 h 219938"/>
              <a:gd name="connisteX4" fmla="*/ 107315 w 245110"/>
              <a:gd name="connsiteY4" fmla="*/ 205740 h 219938"/>
              <a:gd name="connisteX5" fmla="*/ 176530 w 245110"/>
              <a:gd name="connsiteY5" fmla="*/ 186055 h 219938"/>
              <a:gd name="connisteX6" fmla="*/ 245110 w 245110"/>
              <a:gd name="connsiteY6" fmla="*/ 167005 h 219938"/>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Lst>
            <a:rect l="l" t="t" r="r" b="b"/>
            <a:pathLst>
              <a:path w="245110" h="219939">
                <a:moveTo>
                  <a:pt x="0" y="0"/>
                </a:moveTo>
                <a:cubicBezTo>
                  <a:pt x="1270" y="12065"/>
                  <a:pt x="3810" y="39370"/>
                  <a:pt x="9525" y="68580"/>
                </a:cubicBezTo>
                <a:cubicBezTo>
                  <a:pt x="15240" y="97790"/>
                  <a:pt x="23495" y="118110"/>
                  <a:pt x="29210" y="147320"/>
                </a:cubicBezTo>
                <a:cubicBezTo>
                  <a:pt x="34925" y="176530"/>
                  <a:pt x="22860" y="204470"/>
                  <a:pt x="38735" y="215900"/>
                </a:cubicBezTo>
                <a:cubicBezTo>
                  <a:pt x="54610" y="227330"/>
                  <a:pt x="80010" y="211455"/>
                  <a:pt x="107315" y="205740"/>
                </a:cubicBezTo>
                <a:cubicBezTo>
                  <a:pt x="134620" y="200025"/>
                  <a:pt x="149225" y="193675"/>
                  <a:pt x="176530" y="186055"/>
                </a:cubicBezTo>
                <a:cubicBezTo>
                  <a:pt x="203835" y="178435"/>
                  <a:pt x="233045" y="170180"/>
                  <a:pt x="245110" y="16700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2916555" y="2103120"/>
            <a:ext cx="545465" cy="445135"/>
          </a:xfrm>
          <a:custGeom>
            <a:avLst/>
            <a:gdLst>
              <a:gd name="connisteX0" fmla="*/ 227488 w 545578"/>
              <a:gd name="connsiteY0" fmla="*/ 405130 h 445346"/>
              <a:gd name="connisteX1" fmla="*/ 148748 w 545578"/>
              <a:gd name="connsiteY1" fmla="*/ 434340 h 445346"/>
              <a:gd name="connisteX2" fmla="*/ 80168 w 545578"/>
              <a:gd name="connsiteY2" fmla="*/ 434340 h 445346"/>
              <a:gd name="connisteX3" fmla="*/ 11588 w 545578"/>
              <a:gd name="connsiteY3" fmla="*/ 394970 h 445346"/>
              <a:gd name="connisteX4" fmla="*/ 1428 w 545578"/>
              <a:gd name="connsiteY4" fmla="*/ 326390 h 445346"/>
              <a:gd name="connisteX5" fmla="*/ 1428 w 545578"/>
              <a:gd name="connsiteY5" fmla="*/ 248285 h 445346"/>
              <a:gd name="connisteX6" fmla="*/ 11588 w 545578"/>
              <a:gd name="connsiteY6" fmla="*/ 169545 h 445346"/>
              <a:gd name="connisteX7" fmla="*/ 40798 w 545578"/>
              <a:gd name="connsiteY7" fmla="*/ 100965 h 445346"/>
              <a:gd name="connisteX8" fmla="*/ 119538 w 545578"/>
              <a:gd name="connsiteY8" fmla="*/ 32385 h 445346"/>
              <a:gd name="connisteX9" fmla="*/ 197643 w 545578"/>
              <a:gd name="connsiteY9" fmla="*/ 2540 h 445346"/>
              <a:gd name="connisteX10" fmla="*/ 276383 w 545578"/>
              <a:gd name="connsiteY10" fmla="*/ 2540 h 445346"/>
              <a:gd name="connisteX11" fmla="*/ 354488 w 545578"/>
              <a:gd name="connsiteY11" fmla="*/ 2540 h 445346"/>
              <a:gd name="connisteX12" fmla="*/ 433228 w 545578"/>
              <a:gd name="connsiteY12" fmla="*/ 12700 h 445346"/>
              <a:gd name="connisteX13" fmla="*/ 492283 w 545578"/>
              <a:gd name="connsiteY13" fmla="*/ 81280 h 445346"/>
              <a:gd name="connisteX14" fmla="*/ 521493 w 545578"/>
              <a:gd name="connsiteY14" fmla="*/ 160020 h 445346"/>
              <a:gd name="connisteX15" fmla="*/ 541178 w 545578"/>
              <a:gd name="connsiteY15" fmla="*/ 238125 h 445346"/>
              <a:gd name="connisteX16" fmla="*/ 541178 w 545578"/>
              <a:gd name="connsiteY16" fmla="*/ 316865 h 445346"/>
              <a:gd name="connisteX17" fmla="*/ 501808 w 545578"/>
              <a:gd name="connsiteY17" fmla="*/ 385445 h 445346"/>
              <a:gd name="connisteX18" fmla="*/ 423703 w 545578"/>
              <a:gd name="connsiteY18" fmla="*/ 414655 h 445346"/>
              <a:gd name="connisteX19" fmla="*/ 325278 w 545578"/>
              <a:gd name="connsiteY19" fmla="*/ 434340 h 445346"/>
              <a:gd name="connisteX20" fmla="*/ 237013 w 545578"/>
              <a:gd name="connsiteY20" fmla="*/ 444500 h 445346"/>
              <a:gd name="connisteX21" fmla="*/ 168433 w 545578"/>
              <a:gd name="connsiteY21" fmla="*/ 444500 h 445346"/>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Lst>
            <a:rect l="l" t="t" r="r" b="b"/>
            <a:pathLst>
              <a:path w="545578" h="445347">
                <a:moveTo>
                  <a:pt x="227489" y="405130"/>
                </a:moveTo>
                <a:cubicBezTo>
                  <a:pt x="212884" y="410845"/>
                  <a:pt x="177959" y="428625"/>
                  <a:pt x="148749" y="434340"/>
                </a:cubicBezTo>
                <a:cubicBezTo>
                  <a:pt x="119539" y="440055"/>
                  <a:pt x="107474" y="441960"/>
                  <a:pt x="80169" y="434340"/>
                </a:cubicBezTo>
                <a:cubicBezTo>
                  <a:pt x="52864" y="426720"/>
                  <a:pt x="27464" y="416560"/>
                  <a:pt x="11589" y="394970"/>
                </a:cubicBezTo>
                <a:cubicBezTo>
                  <a:pt x="-4286" y="373380"/>
                  <a:pt x="3334" y="355600"/>
                  <a:pt x="1429" y="326390"/>
                </a:cubicBezTo>
                <a:cubicBezTo>
                  <a:pt x="-476" y="297180"/>
                  <a:pt x="-476" y="279400"/>
                  <a:pt x="1429" y="248285"/>
                </a:cubicBezTo>
                <a:cubicBezTo>
                  <a:pt x="3334" y="217170"/>
                  <a:pt x="3969" y="198755"/>
                  <a:pt x="11589" y="169545"/>
                </a:cubicBezTo>
                <a:cubicBezTo>
                  <a:pt x="19209" y="140335"/>
                  <a:pt x="19209" y="128270"/>
                  <a:pt x="40799" y="100965"/>
                </a:cubicBezTo>
                <a:cubicBezTo>
                  <a:pt x="62389" y="73660"/>
                  <a:pt x="88424" y="52070"/>
                  <a:pt x="119539" y="32385"/>
                </a:cubicBezTo>
                <a:cubicBezTo>
                  <a:pt x="150654" y="12700"/>
                  <a:pt x="166529" y="8255"/>
                  <a:pt x="197644" y="2540"/>
                </a:cubicBezTo>
                <a:cubicBezTo>
                  <a:pt x="228759" y="-3175"/>
                  <a:pt x="245269" y="2540"/>
                  <a:pt x="276384" y="2540"/>
                </a:cubicBezTo>
                <a:cubicBezTo>
                  <a:pt x="307499" y="2540"/>
                  <a:pt x="323374" y="635"/>
                  <a:pt x="354489" y="2540"/>
                </a:cubicBezTo>
                <a:cubicBezTo>
                  <a:pt x="385604" y="4445"/>
                  <a:pt x="405924" y="-3175"/>
                  <a:pt x="433229" y="12700"/>
                </a:cubicBezTo>
                <a:cubicBezTo>
                  <a:pt x="460534" y="28575"/>
                  <a:pt x="474504" y="52070"/>
                  <a:pt x="492284" y="81280"/>
                </a:cubicBezTo>
                <a:cubicBezTo>
                  <a:pt x="510064" y="110490"/>
                  <a:pt x="511969" y="128905"/>
                  <a:pt x="521494" y="160020"/>
                </a:cubicBezTo>
                <a:cubicBezTo>
                  <a:pt x="531019" y="191135"/>
                  <a:pt x="537369" y="207010"/>
                  <a:pt x="541179" y="238125"/>
                </a:cubicBezTo>
                <a:cubicBezTo>
                  <a:pt x="544989" y="269240"/>
                  <a:pt x="548799" y="287655"/>
                  <a:pt x="541179" y="316865"/>
                </a:cubicBezTo>
                <a:cubicBezTo>
                  <a:pt x="533559" y="346075"/>
                  <a:pt x="525304" y="365760"/>
                  <a:pt x="501809" y="385445"/>
                </a:cubicBezTo>
                <a:cubicBezTo>
                  <a:pt x="478314" y="405130"/>
                  <a:pt x="459264" y="405130"/>
                  <a:pt x="423704" y="414655"/>
                </a:cubicBezTo>
                <a:cubicBezTo>
                  <a:pt x="388144" y="424180"/>
                  <a:pt x="362744" y="428625"/>
                  <a:pt x="325279" y="434340"/>
                </a:cubicBezTo>
                <a:cubicBezTo>
                  <a:pt x="287814" y="440055"/>
                  <a:pt x="268129" y="442595"/>
                  <a:pt x="237014" y="444500"/>
                </a:cubicBezTo>
                <a:cubicBezTo>
                  <a:pt x="205899" y="446405"/>
                  <a:pt x="180499" y="444500"/>
                  <a:pt x="168434" y="44450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88590" y="2538730"/>
            <a:ext cx="1749425" cy="245110"/>
          </a:xfrm>
          <a:prstGeom prst="rect">
            <a:avLst/>
          </a:prstGeom>
          <a:noFill/>
        </p:spPr>
        <p:txBody>
          <a:bodyPr wrap="square" rtlCol="0">
            <a:spAutoFit/>
          </a:bodyPr>
          <a:lstStyle/>
          <a:p>
            <a:r>
              <a:rPr lang="en-US" altLang="zh-CN" sz="1000"/>
              <a:t>0</a:t>
            </a:r>
            <a:r>
              <a:rPr lang="zh-CN" altLang="en-US" sz="1000"/>
              <a:t>，代表没有下条边了</a:t>
            </a:r>
          </a:p>
        </p:txBody>
      </p:sp>
      <p:pic>
        <p:nvPicPr>
          <p:cNvPr id="15" name="图片 14"/>
          <p:cNvPicPr>
            <a:picLocks noChangeAspect="1"/>
          </p:cNvPicPr>
          <p:nvPr/>
        </p:nvPicPr>
        <p:blipFill>
          <a:blip r:embed="rId6"/>
          <a:stretch>
            <a:fillRect/>
          </a:stretch>
        </p:blipFill>
        <p:spPr>
          <a:xfrm>
            <a:off x="708660" y="5201285"/>
            <a:ext cx="4961890" cy="1348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linds(horizont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
                                            <p:txEl>
                                              <p:pRg st="3" end="3"/>
                                            </p:txEl>
                                          </p:spTgt>
                                        </p:tgtEl>
                                        <p:attrNameLst>
                                          <p:attrName>style.visibility</p:attrName>
                                        </p:attrNameLst>
                                      </p:cBhvr>
                                      <p:to>
                                        <p:strVal val="visible"/>
                                      </p:to>
                                    </p:set>
                                    <p:animEffect transition="in" filter="blinds(horizontal)">
                                      <p:cBhvr>
                                        <p:cTn id="61" dur="500"/>
                                        <p:tgtEl>
                                          <p:spTgt spid="2">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linds(horizontal)">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5" grpId="1" bldLvl="0" animBg="1"/>
      <p:bldP spid="7" grpId="0" bldLvl="0" animBg="1"/>
      <p:bldP spid="7" grpId="1" bldLvl="0" animBg="1"/>
      <p:bldP spid="8" grpId="0" bldLvl="0" animBg="1"/>
      <p:bldP spid="8" grpId="1" bldLvl="0" animBg="1"/>
      <p:bldP spid="9" grpId="0" bldLvl="0" animBg="1"/>
      <p:bldP spid="9" grpId="1" bldLvl="0" animBg="1"/>
      <p:bldP spid="10" grpId="0" bldLvl="0" animBg="1"/>
      <p:bldP spid="10" grpId="1" bldLvl="0" animBg="1"/>
      <p:bldP spid="11" grpId="0" bldLvl="0" animBg="1"/>
      <p:bldP spid="11" grpId="1" bldLvl="0" animBg="1"/>
      <p:bldP spid="13" grpId="0" bldLvl="0" animBg="1"/>
      <p:bldP spid="13" grpId="1" bldLvl="0" animBg="1"/>
      <p:bldP spid="14" grpId="0"/>
      <p:bldP spid="14"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a:latin typeface="微软雅黑" panose="020B0503020204020204" pitchFamily="34" charset="-122"/>
                <a:ea typeface="微软雅黑" panose="020B0503020204020204" pitchFamily="34" charset="-122"/>
                <a:cs typeface="微软雅黑" panose="020B0503020204020204" pitchFamily="34" charset="-122"/>
                <a:sym typeface="+mn-ea"/>
              </a:rPr>
              <a:t>例题</a:t>
            </a:r>
          </a:p>
        </p:txBody>
      </p:sp>
      <p:sp>
        <p:nvSpPr>
          <p:cNvPr id="6" name="文本框 5"/>
          <p:cNvSpPr txBox="1"/>
          <p:nvPr/>
        </p:nvSpPr>
        <p:spPr>
          <a:xfrm>
            <a:off x="642620" y="1246505"/>
            <a:ext cx="10845800" cy="829945"/>
          </a:xfrm>
          <a:prstGeom prst="rect">
            <a:avLst/>
          </a:prstGeom>
          <a:noFill/>
        </p:spPr>
        <p:txBody>
          <a:bodyPr wrap="square" rtlCol="0">
            <a:spAutoFit/>
          </a:bodyPr>
          <a:lstStyle/>
          <a:p>
            <a:pPr marL="342900" indent="-342900" eaLnBrk="1" hangingPunct="1">
              <a:lnSpc>
                <a:spcPct val="120000"/>
              </a:lnSpc>
              <a:buClr>
                <a:schemeClr val="accent2"/>
              </a:buClr>
              <a:buSzPct val="80000"/>
              <a:buFont typeface="Wingdings" panose="05000000000000000000" pitchFamily="2" charset="2"/>
              <a:buChar char="Ø"/>
            </a:pPr>
            <a:r>
              <a:rPr lang="zh-CN" sz="2000">
                <a:latin typeface="+mn-ea"/>
                <a:cs typeface="+mn-ea"/>
              </a:rPr>
              <a:t>洛谷B3643、B36</a:t>
            </a:r>
            <a:r>
              <a:rPr lang="en-US" altLang="zh-CN" sz="2000">
                <a:latin typeface="+mn-ea"/>
                <a:cs typeface="+mn-ea"/>
              </a:rPr>
              <a:t>13</a:t>
            </a:r>
            <a:endParaRPr lang="zh-CN" sz="2000">
              <a:latin typeface="+mn-ea"/>
              <a:cs typeface="+mn-ea"/>
            </a:endParaRPr>
          </a:p>
          <a:p>
            <a:pPr marL="342900" indent="-342900" eaLnBrk="1" hangingPunct="1">
              <a:lnSpc>
                <a:spcPct val="120000"/>
              </a:lnSpc>
              <a:buClr>
                <a:schemeClr val="accent2"/>
              </a:buClr>
              <a:buSzPct val="80000"/>
              <a:buFont typeface="Wingdings" panose="05000000000000000000" pitchFamily="2" charset="2"/>
              <a:buChar char="Ø"/>
            </a:pPr>
            <a:endParaRPr lang="en-US" altLang="zh-CN" sz="200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a:latin typeface="微软雅黑" panose="020B0503020204020204" pitchFamily="34" charset="-122"/>
                <a:ea typeface="微软雅黑" panose="020B0503020204020204" pitchFamily="34" charset="-122"/>
                <a:cs typeface="微软雅黑" panose="020B0503020204020204" pitchFamily="34" charset="-122"/>
                <a:sym typeface="+mn-ea"/>
              </a:rPr>
              <a:t>图的遍历</a:t>
            </a:r>
          </a:p>
        </p:txBody>
      </p:sp>
      <p:sp>
        <p:nvSpPr>
          <p:cNvPr id="6" name="文本框 5"/>
          <p:cNvSpPr txBox="1"/>
          <p:nvPr/>
        </p:nvSpPr>
        <p:spPr>
          <a:xfrm>
            <a:off x="642620" y="1246505"/>
            <a:ext cx="10845800" cy="2676525"/>
          </a:xfrm>
          <a:prstGeom prst="rect">
            <a:avLst/>
          </a:prstGeom>
          <a:noFill/>
        </p:spPr>
        <p:txBody>
          <a:bodyPr wrap="square" rtlCol="0">
            <a:spAutoFit/>
          </a:bodyPr>
          <a:lstStyle/>
          <a:p>
            <a:pPr marL="342900" indent="-342900" eaLnBrk="1" hangingPunct="1">
              <a:lnSpc>
                <a:spcPct val="120000"/>
              </a:lnSpc>
              <a:buClr>
                <a:schemeClr val="accent2"/>
              </a:buClr>
              <a:buSzPct val="80000"/>
              <a:buFont typeface="Wingdings" panose="05000000000000000000" pitchFamily="2" charset="2"/>
              <a:buChar char="Ø"/>
            </a:pPr>
            <a:r>
              <a:rPr sz="2000">
                <a:latin typeface="+mn-ea"/>
                <a:cs typeface="+mn-ea"/>
              </a:rPr>
              <a:t>从指定点开始，</a:t>
            </a:r>
            <a:r>
              <a:rPr lang="zh-CN" sz="2000">
                <a:latin typeface="+mn-ea"/>
                <a:cs typeface="+mn-ea"/>
              </a:rPr>
              <a:t>去访问图中的所有点或某些特定的点，但其实访问特殊点的话一般来说由于我们不知道要往哪里走，最后也基本上访问了大半个图了</a:t>
            </a:r>
            <a:r>
              <a:rPr sz="2000">
                <a:latin typeface="+mn-ea"/>
                <a:cs typeface="+mn-ea"/>
              </a:rPr>
              <a:t>。</a:t>
            </a:r>
          </a:p>
          <a:p>
            <a:pPr marL="342900" indent="-342900" eaLnBrk="1" hangingPunct="1">
              <a:lnSpc>
                <a:spcPct val="120000"/>
              </a:lnSpc>
              <a:buClr>
                <a:schemeClr val="accent2"/>
              </a:buClr>
              <a:buSzPct val="80000"/>
              <a:buFont typeface="Wingdings" panose="05000000000000000000" pitchFamily="2" charset="2"/>
              <a:buChar char="Ø"/>
            </a:pPr>
            <a:endParaRPr sz="2000">
              <a:latin typeface="+mn-ea"/>
              <a:cs typeface="+mn-ea"/>
            </a:endParaRPr>
          </a:p>
          <a:p>
            <a:pPr marL="342900" indent="-342900" eaLnBrk="1" hangingPunct="1">
              <a:lnSpc>
                <a:spcPct val="120000"/>
              </a:lnSpc>
              <a:buClr>
                <a:schemeClr val="accent2"/>
              </a:buClr>
              <a:buSzPct val="80000"/>
              <a:buFont typeface="Wingdings" panose="05000000000000000000" pitchFamily="2" charset="2"/>
              <a:buChar char="Ø"/>
            </a:pPr>
            <a:r>
              <a:rPr lang="zh-CN" sz="2000">
                <a:latin typeface="+mn-ea"/>
                <a:cs typeface="+mn-ea"/>
              </a:rPr>
              <a:t>对于访问到的点，我们</a:t>
            </a:r>
            <a:r>
              <a:rPr sz="2000">
                <a:latin typeface="+mn-ea"/>
                <a:cs typeface="+mn-ea"/>
              </a:rPr>
              <a:t>通过边又会找到新的要处理的点，</a:t>
            </a:r>
            <a:r>
              <a:rPr lang="zh-CN" sz="2000">
                <a:latin typeface="+mn-ea"/>
                <a:cs typeface="+mn-ea"/>
              </a:rPr>
              <a:t>这里我们可以用</a:t>
            </a:r>
            <a:r>
              <a:rPr lang="en-US" altLang="zh-CN" sz="2000">
                <a:latin typeface="+mn-ea"/>
                <a:cs typeface="+mn-ea"/>
              </a:rPr>
              <a:t>dfs</a:t>
            </a:r>
            <a:r>
              <a:rPr lang="zh-CN" altLang="en-US" sz="2000">
                <a:latin typeface="+mn-ea"/>
                <a:cs typeface="+mn-ea"/>
              </a:rPr>
              <a:t>或者</a:t>
            </a:r>
            <a:r>
              <a:rPr lang="en-US" altLang="zh-CN" sz="2000">
                <a:latin typeface="+mn-ea"/>
                <a:cs typeface="+mn-ea"/>
              </a:rPr>
              <a:t>bfs</a:t>
            </a:r>
            <a:r>
              <a:rPr lang="zh-CN" altLang="en-US" sz="2000">
                <a:latin typeface="+mn-ea"/>
                <a:cs typeface="+mn-ea"/>
              </a:rPr>
              <a:t>的思想解决</a:t>
            </a:r>
            <a:r>
              <a:rPr sz="2000">
                <a:latin typeface="+mn-ea"/>
                <a:cs typeface="+mn-ea"/>
              </a:rPr>
              <a:t>。</a:t>
            </a:r>
          </a:p>
          <a:p>
            <a:pPr marL="342900" indent="-342900" eaLnBrk="1" hangingPunct="1">
              <a:lnSpc>
                <a:spcPct val="120000"/>
              </a:lnSpc>
              <a:buClr>
                <a:schemeClr val="accent2"/>
              </a:buClr>
              <a:buSzPct val="80000"/>
              <a:buFont typeface="Wingdings" panose="05000000000000000000" pitchFamily="2" charset="2"/>
              <a:buChar char="Ø"/>
            </a:pPr>
            <a:endParaRPr sz="2000">
              <a:latin typeface="+mn-ea"/>
              <a:cs typeface="+mn-ea"/>
            </a:endParaRPr>
          </a:p>
          <a:p>
            <a:pPr marL="342900" indent="-342900" eaLnBrk="1" hangingPunct="1">
              <a:lnSpc>
                <a:spcPct val="120000"/>
              </a:lnSpc>
              <a:buClr>
                <a:schemeClr val="accent2"/>
              </a:buClr>
              <a:buSzPct val="80000"/>
              <a:buFont typeface="Wingdings" panose="05000000000000000000" pitchFamily="2" charset="2"/>
              <a:buChar char="Ø"/>
            </a:pPr>
            <a:endParaRPr lang="en-US" altLang="zh-CN" sz="200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897" y="162808"/>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500184" y="162808"/>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30" b="1" dirty="0">
                <a:latin typeface="微软雅黑" panose="020B0503020204020204" pitchFamily="34" charset="-122"/>
                <a:ea typeface="微软雅黑" panose="020B0503020204020204" pitchFamily="34" charset="-122"/>
                <a:cs typeface="微软雅黑" panose="020B0503020204020204" pitchFamily="34" charset="-122"/>
              </a:rPr>
              <a:t>例题</a:t>
            </a:r>
          </a:p>
        </p:txBody>
      </p:sp>
      <p:sp>
        <p:nvSpPr>
          <p:cNvPr id="7" name="文本框 6"/>
          <p:cNvSpPr txBox="1"/>
          <p:nvPr/>
        </p:nvSpPr>
        <p:spPr>
          <a:xfrm>
            <a:off x="520065" y="1172845"/>
            <a:ext cx="5890260" cy="2750185"/>
          </a:xfrm>
          <a:prstGeom prst="rect">
            <a:avLst/>
          </a:prstGeom>
          <a:noFill/>
        </p:spPr>
        <p:txBody>
          <a:bodyPr wrap="square" rtlCol="0">
            <a:spAutoFit/>
          </a:bodyPr>
          <a:lstStyle/>
          <a:p>
            <a:pPr eaLnBrk="1" hangingPunct="1">
              <a:lnSpc>
                <a:spcPct val="120000"/>
              </a:lnSpc>
              <a:buClr>
                <a:schemeClr val="accent2"/>
              </a:buClr>
              <a:buSzPct val="80000"/>
            </a:pPr>
            <a:r>
              <a:rPr lang="zh-CN" altLang="en-US" sz="2400">
                <a:sym typeface="+mn-ea"/>
              </a:rPr>
              <a:t>洛谷</a:t>
            </a:r>
            <a:r>
              <a:rPr sz="2400">
                <a:sym typeface="+mn-ea"/>
              </a:rPr>
              <a:t>P</a:t>
            </a:r>
            <a:r>
              <a:rPr lang="en-US" sz="2400">
                <a:sym typeface="+mn-ea"/>
              </a:rPr>
              <a:t>1294</a:t>
            </a:r>
            <a:r>
              <a:rPr sz="2400">
                <a:sym typeface="+mn-ea"/>
              </a:rPr>
              <a:t> </a:t>
            </a:r>
            <a:r>
              <a:rPr lang="zh-CN" sz="2400">
                <a:sym typeface="+mn-ea"/>
              </a:rPr>
              <a:t>高手去散步</a:t>
            </a:r>
            <a:endParaRPr sz="2400">
              <a:sym typeface="+mn-ea"/>
            </a:endParaRPr>
          </a:p>
          <a:p>
            <a:pPr algn="l"/>
            <a:r>
              <a:rPr lang="zh-CN" altLang="en-US">
                <a:solidFill>
                  <a:srgbClr val="FF0000"/>
                </a:solidFill>
                <a:sym typeface="+mn-ea"/>
              </a:rPr>
              <a:t>题目描述</a:t>
            </a:r>
            <a:endParaRPr lang="zh-CN" altLang="en-US">
              <a:solidFill>
                <a:srgbClr val="FF0000"/>
              </a:solidFill>
            </a:endParaRPr>
          </a:p>
          <a:p>
            <a:pPr algn="l"/>
            <a:r>
              <a:rPr lang="en-US" altLang="zh-CN">
                <a:sym typeface="+mn-ea"/>
              </a:rPr>
              <a:t>    </a:t>
            </a:r>
            <a:r>
              <a:rPr lang="zh-CN" altLang="en-US">
                <a:sym typeface="+mn-ea"/>
              </a:rPr>
              <a:t>有一张无向图，你可以任选起点和终点，找一条最长的</a:t>
            </a:r>
            <a:r>
              <a:rPr lang="zh-CN" altLang="en-US">
                <a:solidFill>
                  <a:srgbClr val="FF0000"/>
                </a:solidFill>
                <a:sym typeface="+mn-ea"/>
              </a:rPr>
              <a:t>简单路径</a:t>
            </a:r>
            <a:r>
              <a:rPr lang="zh-CN" altLang="en-US">
                <a:sym typeface="+mn-ea"/>
              </a:rPr>
              <a:t>。</a:t>
            </a:r>
          </a:p>
          <a:p>
            <a:pPr algn="l"/>
            <a:endParaRPr lang="zh-CN" altLang="en-US">
              <a:sym typeface="+mn-ea"/>
            </a:endParaRPr>
          </a:p>
          <a:p>
            <a:pPr algn="l"/>
            <a:endParaRPr lang="zh-CN" altLang="en-US">
              <a:sym typeface="+mn-ea"/>
            </a:endParaRPr>
          </a:p>
          <a:p>
            <a:pPr algn="l"/>
            <a:r>
              <a:rPr lang="zh-CN" altLang="en-US">
                <a:solidFill>
                  <a:srgbClr val="FF0000"/>
                </a:solidFill>
                <a:sym typeface="+mn-ea"/>
              </a:rPr>
              <a:t>题解</a:t>
            </a:r>
          </a:p>
          <a:p>
            <a:pPr algn="l"/>
            <a:r>
              <a:rPr lang="en-US" altLang="zh-CN">
                <a:solidFill>
                  <a:srgbClr val="FF0000"/>
                </a:solidFill>
                <a:sym typeface="+mn-ea"/>
              </a:rPr>
              <a:t>    </a:t>
            </a:r>
            <a:r>
              <a:rPr lang="zh-CN" altLang="en-US">
                <a:sym typeface="+mn-ea"/>
              </a:rPr>
              <a:t>图的遍历板子。右边给出了使用临接表的遍历方法。</a:t>
            </a:r>
          </a:p>
          <a:p>
            <a:pPr algn="l"/>
            <a:endParaRPr lang="zh-CN" altLang="en-US">
              <a:sym typeface="+mn-ea"/>
            </a:endParaRPr>
          </a:p>
        </p:txBody>
      </p:sp>
      <p:sp>
        <p:nvSpPr>
          <p:cNvPr id="29" name="文本框 28"/>
          <p:cNvSpPr txBox="1"/>
          <p:nvPr>
            <p:custDataLst>
              <p:tags r:id="rId1"/>
            </p:custDataLst>
          </p:nvPr>
        </p:nvSpPr>
        <p:spPr>
          <a:xfrm>
            <a:off x="6507480" y="1754505"/>
            <a:ext cx="5527040" cy="4538980"/>
          </a:xfrm>
          <a:prstGeom prst="rect">
            <a:avLst/>
          </a:prstGeom>
          <a:noFill/>
          <a:ln w="28575">
            <a:solidFill>
              <a:schemeClr val="tx1"/>
            </a:solidFill>
          </a:ln>
          <a:effectLst>
            <a:outerShdw blurRad="50800" dist="38100" dir="2700000" algn="tl" rotWithShape="0">
              <a:prstClr val="black">
                <a:alpha val="40000"/>
              </a:prstClr>
            </a:outerShdw>
          </a:effectLst>
        </p:spPr>
        <p:txBody>
          <a:bodyPr wrap="square" rtlCol="0">
            <a:noAutofit/>
          </a:bodyPr>
          <a:lstStyle/>
          <a:p>
            <a:pPr eaLnBrk="1" hangingPunct="1">
              <a:lnSpc>
                <a:spcPct val="120000"/>
              </a:lnSpc>
              <a:buClr>
                <a:schemeClr val="accent2"/>
              </a:buClr>
              <a:buSzPct val="80000"/>
            </a:pPr>
            <a:r>
              <a:rPr lang="en-US" sz="1600">
                <a:solidFill>
                  <a:schemeClr val="tx1"/>
                </a:solidFill>
                <a:sym typeface="+mn-ea"/>
              </a:rPr>
              <a:t>void dfs(int x)</a:t>
            </a:r>
          </a:p>
          <a:p>
            <a:pPr eaLnBrk="1" hangingPunct="1">
              <a:lnSpc>
                <a:spcPct val="120000"/>
              </a:lnSpc>
              <a:buClr>
                <a:schemeClr val="accent2"/>
              </a:buClr>
              <a:buSzPct val="80000"/>
            </a:pPr>
            <a:r>
              <a:rPr lang="en-US" sz="1600">
                <a:solidFill>
                  <a:schemeClr val="tx1"/>
                </a:solidFill>
                <a:sym typeface="+mn-ea"/>
              </a:rPr>
              <a:t>{</a:t>
            </a:r>
          </a:p>
          <a:p>
            <a:pPr eaLnBrk="1" hangingPunct="1">
              <a:lnSpc>
                <a:spcPct val="120000"/>
              </a:lnSpc>
              <a:buClr>
                <a:schemeClr val="accent2"/>
              </a:buClr>
              <a:buSzPct val="80000"/>
            </a:pPr>
            <a:r>
              <a:rPr lang="en-US" sz="1600">
                <a:solidFill>
                  <a:schemeClr val="tx1"/>
                </a:solidFill>
                <a:sym typeface="+mn-ea"/>
              </a:rPr>
              <a:t>    ans=max(ans,sum);</a:t>
            </a:r>
          </a:p>
          <a:p>
            <a:pPr eaLnBrk="1" hangingPunct="1">
              <a:lnSpc>
                <a:spcPct val="120000"/>
              </a:lnSpc>
              <a:buClr>
                <a:schemeClr val="accent2"/>
              </a:buClr>
              <a:buSzPct val="80000"/>
            </a:pPr>
            <a:r>
              <a:rPr lang="en-US" sz="1600">
                <a:solidFill>
                  <a:schemeClr val="tx1"/>
                </a:solidFill>
                <a:sym typeface="+mn-ea"/>
              </a:rPr>
              <a:t>    for(int i=0;i&lt;a[x].size();i++)</a:t>
            </a:r>
          </a:p>
          <a:p>
            <a:pPr eaLnBrk="1" hangingPunct="1">
              <a:lnSpc>
                <a:spcPct val="120000"/>
              </a:lnSpc>
              <a:buClr>
                <a:schemeClr val="accent2"/>
              </a:buClr>
              <a:buSzPct val="80000"/>
            </a:pPr>
            <a:r>
              <a:rPr lang="en-US" sz="1600">
                <a:solidFill>
                  <a:schemeClr val="tx1"/>
                </a:solidFill>
                <a:sym typeface="+mn-ea"/>
              </a:rPr>
              <a:t>    {</a:t>
            </a:r>
          </a:p>
          <a:p>
            <a:pPr eaLnBrk="1" hangingPunct="1">
              <a:lnSpc>
                <a:spcPct val="120000"/>
              </a:lnSpc>
              <a:buClr>
                <a:schemeClr val="accent2"/>
              </a:buClr>
              <a:buSzPct val="80000"/>
            </a:pPr>
            <a:r>
              <a:rPr lang="en-US" sz="1600">
                <a:solidFill>
                  <a:schemeClr val="tx1"/>
                </a:solidFill>
                <a:sym typeface="+mn-ea"/>
              </a:rPr>
              <a:t>        if(vis[a[x][i].to]==0)</a:t>
            </a:r>
          </a:p>
          <a:p>
            <a:pPr eaLnBrk="1" hangingPunct="1">
              <a:lnSpc>
                <a:spcPct val="120000"/>
              </a:lnSpc>
              <a:buClr>
                <a:schemeClr val="accent2"/>
              </a:buClr>
              <a:buSzPct val="80000"/>
            </a:pPr>
            <a:r>
              <a:rPr lang="en-US" sz="1600">
                <a:solidFill>
                  <a:schemeClr val="tx1"/>
                </a:solidFill>
                <a:sym typeface="+mn-ea"/>
              </a:rPr>
              <a:t>        {</a:t>
            </a:r>
          </a:p>
          <a:p>
            <a:pPr eaLnBrk="1" hangingPunct="1">
              <a:lnSpc>
                <a:spcPct val="120000"/>
              </a:lnSpc>
              <a:buClr>
                <a:schemeClr val="accent2"/>
              </a:buClr>
              <a:buSzPct val="80000"/>
            </a:pPr>
            <a:r>
              <a:rPr lang="en-US" sz="1600">
                <a:solidFill>
                  <a:schemeClr val="tx1"/>
                </a:solidFill>
                <a:sym typeface="+mn-ea"/>
              </a:rPr>
              <a:t>	vis[a[x][i].to]=1;</a:t>
            </a:r>
          </a:p>
          <a:p>
            <a:pPr eaLnBrk="1" hangingPunct="1">
              <a:lnSpc>
                <a:spcPct val="120000"/>
              </a:lnSpc>
              <a:buClr>
                <a:schemeClr val="accent2"/>
              </a:buClr>
              <a:buSzPct val="80000"/>
            </a:pPr>
            <a:r>
              <a:rPr lang="en-US" sz="1600">
                <a:solidFill>
                  <a:schemeClr val="tx1"/>
                </a:solidFill>
                <a:sym typeface="+mn-ea"/>
              </a:rPr>
              <a:t>	sum=sum+a[x][i].v;</a:t>
            </a:r>
          </a:p>
          <a:p>
            <a:pPr eaLnBrk="1" hangingPunct="1">
              <a:lnSpc>
                <a:spcPct val="120000"/>
              </a:lnSpc>
              <a:buClr>
                <a:schemeClr val="accent2"/>
              </a:buClr>
              <a:buSzPct val="80000"/>
            </a:pPr>
            <a:r>
              <a:rPr lang="en-US" sz="1600">
                <a:solidFill>
                  <a:schemeClr val="tx1"/>
                </a:solidFill>
                <a:sym typeface="+mn-ea"/>
              </a:rPr>
              <a:t>	dfs(a[x][i].to);</a:t>
            </a:r>
          </a:p>
          <a:p>
            <a:pPr eaLnBrk="1" hangingPunct="1">
              <a:lnSpc>
                <a:spcPct val="120000"/>
              </a:lnSpc>
              <a:buClr>
                <a:schemeClr val="accent2"/>
              </a:buClr>
              <a:buSzPct val="80000"/>
            </a:pPr>
            <a:r>
              <a:rPr lang="en-US" sz="1600">
                <a:solidFill>
                  <a:schemeClr val="tx1"/>
                </a:solidFill>
                <a:sym typeface="+mn-ea"/>
              </a:rPr>
              <a:t>	sum=sum-a[x][i].v;</a:t>
            </a:r>
          </a:p>
          <a:p>
            <a:pPr eaLnBrk="1" hangingPunct="1">
              <a:lnSpc>
                <a:spcPct val="120000"/>
              </a:lnSpc>
              <a:buClr>
                <a:schemeClr val="accent2"/>
              </a:buClr>
              <a:buSzPct val="80000"/>
            </a:pPr>
            <a:r>
              <a:rPr lang="en-US" sz="1600">
                <a:sym typeface="+mn-ea"/>
              </a:rPr>
              <a:t>                vis[a[x][i].to]=0;</a:t>
            </a:r>
            <a:endParaRPr lang="en-US" sz="1600">
              <a:solidFill>
                <a:schemeClr val="tx1"/>
              </a:solidFill>
              <a:sym typeface="+mn-ea"/>
            </a:endParaRPr>
          </a:p>
          <a:p>
            <a:pPr eaLnBrk="1" hangingPunct="1">
              <a:lnSpc>
                <a:spcPct val="120000"/>
              </a:lnSpc>
              <a:buClr>
                <a:schemeClr val="accent2"/>
              </a:buClr>
              <a:buSzPct val="80000"/>
            </a:pPr>
            <a:r>
              <a:rPr lang="en-US" sz="1600">
                <a:solidFill>
                  <a:schemeClr val="tx1"/>
                </a:solidFill>
                <a:sym typeface="+mn-ea"/>
              </a:rPr>
              <a:t>        }</a:t>
            </a:r>
            <a:br>
              <a:rPr lang="en-US" sz="1600">
                <a:solidFill>
                  <a:schemeClr val="tx1"/>
                </a:solidFill>
                <a:sym typeface="+mn-ea"/>
              </a:rPr>
            </a:br>
            <a:r>
              <a:rPr lang="en-US" sz="1600">
                <a:solidFill>
                  <a:schemeClr val="tx1"/>
                </a:solidFill>
                <a:sym typeface="+mn-ea"/>
              </a:rPr>
              <a:t>    }</a:t>
            </a:r>
            <a:br>
              <a:rPr lang="en-US" sz="1600">
                <a:solidFill>
                  <a:schemeClr val="tx1"/>
                </a:solidFill>
                <a:sym typeface="+mn-ea"/>
              </a:rPr>
            </a:br>
            <a:r>
              <a:rPr lang="en-US" sz="1600">
                <a:solidFill>
                  <a:schemeClr val="tx1"/>
                </a:solidFill>
                <a:sym typeface="+mn-ea"/>
              </a:rPr>
              <a:t>}</a:t>
            </a:r>
            <a:endParaRPr lang="en-US" altLang="en-US" sz="1600" dirty="0">
              <a:solidFill>
                <a:schemeClr val="tx1"/>
              </a:solidFill>
              <a:latin typeface="Consolas" panose="020B0609020204030204" pitchFamily="49" charset="0"/>
              <a:ea typeface="微软雅黑" panose="020B0503020204020204" pitchFamily="3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树的基本概念</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层数</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5" name="组合 4"/>
          <p:cNvGrpSpPr/>
          <p:nvPr/>
        </p:nvGrpSpPr>
        <p:grpSpPr>
          <a:xfrm>
            <a:off x="706550" y="1180673"/>
            <a:ext cx="4559642" cy="4725144"/>
            <a:chOff x="2483768" y="2132856"/>
            <a:chExt cx="3243583" cy="3361316"/>
          </a:xfrm>
        </p:grpSpPr>
        <p:grpSp>
          <p:nvGrpSpPr>
            <p:cNvPr id="7" name="组合 6"/>
            <p:cNvGrpSpPr/>
            <p:nvPr/>
          </p:nvGrpSpPr>
          <p:grpSpPr>
            <a:xfrm>
              <a:off x="2483768" y="2132856"/>
              <a:ext cx="3243583" cy="3361316"/>
              <a:chOff x="1373558" y="4071942"/>
              <a:chExt cx="1670498" cy="1751818"/>
            </a:xfrm>
          </p:grpSpPr>
          <p:sp>
            <p:nvSpPr>
              <p:cNvPr id="8" name="Oval 30"/>
              <p:cNvSpPr>
                <a:spLocks noChangeArrowheads="1"/>
              </p:cNvSpPr>
              <p:nvPr/>
            </p:nvSpPr>
            <p:spPr bwMode="auto">
              <a:xfrm>
                <a:off x="1780411"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9"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10" name="Line 36"/>
              <p:cNvSpPr>
                <a:spLocks noChangeShapeType="1"/>
              </p:cNvSpPr>
              <p:nvPr/>
            </p:nvSpPr>
            <p:spPr bwMode="auto">
              <a:xfrm flipH="1">
                <a:off x="1535624" y="4778892"/>
                <a:ext cx="336019" cy="404348"/>
              </a:xfrm>
              <a:prstGeom prst="line">
                <a:avLst/>
              </a:prstGeom>
              <a:noFill/>
              <a:ln w="28575">
                <a:solidFill>
                  <a:schemeClr val="tx1"/>
                </a:solidFill>
                <a:miter lim="800000"/>
              </a:ln>
              <a:effectLst/>
            </p:spPr>
            <p:txBody>
              <a:bodyPr wrap="none"/>
              <a:lstStyle/>
              <a:p>
                <a:endParaRPr lang="zh-CN" altLang="en-US" dirty="0"/>
              </a:p>
            </p:txBody>
          </p:sp>
          <p:sp>
            <p:nvSpPr>
              <p:cNvPr id="11" name="Line 37"/>
              <p:cNvSpPr>
                <a:spLocks noChangeShapeType="1"/>
              </p:cNvSpPr>
              <p:nvPr/>
            </p:nvSpPr>
            <p:spPr bwMode="auto">
              <a:xfrm>
                <a:off x="2288767" y="4276659"/>
                <a:ext cx="218870" cy="341523"/>
              </a:xfrm>
              <a:prstGeom prst="line">
                <a:avLst/>
              </a:prstGeom>
              <a:noFill/>
              <a:ln w="28575">
                <a:solidFill>
                  <a:schemeClr val="tx1"/>
                </a:solidFill>
                <a:miter lim="800000"/>
              </a:ln>
              <a:effectLst/>
            </p:spPr>
            <p:txBody>
              <a:bodyPr wrap="none"/>
              <a:lstStyle/>
              <a:p>
                <a:endParaRPr lang="zh-CN" altLang="en-US" dirty="0"/>
              </a:p>
            </p:txBody>
          </p:sp>
          <p:sp>
            <p:nvSpPr>
              <p:cNvPr id="12" name="Line 38"/>
              <p:cNvSpPr>
                <a:spLocks noChangeShapeType="1"/>
              </p:cNvSpPr>
              <p:nvPr/>
            </p:nvSpPr>
            <p:spPr bwMode="auto">
              <a:xfrm flipH="1">
                <a:off x="1871643" y="4804610"/>
                <a:ext cx="66295" cy="378630"/>
              </a:xfrm>
              <a:prstGeom prst="line">
                <a:avLst/>
              </a:prstGeom>
              <a:noFill/>
              <a:ln w="28575">
                <a:solidFill>
                  <a:schemeClr val="tx1"/>
                </a:solidFill>
                <a:miter lim="800000"/>
              </a:ln>
              <a:effectLst/>
            </p:spPr>
            <p:txBody>
              <a:bodyPr wrap="none"/>
              <a:lstStyle/>
              <a:p>
                <a:endParaRPr lang="zh-CN" altLang="en-US"/>
              </a:p>
            </p:txBody>
          </p:sp>
          <p:sp>
            <p:nvSpPr>
              <p:cNvPr id="13"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14" name="Line 40"/>
              <p:cNvSpPr>
                <a:spLocks noChangeShapeType="1"/>
              </p:cNvSpPr>
              <p:nvPr/>
            </p:nvSpPr>
            <p:spPr bwMode="auto">
              <a:xfrm>
                <a:off x="2555162" y="4804611"/>
                <a:ext cx="46736" cy="386059"/>
              </a:xfrm>
              <a:prstGeom prst="line">
                <a:avLst/>
              </a:prstGeom>
              <a:noFill/>
              <a:ln w="28575">
                <a:solidFill>
                  <a:schemeClr val="tx1"/>
                </a:solidFill>
                <a:miter lim="800000"/>
              </a:ln>
              <a:effectLst/>
            </p:spPr>
            <p:txBody>
              <a:bodyPr wrap="none"/>
              <a:lstStyle/>
              <a:p>
                <a:endParaRPr lang="zh-CN" altLang="en-US" dirty="0"/>
              </a:p>
            </p:txBody>
          </p:sp>
          <p:sp>
            <p:nvSpPr>
              <p:cNvPr id="15"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6" name="Oval 30"/>
              <p:cNvSpPr>
                <a:spLocks noChangeArrowheads="1"/>
              </p:cNvSpPr>
              <p:nvPr/>
            </p:nvSpPr>
            <p:spPr bwMode="auto">
              <a:xfrm>
                <a:off x="2143108" y="4071942"/>
                <a:ext cx="214314" cy="214314"/>
              </a:xfrm>
              <a:prstGeom prst="ellipse">
                <a:avLst/>
              </a:prstGeom>
              <a:solidFill>
                <a:schemeClr val="bg1"/>
              </a:solidFill>
              <a:ln w="28575">
                <a:solidFill>
                  <a:schemeClr val="tx1"/>
                </a:solidFill>
                <a:miter lim="800000"/>
              </a:ln>
              <a:effectLst/>
            </p:spPr>
            <p:txBody>
              <a:bodyPr wrap="none" anchor="ctr"/>
              <a:lstStyle/>
              <a:p>
                <a:endParaRPr lang="zh-CN" altLang="en-US"/>
              </a:p>
            </p:txBody>
          </p:sp>
          <p:sp>
            <p:nvSpPr>
              <p:cNvPr id="17" name="Oval 30"/>
              <p:cNvSpPr>
                <a:spLocks noChangeArrowheads="1"/>
              </p:cNvSpPr>
              <p:nvPr/>
            </p:nvSpPr>
            <p:spPr bwMode="auto">
              <a:xfrm>
                <a:off x="1625943" y="560944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8" name="Oval 30"/>
              <p:cNvSpPr>
                <a:spLocks noChangeArrowheads="1"/>
              </p:cNvSpPr>
              <p:nvPr/>
            </p:nvSpPr>
            <p:spPr bwMode="auto">
              <a:xfrm>
                <a:off x="1373558" y="5183929"/>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19" name="Line 39"/>
              <p:cNvSpPr>
                <a:spLocks noChangeShapeType="1"/>
              </p:cNvSpPr>
              <p:nvPr/>
            </p:nvSpPr>
            <p:spPr bwMode="auto">
              <a:xfrm flipH="1">
                <a:off x="1740258" y="5395131"/>
                <a:ext cx="131385" cy="214314"/>
              </a:xfrm>
              <a:prstGeom prst="line">
                <a:avLst/>
              </a:prstGeom>
              <a:noFill/>
              <a:ln w="28575">
                <a:solidFill>
                  <a:schemeClr val="tx1"/>
                </a:solidFill>
                <a:miter lim="800000"/>
              </a:ln>
              <a:effectLst/>
            </p:spPr>
            <p:txBody>
              <a:bodyPr wrap="none"/>
              <a:lstStyle/>
              <a:p>
                <a:endParaRPr lang="zh-CN" altLang="en-US" dirty="0"/>
              </a:p>
            </p:txBody>
          </p:sp>
          <p:sp>
            <p:nvSpPr>
              <p:cNvPr id="20"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21" name="Oval 30"/>
              <p:cNvSpPr>
                <a:spLocks noChangeArrowheads="1"/>
              </p:cNvSpPr>
              <p:nvPr/>
            </p:nvSpPr>
            <p:spPr bwMode="auto">
              <a:xfrm>
                <a:off x="2460766" y="4590296"/>
                <a:ext cx="214314" cy="214314"/>
              </a:xfrm>
              <a:prstGeom prst="ellipse">
                <a:avLst/>
              </a:prstGeom>
              <a:solidFill>
                <a:schemeClr val="bg1"/>
              </a:solidFill>
              <a:ln w="28575">
                <a:solidFill>
                  <a:schemeClr val="tx1"/>
                </a:solidFill>
                <a:miter lim="800000"/>
              </a:ln>
              <a:effectLst/>
            </p:spPr>
            <p:txBody>
              <a:bodyPr wrap="none" anchor="ctr"/>
              <a:lstStyle/>
              <a:p>
                <a:endParaRPr lang="zh-CN" altLang="en-US" dirty="0"/>
              </a:p>
            </p:txBody>
          </p:sp>
          <p:sp>
            <p:nvSpPr>
              <p:cNvPr id="22"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23" name="Oval 30"/>
              <p:cNvSpPr>
                <a:spLocks noChangeArrowheads="1"/>
              </p:cNvSpPr>
              <p:nvPr/>
            </p:nvSpPr>
            <p:spPr bwMode="auto">
              <a:xfrm>
                <a:off x="2829742" y="5183240"/>
                <a:ext cx="214314" cy="214314"/>
              </a:xfrm>
              <a:prstGeom prst="ellipse">
                <a:avLst/>
              </a:prstGeom>
              <a:solidFill>
                <a:schemeClr val="bg1"/>
              </a:solidFill>
              <a:ln w="28575">
                <a:solidFill>
                  <a:schemeClr val="tx1"/>
                </a:solidFill>
                <a:miter lim="800000"/>
              </a:ln>
              <a:effectLst/>
            </p:spPr>
            <p:txBody>
              <a:bodyPr wrap="none" anchor="ctr"/>
              <a:lstStyle/>
              <a:p>
                <a:endParaRPr lang="zh-CN" altLang="en-US"/>
              </a:p>
            </p:txBody>
          </p:sp>
          <p:sp>
            <p:nvSpPr>
              <p:cNvPr id="24" name="Line 39"/>
              <p:cNvSpPr>
                <a:spLocks noChangeShapeType="1"/>
              </p:cNvSpPr>
              <p:nvPr/>
            </p:nvSpPr>
            <p:spPr bwMode="auto">
              <a:xfrm>
                <a:off x="2632991" y="4786322"/>
                <a:ext cx="269933" cy="404348"/>
              </a:xfrm>
              <a:prstGeom prst="line">
                <a:avLst/>
              </a:prstGeom>
              <a:noFill/>
              <a:ln w="28575">
                <a:solidFill>
                  <a:schemeClr val="tx1"/>
                </a:solidFill>
                <a:miter lim="800000"/>
              </a:ln>
              <a:effectLst/>
            </p:spPr>
            <p:txBody>
              <a:bodyPr wrap="none"/>
              <a:lstStyle/>
              <a:p>
                <a:endParaRPr lang="zh-CN" altLang="en-US" dirty="0"/>
              </a:p>
            </p:txBody>
          </p:sp>
        </p:grpSp>
        <p:sp>
          <p:nvSpPr>
            <p:cNvPr id="25" name="Oval 30"/>
            <p:cNvSpPr>
              <a:spLocks noChangeArrowheads="1"/>
            </p:cNvSpPr>
            <p:nvPr/>
          </p:nvSpPr>
          <p:spPr bwMode="auto">
            <a:xfrm>
              <a:off x="4345491"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6" name="Line 39"/>
            <p:cNvSpPr>
              <a:spLocks noChangeShapeType="1"/>
            </p:cNvSpPr>
            <p:nvPr/>
          </p:nvSpPr>
          <p:spPr bwMode="auto">
            <a:xfrm flipH="1">
              <a:off x="4567455" y="4671736"/>
              <a:ext cx="255108" cy="411217"/>
            </a:xfrm>
            <a:prstGeom prst="line">
              <a:avLst/>
            </a:prstGeom>
            <a:noFill/>
            <a:ln w="28575">
              <a:solidFill>
                <a:schemeClr val="tx1"/>
              </a:solidFill>
              <a:miter lim="800000"/>
            </a:ln>
            <a:effectLst/>
          </p:spPr>
          <p:txBody>
            <a:bodyPr wrap="none"/>
            <a:lstStyle/>
            <a:p>
              <a:endParaRPr lang="zh-CN" altLang="en-US" dirty="0"/>
            </a:p>
          </p:txBody>
        </p:sp>
        <p:sp>
          <p:nvSpPr>
            <p:cNvPr id="27" name="Oval 30"/>
            <p:cNvSpPr>
              <a:spLocks noChangeArrowheads="1"/>
            </p:cNvSpPr>
            <p:nvPr/>
          </p:nvSpPr>
          <p:spPr bwMode="auto">
            <a:xfrm>
              <a:off x="3572429"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8" name="Line 39"/>
            <p:cNvSpPr>
              <a:spLocks noChangeShapeType="1"/>
            </p:cNvSpPr>
            <p:nvPr/>
          </p:nvSpPr>
          <p:spPr bwMode="auto">
            <a:xfrm>
              <a:off x="3511488" y="4671736"/>
              <a:ext cx="282905" cy="411217"/>
            </a:xfrm>
            <a:prstGeom prst="line">
              <a:avLst/>
            </a:prstGeom>
            <a:noFill/>
            <a:ln w="28575">
              <a:solidFill>
                <a:schemeClr val="tx1"/>
              </a:solidFill>
              <a:miter lim="800000"/>
            </a:ln>
            <a:effectLst/>
          </p:spPr>
          <p:txBody>
            <a:bodyPr wrap="none"/>
            <a:lstStyle/>
            <a:p>
              <a:endParaRPr lang="zh-CN" altLang="en-US" dirty="0"/>
            </a:p>
          </p:txBody>
        </p:sp>
      </p:grpSp>
      <p:sp>
        <p:nvSpPr>
          <p:cNvPr id="6" name="文本框 5"/>
          <p:cNvSpPr txBox="1"/>
          <p:nvPr/>
        </p:nvSpPr>
        <p:spPr>
          <a:xfrm>
            <a:off x="5320030" y="1246505"/>
            <a:ext cx="6280785" cy="3636010"/>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层数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节点的深度</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：如果我们把根节点看作第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层，则第</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层的点就是从根节点出发要往下刚好走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步能到达的点。</a:t>
            </a: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当然，如果根节点我们看作第一层，那么左图的层数都要加</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，也就是说层数我们一般是视根节点的初始层数而定的。</a:t>
            </a: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树的高度：所有点中深度的最大值。</a:t>
            </a:r>
          </a:p>
        </p:txBody>
      </p:sp>
      <p:sp>
        <p:nvSpPr>
          <p:cNvPr id="2" name="文本框 1"/>
          <p:cNvSpPr txBox="1"/>
          <p:nvPr/>
        </p:nvSpPr>
        <p:spPr>
          <a:xfrm>
            <a:off x="271145" y="1246505"/>
            <a:ext cx="995045" cy="368300"/>
          </a:xfrm>
          <a:prstGeom prst="rect">
            <a:avLst/>
          </a:prstGeom>
          <a:noFill/>
        </p:spPr>
        <p:txBody>
          <a:bodyPr wrap="square" rtlCol="0">
            <a:spAutoFit/>
          </a:bodyPr>
          <a:lstStyle/>
          <a:p>
            <a:r>
              <a:rPr lang="en-US" altLang="zh-CN"/>
              <a:t>0</a:t>
            </a:r>
            <a:r>
              <a:rPr lang="zh-CN" altLang="en-US"/>
              <a:t>层</a:t>
            </a:r>
          </a:p>
        </p:txBody>
      </p:sp>
      <p:sp>
        <p:nvSpPr>
          <p:cNvPr id="29" name="文本框 28"/>
          <p:cNvSpPr txBox="1"/>
          <p:nvPr/>
        </p:nvSpPr>
        <p:spPr>
          <a:xfrm>
            <a:off x="128270" y="2720340"/>
            <a:ext cx="995045" cy="368300"/>
          </a:xfrm>
          <a:prstGeom prst="rect">
            <a:avLst/>
          </a:prstGeom>
          <a:noFill/>
        </p:spPr>
        <p:txBody>
          <a:bodyPr wrap="square" rtlCol="0">
            <a:spAutoFit/>
          </a:bodyPr>
          <a:lstStyle/>
          <a:p>
            <a:r>
              <a:rPr lang="en-US" altLang="zh-CN"/>
              <a:t>1</a:t>
            </a:r>
            <a:r>
              <a:rPr lang="zh-CN" altLang="en-US"/>
              <a:t>层</a:t>
            </a:r>
          </a:p>
        </p:txBody>
      </p:sp>
      <p:sp>
        <p:nvSpPr>
          <p:cNvPr id="30" name="文本框 29"/>
          <p:cNvSpPr txBox="1"/>
          <p:nvPr/>
        </p:nvSpPr>
        <p:spPr>
          <a:xfrm>
            <a:off x="-3810" y="4297045"/>
            <a:ext cx="995045" cy="368300"/>
          </a:xfrm>
          <a:prstGeom prst="rect">
            <a:avLst/>
          </a:prstGeom>
          <a:noFill/>
        </p:spPr>
        <p:txBody>
          <a:bodyPr wrap="square" rtlCol="0">
            <a:spAutoFit/>
          </a:bodyPr>
          <a:lstStyle/>
          <a:p>
            <a:r>
              <a:rPr lang="en-US" altLang="zh-CN"/>
              <a:t>2</a:t>
            </a:r>
            <a:r>
              <a:rPr lang="zh-CN" altLang="en-US"/>
              <a:t>层</a:t>
            </a:r>
          </a:p>
        </p:txBody>
      </p:sp>
      <p:sp>
        <p:nvSpPr>
          <p:cNvPr id="31" name="文本框 30"/>
          <p:cNvSpPr txBox="1"/>
          <p:nvPr/>
        </p:nvSpPr>
        <p:spPr>
          <a:xfrm>
            <a:off x="-3810" y="5432425"/>
            <a:ext cx="995045" cy="368300"/>
          </a:xfrm>
          <a:prstGeom prst="rect">
            <a:avLst/>
          </a:prstGeom>
          <a:noFill/>
        </p:spPr>
        <p:txBody>
          <a:bodyPr wrap="square" rtlCol="0">
            <a:spAutoFit/>
          </a:bodyPr>
          <a:lstStyle/>
          <a:p>
            <a:r>
              <a:rPr lang="en-US" altLang="zh-CN"/>
              <a:t>3</a:t>
            </a:r>
            <a:r>
              <a:rPr lang="zh-CN" altLang="en-US"/>
              <a:t>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30"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树的基本概念</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关系</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5" name="组合 4"/>
          <p:cNvGrpSpPr/>
          <p:nvPr/>
        </p:nvGrpSpPr>
        <p:grpSpPr>
          <a:xfrm>
            <a:off x="416990" y="1194643"/>
            <a:ext cx="4559642" cy="4725144"/>
            <a:chOff x="2483768" y="2132856"/>
            <a:chExt cx="3243583" cy="3361316"/>
          </a:xfrm>
        </p:grpSpPr>
        <p:grpSp>
          <p:nvGrpSpPr>
            <p:cNvPr id="7" name="组合 6"/>
            <p:cNvGrpSpPr/>
            <p:nvPr/>
          </p:nvGrpSpPr>
          <p:grpSpPr>
            <a:xfrm>
              <a:off x="2483768" y="2132856"/>
              <a:ext cx="3243583" cy="3361316"/>
              <a:chOff x="1373558" y="4071942"/>
              <a:chExt cx="1670498" cy="1751818"/>
            </a:xfrm>
          </p:grpSpPr>
          <p:sp>
            <p:nvSpPr>
              <p:cNvPr id="8" name="Oval 30"/>
              <p:cNvSpPr>
                <a:spLocks noChangeArrowheads="1"/>
              </p:cNvSpPr>
              <p:nvPr/>
            </p:nvSpPr>
            <p:spPr bwMode="auto">
              <a:xfrm>
                <a:off x="1780411"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9"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10" name="Line 36"/>
              <p:cNvSpPr>
                <a:spLocks noChangeShapeType="1"/>
              </p:cNvSpPr>
              <p:nvPr/>
            </p:nvSpPr>
            <p:spPr bwMode="auto">
              <a:xfrm flipH="1">
                <a:off x="1535624" y="4778892"/>
                <a:ext cx="336019" cy="404348"/>
              </a:xfrm>
              <a:prstGeom prst="line">
                <a:avLst/>
              </a:prstGeom>
              <a:noFill/>
              <a:ln w="28575">
                <a:solidFill>
                  <a:schemeClr val="tx1"/>
                </a:solidFill>
                <a:miter lim="800000"/>
              </a:ln>
              <a:effectLst/>
            </p:spPr>
            <p:txBody>
              <a:bodyPr wrap="none"/>
              <a:lstStyle/>
              <a:p>
                <a:endParaRPr lang="zh-CN" altLang="en-US" dirty="0"/>
              </a:p>
            </p:txBody>
          </p:sp>
          <p:sp>
            <p:nvSpPr>
              <p:cNvPr id="11" name="Line 37"/>
              <p:cNvSpPr>
                <a:spLocks noChangeShapeType="1"/>
              </p:cNvSpPr>
              <p:nvPr/>
            </p:nvSpPr>
            <p:spPr bwMode="auto">
              <a:xfrm>
                <a:off x="2288767" y="4276659"/>
                <a:ext cx="218870" cy="341523"/>
              </a:xfrm>
              <a:prstGeom prst="line">
                <a:avLst/>
              </a:prstGeom>
              <a:noFill/>
              <a:ln w="28575">
                <a:solidFill>
                  <a:schemeClr val="tx1"/>
                </a:solidFill>
                <a:miter lim="800000"/>
              </a:ln>
              <a:effectLst/>
            </p:spPr>
            <p:txBody>
              <a:bodyPr wrap="none"/>
              <a:lstStyle/>
              <a:p>
                <a:endParaRPr lang="zh-CN" altLang="en-US" dirty="0"/>
              </a:p>
            </p:txBody>
          </p:sp>
          <p:sp>
            <p:nvSpPr>
              <p:cNvPr id="12" name="Line 38"/>
              <p:cNvSpPr>
                <a:spLocks noChangeShapeType="1"/>
              </p:cNvSpPr>
              <p:nvPr/>
            </p:nvSpPr>
            <p:spPr bwMode="auto">
              <a:xfrm flipH="1">
                <a:off x="1871643" y="4804610"/>
                <a:ext cx="66295" cy="378630"/>
              </a:xfrm>
              <a:prstGeom prst="line">
                <a:avLst/>
              </a:prstGeom>
              <a:noFill/>
              <a:ln w="28575">
                <a:solidFill>
                  <a:schemeClr val="tx1"/>
                </a:solidFill>
                <a:miter lim="800000"/>
              </a:ln>
              <a:effectLst/>
            </p:spPr>
            <p:txBody>
              <a:bodyPr wrap="none"/>
              <a:lstStyle/>
              <a:p>
                <a:endParaRPr lang="zh-CN" altLang="en-US"/>
              </a:p>
            </p:txBody>
          </p:sp>
          <p:sp>
            <p:nvSpPr>
              <p:cNvPr id="13"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14" name="Line 40"/>
              <p:cNvSpPr>
                <a:spLocks noChangeShapeType="1"/>
              </p:cNvSpPr>
              <p:nvPr/>
            </p:nvSpPr>
            <p:spPr bwMode="auto">
              <a:xfrm>
                <a:off x="2555162" y="4804611"/>
                <a:ext cx="46736" cy="386059"/>
              </a:xfrm>
              <a:prstGeom prst="line">
                <a:avLst/>
              </a:prstGeom>
              <a:noFill/>
              <a:ln w="28575">
                <a:solidFill>
                  <a:schemeClr val="tx1"/>
                </a:solidFill>
                <a:miter lim="800000"/>
              </a:ln>
              <a:effectLst/>
            </p:spPr>
            <p:txBody>
              <a:bodyPr wrap="none"/>
              <a:lstStyle/>
              <a:p>
                <a:endParaRPr lang="zh-CN" altLang="en-US" dirty="0"/>
              </a:p>
            </p:txBody>
          </p:sp>
          <p:sp>
            <p:nvSpPr>
              <p:cNvPr id="15"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6" name="Oval 30"/>
              <p:cNvSpPr>
                <a:spLocks noChangeArrowheads="1"/>
              </p:cNvSpPr>
              <p:nvPr/>
            </p:nvSpPr>
            <p:spPr bwMode="auto">
              <a:xfrm>
                <a:off x="2143108" y="4071942"/>
                <a:ext cx="214314" cy="214314"/>
              </a:xfrm>
              <a:prstGeom prst="ellipse">
                <a:avLst/>
              </a:prstGeom>
              <a:solidFill>
                <a:schemeClr val="bg1"/>
              </a:solidFill>
              <a:ln w="28575">
                <a:solidFill>
                  <a:schemeClr val="tx1"/>
                </a:solidFill>
                <a:miter lim="800000"/>
              </a:ln>
              <a:effectLst/>
            </p:spPr>
            <p:txBody>
              <a:bodyPr wrap="none" anchor="ctr"/>
              <a:lstStyle/>
              <a:p>
                <a:r>
                  <a:rPr lang="en-US" altLang="zh-CN"/>
                  <a:t>A</a:t>
                </a:r>
              </a:p>
            </p:txBody>
          </p:sp>
          <p:sp>
            <p:nvSpPr>
              <p:cNvPr id="17" name="Oval 30"/>
              <p:cNvSpPr>
                <a:spLocks noChangeArrowheads="1"/>
              </p:cNvSpPr>
              <p:nvPr/>
            </p:nvSpPr>
            <p:spPr bwMode="auto">
              <a:xfrm>
                <a:off x="1625943" y="560944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8" name="Oval 30"/>
              <p:cNvSpPr>
                <a:spLocks noChangeArrowheads="1"/>
              </p:cNvSpPr>
              <p:nvPr/>
            </p:nvSpPr>
            <p:spPr bwMode="auto">
              <a:xfrm>
                <a:off x="1373558" y="5183929"/>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19" name="Line 39"/>
              <p:cNvSpPr>
                <a:spLocks noChangeShapeType="1"/>
              </p:cNvSpPr>
              <p:nvPr/>
            </p:nvSpPr>
            <p:spPr bwMode="auto">
              <a:xfrm flipH="1">
                <a:off x="1740258" y="5395131"/>
                <a:ext cx="131385" cy="214314"/>
              </a:xfrm>
              <a:prstGeom prst="line">
                <a:avLst/>
              </a:prstGeom>
              <a:noFill/>
              <a:ln w="28575">
                <a:solidFill>
                  <a:schemeClr val="tx1"/>
                </a:solidFill>
                <a:miter lim="800000"/>
              </a:ln>
              <a:effectLst/>
            </p:spPr>
            <p:txBody>
              <a:bodyPr wrap="none"/>
              <a:lstStyle/>
              <a:p>
                <a:endParaRPr lang="zh-CN" altLang="en-US" dirty="0"/>
              </a:p>
            </p:txBody>
          </p:sp>
          <p:sp>
            <p:nvSpPr>
              <p:cNvPr id="20"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21" name="Oval 30"/>
              <p:cNvSpPr>
                <a:spLocks noChangeArrowheads="1"/>
              </p:cNvSpPr>
              <p:nvPr/>
            </p:nvSpPr>
            <p:spPr bwMode="auto">
              <a:xfrm>
                <a:off x="2460766" y="4590296"/>
                <a:ext cx="214314" cy="214314"/>
              </a:xfrm>
              <a:prstGeom prst="ellipse">
                <a:avLst/>
              </a:prstGeom>
              <a:solidFill>
                <a:schemeClr val="bg1"/>
              </a:solidFill>
              <a:ln w="28575">
                <a:solidFill>
                  <a:schemeClr val="tx1"/>
                </a:solidFill>
                <a:miter lim="800000"/>
              </a:ln>
              <a:effectLst/>
            </p:spPr>
            <p:txBody>
              <a:bodyPr wrap="none" anchor="ctr"/>
              <a:lstStyle/>
              <a:p>
                <a:r>
                  <a:rPr lang="en-US" altLang="zh-CN" dirty="0"/>
                  <a:t>B</a:t>
                </a:r>
              </a:p>
            </p:txBody>
          </p:sp>
          <p:sp>
            <p:nvSpPr>
              <p:cNvPr id="22"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23" name="Oval 30"/>
              <p:cNvSpPr>
                <a:spLocks noChangeArrowheads="1"/>
              </p:cNvSpPr>
              <p:nvPr/>
            </p:nvSpPr>
            <p:spPr bwMode="auto">
              <a:xfrm>
                <a:off x="2829742" y="5183240"/>
                <a:ext cx="214314" cy="214314"/>
              </a:xfrm>
              <a:prstGeom prst="ellipse">
                <a:avLst/>
              </a:prstGeom>
              <a:solidFill>
                <a:schemeClr val="bg1"/>
              </a:solidFill>
              <a:ln w="28575">
                <a:solidFill>
                  <a:schemeClr val="tx1"/>
                </a:solidFill>
                <a:miter lim="800000"/>
              </a:ln>
              <a:effectLst/>
            </p:spPr>
            <p:txBody>
              <a:bodyPr wrap="none" anchor="ctr"/>
              <a:lstStyle/>
              <a:p>
                <a:r>
                  <a:rPr lang="en-US" altLang="zh-CN"/>
                  <a:t>C</a:t>
                </a:r>
              </a:p>
            </p:txBody>
          </p:sp>
          <p:sp>
            <p:nvSpPr>
              <p:cNvPr id="24" name="Line 39"/>
              <p:cNvSpPr>
                <a:spLocks noChangeShapeType="1"/>
              </p:cNvSpPr>
              <p:nvPr/>
            </p:nvSpPr>
            <p:spPr bwMode="auto">
              <a:xfrm>
                <a:off x="2632991" y="4786322"/>
                <a:ext cx="269933" cy="404348"/>
              </a:xfrm>
              <a:prstGeom prst="line">
                <a:avLst/>
              </a:prstGeom>
              <a:noFill/>
              <a:ln w="28575">
                <a:solidFill>
                  <a:schemeClr val="tx1"/>
                </a:solidFill>
                <a:miter lim="800000"/>
              </a:ln>
              <a:effectLst/>
            </p:spPr>
            <p:txBody>
              <a:bodyPr wrap="none"/>
              <a:lstStyle/>
              <a:p>
                <a:endParaRPr lang="zh-CN" altLang="en-US" dirty="0"/>
              </a:p>
            </p:txBody>
          </p:sp>
        </p:grpSp>
        <p:sp>
          <p:nvSpPr>
            <p:cNvPr id="25" name="Oval 30"/>
            <p:cNvSpPr>
              <a:spLocks noChangeArrowheads="1"/>
            </p:cNvSpPr>
            <p:nvPr/>
          </p:nvSpPr>
          <p:spPr bwMode="auto">
            <a:xfrm>
              <a:off x="4345491"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6" name="Line 39"/>
            <p:cNvSpPr>
              <a:spLocks noChangeShapeType="1"/>
            </p:cNvSpPr>
            <p:nvPr/>
          </p:nvSpPr>
          <p:spPr bwMode="auto">
            <a:xfrm flipH="1">
              <a:off x="4567455" y="4671736"/>
              <a:ext cx="255108" cy="411217"/>
            </a:xfrm>
            <a:prstGeom prst="line">
              <a:avLst/>
            </a:prstGeom>
            <a:noFill/>
            <a:ln w="28575">
              <a:solidFill>
                <a:schemeClr val="tx1"/>
              </a:solidFill>
              <a:miter lim="800000"/>
            </a:ln>
            <a:effectLst/>
          </p:spPr>
          <p:txBody>
            <a:bodyPr wrap="none"/>
            <a:lstStyle/>
            <a:p>
              <a:endParaRPr lang="zh-CN" altLang="en-US" dirty="0"/>
            </a:p>
          </p:txBody>
        </p:sp>
        <p:sp>
          <p:nvSpPr>
            <p:cNvPr id="27" name="Oval 30"/>
            <p:cNvSpPr>
              <a:spLocks noChangeArrowheads="1"/>
            </p:cNvSpPr>
            <p:nvPr/>
          </p:nvSpPr>
          <p:spPr bwMode="auto">
            <a:xfrm>
              <a:off x="3572429"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8" name="Line 39"/>
            <p:cNvSpPr>
              <a:spLocks noChangeShapeType="1"/>
            </p:cNvSpPr>
            <p:nvPr/>
          </p:nvSpPr>
          <p:spPr bwMode="auto">
            <a:xfrm>
              <a:off x="3511488" y="4671736"/>
              <a:ext cx="282905" cy="411217"/>
            </a:xfrm>
            <a:prstGeom prst="line">
              <a:avLst/>
            </a:prstGeom>
            <a:noFill/>
            <a:ln w="28575">
              <a:solidFill>
                <a:schemeClr val="tx1"/>
              </a:solidFill>
              <a:miter lim="800000"/>
            </a:ln>
            <a:effectLst/>
          </p:spPr>
          <p:txBody>
            <a:bodyPr wrap="none"/>
            <a:lstStyle/>
            <a:p>
              <a:endParaRPr lang="zh-CN" altLang="en-US" dirty="0"/>
            </a:p>
          </p:txBody>
        </p:sp>
      </p:grpSp>
      <p:sp>
        <p:nvSpPr>
          <p:cNvPr id="6" name="文本框 5"/>
          <p:cNvSpPr txBox="1"/>
          <p:nvPr/>
        </p:nvSpPr>
        <p:spPr>
          <a:xfrm>
            <a:off x="5207635" y="1246505"/>
            <a:ext cx="6280785" cy="4521835"/>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父子关系：比如左图的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有边把它们连接在一起，其中上面一层的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是下面一层的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的父亲，而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的儿子。</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祖先：某个点往上走经过的所有节点，比如</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的祖先就是</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子树：对于某个点作根的一颗树，其中的节点全部属于原树。比如以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为根的子树如左图</a:t>
            </a:r>
          </a:p>
        </p:txBody>
      </p:sp>
      <p:sp>
        <p:nvSpPr>
          <p:cNvPr id="32" name="椭圆 31"/>
          <p:cNvSpPr/>
          <p:nvPr/>
        </p:nvSpPr>
        <p:spPr>
          <a:xfrm>
            <a:off x="2914650" y="2494915"/>
            <a:ext cx="2415540" cy="3718560"/>
          </a:xfrm>
          <a:prstGeom prst="ellipse">
            <a:avLst/>
          </a:prstGeom>
          <a:noFill/>
          <a:ln w="28575">
            <a:solidFill>
              <a:srgbClr val="FFC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树的基本概念</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关系</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5" name="组合 4"/>
          <p:cNvGrpSpPr/>
          <p:nvPr/>
        </p:nvGrpSpPr>
        <p:grpSpPr>
          <a:xfrm>
            <a:off x="416990" y="1194643"/>
            <a:ext cx="4559642" cy="4725144"/>
            <a:chOff x="2483768" y="2132856"/>
            <a:chExt cx="3243583" cy="3361316"/>
          </a:xfrm>
        </p:grpSpPr>
        <p:grpSp>
          <p:nvGrpSpPr>
            <p:cNvPr id="7" name="组合 6"/>
            <p:cNvGrpSpPr/>
            <p:nvPr/>
          </p:nvGrpSpPr>
          <p:grpSpPr>
            <a:xfrm>
              <a:off x="2483768" y="2132856"/>
              <a:ext cx="3243583" cy="3361316"/>
              <a:chOff x="1373558" y="4071942"/>
              <a:chExt cx="1670498" cy="1751818"/>
            </a:xfrm>
          </p:grpSpPr>
          <p:sp>
            <p:nvSpPr>
              <p:cNvPr id="8" name="Oval 30"/>
              <p:cNvSpPr>
                <a:spLocks noChangeArrowheads="1"/>
              </p:cNvSpPr>
              <p:nvPr/>
            </p:nvSpPr>
            <p:spPr bwMode="auto">
              <a:xfrm>
                <a:off x="1780411"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9"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10" name="Line 36"/>
              <p:cNvSpPr>
                <a:spLocks noChangeShapeType="1"/>
              </p:cNvSpPr>
              <p:nvPr/>
            </p:nvSpPr>
            <p:spPr bwMode="auto">
              <a:xfrm flipH="1">
                <a:off x="1535624" y="4778892"/>
                <a:ext cx="336019" cy="404348"/>
              </a:xfrm>
              <a:prstGeom prst="line">
                <a:avLst/>
              </a:prstGeom>
              <a:noFill/>
              <a:ln w="28575">
                <a:solidFill>
                  <a:schemeClr val="tx1"/>
                </a:solidFill>
                <a:miter lim="800000"/>
              </a:ln>
              <a:effectLst/>
            </p:spPr>
            <p:txBody>
              <a:bodyPr wrap="none"/>
              <a:lstStyle/>
              <a:p>
                <a:endParaRPr lang="zh-CN" altLang="en-US" dirty="0"/>
              </a:p>
            </p:txBody>
          </p:sp>
          <p:sp>
            <p:nvSpPr>
              <p:cNvPr id="11" name="Line 37"/>
              <p:cNvSpPr>
                <a:spLocks noChangeShapeType="1"/>
              </p:cNvSpPr>
              <p:nvPr/>
            </p:nvSpPr>
            <p:spPr bwMode="auto">
              <a:xfrm>
                <a:off x="2288767" y="4276659"/>
                <a:ext cx="218870" cy="341523"/>
              </a:xfrm>
              <a:prstGeom prst="line">
                <a:avLst/>
              </a:prstGeom>
              <a:noFill/>
              <a:ln w="28575">
                <a:solidFill>
                  <a:schemeClr val="tx1"/>
                </a:solidFill>
                <a:miter lim="800000"/>
              </a:ln>
              <a:effectLst/>
            </p:spPr>
            <p:txBody>
              <a:bodyPr wrap="none"/>
              <a:lstStyle/>
              <a:p>
                <a:endParaRPr lang="zh-CN" altLang="en-US" dirty="0"/>
              </a:p>
            </p:txBody>
          </p:sp>
          <p:sp>
            <p:nvSpPr>
              <p:cNvPr id="12" name="Line 38"/>
              <p:cNvSpPr>
                <a:spLocks noChangeShapeType="1"/>
              </p:cNvSpPr>
              <p:nvPr/>
            </p:nvSpPr>
            <p:spPr bwMode="auto">
              <a:xfrm flipH="1">
                <a:off x="1871643" y="4804610"/>
                <a:ext cx="66295" cy="378630"/>
              </a:xfrm>
              <a:prstGeom prst="line">
                <a:avLst/>
              </a:prstGeom>
              <a:noFill/>
              <a:ln w="28575">
                <a:solidFill>
                  <a:schemeClr val="tx1"/>
                </a:solidFill>
                <a:miter lim="800000"/>
              </a:ln>
              <a:effectLst/>
            </p:spPr>
            <p:txBody>
              <a:bodyPr wrap="none"/>
              <a:lstStyle/>
              <a:p>
                <a:endParaRPr lang="zh-CN" altLang="en-US"/>
              </a:p>
            </p:txBody>
          </p:sp>
          <p:sp>
            <p:nvSpPr>
              <p:cNvPr id="13"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14" name="Line 40"/>
              <p:cNvSpPr>
                <a:spLocks noChangeShapeType="1"/>
              </p:cNvSpPr>
              <p:nvPr/>
            </p:nvSpPr>
            <p:spPr bwMode="auto">
              <a:xfrm>
                <a:off x="2555162" y="4804611"/>
                <a:ext cx="46736" cy="386059"/>
              </a:xfrm>
              <a:prstGeom prst="line">
                <a:avLst/>
              </a:prstGeom>
              <a:noFill/>
              <a:ln w="28575">
                <a:solidFill>
                  <a:schemeClr val="tx1"/>
                </a:solidFill>
                <a:miter lim="800000"/>
              </a:ln>
              <a:effectLst/>
            </p:spPr>
            <p:txBody>
              <a:bodyPr wrap="none"/>
              <a:lstStyle/>
              <a:p>
                <a:endParaRPr lang="zh-CN" altLang="en-US" dirty="0"/>
              </a:p>
            </p:txBody>
          </p:sp>
          <p:sp>
            <p:nvSpPr>
              <p:cNvPr id="15"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6" name="Oval 30"/>
              <p:cNvSpPr>
                <a:spLocks noChangeArrowheads="1"/>
              </p:cNvSpPr>
              <p:nvPr/>
            </p:nvSpPr>
            <p:spPr bwMode="auto">
              <a:xfrm>
                <a:off x="2143108" y="4071942"/>
                <a:ext cx="214314" cy="214314"/>
              </a:xfrm>
              <a:prstGeom prst="ellipse">
                <a:avLst/>
              </a:prstGeom>
              <a:solidFill>
                <a:schemeClr val="bg1"/>
              </a:solidFill>
              <a:ln w="28575">
                <a:solidFill>
                  <a:schemeClr val="tx1"/>
                </a:solidFill>
                <a:miter lim="800000"/>
              </a:ln>
              <a:effectLst/>
            </p:spPr>
            <p:txBody>
              <a:bodyPr wrap="none" anchor="ctr"/>
              <a:lstStyle/>
              <a:p>
                <a:r>
                  <a:rPr lang="en-US" altLang="zh-CN"/>
                  <a:t>A</a:t>
                </a:r>
              </a:p>
            </p:txBody>
          </p:sp>
          <p:sp>
            <p:nvSpPr>
              <p:cNvPr id="17" name="Oval 30"/>
              <p:cNvSpPr>
                <a:spLocks noChangeArrowheads="1"/>
              </p:cNvSpPr>
              <p:nvPr/>
            </p:nvSpPr>
            <p:spPr bwMode="auto">
              <a:xfrm>
                <a:off x="1625943" y="5609446"/>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18" name="Oval 30"/>
              <p:cNvSpPr>
                <a:spLocks noChangeArrowheads="1"/>
              </p:cNvSpPr>
              <p:nvPr/>
            </p:nvSpPr>
            <p:spPr bwMode="auto">
              <a:xfrm>
                <a:off x="1373558" y="5183929"/>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19" name="Line 39"/>
              <p:cNvSpPr>
                <a:spLocks noChangeShapeType="1"/>
              </p:cNvSpPr>
              <p:nvPr/>
            </p:nvSpPr>
            <p:spPr bwMode="auto">
              <a:xfrm flipH="1">
                <a:off x="1740258" y="5395131"/>
                <a:ext cx="131385" cy="214314"/>
              </a:xfrm>
              <a:prstGeom prst="line">
                <a:avLst/>
              </a:prstGeom>
              <a:noFill/>
              <a:ln w="28575">
                <a:solidFill>
                  <a:schemeClr val="tx1"/>
                </a:solidFill>
                <a:miter lim="800000"/>
              </a:ln>
              <a:effectLst/>
            </p:spPr>
            <p:txBody>
              <a:bodyPr wrap="none"/>
              <a:lstStyle/>
              <a:p>
                <a:endParaRPr lang="zh-CN" altLang="en-US" dirty="0"/>
              </a:p>
            </p:txBody>
          </p:sp>
          <p:sp>
            <p:nvSpPr>
              <p:cNvPr id="20"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endParaRPr lang="zh-CN" altLang="en-US" dirty="0"/>
              </a:p>
            </p:txBody>
          </p:sp>
          <p:sp>
            <p:nvSpPr>
              <p:cNvPr id="21" name="Oval 30"/>
              <p:cNvSpPr>
                <a:spLocks noChangeArrowheads="1"/>
              </p:cNvSpPr>
              <p:nvPr/>
            </p:nvSpPr>
            <p:spPr bwMode="auto">
              <a:xfrm>
                <a:off x="2460766" y="4590296"/>
                <a:ext cx="214314" cy="214314"/>
              </a:xfrm>
              <a:prstGeom prst="ellipse">
                <a:avLst/>
              </a:prstGeom>
              <a:solidFill>
                <a:schemeClr val="bg1"/>
              </a:solidFill>
              <a:ln w="28575">
                <a:solidFill>
                  <a:schemeClr val="tx1"/>
                </a:solidFill>
                <a:miter lim="800000"/>
              </a:ln>
              <a:effectLst/>
            </p:spPr>
            <p:txBody>
              <a:bodyPr wrap="none" anchor="ctr"/>
              <a:lstStyle/>
              <a:p>
                <a:r>
                  <a:rPr lang="en-US" altLang="zh-CN" dirty="0"/>
                  <a:t>B</a:t>
                </a:r>
              </a:p>
            </p:txBody>
          </p:sp>
          <p:sp>
            <p:nvSpPr>
              <p:cNvPr id="22"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endParaRPr lang="zh-CN" altLang="en-US"/>
              </a:p>
            </p:txBody>
          </p:sp>
          <p:sp>
            <p:nvSpPr>
              <p:cNvPr id="23" name="Oval 30"/>
              <p:cNvSpPr>
                <a:spLocks noChangeArrowheads="1"/>
              </p:cNvSpPr>
              <p:nvPr/>
            </p:nvSpPr>
            <p:spPr bwMode="auto">
              <a:xfrm>
                <a:off x="2829742" y="5183240"/>
                <a:ext cx="214314" cy="214314"/>
              </a:xfrm>
              <a:prstGeom prst="ellipse">
                <a:avLst/>
              </a:prstGeom>
              <a:solidFill>
                <a:schemeClr val="bg1"/>
              </a:solidFill>
              <a:ln w="28575">
                <a:solidFill>
                  <a:schemeClr val="tx1"/>
                </a:solidFill>
                <a:miter lim="800000"/>
              </a:ln>
              <a:effectLst/>
            </p:spPr>
            <p:txBody>
              <a:bodyPr wrap="none" anchor="ctr"/>
              <a:lstStyle/>
              <a:p>
                <a:r>
                  <a:rPr lang="en-US" altLang="zh-CN"/>
                  <a:t>C</a:t>
                </a:r>
              </a:p>
            </p:txBody>
          </p:sp>
          <p:sp>
            <p:nvSpPr>
              <p:cNvPr id="24" name="Line 39"/>
              <p:cNvSpPr>
                <a:spLocks noChangeShapeType="1"/>
              </p:cNvSpPr>
              <p:nvPr/>
            </p:nvSpPr>
            <p:spPr bwMode="auto">
              <a:xfrm>
                <a:off x="2632991" y="4786322"/>
                <a:ext cx="269933" cy="404348"/>
              </a:xfrm>
              <a:prstGeom prst="line">
                <a:avLst/>
              </a:prstGeom>
              <a:noFill/>
              <a:ln w="28575">
                <a:solidFill>
                  <a:schemeClr val="tx1"/>
                </a:solidFill>
                <a:miter lim="800000"/>
              </a:ln>
              <a:effectLst/>
            </p:spPr>
            <p:txBody>
              <a:bodyPr wrap="none"/>
              <a:lstStyle/>
              <a:p>
                <a:endParaRPr lang="zh-CN" altLang="en-US" dirty="0"/>
              </a:p>
            </p:txBody>
          </p:sp>
        </p:grpSp>
        <p:sp>
          <p:nvSpPr>
            <p:cNvPr id="25" name="Oval 30"/>
            <p:cNvSpPr>
              <a:spLocks noChangeArrowheads="1"/>
            </p:cNvSpPr>
            <p:nvPr/>
          </p:nvSpPr>
          <p:spPr bwMode="auto">
            <a:xfrm>
              <a:off x="4345491"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6" name="Line 39"/>
            <p:cNvSpPr>
              <a:spLocks noChangeShapeType="1"/>
            </p:cNvSpPr>
            <p:nvPr/>
          </p:nvSpPr>
          <p:spPr bwMode="auto">
            <a:xfrm flipH="1">
              <a:off x="4567455" y="4671736"/>
              <a:ext cx="255108" cy="411217"/>
            </a:xfrm>
            <a:prstGeom prst="line">
              <a:avLst/>
            </a:prstGeom>
            <a:noFill/>
            <a:ln w="28575">
              <a:solidFill>
                <a:schemeClr val="tx1"/>
              </a:solidFill>
              <a:miter lim="800000"/>
            </a:ln>
            <a:effectLst/>
          </p:spPr>
          <p:txBody>
            <a:bodyPr wrap="none"/>
            <a:lstStyle/>
            <a:p>
              <a:endParaRPr lang="zh-CN" altLang="en-US" dirty="0"/>
            </a:p>
          </p:txBody>
        </p:sp>
        <p:sp>
          <p:nvSpPr>
            <p:cNvPr id="27" name="Oval 30"/>
            <p:cNvSpPr>
              <a:spLocks noChangeArrowheads="1"/>
            </p:cNvSpPr>
            <p:nvPr/>
          </p:nvSpPr>
          <p:spPr bwMode="auto">
            <a:xfrm>
              <a:off x="3572429" y="5082955"/>
              <a:ext cx="416131" cy="411217"/>
            </a:xfrm>
            <a:prstGeom prst="ellipse">
              <a:avLst/>
            </a:prstGeom>
            <a:noFill/>
            <a:ln w="28575">
              <a:solidFill>
                <a:schemeClr val="tx1"/>
              </a:solidFill>
              <a:miter lim="800000"/>
            </a:ln>
            <a:effectLst/>
          </p:spPr>
          <p:txBody>
            <a:bodyPr wrap="none" anchor="ctr"/>
            <a:lstStyle/>
            <a:p>
              <a:endParaRPr lang="zh-CN" altLang="en-US"/>
            </a:p>
          </p:txBody>
        </p:sp>
        <p:sp>
          <p:nvSpPr>
            <p:cNvPr id="28" name="Line 39"/>
            <p:cNvSpPr>
              <a:spLocks noChangeShapeType="1"/>
            </p:cNvSpPr>
            <p:nvPr/>
          </p:nvSpPr>
          <p:spPr bwMode="auto">
            <a:xfrm>
              <a:off x="3511488" y="4671736"/>
              <a:ext cx="282905" cy="411217"/>
            </a:xfrm>
            <a:prstGeom prst="line">
              <a:avLst/>
            </a:prstGeom>
            <a:noFill/>
            <a:ln w="28575">
              <a:solidFill>
                <a:schemeClr val="tx1"/>
              </a:solidFill>
              <a:miter lim="800000"/>
            </a:ln>
            <a:effectLst/>
          </p:spPr>
          <p:txBody>
            <a:bodyPr wrap="none"/>
            <a:lstStyle/>
            <a:p>
              <a:endParaRPr lang="zh-CN" altLang="en-US" dirty="0"/>
            </a:p>
          </p:txBody>
        </p:sp>
      </p:grpSp>
      <p:sp>
        <p:nvSpPr>
          <p:cNvPr id="6" name="文本框 5"/>
          <p:cNvSpPr txBox="1"/>
          <p:nvPr/>
        </p:nvSpPr>
        <p:spPr>
          <a:xfrm>
            <a:off x="5207635" y="1246505"/>
            <a:ext cx="6280785" cy="4965065"/>
          </a:xfrm>
          <a:prstGeom prst="rect">
            <a:avLst/>
          </a:prstGeom>
          <a:noFill/>
        </p:spPr>
        <p:txBody>
          <a:bodyPr wrap="square" rtlCol="0">
            <a:spAutoFit/>
          </a:bodyPr>
          <a:lstStyle/>
          <a:p>
            <a:pPr eaLnBrk="1" hangingPunct="1">
              <a:lnSpc>
                <a:spcPct val="120000"/>
              </a:lnSpc>
              <a:buClr>
                <a:schemeClr val="accent2"/>
              </a:buClr>
              <a:buSzPct val="80000"/>
            </a:pP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点的度数：该点的子节点个数。</a:t>
            </a: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叉树：每个点的最大度数为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，一般我们处理二叉树比较多。</a:t>
            </a:r>
          </a:p>
          <a:p>
            <a:pPr eaLnBrk="1" hangingPunct="1">
              <a:lnSpc>
                <a:spcPct val="120000"/>
              </a:lnSpc>
              <a:buClr>
                <a:schemeClr val="accent2"/>
              </a:buClr>
              <a:buSzPct val="80000"/>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满二叉树：每个非叶子节点的边有</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个子节点。</a:t>
            </a:r>
          </a:p>
          <a:p>
            <a:pPr eaLnBrk="1" hangingPunct="1">
              <a:lnSpc>
                <a:spcPct val="120000"/>
              </a:lnSpc>
              <a:buClr>
                <a:schemeClr val="accent2"/>
              </a:buClr>
              <a:buSzPct val="80000"/>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完全二叉树：一棵深度为k的有n个结点的二叉树，对树中的结点按从上至下、从左到右的顺序进行编号，如果编号为i（1≤i≤n）的结点与满二叉树中编号为i的结点在二叉树中的位置相同，则这棵二叉树称为完全二叉树。</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0272" y="177413"/>
            <a:ext cx="207249" cy="609637"/>
          </a:xfrm>
          <a:prstGeom prst="rect">
            <a:avLst/>
          </a:prstGeom>
          <a:solidFill>
            <a:srgbClr val="FC611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sz="2400"/>
          </a:p>
        </p:txBody>
      </p:sp>
      <p:cxnSp>
        <p:nvCxnSpPr>
          <p:cNvPr id="4" name="直接连接符 3"/>
          <p:cNvCxnSpPr/>
          <p:nvPr/>
        </p:nvCxnSpPr>
        <p:spPr>
          <a:xfrm>
            <a:off x="706559" y="177413"/>
            <a:ext cx="0" cy="609637"/>
          </a:xfrm>
          <a:prstGeom prst="line">
            <a:avLst/>
          </a:prstGeom>
          <a:ln w="38100">
            <a:solidFill>
              <a:srgbClr val="FC611F"/>
            </a:solidFill>
          </a:ln>
        </p:spPr>
        <p:style>
          <a:lnRef idx="1">
            <a:schemeClr val="accent1"/>
          </a:lnRef>
          <a:fillRef idx="0">
            <a:schemeClr val="accent1"/>
          </a:fillRef>
          <a:effectRef idx="0">
            <a:schemeClr val="accent1"/>
          </a:effectRef>
          <a:fontRef idx="minor">
            <a:schemeClr val="tx1"/>
          </a:fontRef>
        </p:style>
      </p:cxnSp>
      <p:sp>
        <p:nvSpPr>
          <p:cNvPr id="34818" name="标题 34817"/>
          <p:cNvSpPr>
            <a:spLocks noGrp="1"/>
          </p:cNvSpPr>
          <p:nvPr/>
        </p:nvSpPr>
        <p:spPr>
          <a:xfrm>
            <a:off x="1123522" y="-156536"/>
            <a:ext cx="9351664" cy="1247679"/>
          </a:xfrm>
        </p:spPr>
        <p:txBody>
          <a:bodyPr anchor="ct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lgn="l"/>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树的基本概念</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725" b="1" dirty="0">
                <a:latin typeface="微软雅黑" panose="020B0503020204020204" pitchFamily="34" charset="-122"/>
                <a:ea typeface="微软雅黑" panose="020B0503020204020204" pitchFamily="34" charset="-122"/>
                <a:cs typeface="微软雅黑" panose="020B0503020204020204" pitchFamily="34" charset="-122"/>
                <a:sym typeface="+mn-ea"/>
              </a:rPr>
              <a:t>关系</a:t>
            </a:r>
            <a:r>
              <a:rPr lang="en-US" altLang="zh-CN" sz="3725" b="1" dirty="0">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grpSp>
        <p:nvGrpSpPr>
          <p:cNvPr id="5" name="组合 4"/>
          <p:cNvGrpSpPr/>
          <p:nvPr/>
        </p:nvGrpSpPr>
        <p:grpSpPr>
          <a:xfrm>
            <a:off x="692731" y="1202263"/>
            <a:ext cx="4258501" cy="4725144"/>
            <a:chOff x="2697990" y="2132856"/>
            <a:chExt cx="3029361" cy="3361316"/>
          </a:xfrm>
        </p:grpSpPr>
        <p:grpSp>
          <p:nvGrpSpPr>
            <p:cNvPr id="7" name="组合 6"/>
            <p:cNvGrpSpPr/>
            <p:nvPr/>
          </p:nvGrpSpPr>
          <p:grpSpPr>
            <a:xfrm>
              <a:off x="2697990" y="2132856"/>
              <a:ext cx="3029361" cy="2957325"/>
              <a:chOff x="1483886" y="4071942"/>
              <a:chExt cx="1560170" cy="1541270"/>
            </a:xfrm>
          </p:grpSpPr>
          <p:sp>
            <p:nvSpPr>
              <p:cNvPr id="9" name="Line 35"/>
              <p:cNvSpPr>
                <a:spLocks noChangeShapeType="1"/>
              </p:cNvSpPr>
              <p:nvPr/>
            </p:nvSpPr>
            <p:spPr bwMode="auto">
              <a:xfrm flipH="1">
                <a:off x="1974514" y="4276659"/>
                <a:ext cx="234293" cy="331926"/>
              </a:xfrm>
              <a:prstGeom prst="line">
                <a:avLst/>
              </a:prstGeom>
              <a:noFill/>
              <a:ln w="28575">
                <a:solidFill>
                  <a:schemeClr val="tx1"/>
                </a:solidFill>
                <a:miter lim="800000"/>
              </a:ln>
              <a:effectLst/>
            </p:spPr>
            <p:txBody>
              <a:bodyPr wrap="none"/>
              <a:lstStyle/>
              <a:p>
                <a:endParaRPr lang="zh-CN" altLang="en-US" dirty="0"/>
              </a:p>
            </p:txBody>
          </p:sp>
          <p:sp>
            <p:nvSpPr>
              <p:cNvPr id="10" name="Line 36"/>
              <p:cNvSpPr>
                <a:spLocks noChangeShapeType="1"/>
              </p:cNvSpPr>
              <p:nvPr/>
            </p:nvSpPr>
            <p:spPr bwMode="auto">
              <a:xfrm flipH="1">
                <a:off x="1695125" y="4778915"/>
                <a:ext cx="176576" cy="411989"/>
              </a:xfrm>
              <a:prstGeom prst="line">
                <a:avLst/>
              </a:prstGeom>
              <a:noFill/>
              <a:ln w="28575">
                <a:solidFill>
                  <a:schemeClr val="tx1"/>
                </a:solidFill>
                <a:miter lim="800000"/>
              </a:ln>
              <a:effectLst/>
            </p:spPr>
            <p:txBody>
              <a:bodyPr wrap="none"/>
              <a:lstStyle/>
              <a:p>
                <a:endParaRPr lang="zh-CN" altLang="en-US" dirty="0"/>
              </a:p>
            </p:txBody>
          </p:sp>
          <p:sp>
            <p:nvSpPr>
              <p:cNvPr id="11" name="Line 37"/>
              <p:cNvSpPr>
                <a:spLocks noChangeShapeType="1"/>
              </p:cNvSpPr>
              <p:nvPr/>
            </p:nvSpPr>
            <p:spPr bwMode="auto">
              <a:xfrm>
                <a:off x="2288829" y="4276759"/>
                <a:ext cx="289175" cy="278740"/>
              </a:xfrm>
              <a:prstGeom prst="line">
                <a:avLst/>
              </a:prstGeom>
              <a:noFill/>
              <a:ln w="28575">
                <a:solidFill>
                  <a:schemeClr val="tx1"/>
                </a:solidFill>
                <a:miter lim="800000"/>
              </a:ln>
              <a:effectLst/>
            </p:spPr>
            <p:txBody>
              <a:bodyPr wrap="none"/>
              <a:lstStyle/>
              <a:p>
                <a:endParaRPr lang="zh-CN" altLang="en-US" dirty="0"/>
              </a:p>
            </p:txBody>
          </p:sp>
          <p:sp>
            <p:nvSpPr>
              <p:cNvPr id="13" name="Line 39"/>
              <p:cNvSpPr>
                <a:spLocks noChangeShapeType="1"/>
              </p:cNvSpPr>
              <p:nvPr/>
            </p:nvSpPr>
            <p:spPr bwMode="auto">
              <a:xfrm>
                <a:off x="2000232" y="4786322"/>
                <a:ext cx="214314" cy="404348"/>
              </a:xfrm>
              <a:prstGeom prst="line">
                <a:avLst/>
              </a:prstGeom>
              <a:noFill/>
              <a:ln w="28575">
                <a:solidFill>
                  <a:schemeClr val="tx1"/>
                </a:solidFill>
                <a:miter lim="800000"/>
              </a:ln>
              <a:effectLst/>
            </p:spPr>
            <p:txBody>
              <a:bodyPr wrap="none"/>
              <a:lstStyle/>
              <a:p>
                <a:endParaRPr lang="zh-CN" altLang="en-US" dirty="0"/>
              </a:p>
            </p:txBody>
          </p:sp>
          <p:sp>
            <p:nvSpPr>
              <p:cNvPr id="14" name="Line 40"/>
              <p:cNvSpPr>
                <a:spLocks noChangeShapeType="1"/>
              </p:cNvSpPr>
              <p:nvPr/>
            </p:nvSpPr>
            <p:spPr bwMode="auto">
              <a:xfrm flipH="1">
                <a:off x="2647797" y="4730182"/>
                <a:ext cx="28848" cy="460722"/>
              </a:xfrm>
              <a:prstGeom prst="line">
                <a:avLst/>
              </a:prstGeom>
              <a:noFill/>
              <a:ln w="28575">
                <a:solidFill>
                  <a:schemeClr val="tx1"/>
                </a:solidFill>
                <a:miter lim="800000"/>
              </a:ln>
              <a:effectLst/>
            </p:spPr>
            <p:txBody>
              <a:bodyPr wrap="none"/>
              <a:lstStyle/>
              <a:p>
                <a:endParaRPr lang="zh-CN" altLang="en-US" dirty="0"/>
              </a:p>
            </p:txBody>
          </p:sp>
          <p:sp>
            <p:nvSpPr>
              <p:cNvPr id="15" name="Oval 30"/>
              <p:cNvSpPr>
                <a:spLocks noChangeArrowheads="1"/>
              </p:cNvSpPr>
              <p:nvPr/>
            </p:nvSpPr>
            <p:spPr bwMode="auto">
              <a:xfrm>
                <a:off x="1822494" y="4590296"/>
                <a:ext cx="214314" cy="214314"/>
              </a:xfrm>
              <a:prstGeom prst="ellipse">
                <a:avLst/>
              </a:prstGeom>
              <a:noFill/>
              <a:ln w="28575">
                <a:solidFill>
                  <a:schemeClr val="tx1"/>
                </a:solidFill>
                <a:miter lim="800000"/>
              </a:ln>
              <a:effectLst/>
            </p:spPr>
            <p:txBody>
              <a:bodyPr wrap="none" anchor="ctr"/>
              <a:lstStyle/>
              <a:p>
                <a:r>
                  <a:rPr lang="en-US" altLang="zh-CN"/>
                  <a:t>B</a:t>
                </a:r>
              </a:p>
            </p:txBody>
          </p:sp>
          <p:sp>
            <p:nvSpPr>
              <p:cNvPr id="16" name="Oval 30"/>
              <p:cNvSpPr>
                <a:spLocks noChangeArrowheads="1"/>
              </p:cNvSpPr>
              <p:nvPr/>
            </p:nvSpPr>
            <p:spPr bwMode="auto">
              <a:xfrm>
                <a:off x="2143108" y="4071942"/>
                <a:ext cx="214314" cy="214314"/>
              </a:xfrm>
              <a:prstGeom prst="ellipse">
                <a:avLst/>
              </a:prstGeom>
              <a:solidFill>
                <a:schemeClr val="bg1"/>
              </a:solidFill>
              <a:ln w="28575">
                <a:solidFill>
                  <a:schemeClr val="tx1"/>
                </a:solidFill>
                <a:miter lim="800000"/>
              </a:ln>
              <a:effectLst/>
            </p:spPr>
            <p:txBody>
              <a:bodyPr wrap="none" anchor="ctr"/>
              <a:lstStyle/>
              <a:p>
                <a:r>
                  <a:rPr lang="en-US" altLang="zh-CN"/>
                  <a:t>A</a:t>
                </a:r>
              </a:p>
            </p:txBody>
          </p:sp>
          <p:sp>
            <p:nvSpPr>
              <p:cNvPr id="18" name="Oval 30"/>
              <p:cNvSpPr>
                <a:spLocks noChangeArrowheads="1"/>
              </p:cNvSpPr>
              <p:nvPr/>
            </p:nvSpPr>
            <p:spPr bwMode="auto">
              <a:xfrm>
                <a:off x="1535477" y="5190521"/>
                <a:ext cx="214314" cy="214314"/>
              </a:xfrm>
              <a:prstGeom prst="ellipse">
                <a:avLst/>
              </a:prstGeom>
              <a:noFill/>
              <a:ln w="28575">
                <a:solidFill>
                  <a:schemeClr val="tx1"/>
                </a:solidFill>
                <a:miter lim="800000"/>
              </a:ln>
              <a:effectLst/>
            </p:spPr>
            <p:txBody>
              <a:bodyPr wrap="none" anchor="ctr"/>
              <a:lstStyle/>
              <a:p>
                <a:r>
                  <a:rPr lang="en-US" altLang="zh-CN" dirty="0"/>
                  <a:t>D</a:t>
                </a:r>
              </a:p>
            </p:txBody>
          </p:sp>
          <p:sp>
            <p:nvSpPr>
              <p:cNvPr id="20" name="Oval 30"/>
              <p:cNvSpPr>
                <a:spLocks noChangeArrowheads="1"/>
              </p:cNvSpPr>
              <p:nvPr/>
            </p:nvSpPr>
            <p:spPr bwMode="auto">
              <a:xfrm>
                <a:off x="2135625" y="5183240"/>
                <a:ext cx="214314" cy="214314"/>
              </a:xfrm>
              <a:prstGeom prst="ellipse">
                <a:avLst/>
              </a:prstGeom>
              <a:noFill/>
              <a:ln w="28575">
                <a:solidFill>
                  <a:schemeClr val="tx1"/>
                </a:solidFill>
                <a:miter lim="800000"/>
              </a:ln>
              <a:effectLst/>
            </p:spPr>
            <p:txBody>
              <a:bodyPr wrap="none" anchor="ctr"/>
              <a:lstStyle/>
              <a:p>
                <a:r>
                  <a:rPr lang="en-US" altLang="zh-CN" dirty="0"/>
                  <a:t>E</a:t>
                </a:r>
              </a:p>
            </p:txBody>
          </p:sp>
          <p:sp>
            <p:nvSpPr>
              <p:cNvPr id="21" name="Oval 30"/>
              <p:cNvSpPr>
                <a:spLocks noChangeArrowheads="1"/>
              </p:cNvSpPr>
              <p:nvPr/>
            </p:nvSpPr>
            <p:spPr bwMode="auto">
              <a:xfrm>
                <a:off x="2555219" y="4515432"/>
                <a:ext cx="214314" cy="214314"/>
              </a:xfrm>
              <a:prstGeom prst="ellipse">
                <a:avLst/>
              </a:prstGeom>
              <a:solidFill>
                <a:schemeClr val="bg1"/>
              </a:solidFill>
              <a:ln w="28575">
                <a:solidFill>
                  <a:schemeClr val="tx1"/>
                </a:solidFill>
                <a:miter lim="800000"/>
              </a:ln>
              <a:effectLst/>
            </p:spPr>
            <p:txBody>
              <a:bodyPr wrap="none" anchor="ctr"/>
              <a:lstStyle/>
              <a:p>
                <a:r>
                  <a:rPr lang="en-US" altLang="zh-CN" dirty="0"/>
                  <a:t>C</a:t>
                </a:r>
              </a:p>
            </p:txBody>
          </p:sp>
          <p:sp>
            <p:nvSpPr>
              <p:cNvPr id="22" name="Oval 30"/>
              <p:cNvSpPr>
                <a:spLocks noChangeArrowheads="1"/>
              </p:cNvSpPr>
              <p:nvPr/>
            </p:nvSpPr>
            <p:spPr bwMode="auto">
              <a:xfrm>
                <a:off x="2502325" y="5183929"/>
                <a:ext cx="214314" cy="214314"/>
              </a:xfrm>
              <a:prstGeom prst="ellipse">
                <a:avLst/>
              </a:prstGeom>
              <a:noFill/>
              <a:ln w="28575">
                <a:solidFill>
                  <a:schemeClr val="tx1"/>
                </a:solidFill>
                <a:miter lim="800000"/>
              </a:ln>
              <a:effectLst/>
            </p:spPr>
            <p:txBody>
              <a:bodyPr wrap="none" anchor="ctr"/>
              <a:lstStyle/>
              <a:p>
                <a:r>
                  <a:rPr lang="en-US" altLang="zh-CN"/>
                  <a:t>F</a:t>
                </a:r>
              </a:p>
            </p:txBody>
          </p:sp>
          <p:sp>
            <p:nvSpPr>
              <p:cNvPr id="23" name="Oval 30"/>
              <p:cNvSpPr>
                <a:spLocks noChangeArrowheads="1"/>
              </p:cNvSpPr>
              <p:nvPr/>
            </p:nvSpPr>
            <p:spPr bwMode="auto">
              <a:xfrm>
                <a:off x="2829742" y="5183240"/>
                <a:ext cx="214314" cy="214314"/>
              </a:xfrm>
              <a:prstGeom prst="ellipse">
                <a:avLst/>
              </a:prstGeom>
              <a:solidFill>
                <a:schemeClr val="bg1"/>
              </a:solidFill>
              <a:ln w="28575">
                <a:solidFill>
                  <a:schemeClr val="tx1"/>
                </a:solidFill>
                <a:miter lim="800000"/>
              </a:ln>
              <a:effectLst/>
            </p:spPr>
            <p:txBody>
              <a:bodyPr wrap="none" anchor="ctr"/>
              <a:lstStyle/>
              <a:p>
                <a:r>
                  <a:rPr lang="en-US" altLang="zh-CN"/>
                  <a:t>G</a:t>
                </a:r>
              </a:p>
            </p:txBody>
          </p:sp>
          <p:sp>
            <p:nvSpPr>
              <p:cNvPr id="24" name="Line 39"/>
              <p:cNvSpPr>
                <a:spLocks noChangeShapeType="1"/>
              </p:cNvSpPr>
              <p:nvPr/>
            </p:nvSpPr>
            <p:spPr bwMode="auto">
              <a:xfrm>
                <a:off x="2676411" y="4729712"/>
                <a:ext cx="226361" cy="460957"/>
              </a:xfrm>
              <a:prstGeom prst="line">
                <a:avLst/>
              </a:prstGeom>
              <a:noFill/>
              <a:ln w="28575">
                <a:solidFill>
                  <a:schemeClr val="tx1"/>
                </a:solidFill>
                <a:miter lim="800000"/>
              </a:ln>
              <a:effectLst/>
            </p:spPr>
            <p:txBody>
              <a:bodyPr wrap="none"/>
              <a:lstStyle/>
              <a:p>
                <a:endParaRPr lang="zh-CN" altLang="en-US" dirty="0"/>
              </a:p>
            </p:txBody>
          </p:sp>
          <p:sp>
            <p:nvSpPr>
              <p:cNvPr id="2" name="Line 39"/>
              <p:cNvSpPr>
                <a:spLocks noChangeShapeType="1"/>
              </p:cNvSpPr>
              <p:nvPr/>
            </p:nvSpPr>
            <p:spPr bwMode="auto">
              <a:xfrm flipH="1">
                <a:off x="1483886" y="5398898"/>
                <a:ext cx="131385" cy="214314"/>
              </a:xfrm>
              <a:prstGeom prst="line">
                <a:avLst/>
              </a:prstGeom>
              <a:noFill/>
              <a:ln w="28575">
                <a:solidFill>
                  <a:schemeClr val="tx1"/>
                </a:solidFill>
                <a:miter lim="800000"/>
              </a:ln>
              <a:effectLst/>
            </p:spPr>
            <p:txBody>
              <a:bodyPr wrap="none"/>
              <a:lstStyle/>
              <a:p>
                <a:endParaRPr lang="zh-CN" altLang="en-US" dirty="0"/>
              </a:p>
            </p:txBody>
          </p:sp>
        </p:grpSp>
        <p:sp>
          <p:nvSpPr>
            <p:cNvPr id="25" name="Oval 30"/>
            <p:cNvSpPr>
              <a:spLocks noChangeArrowheads="1"/>
            </p:cNvSpPr>
            <p:nvPr/>
          </p:nvSpPr>
          <p:spPr bwMode="auto">
            <a:xfrm>
              <a:off x="4345491" y="5082955"/>
              <a:ext cx="416131" cy="411217"/>
            </a:xfrm>
            <a:prstGeom prst="ellipse">
              <a:avLst/>
            </a:prstGeom>
            <a:noFill/>
            <a:ln w="28575">
              <a:solidFill>
                <a:schemeClr val="tx1"/>
              </a:solidFill>
              <a:miter lim="800000"/>
            </a:ln>
            <a:effectLst/>
          </p:spPr>
          <p:txBody>
            <a:bodyPr wrap="none" anchor="ctr"/>
            <a:lstStyle/>
            <a:p>
              <a:r>
                <a:rPr lang="en-US" altLang="zh-CN"/>
                <a:t>J</a:t>
              </a:r>
            </a:p>
          </p:txBody>
        </p:sp>
        <p:sp>
          <p:nvSpPr>
            <p:cNvPr id="26" name="Line 39"/>
            <p:cNvSpPr>
              <a:spLocks noChangeShapeType="1"/>
            </p:cNvSpPr>
            <p:nvPr/>
          </p:nvSpPr>
          <p:spPr bwMode="auto">
            <a:xfrm flipH="1">
              <a:off x="4567455" y="4671736"/>
              <a:ext cx="255108" cy="411217"/>
            </a:xfrm>
            <a:prstGeom prst="line">
              <a:avLst/>
            </a:prstGeom>
            <a:noFill/>
            <a:ln w="28575">
              <a:solidFill>
                <a:schemeClr val="tx1"/>
              </a:solidFill>
              <a:miter lim="800000"/>
            </a:ln>
            <a:effectLst/>
          </p:spPr>
          <p:txBody>
            <a:bodyPr wrap="none"/>
            <a:lstStyle/>
            <a:p>
              <a:endParaRPr lang="zh-CN" altLang="en-US" dirty="0"/>
            </a:p>
          </p:txBody>
        </p:sp>
        <p:sp>
          <p:nvSpPr>
            <p:cNvPr id="28" name="Line 39"/>
            <p:cNvSpPr>
              <a:spLocks noChangeShapeType="1"/>
            </p:cNvSpPr>
            <p:nvPr/>
          </p:nvSpPr>
          <p:spPr bwMode="auto">
            <a:xfrm>
              <a:off x="3072417" y="4677608"/>
              <a:ext cx="282905" cy="411217"/>
            </a:xfrm>
            <a:prstGeom prst="line">
              <a:avLst/>
            </a:prstGeom>
            <a:noFill/>
            <a:ln w="28575">
              <a:solidFill>
                <a:schemeClr val="tx1"/>
              </a:solidFill>
              <a:miter lim="800000"/>
            </a:ln>
            <a:effectLst/>
          </p:spPr>
          <p:txBody>
            <a:bodyPr wrap="none"/>
            <a:lstStyle/>
            <a:p>
              <a:endParaRPr lang="zh-CN" altLang="en-US" dirty="0"/>
            </a:p>
          </p:txBody>
        </p:sp>
      </p:grpSp>
      <p:sp>
        <p:nvSpPr>
          <p:cNvPr id="6" name="文本框 5"/>
          <p:cNvSpPr txBox="1"/>
          <p:nvPr/>
        </p:nvSpPr>
        <p:spPr>
          <a:xfrm>
            <a:off x="5200650" y="1237615"/>
            <a:ext cx="6280785" cy="4078605"/>
          </a:xfrm>
          <a:prstGeom prst="rect">
            <a:avLst/>
          </a:prstGeom>
          <a:noFill/>
        </p:spPr>
        <p:txBody>
          <a:bodyPr wrap="square" rtlCol="0">
            <a:spAutoFit/>
          </a:bodyPr>
          <a:lstStyle/>
          <a:p>
            <a:pPr eaLnBrk="1" hangingPunct="1">
              <a:lnSpc>
                <a:spcPct val="120000"/>
              </a:lnSpc>
              <a:buClr>
                <a:schemeClr val="accent2"/>
              </a:buClr>
              <a:buSzPct val="80000"/>
            </a:pP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二叉树的遍历：</a:t>
            </a:r>
          </a:p>
          <a:p>
            <a:pPr eaLnBrk="1" hangingPunct="1">
              <a:lnSpc>
                <a:spcPct val="120000"/>
              </a:lnSpc>
              <a:buClr>
                <a:schemeClr val="accent2"/>
              </a:buClr>
              <a:buSzPct val="80000"/>
            </a:pPr>
            <a:r>
              <a:rPr sz="2400" b="1" dirty="0">
                <a:latin typeface="微软雅黑" panose="020B0503020204020204" pitchFamily="34" charset="-122"/>
                <a:ea typeface="微软雅黑" panose="020B0503020204020204" pitchFamily="34" charset="-122"/>
                <a:cs typeface="微软雅黑" panose="020B0503020204020204" pitchFamily="34" charset="-122"/>
                <a:sym typeface="+mn-ea"/>
              </a:rPr>
              <a:t>先序遍历</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：根-&gt;左</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子树</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-&gt;右</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子树</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比如左图，</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ABDHIECFJG</a:t>
            </a:r>
          </a:p>
          <a:p>
            <a:pPr eaLnBrk="1" hangingPunct="1">
              <a:lnSpc>
                <a:spcPct val="120000"/>
              </a:lnSpc>
              <a:buClr>
                <a:schemeClr val="accent2"/>
              </a:buClr>
              <a:buSzPct val="80000"/>
            </a:pP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sz="2400" b="1" dirty="0">
                <a:latin typeface="微软雅黑" panose="020B0503020204020204" pitchFamily="34" charset="-122"/>
                <a:ea typeface="微软雅黑" panose="020B0503020204020204" pitchFamily="34" charset="-122"/>
                <a:cs typeface="微软雅黑" panose="020B0503020204020204" pitchFamily="34" charset="-122"/>
                <a:sym typeface="+mn-ea"/>
              </a:rPr>
              <a:t>中序遍历</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：左</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子树</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-&gt;根-&gt;右</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子树</a:t>
            </a: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比如左图，</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HDIBEAJFCG</a:t>
            </a:r>
          </a:p>
          <a:p>
            <a:pPr eaLnBrk="1" hangingPunct="1">
              <a:lnSpc>
                <a:spcPct val="120000"/>
              </a:lnSpc>
              <a:buClr>
                <a:schemeClr val="accent2"/>
              </a:buClr>
              <a:buSzPct val="80000"/>
            </a:pPr>
            <a:endParaRPr sz="24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eaLnBrk="1" hangingPunct="1">
              <a:lnSpc>
                <a:spcPct val="120000"/>
              </a:lnSpc>
              <a:buClr>
                <a:schemeClr val="accent2"/>
              </a:buClr>
              <a:buSzPct val="80000"/>
            </a:pPr>
            <a:r>
              <a:rPr sz="2400" b="1" dirty="0">
                <a:latin typeface="微软雅黑" panose="020B0503020204020204" pitchFamily="34" charset="-122"/>
                <a:ea typeface="微软雅黑" panose="020B0503020204020204" pitchFamily="34" charset="-122"/>
                <a:cs typeface="微软雅黑" panose="020B0503020204020204" pitchFamily="34" charset="-122"/>
                <a:sym typeface="+mn-ea"/>
              </a:rPr>
              <a:t>后序遍历</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：左</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子树</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-&gt;右</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子树</a:t>
            </a:r>
            <a:r>
              <a:rPr sz="2400" dirty="0">
                <a:latin typeface="微软雅黑" panose="020B0503020204020204" pitchFamily="34" charset="-122"/>
                <a:ea typeface="微软雅黑" panose="020B0503020204020204" pitchFamily="34" charset="-122"/>
                <a:cs typeface="微软雅黑" panose="020B0503020204020204" pitchFamily="34" charset="-122"/>
                <a:sym typeface="+mn-ea"/>
              </a:rPr>
              <a:t>-&gt;根</a:t>
            </a:r>
          </a:p>
          <a:p>
            <a:pPr eaLnBrk="1" hangingPunct="1">
              <a:lnSpc>
                <a:spcPct val="120000"/>
              </a:lnSpc>
              <a:buClr>
                <a:schemeClr val="accent2"/>
              </a:buClr>
              <a:buSzPct val="80000"/>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比如左图，</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HIDEBJFGCA</a:t>
            </a:r>
          </a:p>
        </p:txBody>
      </p:sp>
      <p:sp>
        <p:nvSpPr>
          <p:cNvPr id="31" name="Oval 30"/>
          <p:cNvSpPr>
            <a:spLocks noChangeArrowheads="1"/>
          </p:cNvSpPr>
          <p:nvPr/>
        </p:nvSpPr>
        <p:spPr bwMode="auto">
          <a:xfrm>
            <a:off x="390233" y="5349342"/>
            <a:ext cx="584972" cy="578065"/>
          </a:xfrm>
          <a:prstGeom prst="ellipse">
            <a:avLst/>
          </a:prstGeom>
          <a:noFill/>
          <a:ln w="28575">
            <a:solidFill>
              <a:schemeClr val="tx1"/>
            </a:solidFill>
            <a:miter lim="800000"/>
          </a:ln>
          <a:effectLst/>
        </p:spPr>
        <p:txBody>
          <a:bodyPr wrap="none" anchor="ctr"/>
          <a:lstStyle/>
          <a:p>
            <a:r>
              <a:rPr lang="en-US" altLang="zh-CN"/>
              <a:t>H</a:t>
            </a:r>
          </a:p>
        </p:txBody>
      </p:sp>
      <p:sp>
        <p:nvSpPr>
          <p:cNvPr id="32" name="Oval 30"/>
          <p:cNvSpPr>
            <a:spLocks noChangeArrowheads="1"/>
          </p:cNvSpPr>
          <p:nvPr/>
        </p:nvSpPr>
        <p:spPr bwMode="auto">
          <a:xfrm>
            <a:off x="1231722" y="5349342"/>
            <a:ext cx="584973" cy="578065"/>
          </a:xfrm>
          <a:prstGeom prst="ellipse">
            <a:avLst/>
          </a:prstGeom>
          <a:noFill/>
          <a:ln w="28575">
            <a:solidFill>
              <a:schemeClr val="tx1"/>
            </a:solidFill>
            <a:miter lim="800000"/>
          </a:ln>
          <a:effectLst/>
        </p:spPr>
        <p:txBody>
          <a:bodyPr wrap="none" anchor="ctr"/>
          <a:lstStyle/>
          <a:p>
            <a:r>
              <a:rPr lang="en-US" altLang="zh-CN"/>
              <a:t>I</a:t>
            </a:r>
          </a:p>
        </p:txBody>
      </p:sp>
      <p:sp>
        <p:nvSpPr>
          <p:cNvPr id="8" name="文本框 7"/>
          <p:cNvSpPr txBox="1"/>
          <p:nvPr/>
        </p:nvSpPr>
        <p:spPr>
          <a:xfrm>
            <a:off x="10858500" y="6504305"/>
            <a:ext cx="4064000" cy="368300"/>
          </a:xfrm>
          <a:prstGeom prst="rect">
            <a:avLst/>
          </a:prstGeom>
          <a:noFill/>
        </p:spPr>
        <p:txBody>
          <a:bodyPr wrap="square" rtlCol="0">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框 1"/>
          <p:cNvSpPr txBox="1">
            <a:spLocks noChangeArrowheads="1"/>
          </p:cNvSpPr>
          <p:nvPr/>
        </p:nvSpPr>
        <p:spPr bwMode="auto">
          <a:xfrm>
            <a:off x="438150" y="1412875"/>
            <a:ext cx="11315065" cy="829945"/>
          </a:xfrm>
          <a:prstGeom prst="rect">
            <a:avLst/>
          </a:prstGeom>
          <a:noFill/>
          <a:ln w="9525">
            <a:noFill/>
            <a:miter lim="800000"/>
          </a:ln>
        </p:spPr>
        <p:txBody>
          <a:bodyPr wrap="square">
            <a:spAutoFit/>
          </a:bodyPr>
          <a:lstStyle/>
          <a:p>
            <a:r>
              <a:rPr lang="en-US" altLang="zh-CN" sz="2400">
                <a:latin typeface="微软雅黑" panose="020B0503020204020204" pitchFamily="34" charset="-122"/>
                <a:ea typeface="微软雅黑" panose="020B0503020204020204" pitchFamily="34" charset="-122"/>
              </a:rPr>
              <a:t>      </a:t>
            </a:r>
            <a:r>
              <a:rPr lang="en-US"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一个根节点深度为</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，有</a:t>
            </a:r>
            <a:r>
              <a:rPr lang="en-US" altLang="zh-CN" sz="2400">
                <a:latin typeface="微软雅黑" panose="020B0503020204020204" pitchFamily="34" charset="-122"/>
                <a:ea typeface="微软雅黑" panose="020B0503020204020204" pitchFamily="34" charset="-122"/>
              </a:rPr>
              <a:t>2015</a:t>
            </a:r>
            <a:r>
              <a:rPr lang="zh-CN" altLang="en-US" sz="2400">
                <a:latin typeface="微软雅黑" panose="020B0503020204020204" pitchFamily="34" charset="-122"/>
                <a:ea typeface="微软雅黑" panose="020B0503020204020204" pitchFamily="34" charset="-122"/>
              </a:rPr>
              <a:t>个节点的二叉树最小高度为</a:t>
            </a:r>
            <a:r>
              <a:rPr lang="en-US" altLang="zh-CN" sz="2400">
                <a:latin typeface="微软雅黑" panose="020B0503020204020204" pitchFamily="34" charset="-122"/>
                <a:ea typeface="微软雅黑" panose="020B0503020204020204" pitchFamily="34" charset="-122"/>
              </a:rPr>
              <a:t>___</a:t>
            </a:r>
            <a:r>
              <a:rPr lang="zh-CN" altLang="en-US" sz="2400">
                <a:latin typeface="微软雅黑" panose="020B0503020204020204" pitchFamily="34" charset="-122"/>
                <a:ea typeface="微软雅黑" panose="020B0503020204020204" pitchFamily="34" charset="-122"/>
              </a:rPr>
              <a:t>，最少有</a:t>
            </a:r>
            <a:r>
              <a:rPr lang="en-US" altLang="zh-CN" sz="2400">
                <a:latin typeface="微软雅黑" panose="020B0503020204020204" pitchFamily="34" charset="-122"/>
                <a:ea typeface="微软雅黑" panose="020B0503020204020204" pitchFamily="34" charset="-122"/>
              </a:rPr>
              <a:t>___</a:t>
            </a:r>
            <a:r>
              <a:rPr lang="zh-CN" altLang="en-US" sz="2400">
                <a:latin typeface="微软雅黑" panose="020B0503020204020204" pitchFamily="34" charset="-122"/>
                <a:ea typeface="微软雅黑" panose="020B0503020204020204" pitchFamily="34" charset="-122"/>
              </a:rPr>
              <a:t>个叶子节点，最多有</a:t>
            </a:r>
            <a:r>
              <a:rPr lang="en-US" altLang="zh-CN" sz="2400">
                <a:latin typeface="微软雅黑" panose="020B0503020204020204" pitchFamily="34" charset="-122"/>
                <a:ea typeface="微软雅黑" panose="020B0503020204020204" pitchFamily="34" charset="-122"/>
              </a:rPr>
              <a:t>____</a:t>
            </a:r>
            <a:r>
              <a:rPr lang="zh-CN" altLang="en-US" sz="2400">
                <a:latin typeface="微软雅黑" panose="020B0503020204020204" pitchFamily="34" charset="-122"/>
                <a:ea typeface="微软雅黑" panose="020B0503020204020204" pitchFamily="34" charset="-122"/>
              </a:rPr>
              <a:t>叶子节点</a:t>
            </a:r>
            <a:endParaRPr lang="en-US" altLang="zh-CN" sz="2400">
              <a:latin typeface="微软雅黑" panose="020B0503020204020204" pitchFamily="34" charset="-122"/>
              <a:ea typeface="微软雅黑" panose="020B0503020204020204" pitchFamily="34" charset="-122"/>
              <a:sym typeface="Wingdings" panose="05000000000000000000" pitchFamily="2" charset="2"/>
            </a:endParaRPr>
          </a:p>
        </p:txBody>
      </p:sp>
      <p:sp>
        <p:nvSpPr>
          <p:cNvPr id="3" name="文本框 2"/>
          <p:cNvSpPr txBox="1"/>
          <p:nvPr/>
        </p:nvSpPr>
        <p:spPr>
          <a:xfrm>
            <a:off x="1343025" y="252413"/>
            <a:ext cx="1808480" cy="583565"/>
          </a:xfrm>
          <a:prstGeom prst="rect">
            <a:avLst/>
          </a:prstGeom>
          <a:noFill/>
        </p:spPr>
        <p:txBody>
          <a:bodyPr wrap="none">
            <a:spAutoFit/>
          </a:bodyPr>
          <a:lstStyle/>
          <a:p>
            <a:pPr fontAlgn="auto">
              <a:spcBef>
                <a:spcPts val="0"/>
              </a:spcBef>
              <a:spcAft>
                <a:spcPts val="0"/>
              </a:spcAft>
              <a:defRPr/>
            </a:pPr>
            <a:r>
              <a:rPr lang="zh-CN" altLang="en-US" sz="3200">
                <a:solidFill>
                  <a:schemeClr val="tx2">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初赛复习</a:t>
            </a:r>
          </a:p>
        </p:txBody>
      </p:sp>
      <p:sp>
        <p:nvSpPr>
          <p:cNvPr id="2" name="文本框 1"/>
          <p:cNvSpPr txBox="1"/>
          <p:nvPr/>
        </p:nvSpPr>
        <p:spPr>
          <a:xfrm>
            <a:off x="8897620" y="1483360"/>
            <a:ext cx="503555" cy="342265"/>
          </a:xfrm>
          <a:prstGeom prst="rect">
            <a:avLst/>
          </a:prstGeom>
          <a:noFill/>
        </p:spPr>
        <p:txBody>
          <a:bodyPr wrap="square" rtlCol="0">
            <a:noAutofit/>
          </a:bodyPr>
          <a:lstStyle/>
          <a:p>
            <a:r>
              <a:rPr lang="en-US" altLang="zh-CN" dirty="0"/>
              <a:t>10</a:t>
            </a:r>
          </a:p>
        </p:txBody>
      </p:sp>
      <p:sp>
        <p:nvSpPr>
          <p:cNvPr id="4" name="文本框 3"/>
          <p:cNvSpPr txBox="1"/>
          <p:nvPr/>
        </p:nvSpPr>
        <p:spPr>
          <a:xfrm>
            <a:off x="10616565" y="1478915"/>
            <a:ext cx="398145" cy="368300"/>
          </a:xfrm>
          <a:prstGeom prst="rect">
            <a:avLst/>
          </a:prstGeom>
          <a:noFill/>
        </p:spPr>
        <p:txBody>
          <a:bodyPr wrap="square" rtlCol="0">
            <a:spAutoFit/>
          </a:bodyPr>
          <a:lstStyle/>
          <a:p>
            <a:r>
              <a:rPr lang="en-US" altLang="zh-CN"/>
              <a:t>1</a:t>
            </a:r>
          </a:p>
        </p:txBody>
      </p:sp>
      <p:sp>
        <p:nvSpPr>
          <p:cNvPr id="5" name="文本框 4"/>
          <p:cNvSpPr txBox="1"/>
          <p:nvPr/>
        </p:nvSpPr>
        <p:spPr>
          <a:xfrm>
            <a:off x="2544445" y="1847215"/>
            <a:ext cx="944880" cy="368300"/>
          </a:xfrm>
          <a:prstGeom prst="rect">
            <a:avLst/>
          </a:prstGeom>
          <a:noFill/>
        </p:spPr>
        <p:txBody>
          <a:bodyPr wrap="square" rtlCol="0">
            <a:spAutoFit/>
          </a:bodyPr>
          <a:lstStyle/>
          <a:p>
            <a:r>
              <a:rPr lang="en-US" altLang="zh-CN"/>
              <a:t>1008</a:t>
            </a:r>
          </a:p>
        </p:txBody>
      </p:sp>
      <p:sp>
        <p:nvSpPr>
          <p:cNvPr id="7" name="文本框 1"/>
          <p:cNvSpPr txBox="1">
            <a:spLocks noChangeArrowheads="1"/>
          </p:cNvSpPr>
          <p:nvPr/>
        </p:nvSpPr>
        <p:spPr bwMode="auto">
          <a:xfrm>
            <a:off x="438150" y="2636520"/>
            <a:ext cx="11315065" cy="3046095"/>
          </a:xfrm>
          <a:prstGeom prst="rect">
            <a:avLst/>
          </a:prstGeom>
          <a:noFill/>
          <a:ln w="9525">
            <a:noFill/>
            <a:miter lim="800000"/>
          </a:ln>
        </p:spPr>
        <p:txBody>
          <a:bodyPr wrap="square">
            <a:spAutoFit/>
          </a:bodyPr>
          <a:lstStyle/>
          <a:p>
            <a:r>
              <a:rPr lang="zh-CN" altLang="en-US" sz="2400">
                <a:latin typeface="微软雅黑" panose="020B0503020204020204" pitchFamily="34" charset="-122"/>
                <a:ea typeface="微软雅黑" panose="020B0503020204020204" pitchFamily="34" charset="-122"/>
                <a:sym typeface="Wingdings" panose="05000000000000000000" pitchFamily="2" charset="2"/>
              </a:rPr>
              <a:t>解析：</a:t>
            </a:r>
          </a:p>
          <a:p>
            <a:r>
              <a:rPr lang="en-US" altLang="zh-CN" sz="240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a:latin typeface="微软雅黑" panose="020B0503020204020204" pitchFamily="34" charset="-122"/>
                <a:ea typeface="微软雅黑" panose="020B0503020204020204" pitchFamily="34" charset="-122"/>
                <a:sym typeface="Wingdings" panose="05000000000000000000" pitchFamily="2" charset="2"/>
              </a:rPr>
              <a:t>完全二叉树高度公式：</a:t>
            </a:r>
            <a:r>
              <a:rPr lang="en-US" altLang="zh-CN" sz="2400">
                <a:latin typeface="微软雅黑" panose="020B0503020204020204" pitchFamily="34" charset="-122"/>
                <a:ea typeface="微软雅黑" panose="020B0503020204020204" pitchFamily="34" charset="-122"/>
                <a:sym typeface="Wingdings" panose="05000000000000000000" pitchFamily="2" charset="2"/>
              </a:rPr>
              <a:t>h = </a:t>
            </a:r>
            <a:r>
              <a:rPr lang="en-US" altLang="en-US" sz="240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a:latin typeface="微软雅黑" panose="020B0503020204020204" pitchFamily="34" charset="-122"/>
                <a:ea typeface="微软雅黑" panose="020B0503020204020204" pitchFamily="34" charset="-122"/>
                <a:sym typeface="Wingdings" panose="05000000000000000000" pitchFamily="2" charset="2"/>
              </a:rPr>
              <a:t>log</a:t>
            </a:r>
            <a:r>
              <a:rPr lang="en-US" altLang="en-US" sz="2400">
                <a:latin typeface="微软雅黑" panose="020B0503020204020204" pitchFamily="34" charset="-122"/>
                <a:ea typeface="微软雅黑" panose="020B0503020204020204" pitchFamily="34" charset="-122"/>
                <a:sym typeface="Wingdings" panose="05000000000000000000" pitchFamily="2" charset="2"/>
              </a:rPr>
              <a:t>₂</a:t>
            </a:r>
            <a:r>
              <a:rPr lang="en-US" altLang="zh-CN" sz="2400">
                <a:latin typeface="微软雅黑" panose="020B0503020204020204" pitchFamily="34" charset="-122"/>
                <a:ea typeface="微软雅黑" panose="020B0503020204020204" pitchFamily="34" charset="-122"/>
                <a:sym typeface="Wingdings" panose="05000000000000000000" pitchFamily="2" charset="2"/>
              </a:rPr>
              <a:t>(n+1)</a:t>
            </a:r>
            <a:r>
              <a:rPr lang="en-US" altLang="en-US" sz="240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a:latin typeface="微软雅黑" panose="020B0503020204020204" pitchFamily="34" charset="-122"/>
                <a:ea typeface="微软雅黑" panose="020B0503020204020204" pitchFamily="34" charset="-122"/>
                <a:sym typeface="Wingdings" panose="05000000000000000000" pitchFamily="2" charset="2"/>
              </a:rPr>
              <a:t> - 1</a:t>
            </a:r>
          </a:p>
          <a:p>
            <a:r>
              <a:rPr lang="en-US" altLang="zh-CN" sz="240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a:latin typeface="微软雅黑" panose="020B0503020204020204" pitchFamily="34" charset="-122"/>
                <a:ea typeface="微软雅黑" panose="020B0503020204020204" pitchFamily="34" charset="-122"/>
                <a:sym typeface="Wingdings" panose="05000000000000000000" pitchFamily="2" charset="2"/>
              </a:rPr>
              <a:t>计算得：</a:t>
            </a:r>
            <a:r>
              <a:rPr lang="en-US" altLang="zh-CN" sz="2400">
                <a:latin typeface="微软雅黑" panose="020B0503020204020204" pitchFamily="34" charset="-122"/>
                <a:ea typeface="微软雅黑" panose="020B0503020204020204" pitchFamily="34" charset="-122"/>
                <a:sym typeface="Wingdings" panose="05000000000000000000" pitchFamily="2" charset="2"/>
              </a:rPr>
              <a:t>2</a:t>
            </a:r>
            <a:r>
              <a:rPr lang="en-US" altLang="en-US" sz="2400">
                <a:latin typeface="微软雅黑" panose="020B0503020204020204" pitchFamily="34" charset="-122"/>
                <a:ea typeface="微软雅黑" panose="020B0503020204020204" pitchFamily="34" charset="-122"/>
                <a:sym typeface="Wingdings" panose="05000000000000000000" pitchFamily="2" charset="2"/>
              </a:rPr>
              <a:t>¹¹</a:t>
            </a:r>
            <a:r>
              <a:rPr lang="en-US" altLang="zh-CN" sz="2400">
                <a:latin typeface="微软雅黑" panose="020B0503020204020204" pitchFamily="34" charset="-122"/>
                <a:ea typeface="微软雅黑" panose="020B0503020204020204" pitchFamily="34" charset="-122"/>
                <a:sym typeface="Wingdings" panose="05000000000000000000" pitchFamily="2" charset="2"/>
              </a:rPr>
              <a:t>=2048 &gt;2015</a:t>
            </a:r>
            <a:r>
              <a:rPr lang="zh-CN" altLang="en-US" sz="2400">
                <a:latin typeface="微软雅黑" panose="020B0503020204020204" pitchFamily="34" charset="-122"/>
                <a:ea typeface="微软雅黑" panose="020B0503020204020204" pitchFamily="34" charset="-122"/>
                <a:sym typeface="Wingdings" panose="05000000000000000000" pitchFamily="2" charset="2"/>
              </a:rPr>
              <a:t>，故最小高度为</a:t>
            </a:r>
            <a:r>
              <a:rPr lang="en-US" altLang="zh-CN" sz="2400">
                <a:latin typeface="微软雅黑" panose="020B0503020204020204" pitchFamily="34" charset="-122"/>
                <a:ea typeface="微软雅黑" panose="020B0503020204020204" pitchFamily="34" charset="-122"/>
                <a:sym typeface="Wingdings" panose="05000000000000000000" pitchFamily="2" charset="2"/>
              </a:rPr>
              <a:t>10</a:t>
            </a:r>
          </a:p>
          <a:p>
            <a:endParaRPr lang="en-US" altLang="zh-CN" sz="2400">
              <a:latin typeface="微软雅黑" panose="020B0503020204020204" pitchFamily="34" charset="-122"/>
              <a:ea typeface="微软雅黑" panose="020B0503020204020204" pitchFamily="34" charset="-122"/>
              <a:sym typeface="Wingdings" panose="05000000000000000000" pitchFamily="2" charset="2"/>
            </a:endParaRPr>
          </a:p>
          <a:p>
            <a:r>
              <a:rPr lang="zh-CN" altLang="en-US" sz="2400">
                <a:latin typeface="微软雅黑" panose="020B0503020204020204" pitchFamily="34" charset="-122"/>
                <a:ea typeface="微软雅黑" panose="020B0503020204020204" pitchFamily="34" charset="-122"/>
                <a:sym typeface="Wingdings" panose="05000000000000000000" pitchFamily="2" charset="2"/>
              </a:rPr>
              <a:t>当二叉树为完全二叉树时，叶子节点数最多：</a:t>
            </a:r>
            <a:endParaRPr lang="en-US" altLang="zh-CN" sz="2400">
              <a:latin typeface="微软雅黑" panose="020B0503020204020204" pitchFamily="34" charset="-122"/>
              <a:ea typeface="微软雅黑" panose="020B0503020204020204" pitchFamily="34" charset="-122"/>
              <a:sym typeface="Wingdings" panose="05000000000000000000" pitchFamily="2" charset="2"/>
            </a:endParaRPr>
          </a:p>
          <a:p>
            <a:r>
              <a:rPr lang="zh-CN" altLang="en-US" sz="2400">
                <a:latin typeface="微软雅黑" panose="020B0503020204020204" pitchFamily="34" charset="-122"/>
                <a:ea typeface="微软雅黑" panose="020B0503020204020204" pitchFamily="34" charset="-122"/>
                <a:sym typeface="Wingdings" panose="05000000000000000000" pitchFamily="2" charset="2"/>
              </a:rPr>
              <a:t>前</a:t>
            </a:r>
            <a:r>
              <a:rPr lang="en-US" altLang="zh-CN" sz="2400">
                <a:latin typeface="微软雅黑" panose="020B0503020204020204" pitchFamily="34" charset="-122"/>
                <a:ea typeface="微软雅黑" panose="020B0503020204020204" pitchFamily="34" charset="-122"/>
                <a:sym typeface="Wingdings" panose="05000000000000000000" pitchFamily="2" charset="2"/>
              </a:rPr>
              <a:t>10</a:t>
            </a:r>
            <a:r>
              <a:rPr lang="zh-CN" altLang="en-US" sz="2400">
                <a:latin typeface="微软雅黑" panose="020B0503020204020204" pitchFamily="34" charset="-122"/>
                <a:ea typeface="微软雅黑" panose="020B0503020204020204" pitchFamily="34" charset="-122"/>
                <a:sym typeface="Wingdings" panose="05000000000000000000" pitchFamily="2" charset="2"/>
              </a:rPr>
              <a:t>层（高度</a:t>
            </a:r>
            <a:r>
              <a:rPr lang="en-US" altLang="zh-CN" sz="2400">
                <a:latin typeface="微软雅黑" panose="020B0503020204020204" pitchFamily="34" charset="-122"/>
                <a:ea typeface="微软雅黑" panose="020B0503020204020204" pitchFamily="34" charset="-122"/>
                <a:sym typeface="Wingdings" panose="05000000000000000000" pitchFamily="2" charset="2"/>
              </a:rPr>
              <a:t>10</a:t>
            </a:r>
            <a:r>
              <a:rPr lang="zh-CN" altLang="en-US" sz="2400">
                <a:latin typeface="微软雅黑" panose="020B0503020204020204" pitchFamily="34" charset="-122"/>
                <a:ea typeface="微软雅黑" panose="020B0503020204020204" pitchFamily="34" charset="-122"/>
                <a:sym typeface="Wingdings" panose="05000000000000000000" pitchFamily="2" charset="2"/>
              </a:rPr>
              <a:t>）共有</a:t>
            </a:r>
            <a:r>
              <a:rPr lang="en-US" altLang="zh-CN" sz="2400">
                <a:latin typeface="微软雅黑" panose="020B0503020204020204" pitchFamily="34" charset="-122"/>
                <a:ea typeface="微软雅黑" panose="020B0503020204020204" pitchFamily="34" charset="-122"/>
                <a:sym typeface="Wingdings" panose="05000000000000000000" pitchFamily="2" charset="2"/>
              </a:rPr>
              <a:t>1023</a:t>
            </a:r>
            <a:r>
              <a:rPr lang="zh-CN" altLang="en-US" sz="2400">
                <a:latin typeface="微软雅黑" panose="020B0503020204020204" pitchFamily="34" charset="-122"/>
                <a:ea typeface="微软雅黑" panose="020B0503020204020204" pitchFamily="34" charset="-122"/>
                <a:sym typeface="Wingdings" panose="05000000000000000000" pitchFamily="2" charset="2"/>
              </a:rPr>
              <a:t>个节点，第</a:t>
            </a:r>
            <a:r>
              <a:rPr lang="en-US" altLang="zh-CN" sz="2400">
                <a:latin typeface="微软雅黑" panose="020B0503020204020204" pitchFamily="34" charset="-122"/>
                <a:ea typeface="微软雅黑" panose="020B0503020204020204" pitchFamily="34" charset="-122"/>
                <a:sym typeface="Wingdings" panose="05000000000000000000" pitchFamily="2" charset="2"/>
              </a:rPr>
              <a:t>11</a:t>
            </a:r>
            <a:r>
              <a:rPr lang="zh-CN" altLang="en-US" sz="2400">
                <a:latin typeface="微软雅黑" panose="020B0503020204020204" pitchFamily="34" charset="-122"/>
                <a:ea typeface="微软雅黑" panose="020B0503020204020204" pitchFamily="34" charset="-122"/>
                <a:sym typeface="Wingdings" panose="05000000000000000000" pitchFamily="2" charset="2"/>
              </a:rPr>
              <a:t>层剩余</a:t>
            </a:r>
            <a:r>
              <a:rPr lang="en-US" altLang="zh-CN" sz="2400">
                <a:latin typeface="微软雅黑" panose="020B0503020204020204" pitchFamily="34" charset="-122"/>
                <a:ea typeface="微软雅黑" panose="020B0503020204020204" pitchFamily="34" charset="-122"/>
                <a:sym typeface="Wingdings" panose="05000000000000000000" pitchFamily="2" charset="2"/>
              </a:rPr>
              <a:t>992</a:t>
            </a:r>
            <a:r>
              <a:rPr lang="zh-CN" altLang="en-US" sz="2400">
                <a:latin typeface="微软雅黑" panose="020B0503020204020204" pitchFamily="34" charset="-122"/>
                <a:ea typeface="微软雅黑" panose="020B0503020204020204" pitchFamily="34" charset="-122"/>
                <a:sym typeface="Wingdings" panose="05000000000000000000" pitchFamily="2" charset="2"/>
              </a:rPr>
              <a:t>个节点；</a:t>
            </a:r>
          </a:p>
          <a:p>
            <a:r>
              <a:rPr lang="zh-CN" altLang="en-US" sz="2400">
                <a:latin typeface="微软雅黑" panose="020B0503020204020204" pitchFamily="34" charset="-122"/>
                <a:ea typeface="微软雅黑" panose="020B0503020204020204" pitchFamily="34" charset="-122"/>
                <a:sym typeface="Wingdings" panose="05000000000000000000" pitchFamily="2" charset="2"/>
              </a:rPr>
              <a:t>第</a:t>
            </a:r>
            <a:r>
              <a:rPr lang="en-US" altLang="zh-CN" sz="2400">
                <a:latin typeface="微软雅黑" panose="020B0503020204020204" pitchFamily="34" charset="-122"/>
                <a:ea typeface="微软雅黑" panose="020B0503020204020204" pitchFamily="34" charset="-122"/>
                <a:sym typeface="Wingdings" panose="05000000000000000000" pitchFamily="2" charset="2"/>
              </a:rPr>
              <a:t>10</a:t>
            </a:r>
            <a:r>
              <a:rPr lang="zh-CN" altLang="en-US" sz="2400">
                <a:latin typeface="微软雅黑" panose="020B0503020204020204" pitchFamily="34" charset="-122"/>
                <a:ea typeface="微软雅黑" panose="020B0503020204020204" pitchFamily="34" charset="-122"/>
                <a:sym typeface="Wingdings" panose="05000000000000000000" pitchFamily="2" charset="2"/>
              </a:rPr>
              <a:t>层中有</a:t>
            </a:r>
            <a:r>
              <a:rPr lang="en-US" altLang="zh-CN" sz="2400">
                <a:latin typeface="微软雅黑" panose="020B0503020204020204" pitchFamily="34" charset="-122"/>
                <a:ea typeface="微软雅黑" panose="020B0503020204020204" pitchFamily="34" charset="-122"/>
                <a:sym typeface="Wingdings" panose="05000000000000000000" pitchFamily="2" charset="2"/>
              </a:rPr>
              <a:t>512</a:t>
            </a:r>
            <a:r>
              <a:rPr lang="zh-CN" altLang="en-US" sz="2400">
                <a:latin typeface="微软雅黑" panose="020B0503020204020204" pitchFamily="34" charset="-122"/>
                <a:ea typeface="微软雅黑" panose="020B0503020204020204" pitchFamily="34" charset="-122"/>
                <a:sym typeface="Wingdings" panose="05000000000000000000" pitchFamily="2" charset="2"/>
              </a:rPr>
              <a:t>个节点，其中</a:t>
            </a:r>
            <a:r>
              <a:rPr lang="en-US" altLang="zh-CN" sz="2400">
                <a:latin typeface="微软雅黑" panose="020B0503020204020204" pitchFamily="34" charset="-122"/>
                <a:ea typeface="微软雅黑" panose="020B0503020204020204" pitchFamily="34" charset="-122"/>
                <a:sym typeface="Wingdings" panose="05000000000000000000" pitchFamily="2" charset="2"/>
              </a:rPr>
              <a:t>496</a:t>
            </a:r>
            <a:r>
              <a:rPr lang="zh-CN" altLang="en-US" sz="2400">
                <a:latin typeface="微软雅黑" panose="020B0503020204020204" pitchFamily="34" charset="-122"/>
                <a:ea typeface="微软雅黑" panose="020B0503020204020204" pitchFamily="34" charset="-122"/>
                <a:sym typeface="Wingdings" panose="05000000000000000000" pitchFamily="2" charset="2"/>
              </a:rPr>
              <a:t>个产生子节点，剩余</a:t>
            </a:r>
            <a:r>
              <a:rPr lang="en-US" altLang="zh-CN" sz="2400">
                <a:latin typeface="微软雅黑" panose="020B0503020204020204" pitchFamily="34" charset="-122"/>
                <a:ea typeface="微软雅黑" panose="020B0503020204020204" pitchFamily="34" charset="-122"/>
                <a:sym typeface="Wingdings" panose="05000000000000000000" pitchFamily="2" charset="2"/>
              </a:rPr>
              <a:t>16</a:t>
            </a:r>
            <a:r>
              <a:rPr lang="zh-CN" altLang="en-US" sz="2400">
                <a:latin typeface="微软雅黑" panose="020B0503020204020204" pitchFamily="34" charset="-122"/>
                <a:ea typeface="微软雅黑" panose="020B0503020204020204" pitchFamily="34" charset="-122"/>
                <a:sym typeface="Wingdings" panose="05000000000000000000" pitchFamily="2" charset="2"/>
              </a:rPr>
              <a:t>个为叶子节点；</a:t>
            </a:r>
          </a:p>
          <a:p>
            <a:r>
              <a:rPr lang="zh-CN" altLang="en-US" sz="2400">
                <a:latin typeface="微软雅黑" panose="020B0503020204020204" pitchFamily="34" charset="-122"/>
                <a:ea typeface="微软雅黑" panose="020B0503020204020204" pitchFamily="34" charset="-122"/>
                <a:sym typeface="Wingdings" panose="05000000000000000000" pitchFamily="2" charset="2"/>
              </a:rPr>
              <a:t>总叶子数</a:t>
            </a:r>
            <a:r>
              <a:rPr lang="en-US" altLang="zh-CN" sz="2400">
                <a:latin typeface="微软雅黑" panose="020B0503020204020204" pitchFamily="34" charset="-122"/>
                <a:ea typeface="微软雅黑" panose="020B0503020204020204" pitchFamily="34" charset="-122"/>
                <a:sym typeface="Wingdings" panose="05000000000000000000" pitchFamily="2" charset="2"/>
              </a:rPr>
              <a:t> = 992</a:t>
            </a:r>
            <a:r>
              <a:rPr lang="zh-CN" altLang="en-US" sz="2400">
                <a:latin typeface="微软雅黑" panose="020B0503020204020204" pitchFamily="34" charset="-122"/>
                <a:ea typeface="微软雅黑" panose="020B0503020204020204" pitchFamily="34" charset="-122"/>
                <a:sym typeface="Wingdings" panose="05000000000000000000" pitchFamily="2" charset="2"/>
              </a:rPr>
              <a:t>（第</a:t>
            </a:r>
            <a:r>
              <a:rPr lang="en-US" altLang="zh-CN" sz="2400">
                <a:latin typeface="微软雅黑" panose="020B0503020204020204" pitchFamily="34" charset="-122"/>
                <a:ea typeface="微软雅黑" panose="020B0503020204020204" pitchFamily="34" charset="-122"/>
                <a:sym typeface="Wingdings" panose="05000000000000000000" pitchFamily="2" charset="2"/>
              </a:rPr>
              <a:t>11</a:t>
            </a:r>
            <a:r>
              <a:rPr lang="zh-CN" altLang="en-US" sz="2400">
                <a:latin typeface="微软雅黑" panose="020B0503020204020204" pitchFamily="34" charset="-122"/>
                <a:ea typeface="微软雅黑" panose="020B0503020204020204" pitchFamily="34" charset="-122"/>
                <a:sym typeface="Wingdings" panose="05000000000000000000" pitchFamily="2" charset="2"/>
              </a:rPr>
              <a:t>层）</a:t>
            </a:r>
            <a:r>
              <a:rPr lang="en-US" altLang="zh-CN" sz="2400">
                <a:latin typeface="微软雅黑" panose="020B0503020204020204" pitchFamily="34" charset="-122"/>
                <a:ea typeface="微软雅黑" panose="020B0503020204020204" pitchFamily="34" charset="-122"/>
                <a:sym typeface="Wingdings" panose="05000000000000000000" pitchFamily="2" charset="2"/>
              </a:rPr>
              <a:t> +16</a:t>
            </a:r>
            <a:r>
              <a:rPr lang="zh-CN" altLang="en-US" sz="2400">
                <a:latin typeface="微软雅黑" panose="020B0503020204020204" pitchFamily="34" charset="-122"/>
                <a:ea typeface="微软雅黑" panose="020B0503020204020204" pitchFamily="34" charset="-122"/>
                <a:sym typeface="Wingdings" panose="05000000000000000000" pitchFamily="2" charset="2"/>
              </a:rPr>
              <a:t>（第</a:t>
            </a:r>
            <a:r>
              <a:rPr lang="en-US" altLang="zh-CN" sz="2400">
                <a:latin typeface="微软雅黑" panose="020B0503020204020204" pitchFamily="34" charset="-122"/>
                <a:ea typeface="微软雅黑" panose="020B0503020204020204" pitchFamily="34" charset="-122"/>
                <a:sym typeface="Wingdings" panose="05000000000000000000" pitchFamily="2" charset="2"/>
              </a:rPr>
              <a:t>10</a:t>
            </a:r>
            <a:r>
              <a:rPr lang="zh-CN" altLang="en-US" sz="2400">
                <a:latin typeface="微软雅黑" panose="020B0503020204020204" pitchFamily="34" charset="-122"/>
                <a:ea typeface="微软雅黑" panose="020B0503020204020204" pitchFamily="34" charset="-122"/>
                <a:sym typeface="Wingdings" panose="05000000000000000000" pitchFamily="2" charset="2"/>
              </a:rPr>
              <a:t>层未分支的节点）</a:t>
            </a:r>
            <a:r>
              <a:rPr lang="en-US" altLang="zh-CN" sz="2400">
                <a:latin typeface="微软雅黑" panose="020B0503020204020204" pitchFamily="34" charset="-122"/>
                <a:ea typeface="微软雅黑" panose="020B0503020204020204" pitchFamily="34" charset="-122"/>
                <a:sym typeface="Wingdings" panose="05000000000000000000" pitchFamily="2" charset="2"/>
              </a:rPr>
              <a:t>=1008</a:t>
            </a:r>
            <a:r>
              <a:rPr lang="zh-CN" altLang="en-US" sz="2400">
                <a:latin typeface="微软雅黑" panose="020B0503020204020204" pitchFamily="34" charset="-122"/>
                <a:ea typeface="微软雅黑" panose="020B0503020204020204" pitchFamily="34" charset="-122"/>
                <a:sym typeface="Wingdings" panose="05000000000000000000" pitchFamily="2" charset="2"/>
              </a:rPr>
              <a:t>。</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框 1"/>
          <p:cNvSpPr txBox="1">
            <a:spLocks noChangeArrowheads="1"/>
          </p:cNvSpPr>
          <p:nvPr/>
        </p:nvSpPr>
        <p:spPr bwMode="auto">
          <a:xfrm>
            <a:off x="438150" y="1412875"/>
            <a:ext cx="11315065" cy="829945"/>
          </a:xfrm>
          <a:prstGeom prst="rect">
            <a:avLst/>
          </a:prstGeom>
          <a:noFill/>
          <a:ln w="9525">
            <a:noFill/>
            <a:miter lim="800000"/>
          </a:ln>
        </p:spPr>
        <p:txBody>
          <a:bodyPr wrap="square">
            <a:spAutoFit/>
          </a:bodyPr>
          <a:lstStyle/>
          <a:p>
            <a:r>
              <a:rPr lang="zh-CN" altLang="en-US" sz="2400">
                <a:latin typeface="微软雅黑" panose="020B0503020204020204" pitchFamily="34" charset="-122"/>
                <a:ea typeface="微软雅黑" panose="020B0503020204020204" pitchFamily="34" charset="-122"/>
              </a:rPr>
              <a:t>一颗二叉树的前序遍历为</a:t>
            </a:r>
            <a:r>
              <a:rPr lang="en-US" altLang="zh-CN" sz="240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ABDHIECFJG</a:t>
            </a:r>
            <a:r>
              <a:rPr lang="zh-CN" altLang="en-US" sz="2400">
                <a:latin typeface="微软雅黑" panose="020B0503020204020204" pitchFamily="34" charset="-122"/>
                <a:ea typeface="微软雅黑" panose="020B0503020204020204" pitchFamily="34" charset="-122"/>
                <a:sym typeface="Wingdings" panose="05000000000000000000" pitchFamily="2" charset="2"/>
              </a:rPr>
              <a:t> ，中序遍历为</a:t>
            </a:r>
            <a:r>
              <a:rPr lang="en-US" altLang="zh-CN" sz="2400">
                <a:latin typeface="微软雅黑" panose="020B0503020204020204" pitchFamily="34" charset="-122"/>
                <a:ea typeface="微软雅黑" panose="020B0503020204020204" pitchFamily="34" charset="-122"/>
                <a:sym typeface="Wingdings" panose="05000000000000000000" pitchFamily="2" charset="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HDIBEAJFCG</a:t>
            </a:r>
            <a:r>
              <a:rPr lang="zh-CN" altLang="en-US" sz="2400">
                <a:latin typeface="微软雅黑" panose="020B0503020204020204" pitchFamily="34" charset="-122"/>
                <a:ea typeface="微软雅黑" panose="020B0503020204020204" pitchFamily="34" charset="-122"/>
                <a:sym typeface="Wingdings" panose="05000000000000000000" pitchFamily="2" charset="2"/>
              </a:rPr>
              <a:t> ，则它的后续遍历为___。</a:t>
            </a:r>
            <a:endParaRPr lang="en-US" altLang="zh-CN" sz="2400">
              <a:latin typeface="微软雅黑" panose="020B0503020204020204" pitchFamily="34" charset="-122"/>
              <a:ea typeface="微软雅黑" panose="020B0503020204020204" pitchFamily="34" charset="-122"/>
              <a:sym typeface="Wingdings" panose="05000000000000000000" pitchFamily="2" charset="2"/>
            </a:endParaRPr>
          </a:p>
        </p:txBody>
      </p:sp>
      <p:sp>
        <p:nvSpPr>
          <p:cNvPr id="3" name="文本框 2"/>
          <p:cNvSpPr txBox="1"/>
          <p:nvPr/>
        </p:nvSpPr>
        <p:spPr>
          <a:xfrm>
            <a:off x="1343025" y="252413"/>
            <a:ext cx="1808480" cy="583565"/>
          </a:xfrm>
          <a:prstGeom prst="rect">
            <a:avLst/>
          </a:prstGeom>
          <a:noFill/>
        </p:spPr>
        <p:txBody>
          <a:bodyPr wrap="none">
            <a:spAutoFit/>
          </a:bodyPr>
          <a:lstStyle/>
          <a:p>
            <a:pPr fontAlgn="auto">
              <a:spcBef>
                <a:spcPts val="0"/>
              </a:spcBef>
              <a:spcAft>
                <a:spcPts val="0"/>
              </a:spcAft>
              <a:defRPr/>
            </a:pPr>
            <a:r>
              <a:rPr lang="zh-CN" altLang="en-US" sz="3200">
                <a:solidFill>
                  <a:schemeClr val="tx2">
                    <a:lumMod val="7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初赛复习</a:t>
            </a:r>
          </a:p>
        </p:txBody>
      </p:sp>
      <p:sp>
        <p:nvSpPr>
          <p:cNvPr id="2" name="文本框 1"/>
          <p:cNvSpPr txBox="1"/>
          <p:nvPr/>
        </p:nvSpPr>
        <p:spPr>
          <a:xfrm>
            <a:off x="2140585" y="1874520"/>
            <a:ext cx="2818130" cy="36830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HIDEBJFGCA</a:t>
            </a:r>
            <a:endParaRPr lang="zh-CN" altLang="en-US"/>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UzNzdkYjA3YmRiZWZlZTAzN2ZiNjA5ODk2MDY3MTE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495,&quot;width&quot;:4470}"/>
</p:tagLst>
</file>

<file path=ppt/tags/tag36.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37.xml><?xml version="1.0" encoding="utf-8"?>
<p:tagLst xmlns:a="http://schemas.openxmlformats.org/drawingml/2006/main" xmlns:r="http://schemas.openxmlformats.org/officeDocument/2006/relationships" xmlns:p="http://schemas.openxmlformats.org/presentationml/2006/main">
  <p:tag name="KSO_WM_UNIT_TABLE_BEAUTIFY" val="smartTable{2ce83801-493a-41fd-a2c0-3b78cf789cb8}"/>
</p:tagLst>
</file>

<file path=ppt/tags/tag38.xml><?xml version="1.0" encoding="utf-8"?>
<p:tagLst xmlns:a="http://schemas.openxmlformats.org/drawingml/2006/main" xmlns:r="http://schemas.openxmlformats.org/officeDocument/2006/relationships" xmlns:p="http://schemas.openxmlformats.org/presentationml/2006/main">
  <p:tag name="KSO_WM_UNIT_TABLE_BEAUTIFY" val="smartTable{4009ab15-1e5d-4e92-b941-42b3cf87a6df}"/>
</p:tagLst>
</file>

<file path=ppt/tags/tag39.xml><?xml version="1.0" encoding="utf-8"?>
<p:tagLst xmlns:a="http://schemas.openxmlformats.org/drawingml/2006/main" xmlns:r="http://schemas.openxmlformats.org/officeDocument/2006/relationships" xmlns:p="http://schemas.openxmlformats.org/presentationml/2006/main">
  <p:tag name="KSO_WM_UNIT_TABLE_BEAUTIFY" val="smartTable{32bb6844-7edb-4a1f-94dd-b10d9082ae5e}"/>
  <p:tag name="TABLE_ENDDRAG_ORIGIN_RECT" val="29*86"/>
  <p:tag name="TABLE_ENDDRAG_RECT" val="338*341*29*86"/>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TABLE_BEAUTIFY" val="smartTable{88cd0034-758a-4949-852c-029d5d3f3921}"/>
</p:tagLst>
</file>

<file path=ppt/tags/tag41.xml><?xml version="1.0" encoding="utf-8"?>
<p:tagLst xmlns:a="http://schemas.openxmlformats.org/drawingml/2006/main" xmlns:r="http://schemas.openxmlformats.org/officeDocument/2006/relationships" xmlns:p="http://schemas.openxmlformats.org/presentationml/2006/main">
  <p:tag name="KSO_WM_UNIT_TABLE_BEAUTIFY" val="smartTable{32bb6844-7edb-4a1f-94dd-b10d9082ae5e}"/>
  <p:tag name="TABLE_ENDDRAG_ORIGIN_RECT" val="29*86"/>
  <p:tag name="TABLE_ENDDRAG_RECT" val="338*341*29*86"/>
</p:tagLst>
</file>

<file path=ppt/tags/tag42.xml><?xml version="1.0" encoding="utf-8"?>
<p:tagLst xmlns:a="http://schemas.openxmlformats.org/drawingml/2006/main" xmlns:r="http://schemas.openxmlformats.org/officeDocument/2006/relationships" xmlns:p="http://schemas.openxmlformats.org/presentationml/2006/main">
  <p:tag name="KSO_WM_UNIT_TABLE_BEAUTIFY" val="smartTable{88cd0034-758a-4949-852c-029d5d3f3921}"/>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4249</Words>
  <Application>Microsoft Office PowerPoint</Application>
  <PresentationFormat>宽屏</PresentationFormat>
  <Paragraphs>801</Paragraphs>
  <Slides>37</Slides>
  <Notes>33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微软雅黑</vt:lpstr>
      <vt:lpstr>Arial</vt:lpstr>
      <vt:lpstr>Calibri</vt:lpstr>
      <vt:lpstr>Consolas</vt:lpstr>
      <vt:lpstr>Fira Sans</vt:lpstr>
      <vt:lpstr>Wingdings</vt:lpstr>
      <vt:lpstr>Office 主题​​</vt:lpstr>
      <vt:lpstr>数据结构：树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图论基础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287</cp:revision>
  <dcterms:created xsi:type="dcterms:W3CDTF">2019-06-19T02:08:00Z</dcterms:created>
  <dcterms:modified xsi:type="dcterms:W3CDTF">2025-03-07T18:35:19Z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4443576A926844B393E37A6C8A3C3A37_12</vt:lpwstr>
  </property>
</Properties>
</file>