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55"/>
  </p:notesMasterIdLst>
  <p:sldIdLst>
    <p:sldId id="256" r:id="rId2"/>
    <p:sldId id="289" r:id="rId3"/>
    <p:sldId id="379" r:id="rId4"/>
    <p:sldId id="397" r:id="rId5"/>
    <p:sldId id="396" r:id="rId6"/>
    <p:sldId id="279" r:id="rId7"/>
    <p:sldId id="350" r:id="rId8"/>
    <p:sldId id="351" r:id="rId9"/>
    <p:sldId id="291" r:id="rId10"/>
    <p:sldId id="353" r:id="rId11"/>
    <p:sldId id="352" r:id="rId12"/>
    <p:sldId id="395" r:id="rId13"/>
    <p:sldId id="398" r:id="rId14"/>
    <p:sldId id="399" r:id="rId15"/>
    <p:sldId id="295" r:id="rId16"/>
    <p:sldId id="354" r:id="rId17"/>
    <p:sldId id="355" r:id="rId18"/>
    <p:sldId id="356" r:id="rId19"/>
    <p:sldId id="357" r:id="rId20"/>
    <p:sldId id="360" r:id="rId21"/>
    <p:sldId id="358" r:id="rId22"/>
    <p:sldId id="361" r:id="rId23"/>
    <p:sldId id="362" r:id="rId24"/>
    <p:sldId id="363" r:id="rId25"/>
    <p:sldId id="364" r:id="rId26"/>
    <p:sldId id="365" r:id="rId27"/>
    <p:sldId id="366" r:id="rId28"/>
    <p:sldId id="294" r:id="rId29"/>
    <p:sldId id="367" r:id="rId30"/>
    <p:sldId id="368" r:id="rId31"/>
    <p:sldId id="369" r:id="rId32"/>
    <p:sldId id="392" r:id="rId33"/>
    <p:sldId id="389" r:id="rId34"/>
    <p:sldId id="390" r:id="rId35"/>
    <p:sldId id="391" r:id="rId36"/>
    <p:sldId id="393" r:id="rId37"/>
    <p:sldId id="394" r:id="rId38"/>
    <p:sldId id="301" r:id="rId39"/>
    <p:sldId id="370" r:id="rId40"/>
    <p:sldId id="371" r:id="rId41"/>
    <p:sldId id="387" r:id="rId42"/>
    <p:sldId id="386" r:id="rId43"/>
    <p:sldId id="385" r:id="rId44"/>
    <p:sldId id="372" r:id="rId45"/>
    <p:sldId id="384" r:id="rId46"/>
    <p:sldId id="383" r:id="rId47"/>
    <p:sldId id="381" r:id="rId48"/>
    <p:sldId id="374" r:id="rId49"/>
    <p:sldId id="375" r:id="rId50"/>
    <p:sldId id="376" r:id="rId51"/>
    <p:sldId id="377" r:id="rId52"/>
    <p:sldId id="378" r:id="rId53"/>
    <p:sldId id="288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CC6600"/>
    <a:srgbClr val="DC460A"/>
    <a:srgbClr val="000000"/>
    <a:srgbClr val="76A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7" autoAdjust="0"/>
    <p:restoredTop sz="94660"/>
  </p:normalViewPr>
  <p:slideViewPr>
    <p:cSldViewPr>
      <p:cViewPr varScale="1">
        <p:scale>
          <a:sx n="110" d="100"/>
          <a:sy n="110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9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DE0B69-367C-4CCF-8979-2A91B4A2932D}" type="datetimeFigureOut">
              <a:rPr lang="zh-CN" altLang="en-US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D398A-4C88-4A00-B0DA-2C5F79BDD6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07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ADE806-61F3-49EE-B00F-45AC82DF902A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75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463" y="0"/>
            <a:ext cx="91694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-34925" y="4476750"/>
            <a:ext cx="9186863" cy="1339850"/>
            <a:chOff x="-34834" y="3962400"/>
            <a:chExt cx="9187543" cy="1341120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5399581" y="3962400"/>
              <a:ext cx="3753128" cy="1036031"/>
            </a:xfrm>
            <a:custGeom>
              <a:avLst/>
              <a:gdLst>
                <a:gd name="connsiteX0" fmla="*/ 0 w 3753395"/>
                <a:gd name="connsiteY0" fmla="*/ 1036320 h 1036320"/>
                <a:gd name="connsiteX1" fmla="*/ 3753395 w 3753395"/>
                <a:gd name="connsiteY1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3395" h="1036320">
                  <a:moveTo>
                    <a:pt x="0" y="1036320"/>
                  </a:moveTo>
                  <a:lnTo>
                    <a:pt x="3753395" y="0"/>
                  </a:lnTo>
                </a:path>
              </a:pathLst>
            </a:cu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94" y="4313571"/>
              <a:ext cx="1794008" cy="982005"/>
            </a:xfrm>
            <a:custGeom>
              <a:avLst/>
              <a:gdLst>
                <a:gd name="connsiteX0" fmla="*/ 0 w 1724298"/>
                <a:gd name="connsiteY0" fmla="*/ 0 h 982724"/>
                <a:gd name="connsiteX1" fmla="*/ 1146700 w 1724298"/>
                <a:gd name="connsiteY1" fmla="*/ 285270 h 982724"/>
                <a:gd name="connsiteX2" fmla="*/ 1724298 w 1724298"/>
                <a:gd name="connsiteY2" fmla="*/ 145933 h 982724"/>
                <a:gd name="connsiteX3" fmla="*/ 0 w 1724298"/>
                <a:gd name="connsiteY3" fmla="*/ 982724 h 9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298" h="982724">
                  <a:moveTo>
                    <a:pt x="0" y="0"/>
                  </a:moveTo>
                  <a:lnTo>
                    <a:pt x="1146700" y="285270"/>
                  </a:lnTo>
                  <a:lnTo>
                    <a:pt x="1724298" y="145933"/>
                  </a:lnTo>
                  <a:lnTo>
                    <a:pt x="0" y="98272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-34834" y="4119712"/>
              <a:ext cx="3213338" cy="1183808"/>
            </a:xfrm>
            <a:custGeom>
              <a:avLst/>
              <a:gdLst>
                <a:gd name="connsiteX0" fmla="*/ 0 w 3213463"/>
                <a:gd name="connsiteY0" fmla="*/ 1184366 h 1184366"/>
                <a:gd name="connsiteX1" fmla="*/ 3213463 w 3213463"/>
                <a:gd name="connsiteY1" fmla="*/ 209006 h 1184366"/>
                <a:gd name="connsiteX2" fmla="*/ 2473234 w 3213463"/>
                <a:gd name="connsiteY2" fmla="*/ 0 h 1184366"/>
                <a:gd name="connsiteX3" fmla="*/ 0 w 3213463"/>
                <a:gd name="connsiteY3" fmla="*/ 1184366 h 11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463" h="1184366">
                  <a:moveTo>
                    <a:pt x="0" y="1184366"/>
                  </a:moveTo>
                  <a:lnTo>
                    <a:pt x="3213463" y="209006"/>
                  </a:lnTo>
                  <a:lnTo>
                    <a:pt x="2473234" y="0"/>
                  </a:lnTo>
                  <a:lnTo>
                    <a:pt x="0" y="11843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2429148" y="4110178"/>
              <a:ext cx="6496531" cy="1140905"/>
            </a:xfrm>
            <a:custGeom>
              <a:avLst/>
              <a:gdLst>
                <a:gd name="connsiteX0" fmla="*/ 0 w 6487886"/>
                <a:gd name="connsiteY0" fmla="*/ 0 h 1158240"/>
                <a:gd name="connsiteX1" fmla="*/ 4110446 w 6487886"/>
                <a:gd name="connsiteY1" fmla="*/ 1158240 h 1158240"/>
                <a:gd name="connsiteX2" fmla="*/ 6487886 w 6487886"/>
                <a:gd name="connsiteY2" fmla="*/ 557348 h 1158240"/>
                <a:gd name="connsiteX3" fmla="*/ 2098766 w 6487886"/>
                <a:gd name="connsiteY3" fmla="*/ 17417 h 1158240"/>
                <a:gd name="connsiteX4" fmla="*/ 0 w 6487886"/>
                <a:gd name="connsiteY4" fmla="*/ 0 h 1158240"/>
                <a:gd name="connsiteX0" fmla="*/ 0 w 6496594"/>
                <a:gd name="connsiteY0" fmla="*/ 8708 h 1140823"/>
                <a:gd name="connsiteX1" fmla="*/ 4119154 w 6496594"/>
                <a:gd name="connsiteY1" fmla="*/ 1140823 h 1140823"/>
                <a:gd name="connsiteX2" fmla="*/ 6496594 w 6496594"/>
                <a:gd name="connsiteY2" fmla="*/ 539931 h 1140823"/>
                <a:gd name="connsiteX3" fmla="*/ 2107474 w 6496594"/>
                <a:gd name="connsiteY3" fmla="*/ 0 h 1140823"/>
                <a:gd name="connsiteX4" fmla="*/ 0 w 6496594"/>
                <a:gd name="connsiteY4" fmla="*/ 8708 h 114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6594" h="1140823">
                  <a:moveTo>
                    <a:pt x="0" y="8708"/>
                  </a:moveTo>
                  <a:lnTo>
                    <a:pt x="4119154" y="1140823"/>
                  </a:lnTo>
                  <a:lnTo>
                    <a:pt x="6496594" y="539931"/>
                  </a:lnTo>
                  <a:lnTo>
                    <a:pt x="2107474" y="0"/>
                  </a:lnTo>
                  <a:lnTo>
                    <a:pt x="0" y="87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6636335" y="4555099"/>
              <a:ext cx="2516374" cy="670560"/>
            </a:xfrm>
            <a:custGeom>
              <a:avLst/>
              <a:gdLst>
                <a:gd name="connsiteX0" fmla="*/ 0 w 2516778"/>
                <a:gd name="connsiteY0" fmla="*/ 670560 h 670560"/>
                <a:gd name="connsiteX1" fmla="*/ 2516778 w 2516778"/>
                <a:gd name="connsiteY1" fmla="*/ 322217 h 670560"/>
                <a:gd name="connsiteX2" fmla="*/ 2499360 w 2516778"/>
                <a:gd name="connsiteY2" fmla="*/ 0 h 670560"/>
                <a:gd name="connsiteX3" fmla="*/ 0 w 2516778"/>
                <a:gd name="connsiteY3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6778" h="670560">
                  <a:moveTo>
                    <a:pt x="0" y="670560"/>
                  </a:moveTo>
                  <a:lnTo>
                    <a:pt x="2516778" y="322217"/>
                  </a:lnTo>
                  <a:lnTo>
                    <a:pt x="249936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1009818" y="3979880"/>
              <a:ext cx="8125426" cy="1271204"/>
            </a:xfrm>
            <a:custGeom>
              <a:avLst/>
              <a:gdLst>
                <a:gd name="connsiteX0" fmla="*/ 0 w 8125097"/>
                <a:gd name="connsiteY0" fmla="*/ 600892 h 1271452"/>
                <a:gd name="connsiteX1" fmla="*/ 992777 w 8125097"/>
                <a:gd name="connsiteY1" fmla="*/ 0 h 1271452"/>
                <a:gd name="connsiteX2" fmla="*/ 5155475 w 8125097"/>
                <a:gd name="connsiteY2" fmla="*/ 1271452 h 1271452"/>
                <a:gd name="connsiteX3" fmla="*/ 8125097 w 8125097"/>
                <a:gd name="connsiteY3" fmla="*/ 365760 h 127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5097" h="1271452">
                  <a:moveTo>
                    <a:pt x="0" y="600892"/>
                  </a:moveTo>
                  <a:lnTo>
                    <a:pt x="992777" y="0"/>
                  </a:lnTo>
                  <a:lnTo>
                    <a:pt x="5155475" y="1271452"/>
                  </a:lnTo>
                  <a:lnTo>
                    <a:pt x="8125097" y="365760"/>
                  </a:ln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 userDrawn="1"/>
          </p:nvSpPr>
          <p:spPr>
            <a:xfrm>
              <a:off x="2003667" y="4685398"/>
              <a:ext cx="3430842" cy="305089"/>
            </a:xfrm>
            <a:custGeom>
              <a:avLst/>
              <a:gdLst>
                <a:gd name="connsiteX0" fmla="*/ 0 w 7019109"/>
                <a:gd name="connsiteY0" fmla="*/ 722811 h 1027611"/>
                <a:gd name="connsiteX1" fmla="*/ 3352800 w 7019109"/>
                <a:gd name="connsiteY1" fmla="*/ 1027611 h 1027611"/>
                <a:gd name="connsiteX2" fmla="*/ 7019109 w 7019109"/>
                <a:gd name="connsiteY2" fmla="*/ 0 h 1027611"/>
                <a:gd name="connsiteX0" fmla="*/ 0 w 3352800"/>
                <a:gd name="connsiteY0" fmla="*/ 0 h 304800"/>
                <a:gd name="connsiteX1" fmla="*/ 3352800 w 3352800"/>
                <a:gd name="connsiteY1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800" h="304800">
                  <a:moveTo>
                    <a:pt x="0" y="0"/>
                  </a:moveTo>
                  <a:lnTo>
                    <a:pt x="3352800" y="304800"/>
                  </a:lnTo>
                </a:path>
              </a:pathLst>
            </a:cu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KSO_CT1"/>
          <p:cNvSpPr>
            <a:spLocks noGrp="1"/>
          </p:cNvSpPr>
          <p:nvPr>
            <p:ph type="ctrTitle"/>
          </p:nvPr>
        </p:nvSpPr>
        <p:spPr>
          <a:xfrm>
            <a:off x="1132115" y="1698172"/>
            <a:ext cx="7001688" cy="1029194"/>
          </a:xfrm>
          <a:noFill/>
        </p:spPr>
        <p:txBody>
          <a:bodyPr wrap="none" lIns="0" tIns="108000" rIns="0" bIns="0" anchor="ctr" anchorCtr="1">
            <a:noAutofit/>
          </a:bodyPr>
          <a:lstStyle>
            <a:lvl1pPr algn="ctr">
              <a:defRPr sz="4000" baseline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2682235" y="2739831"/>
            <a:ext cx="3775663" cy="42138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00624-1799-4321-9F35-F3EE9A08BE79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1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9113-FB75-4C6F-930E-1847F23FEBCC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17DE9-61E9-41C6-B202-EBC5DFA912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ECB36-8232-4A05-8A7E-20FD7E9CBB98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AC2BB-D83D-4DB2-B845-64759AF4F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61554" y="957622"/>
            <a:ext cx="8177349" cy="5450981"/>
          </a:xfrm>
        </p:spPr>
        <p:txBody>
          <a:bodyPr/>
          <a:lstStyle>
            <a:lvl1pPr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defRPr sz="28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defRPr>
            </a:lvl1pPr>
            <a:lvl2pPr marL="355600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O(nlog^2[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r>
              <a:rPr lang="en-US" altLang="zh-CN" dirty="0"/>
              <a:t>{}[]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CE358-836A-4C47-A60C-08C096040FE0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F2C6C-46E8-4670-8604-58446C1D69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5193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0" y="2611438"/>
            <a:ext cx="9144000" cy="1044575"/>
            <a:chOff x="0" y="130619"/>
            <a:chExt cx="9144000" cy="722817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6870700" y="312971"/>
              <a:ext cx="2273300" cy="540465"/>
            </a:xfrm>
            <a:custGeom>
              <a:avLst/>
              <a:gdLst>
                <a:gd name="connsiteX0" fmla="*/ 0 w 2272937"/>
                <a:gd name="connsiteY0" fmla="*/ 478971 h 478971"/>
                <a:gd name="connsiteX1" fmla="*/ 2272937 w 2272937"/>
                <a:gd name="connsiteY1" fmla="*/ 478971 h 478971"/>
                <a:gd name="connsiteX2" fmla="*/ 2272937 w 2272937"/>
                <a:gd name="connsiteY2" fmla="*/ 0 h 478971"/>
                <a:gd name="connsiteX3" fmla="*/ 1271452 w 2272937"/>
                <a:gd name="connsiteY3" fmla="*/ 0 h 478971"/>
                <a:gd name="connsiteX4" fmla="*/ 17417 w 2272937"/>
                <a:gd name="connsiteY4" fmla="*/ 0 h 478971"/>
                <a:gd name="connsiteX5" fmla="*/ 0 w 2272937"/>
                <a:gd name="connsiteY5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937" h="478971">
                  <a:moveTo>
                    <a:pt x="0" y="478971"/>
                  </a:moveTo>
                  <a:lnTo>
                    <a:pt x="2272937" y="478971"/>
                  </a:lnTo>
                  <a:lnTo>
                    <a:pt x="2272937" y="0"/>
                  </a:lnTo>
                  <a:lnTo>
                    <a:pt x="1271452" y="0"/>
                  </a:lnTo>
                  <a:lnTo>
                    <a:pt x="17417" y="0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30619"/>
              <a:ext cx="8124825" cy="5657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6835775" y="696349"/>
              <a:ext cx="1306513" cy="157087"/>
            </a:xfrm>
            <a:custGeom>
              <a:avLst/>
              <a:gdLst>
                <a:gd name="connsiteX0" fmla="*/ 0 w 1306285"/>
                <a:gd name="connsiteY0" fmla="*/ 0 h 156754"/>
                <a:gd name="connsiteX1" fmla="*/ 1306285 w 1306285"/>
                <a:gd name="connsiteY1" fmla="*/ 0 h 156754"/>
                <a:gd name="connsiteX2" fmla="*/ 17417 w 1306285"/>
                <a:gd name="connsiteY2" fmla="*/ 156754 h 156754"/>
                <a:gd name="connsiteX3" fmla="*/ 0 w 1306285"/>
                <a:gd name="connsiteY3" fmla="*/ 0 h 15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285" h="156754">
                  <a:moveTo>
                    <a:pt x="0" y="0"/>
                  </a:moveTo>
                  <a:lnTo>
                    <a:pt x="1306285" y="0"/>
                  </a:lnTo>
                  <a:lnTo>
                    <a:pt x="17417" y="15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6125" y="908984"/>
            <a:ext cx="1691489" cy="3932295"/>
          </a:xfrm>
          <a:prstGeom prst="rect">
            <a:avLst/>
          </a:prstGeom>
        </p:spPr>
        <p:txBody>
          <a:bodyPr/>
          <a:lstStyle>
            <a:lvl1pPr lvl="0" indent="0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60000"/>
              <a:buFont typeface="Wingdings" panose="05000000000000000000" pitchFamily="2" charset="2"/>
              <a:buNone/>
              <a:defRPr sz="23900" i="1" baseline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defRPr>
            </a:lvl1pPr>
            <a:lvl2pPr marL="714375" indent="-357188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fontAlgn="auto">
              <a:defRPr/>
            </a:pPr>
            <a:r>
              <a:rPr lang="en-US" altLang="zh-CN" dirty="0">
                <a:ln w="19050">
                  <a:solidFill>
                    <a:schemeClr val="bg1"/>
                  </a:solidFill>
                </a:ln>
              </a:rPr>
              <a:t>1</a:t>
            </a:r>
            <a:endParaRPr lang="zh-CN" altLang="en-US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715594" y="2601888"/>
            <a:ext cx="6024758" cy="75970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713420" y="3494362"/>
            <a:ext cx="5236026" cy="399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C1C1-1F5E-4387-82CE-2B20C0987829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11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9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DD1E2-69E8-41EC-B0EC-3ABE94D56C2A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5B5D0-2A38-4A4A-8156-24ADACAA2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7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23528" y="190540"/>
            <a:ext cx="6984076" cy="50215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E7CA2-A344-4945-A715-32E26878E13B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2903C-B1A9-4CF9-A9C9-AEB3352389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B4AF-40C6-4019-BFD0-8DB0E7D21534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3E74D-8936-4CEB-876E-B25B4B0769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069D0-5DB9-444E-9EBF-57AC90FA5D89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09FE-6380-436A-8BDE-F2E85A4DCB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C631-91EE-43BA-AC41-A5F3DECE3A48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234BC-7E82-4407-AD46-AF5C7190F8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2C58-DD79-47BD-85F9-F642E2ECD727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4098-4058-4406-9A93-70285EE88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7463" y="0"/>
            <a:ext cx="91694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70700" y="312738"/>
            <a:ext cx="2273300" cy="539750"/>
          </a:xfrm>
          <a:custGeom>
            <a:avLst/>
            <a:gdLst>
              <a:gd name="connsiteX0" fmla="*/ 0 w 2272937"/>
              <a:gd name="connsiteY0" fmla="*/ 478971 h 478971"/>
              <a:gd name="connsiteX1" fmla="*/ 2272937 w 2272937"/>
              <a:gd name="connsiteY1" fmla="*/ 478971 h 478971"/>
              <a:gd name="connsiteX2" fmla="*/ 2272937 w 2272937"/>
              <a:gd name="connsiteY2" fmla="*/ 0 h 478971"/>
              <a:gd name="connsiteX3" fmla="*/ 1271452 w 2272937"/>
              <a:gd name="connsiteY3" fmla="*/ 0 h 478971"/>
              <a:gd name="connsiteX4" fmla="*/ 17417 w 2272937"/>
              <a:gd name="connsiteY4" fmla="*/ 0 h 478971"/>
              <a:gd name="connsiteX5" fmla="*/ 0 w 2272937"/>
              <a:gd name="connsiteY5" fmla="*/ 478971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2937" h="478971">
                <a:moveTo>
                  <a:pt x="0" y="478971"/>
                </a:moveTo>
                <a:lnTo>
                  <a:pt x="2272937" y="478971"/>
                </a:lnTo>
                <a:lnTo>
                  <a:pt x="2272937" y="0"/>
                </a:lnTo>
                <a:lnTo>
                  <a:pt x="1271452" y="0"/>
                </a:lnTo>
                <a:lnTo>
                  <a:pt x="17417" y="0"/>
                </a:lnTo>
                <a:lnTo>
                  <a:pt x="0" y="47897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 bwMode="auto">
          <a:xfrm>
            <a:off x="461963" y="904875"/>
            <a:ext cx="8177212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25F5FF-08FA-4BD8-BD4C-3DAF57980AD0}" type="datetimeFigureOut">
              <a:rPr lang="zh-CN" altLang="en-US" smtClean="0"/>
              <a:pPr>
                <a:defRPr/>
              </a:pPr>
              <a:t>2019/8/22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7507288" y="6516688"/>
            <a:ext cx="644525" cy="344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1"/>
                </a:solidFill>
                <a:ea typeface="幼圆" panose="02010509060101010101" pitchFamily="49" charset="-122"/>
              </a:defRPr>
            </a:lvl1pPr>
          </a:lstStyle>
          <a:p>
            <a:fld id="{B532A602-B8E0-4E9E-A1F3-CE264F11C5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30175"/>
            <a:ext cx="8124825" cy="566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835775" y="696913"/>
            <a:ext cx="1306513" cy="157162"/>
          </a:xfrm>
          <a:custGeom>
            <a:avLst/>
            <a:gdLst>
              <a:gd name="connsiteX0" fmla="*/ 0 w 1306285"/>
              <a:gd name="connsiteY0" fmla="*/ 0 h 156754"/>
              <a:gd name="connsiteX1" fmla="*/ 1306285 w 1306285"/>
              <a:gd name="connsiteY1" fmla="*/ 0 h 156754"/>
              <a:gd name="connsiteX2" fmla="*/ 17417 w 1306285"/>
              <a:gd name="connsiteY2" fmla="*/ 156754 h 156754"/>
              <a:gd name="connsiteX3" fmla="*/ 0 w 1306285"/>
              <a:gd name="connsiteY3" fmla="*/ 0 h 1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6285" h="156754">
                <a:moveTo>
                  <a:pt x="0" y="0"/>
                </a:moveTo>
                <a:lnTo>
                  <a:pt x="1306285" y="0"/>
                </a:lnTo>
                <a:lnTo>
                  <a:pt x="17417" y="1567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4" name="KSO_BT1"/>
          <p:cNvSpPr>
            <a:spLocks noGrp="1"/>
          </p:cNvSpPr>
          <p:nvPr>
            <p:ph type="title"/>
          </p:nvPr>
        </p:nvSpPr>
        <p:spPr bwMode="auto">
          <a:xfrm>
            <a:off x="339725" y="157163"/>
            <a:ext cx="76898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39240"/>
            <a:ext cx="3849624" cy="3779520"/>
          </a:xfrm>
          <a:prstGeom prst="ellipse">
            <a:avLst/>
          </a:prstGeom>
          <a:ln w="63500" cap="rnd"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5274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57188" indent="-357188" algn="just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3B5518"/>
        </a:buClr>
        <a:buSzPct val="60000"/>
        <a:buFont typeface="Wingdings" pitchFamily="2" charset="2"/>
        <a:buChar char="q"/>
        <a:defRPr sz="2000" kern="1200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357188" indent="-357188" algn="just" rtl="0" eaLnBrk="1" fontAlgn="base" hangingPunct="1">
        <a:lnSpc>
          <a:spcPct val="130000"/>
        </a:lnSpc>
        <a:spcBef>
          <a:spcPct val="0"/>
        </a:spcBef>
        <a:spcAft>
          <a:spcPts val="600"/>
        </a:spcAft>
        <a:buClr>
          <a:srgbClr val="D8E39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69568" y="1340768"/>
            <a:ext cx="7001688" cy="102919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问题与子问题</a:t>
            </a:r>
            <a:endParaRPr lang="zh-CN" altLang="en-US" sz="32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682875" y="3079750"/>
            <a:ext cx="3775075" cy="4937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b="1">
                <a:solidFill>
                  <a:schemeClr val="tx1">
                    <a:lumMod val="75000"/>
                  </a:schemeClr>
                </a:solidFill>
              </a:rPr>
              <a:t>长沙市一中   袁帅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68AF5A97-4D6E-4AD4-9900-8A9AE1AD1FEA}"/>
              </a:ext>
            </a:extLst>
          </p:cNvPr>
          <p:cNvSpPr txBox="1">
            <a:spLocks/>
          </p:cNvSpPr>
          <p:nvPr/>
        </p:nvSpPr>
        <p:spPr bwMode="auto">
          <a:xfrm>
            <a:off x="1069568" y="2050556"/>
            <a:ext cx="7001688" cy="102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108000" rIns="0" bIns="0" numCol="1" rtlCol="0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800" dirty="0"/>
              <a:t>递推与动态规划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状态的递推求解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递推：从已知状态出发，由小规模问题的解推出大规模问题的解，直至达成目标。</a:t>
            </a:r>
            <a:endParaRPr lang="en-US" altLang="zh-CN" dirty="0"/>
          </a:p>
          <a:p>
            <a:r>
              <a:rPr lang="zh-CN" altLang="en-US" dirty="0"/>
              <a:t>需要依次考虑：</a:t>
            </a:r>
            <a:endParaRPr lang="en-US" altLang="zh-CN" dirty="0"/>
          </a:p>
          <a:p>
            <a:pPr lvl="1"/>
            <a:r>
              <a:rPr lang="zh-CN" altLang="en-US" dirty="0"/>
              <a:t>状态的定义</a:t>
            </a:r>
            <a:endParaRPr lang="en-US" altLang="zh-CN" dirty="0"/>
          </a:p>
          <a:p>
            <a:pPr lvl="1"/>
            <a:r>
              <a:rPr lang="zh-CN" altLang="en-US" dirty="0"/>
              <a:t>状态的转移方程</a:t>
            </a:r>
            <a:endParaRPr lang="en-US" altLang="zh-CN" dirty="0"/>
          </a:p>
          <a:p>
            <a:pPr lvl="1"/>
            <a:r>
              <a:rPr lang="zh-CN" altLang="en-US" dirty="0"/>
              <a:t>起始状态</a:t>
            </a:r>
            <a:endParaRPr lang="en-US" altLang="zh-CN" dirty="0"/>
          </a:p>
          <a:p>
            <a:pPr lvl="1"/>
            <a:r>
              <a:rPr lang="zh-CN" altLang="en-US" dirty="0"/>
              <a:t>状态求解顺序</a:t>
            </a:r>
            <a:endParaRPr lang="en-US" altLang="zh-CN" dirty="0"/>
          </a:p>
          <a:p>
            <a:r>
              <a:rPr lang="zh-CN" altLang="en-US" dirty="0"/>
              <a:t>递推可以保证每个问题只求一次！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96F912-FA80-4A1F-AC04-2AA599623A47}"/>
              </a:ext>
            </a:extLst>
          </p:cNvPr>
          <p:cNvSpPr txBox="1"/>
          <p:nvPr/>
        </p:nvSpPr>
        <p:spPr>
          <a:xfrm>
            <a:off x="3131841" y="2492896"/>
            <a:ext cx="5760640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f[1000]={0,1,1};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int fib(int n){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for(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=3;i&lt;=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	f[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]=f[i-1]+f[i-2];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return f[n];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1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对比：递归、记忆化与递推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336" y="957622"/>
            <a:ext cx="8312567" cy="5450981"/>
          </a:xfrm>
        </p:spPr>
        <p:txBody>
          <a:bodyPr/>
          <a:lstStyle/>
          <a:p>
            <a:r>
              <a:rPr lang="zh-CN" altLang="en-US" dirty="0"/>
              <a:t>递归： 大规模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小规模  自顶向下  未知追溯已知</a:t>
            </a:r>
            <a:endParaRPr lang="en-US" altLang="zh-CN" dirty="0"/>
          </a:p>
          <a:p>
            <a:pPr lvl="1"/>
            <a:r>
              <a:rPr lang="zh-CN" altLang="en-US" dirty="0"/>
              <a:t>记忆化：递归时上，记录子问题答案，不重复求解子问题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递推： 小规模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大规模  自底向上  已知推到未知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EBF9B5-6ABA-4142-9216-CC01AD55CA15}"/>
              </a:ext>
            </a:extLst>
          </p:cNvPr>
          <p:cNvGrpSpPr/>
          <p:nvPr/>
        </p:nvGrpSpPr>
        <p:grpSpPr>
          <a:xfrm>
            <a:off x="373470" y="2155315"/>
            <a:ext cx="4846602" cy="1921757"/>
            <a:chOff x="1187624" y="3769876"/>
            <a:chExt cx="7109938" cy="281920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24A091-B40D-49E4-B905-D02C0AC9061F}"/>
                </a:ext>
              </a:extLst>
            </p:cNvPr>
            <p:cNvSpPr/>
            <p:nvPr/>
          </p:nvSpPr>
          <p:spPr>
            <a:xfrm>
              <a:off x="2987824" y="4509120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fib(4)</a:t>
              </a:r>
              <a:endParaRPr lang="zh-CN" altLang="en-US" sz="20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3BAE873-3A38-4AB8-8921-07D73532D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4293096"/>
              <a:ext cx="576064" cy="3292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8E2D7FD-7893-4416-B732-F032262A182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60" y="5013176"/>
              <a:ext cx="648542" cy="1178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62C73F-32AE-4F80-8656-C6D23E8BC0CA}"/>
                </a:ext>
              </a:extLst>
            </p:cNvPr>
            <p:cNvSpPr/>
            <p:nvPr/>
          </p:nvSpPr>
          <p:spPr>
            <a:xfrm>
              <a:off x="4788494" y="4005065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fib(3)</a:t>
              </a:r>
              <a:endParaRPr lang="zh-CN" altLang="en-US" sz="20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7EEF153-8C1A-4486-9509-6E17B959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630" y="4059054"/>
              <a:ext cx="648072" cy="592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D46512C-46ED-4D97-93D2-8E5E476F839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630" y="4509120"/>
              <a:ext cx="648072" cy="749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6188AAB-489D-428D-8782-49AB234E00EA}"/>
                </a:ext>
              </a:extLst>
            </p:cNvPr>
            <p:cNvSpPr/>
            <p:nvPr/>
          </p:nvSpPr>
          <p:spPr>
            <a:xfrm>
              <a:off x="6588694" y="3769876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fib(2)</a:t>
              </a:r>
              <a:endParaRPr lang="zh-CN" altLang="en-US" sz="2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6FDC43F-0C59-4144-AD28-44522E818BD3}"/>
                </a:ext>
              </a:extLst>
            </p:cNvPr>
            <p:cNvSpPr/>
            <p:nvPr/>
          </p:nvSpPr>
          <p:spPr>
            <a:xfrm>
              <a:off x="4788024" y="4869160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fib(2)</a:t>
              </a:r>
              <a:endParaRPr lang="zh-CN" altLang="en-US" sz="20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97E5FC-C937-4004-8EFF-FF7361B72F8C}"/>
                </a:ext>
              </a:extLst>
            </p:cNvPr>
            <p:cNvSpPr/>
            <p:nvPr/>
          </p:nvSpPr>
          <p:spPr>
            <a:xfrm>
              <a:off x="6588694" y="4345940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fib(1)</a:t>
              </a:r>
              <a:endParaRPr lang="zh-CN" altLang="en-US" sz="20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2685441-A5DD-4973-B251-430DB87322CF}"/>
                </a:ext>
              </a:extLst>
            </p:cNvPr>
            <p:cNvSpPr/>
            <p:nvPr/>
          </p:nvSpPr>
          <p:spPr>
            <a:xfrm>
              <a:off x="2988294" y="5661249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fib(3)</a:t>
              </a:r>
              <a:endParaRPr lang="zh-CN" altLang="en-US" sz="20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620AC35-E56B-4A35-9F53-41AFA3E82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2430" y="5715238"/>
              <a:ext cx="648072" cy="592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4C869B2-1829-4F7A-ABD0-6D809D21E35B}"/>
                </a:ext>
              </a:extLst>
            </p:cNvPr>
            <p:cNvCxnSpPr>
              <a:cxnSpLocks/>
            </p:cNvCxnSpPr>
            <p:nvPr/>
          </p:nvCxnSpPr>
          <p:spPr>
            <a:xfrm>
              <a:off x="4212430" y="6165304"/>
              <a:ext cx="648072" cy="749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EDBFCF-859C-4D9E-B169-BB9254CB7808}"/>
                </a:ext>
              </a:extLst>
            </p:cNvPr>
            <p:cNvSpPr/>
            <p:nvPr/>
          </p:nvSpPr>
          <p:spPr>
            <a:xfrm>
              <a:off x="4788494" y="5426060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fib(2)</a:t>
              </a:r>
              <a:endParaRPr lang="zh-CN" altLang="en-US" sz="20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77E151-61E7-4869-B144-7626AF6F7B05}"/>
                </a:ext>
              </a:extLst>
            </p:cNvPr>
            <p:cNvSpPr/>
            <p:nvPr/>
          </p:nvSpPr>
          <p:spPr>
            <a:xfrm>
              <a:off x="4788494" y="6002124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fib(1)</a:t>
              </a:r>
              <a:endParaRPr lang="zh-CN" altLang="en-US" sz="20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CC81162-2F8C-4759-B7CA-FEC9D71F0249}"/>
                </a:ext>
              </a:extLst>
            </p:cNvPr>
            <p:cNvSpPr/>
            <p:nvPr/>
          </p:nvSpPr>
          <p:spPr>
            <a:xfrm>
              <a:off x="1187624" y="5066020"/>
              <a:ext cx="1512546" cy="586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fib(5)</a:t>
              </a:r>
              <a:endParaRPr lang="zh-CN" altLang="en-US" sz="2000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F813D75-DAA7-4072-AB65-78B6943E7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4849996"/>
              <a:ext cx="576064" cy="3292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65BD470-1FF3-4049-A60F-6730C58E6E43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5570076"/>
              <a:ext cx="576064" cy="2351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146090F-9555-4129-98CF-5E009FCA90C1}"/>
                </a:ext>
              </a:extLst>
            </p:cNvPr>
            <p:cNvSpPr/>
            <p:nvPr/>
          </p:nvSpPr>
          <p:spPr>
            <a:xfrm>
              <a:off x="4841648" y="3769876"/>
              <a:ext cx="3455914" cy="1099284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81F355-18D9-4AB9-A51F-00228CF74B82}"/>
                </a:ext>
              </a:extLst>
            </p:cNvPr>
            <p:cNvSpPr/>
            <p:nvPr/>
          </p:nvSpPr>
          <p:spPr>
            <a:xfrm>
              <a:off x="3034959" y="5445224"/>
              <a:ext cx="3455914" cy="1099284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4DA2EE1-6101-4E22-AD92-60F25C572C86}"/>
              </a:ext>
            </a:extLst>
          </p:cNvPr>
          <p:cNvGrpSpPr/>
          <p:nvPr/>
        </p:nvGrpSpPr>
        <p:grpSpPr>
          <a:xfrm>
            <a:off x="4482619" y="2383034"/>
            <a:ext cx="4320480" cy="1539197"/>
            <a:chOff x="1187624" y="3769876"/>
            <a:chExt cx="6432121" cy="229148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8EF957B-BA81-49BA-B526-59CB4ECCC50E}"/>
                </a:ext>
              </a:extLst>
            </p:cNvPr>
            <p:cNvSpPr/>
            <p:nvPr/>
          </p:nvSpPr>
          <p:spPr>
            <a:xfrm>
              <a:off x="2987824" y="4509120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fib(4)</a:t>
              </a:r>
              <a:endParaRPr lang="zh-CN" altLang="en-US" sz="2000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8BDD5AB-4BF2-4495-93F7-E27F6A54F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4293096"/>
              <a:ext cx="576064" cy="3292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4A55573-FB4D-4262-916C-4DA74CC9CF48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60" y="5013176"/>
              <a:ext cx="648542" cy="11789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23A6997-C31C-460E-BD93-1F4D9A38E968}"/>
                </a:ext>
              </a:extLst>
            </p:cNvPr>
            <p:cNvSpPr/>
            <p:nvPr/>
          </p:nvSpPr>
          <p:spPr>
            <a:xfrm>
              <a:off x="4788494" y="4005064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fib(3)</a:t>
              </a:r>
              <a:endParaRPr lang="zh-CN" altLang="en-US" sz="20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F794937-6972-46A2-8D40-38B221569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630" y="4059054"/>
              <a:ext cx="648072" cy="592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2F18C3E-7AD8-4F6A-B18E-E3564FFC7896}"/>
                </a:ext>
              </a:extLst>
            </p:cNvPr>
            <p:cNvCxnSpPr>
              <a:cxnSpLocks/>
            </p:cNvCxnSpPr>
            <p:nvPr/>
          </p:nvCxnSpPr>
          <p:spPr>
            <a:xfrm>
              <a:off x="6012630" y="4509120"/>
              <a:ext cx="648072" cy="749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5A0F37A-5C5B-40BA-B996-E483B086EB7D}"/>
                </a:ext>
              </a:extLst>
            </p:cNvPr>
            <p:cNvSpPr/>
            <p:nvPr/>
          </p:nvSpPr>
          <p:spPr>
            <a:xfrm>
              <a:off x="6588694" y="3769876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fib(2)</a:t>
              </a:r>
              <a:endParaRPr lang="zh-CN" altLang="en-US" sz="20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E2D3734-E7BA-4A05-B36F-403104B97AB5}"/>
                </a:ext>
              </a:extLst>
            </p:cNvPr>
            <p:cNvSpPr/>
            <p:nvPr/>
          </p:nvSpPr>
          <p:spPr>
            <a:xfrm>
              <a:off x="4788024" y="4869160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fib(2)</a:t>
              </a:r>
              <a:endParaRPr lang="zh-CN" altLang="en-US" sz="20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91193BB-706F-4040-8289-E85F270744D2}"/>
                </a:ext>
              </a:extLst>
            </p:cNvPr>
            <p:cNvSpPr/>
            <p:nvPr/>
          </p:nvSpPr>
          <p:spPr>
            <a:xfrm>
              <a:off x="6588694" y="4345940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fib(1)</a:t>
              </a:r>
              <a:endParaRPr lang="zh-CN" altLang="en-US" sz="20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DD1B41-A85A-4B64-9EAD-FF761E6326FC}"/>
                </a:ext>
              </a:extLst>
            </p:cNvPr>
            <p:cNvSpPr/>
            <p:nvPr/>
          </p:nvSpPr>
          <p:spPr>
            <a:xfrm>
              <a:off x="2988294" y="5661248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fib(3)</a:t>
              </a:r>
              <a:endParaRPr lang="zh-CN" altLang="en-US" sz="200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644549-1E7F-4ADD-BBAD-BB6B8F212F60}"/>
                </a:ext>
              </a:extLst>
            </p:cNvPr>
            <p:cNvSpPr/>
            <p:nvPr/>
          </p:nvSpPr>
          <p:spPr>
            <a:xfrm>
              <a:off x="1187624" y="5066020"/>
              <a:ext cx="10310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fib(5)</a:t>
              </a:r>
              <a:endParaRPr lang="zh-CN" altLang="en-US" sz="2000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9889D28-D999-40F7-80E4-01B87EBEB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4849996"/>
              <a:ext cx="576064" cy="3292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B3C4981-A6D7-49A7-942F-2395BFBF795C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5570076"/>
              <a:ext cx="576064" cy="2351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5AC7FB1-2E58-4774-A5C8-03BCC334347D}"/>
              </a:ext>
            </a:extLst>
          </p:cNvPr>
          <p:cNvGrpSpPr/>
          <p:nvPr/>
        </p:nvGrpSpPr>
        <p:grpSpPr>
          <a:xfrm>
            <a:off x="2024410" y="4843322"/>
            <a:ext cx="4320480" cy="1539197"/>
            <a:chOff x="1187624" y="3769876"/>
            <a:chExt cx="6432121" cy="229148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8D1519-41B1-41FB-A9B1-56558BC86651}"/>
                </a:ext>
              </a:extLst>
            </p:cNvPr>
            <p:cNvSpPr/>
            <p:nvPr/>
          </p:nvSpPr>
          <p:spPr>
            <a:xfrm>
              <a:off x="2987824" y="4509120"/>
              <a:ext cx="1031051" cy="400110"/>
            </a:xfrm>
            <a:prstGeom prst="rect">
              <a:avLst/>
            </a:prstGeom>
            <a:ln>
              <a:noFill/>
              <a:headEnd type="triangl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fib(4)</a:t>
              </a:r>
              <a:endParaRPr lang="zh-CN" altLang="en-US" sz="20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EE74F8B-BD95-4AC7-B241-320BBE8F4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4293096"/>
              <a:ext cx="576064" cy="329275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6BB3DA9-3D9E-4044-82C3-F1BFC4695CAE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60" y="5013176"/>
              <a:ext cx="648542" cy="117891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6F261CA-A501-437C-95A2-1D918BFBC91A}"/>
                </a:ext>
              </a:extLst>
            </p:cNvPr>
            <p:cNvSpPr/>
            <p:nvPr/>
          </p:nvSpPr>
          <p:spPr>
            <a:xfrm>
              <a:off x="4788494" y="4005064"/>
              <a:ext cx="1031051" cy="400110"/>
            </a:xfrm>
            <a:prstGeom prst="rect">
              <a:avLst/>
            </a:prstGeom>
            <a:ln>
              <a:noFill/>
              <a:headEnd type="triangl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fib(3)</a:t>
              </a:r>
              <a:endParaRPr lang="zh-CN" altLang="en-US" sz="2000" dirty="0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E12CBDA-D7D6-44A7-8F67-61A7F76D0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630" y="4059054"/>
              <a:ext cx="648072" cy="59263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6E8928B-48A1-4A6B-8EF5-B6C2ACC7236C}"/>
                </a:ext>
              </a:extLst>
            </p:cNvPr>
            <p:cNvCxnSpPr>
              <a:cxnSpLocks/>
            </p:cNvCxnSpPr>
            <p:nvPr/>
          </p:nvCxnSpPr>
          <p:spPr>
            <a:xfrm>
              <a:off x="6012630" y="4509120"/>
              <a:ext cx="648072" cy="74924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556F97F-E525-4C19-93A1-397406C99857}"/>
                </a:ext>
              </a:extLst>
            </p:cNvPr>
            <p:cNvSpPr/>
            <p:nvPr/>
          </p:nvSpPr>
          <p:spPr>
            <a:xfrm>
              <a:off x="6588694" y="3769876"/>
              <a:ext cx="1031051" cy="400110"/>
            </a:xfrm>
            <a:prstGeom prst="rect">
              <a:avLst/>
            </a:prstGeom>
            <a:ln>
              <a:noFill/>
              <a:headEnd type="triangl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fib(2)</a:t>
              </a:r>
              <a:endParaRPr lang="zh-CN" altLang="en-US" sz="20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AFDC220-D011-4ECF-B34C-6FA1BEF222FE}"/>
                </a:ext>
              </a:extLst>
            </p:cNvPr>
            <p:cNvSpPr/>
            <p:nvPr/>
          </p:nvSpPr>
          <p:spPr>
            <a:xfrm>
              <a:off x="4788024" y="4869160"/>
              <a:ext cx="1031051" cy="400110"/>
            </a:xfrm>
            <a:prstGeom prst="rect">
              <a:avLst/>
            </a:prstGeom>
            <a:ln>
              <a:noFill/>
              <a:headEnd type="triangl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fib(2)</a:t>
              </a:r>
              <a:endParaRPr lang="zh-CN" altLang="en-US" sz="20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D68848A-2352-4735-8C41-C3DE40E6C7A9}"/>
                </a:ext>
              </a:extLst>
            </p:cNvPr>
            <p:cNvSpPr/>
            <p:nvPr/>
          </p:nvSpPr>
          <p:spPr>
            <a:xfrm>
              <a:off x="6588694" y="4345940"/>
              <a:ext cx="1031051" cy="400110"/>
            </a:xfrm>
            <a:prstGeom prst="rect">
              <a:avLst/>
            </a:prstGeom>
            <a:ln>
              <a:noFill/>
              <a:headEnd type="triangl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fib(1)</a:t>
              </a:r>
              <a:endParaRPr lang="zh-CN" altLang="en-US" sz="20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2910FF9-A901-48DB-A698-A797228BD274}"/>
                </a:ext>
              </a:extLst>
            </p:cNvPr>
            <p:cNvSpPr/>
            <p:nvPr/>
          </p:nvSpPr>
          <p:spPr>
            <a:xfrm>
              <a:off x="2988294" y="5661248"/>
              <a:ext cx="1031051" cy="400110"/>
            </a:xfrm>
            <a:prstGeom prst="rect">
              <a:avLst/>
            </a:prstGeom>
            <a:ln>
              <a:noFill/>
              <a:headEnd type="triangl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fib(3)</a:t>
              </a:r>
              <a:endParaRPr lang="zh-CN" altLang="en-US" sz="20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E7B16FE-35FF-4FB0-ABFA-380FC2E4D516}"/>
                </a:ext>
              </a:extLst>
            </p:cNvPr>
            <p:cNvSpPr/>
            <p:nvPr/>
          </p:nvSpPr>
          <p:spPr>
            <a:xfrm>
              <a:off x="1187624" y="5066020"/>
              <a:ext cx="1031051" cy="400110"/>
            </a:xfrm>
            <a:prstGeom prst="rect">
              <a:avLst/>
            </a:prstGeom>
            <a:ln>
              <a:noFill/>
              <a:headEnd type="triangl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微软雅黑" panose="020B0503020204020204" pitchFamily="34" charset="-122"/>
                </a:rPr>
                <a:t>fib(5)</a:t>
              </a:r>
              <a:endParaRPr lang="zh-CN" altLang="en-US" sz="2000" dirty="0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6A89FC8-8288-4667-BBE9-771DE360B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4849996"/>
              <a:ext cx="576064" cy="329275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51B6E2B-656F-47BD-AD37-A5173AC24FB3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5570076"/>
              <a:ext cx="576064" cy="235188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23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变式：跳楼梯游戏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级台阶，从楼下跳到楼上，每次要么跳一级，要么跳两级，每一级有一个分值。问从第</a:t>
            </a:r>
            <a:r>
              <a:rPr lang="en-US" altLang="zh-CN" dirty="0"/>
              <a:t>0</a:t>
            </a:r>
            <a:r>
              <a:rPr lang="zh-CN" altLang="en-US" dirty="0"/>
              <a:t>层开始跳，怎样跳能得最多的分？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ADA5D8-ACEF-4715-BD95-4ED88A4AF007}"/>
              </a:ext>
            </a:extLst>
          </p:cNvPr>
          <p:cNvSpPr txBox="1"/>
          <p:nvPr/>
        </p:nvSpPr>
        <p:spPr>
          <a:xfrm>
            <a:off x="395536" y="2729966"/>
            <a:ext cx="3348372" cy="117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3 5 -1 -4 3 -2 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A9D3A8-DC3E-411F-8567-D75D15DD28F9}"/>
              </a:ext>
            </a:extLst>
          </p:cNvPr>
          <p:cNvSpPr txBox="1"/>
          <p:nvPr/>
        </p:nvSpPr>
        <p:spPr>
          <a:xfrm>
            <a:off x="395536" y="4500564"/>
            <a:ext cx="2448272" cy="810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output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11</a:t>
            </a:r>
          </a:p>
        </p:txBody>
      </p:sp>
      <p:pic>
        <p:nvPicPr>
          <p:cNvPr id="1026" name="Picture 2" descr="https://timgsa.baidu.com/timg?image&amp;quality=80&amp;size=b9999_10000&amp;sec=1523238831&amp;di=dce36438bfdf875b995bae01110c6a48&amp;imgtype=jpg&amp;er=1&amp;src=http%3A%2F%2Fimgsrc.baidu.com%2Fimage%2Fc0%253Dshijue1%252C0%252C0%252C294%252C40%2Fsign%3D3eb77aa76681800a7ae8814dd95c598f%2F18d8bc3eb13533fa6d641006a2d3fd1f40345bcc.jpg">
            <a:extLst>
              <a:ext uri="{FF2B5EF4-FFF2-40B4-BE49-F238E27FC236}">
                <a16:creationId xmlns:a16="http://schemas.microsoft.com/office/drawing/2014/main" id="{E0AC9280-BE7F-4056-A1C1-3B6D08632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r="5524" b="12201"/>
          <a:stretch/>
        </p:blipFill>
        <p:spPr bwMode="auto">
          <a:xfrm>
            <a:off x="3851920" y="2401333"/>
            <a:ext cx="4896544" cy="372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F3FF60-49C0-484E-9734-D8E2F49411EC}"/>
              </a:ext>
            </a:extLst>
          </p:cNvPr>
          <p:cNvSpPr txBox="1"/>
          <p:nvPr/>
        </p:nvSpPr>
        <p:spPr>
          <a:xfrm>
            <a:off x="5023804" y="5788819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7BA6A5-9ED6-400B-B17B-840192F7071F}"/>
              </a:ext>
            </a:extLst>
          </p:cNvPr>
          <p:cNvSpPr txBox="1"/>
          <p:nvPr/>
        </p:nvSpPr>
        <p:spPr>
          <a:xfrm>
            <a:off x="5364088" y="5480419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AFF82-39BC-44B8-BF1C-4B5C1E19CFD9}"/>
              </a:ext>
            </a:extLst>
          </p:cNvPr>
          <p:cNvSpPr txBox="1"/>
          <p:nvPr/>
        </p:nvSpPr>
        <p:spPr>
          <a:xfrm>
            <a:off x="5726726" y="5176694"/>
            <a:ext cx="34336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-1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DA6A37-3572-4BFF-83A3-A5A3A082C475}"/>
              </a:ext>
            </a:extLst>
          </p:cNvPr>
          <p:cNvSpPr txBox="1"/>
          <p:nvPr/>
        </p:nvSpPr>
        <p:spPr>
          <a:xfrm>
            <a:off x="6070090" y="4861228"/>
            <a:ext cx="34336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-4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AA4C52-9840-4AB8-9F0A-F31B33FB8F9B}"/>
              </a:ext>
            </a:extLst>
          </p:cNvPr>
          <p:cNvSpPr txBox="1"/>
          <p:nvPr/>
        </p:nvSpPr>
        <p:spPr>
          <a:xfrm>
            <a:off x="6424679" y="4562568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CC190-2C09-4FA9-BA7C-75DB4CA7A58F}"/>
              </a:ext>
            </a:extLst>
          </p:cNvPr>
          <p:cNvSpPr txBox="1"/>
          <p:nvPr/>
        </p:nvSpPr>
        <p:spPr>
          <a:xfrm>
            <a:off x="6804248" y="4219333"/>
            <a:ext cx="34336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-2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5FCA1D-E883-4187-BB10-67B87DED9DE0}"/>
              </a:ext>
            </a:extLst>
          </p:cNvPr>
          <p:cNvSpPr txBox="1"/>
          <p:nvPr/>
        </p:nvSpPr>
        <p:spPr>
          <a:xfrm>
            <a:off x="7147612" y="3903867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变式：跳楼梯游戏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级台阶，从楼下跳到楼上，每次要么跳一级，要么跳两级，每一级有一个分值。问从第</a:t>
            </a:r>
            <a:r>
              <a:rPr lang="en-US" altLang="zh-CN" dirty="0"/>
              <a:t>1</a:t>
            </a:r>
            <a:r>
              <a:rPr lang="zh-CN" altLang="en-US" dirty="0"/>
              <a:t>级开始跳，怎样跳能得最多的分？</a:t>
            </a:r>
            <a:endParaRPr lang="en-US" altLang="zh-CN" dirty="0"/>
          </a:p>
          <a:p>
            <a:pPr lvl="1"/>
            <a:r>
              <a:rPr lang="zh-CN" altLang="en-US" dirty="0"/>
              <a:t>要到达第</a:t>
            </a:r>
            <a:r>
              <a:rPr lang="en-US" altLang="zh-CN" dirty="0"/>
              <a:t>n</a:t>
            </a:r>
            <a:r>
              <a:rPr lang="zh-CN" altLang="en-US" dirty="0"/>
              <a:t>级台阶，要么从</a:t>
            </a:r>
            <a:r>
              <a:rPr lang="en-US" altLang="zh-CN" dirty="0"/>
              <a:t>n-1</a:t>
            </a:r>
            <a:r>
              <a:rPr lang="zh-CN" altLang="en-US" dirty="0"/>
              <a:t>级台阶往上跳一步，要么从</a:t>
            </a:r>
            <a:r>
              <a:rPr lang="en-US" altLang="zh-CN" dirty="0"/>
              <a:t>n-2</a:t>
            </a:r>
            <a:r>
              <a:rPr lang="zh-CN" altLang="en-US" dirty="0"/>
              <a:t>级台阶往上跳两步，从哪里跳过来更优，主要是看一步前是停在</a:t>
            </a:r>
            <a:r>
              <a:rPr lang="en-US" altLang="zh-CN" dirty="0"/>
              <a:t>n-1</a:t>
            </a:r>
            <a:r>
              <a:rPr lang="zh-CN" altLang="en-US" dirty="0"/>
              <a:t>位置还是</a:t>
            </a:r>
            <a:r>
              <a:rPr lang="en-US" altLang="zh-CN" dirty="0"/>
              <a:t>n-2</a:t>
            </a:r>
            <a:r>
              <a:rPr lang="zh-CN" altLang="en-US" dirty="0"/>
              <a:t>位置划算。</a:t>
            </a:r>
            <a:endParaRPr lang="en-US" altLang="zh-CN" dirty="0"/>
          </a:p>
          <a:p>
            <a:pPr lvl="1"/>
            <a:r>
              <a:rPr lang="zh-CN" altLang="en-US" dirty="0"/>
              <a:t>也就是说</a:t>
            </a:r>
            <a:r>
              <a:rPr lang="zh-CN" altLang="en-US" dirty="0">
                <a:solidFill>
                  <a:srgbClr val="FF0000"/>
                </a:solidFill>
              </a:rPr>
              <a:t>到达第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级台阶最大分值，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到达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zh-CN" altLang="en-US" dirty="0">
                <a:solidFill>
                  <a:srgbClr val="FF0000"/>
                </a:solidFill>
              </a:rPr>
              <a:t>级台阶的最大分值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到达第</a:t>
            </a:r>
            <a:r>
              <a:rPr lang="en-US" altLang="zh-CN" dirty="0">
                <a:solidFill>
                  <a:srgbClr val="FF0000"/>
                </a:solidFill>
              </a:rPr>
              <a:t>n-2</a:t>
            </a:r>
            <a:r>
              <a:rPr lang="zh-CN" altLang="en-US" dirty="0">
                <a:solidFill>
                  <a:srgbClr val="FF0000"/>
                </a:solidFill>
              </a:rPr>
              <a:t>级台阶的最大分值</a:t>
            </a:r>
            <a:r>
              <a:rPr lang="zh-CN" altLang="en-US" dirty="0"/>
              <a:t>中较大值加上到达第</a:t>
            </a:r>
            <a:r>
              <a:rPr lang="en-US" altLang="zh-CN" dirty="0"/>
              <a:t>n</a:t>
            </a:r>
            <a:r>
              <a:rPr lang="zh-CN" altLang="en-US" dirty="0"/>
              <a:t>级台阶本身的得分。</a:t>
            </a:r>
            <a:endParaRPr lang="en-US" altLang="zh-CN" dirty="0"/>
          </a:p>
          <a:p>
            <a:pPr lvl="1"/>
            <a:r>
              <a:rPr lang="zh-CN" altLang="en-US" dirty="0"/>
              <a:t>令</a:t>
            </a:r>
            <a:r>
              <a:rPr lang="en-US" altLang="zh-CN" dirty="0"/>
              <a:t>f(n)</a:t>
            </a:r>
            <a:r>
              <a:rPr lang="zh-CN" altLang="en-US" dirty="0"/>
              <a:t>表示跳到</a:t>
            </a:r>
            <a:r>
              <a:rPr lang="en-US" altLang="zh-CN" dirty="0"/>
              <a:t>n</a:t>
            </a:r>
            <a:r>
              <a:rPr lang="zh-CN" altLang="en-US" dirty="0"/>
              <a:t>级台阶能得到的最大分值</a:t>
            </a:r>
            <a:r>
              <a:rPr lang="en-US" altLang="zh-CN" dirty="0"/>
              <a:t>,</a:t>
            </a:r>
            <a:r>
              <a:rPr lang="zh-CN" altLang="en-US" dirty="0"/>
              <a:t>则我们可以得到如下递归关系： </a:t>
            </a:r>
            <a:r>
              <a:rPr lang="en-US" altLang="zh-CN" dirty="0"/>
              <a:t>f(n)=max(f(n-1),f(n-2))+a[n]</a:t>
            </a:r>
          </a:p>
          <a:p>
            <a:pPr lvl="1"/>
            <a:r>
              <a:rPr lang="zh-CN" altLang="en-US" dirty="0"/>
              <a:t>注意递归边界是   </a:t>
            </a:r>
            <a:r>
              <a:rPr lang="en-US" altLang="zh-CN" dirty="0"/>
              <a:t>f(1)=a[1]  f(2)=a[1]+a[2]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12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变式：跳楼梯游戏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级台阶，从楼下跳到楼上，每次要么跳一级，要么跳两级，每一级有一个分值。问从第</a:t>
            </a:r>
            <a:r>
              <a:rPr lang="en-US" altLang="zh-CN" dirty="0"/>
              <a:t>1</a:t>
            </a:r>
            <a:r>
              <a:rPr lang="zh-CN" altLang="en-US" dirty="0"/>
              <a:t>级开始跳，怎样跳能得最多的分？</a:t>
            </a:r>
            <a:endParaRPr lang="en-US" altLang="zh-CN" dirty="0"/>
          </a:p>
          <a:p>
            <a:pPr lvl="1"/>
            <a:r>
              <a:rPr lang="zh-CN" altLang="en-US" dirty="0"/>
              <a:t>递归式写成递推形式，则形如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f[n]=max(f[n-1],f[n-2])+a[n]</a:t>
            </a:r>
          </a:p>
          <a:p>
            <a:pPr lvl="1"/>
            <a:r>
              <a:rPr lang="zh-CN" altLang="en-US" dirty="0"/>
              <a:t>递推起始状态是   </a:t>
            </a:r>
            <a:r>
              <a:rPr lang="en-US" altLang="zh-CN" dirty="0"/>
              <a:t>f[1]=a[1]  f[2]=a[1]+a[2]</a:t>
            </a:r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48145-A77B-4C7D-A1D8-9CA365927A1D}"/>
              </a:ext>
            </a:extLst>
          </p:cNvPr>
          <p:cNvSpPr txBox="1"/>
          <p:nvPr/>
        </p:nvSpPr>
        <p:spPr>
          <a:xfrm>
            <a:off x="755576" y="4221088"/>
            <a:ext cx="7560840" cy="260840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int f[1000];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int game(int n){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f[1]=a[1];f[2]=a[1]+a[2];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for(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=3;i&lt;=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	f[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]=max(f[i-1],f[i-2])+a[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return f[n];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7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：骨牌覆盖问题（</a:t>
            </a:r>
            <a:r>
              <a:rPr lang="en-US" altLang="zh-CN" dirty="0"/>
              <a:t>p215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我们有一个</a:t>
            </a:r>
            <a:r>
              <a:rPr lang="en-US" altLang="zh-CN" dirty="0"/>
              <a:t>2xN</a:t>
            </a:r>
            <a:r>
              <a:rPr lang="zh-CN" altLang="en-US" dirty="0"/>
              <a:t>的长条形棋盘，然后用</a:t>
            </a:r>
            <a:r>
              <a:rPr lang="en-US" altLang="zh-CN" dirty="0"/>
              <a:t>1x2</a:t>
            </a:r>
            <a:r>
              <a:rPr lang="zh-CN" altLang="en-US" dirty="0"/>
              <a:t>的骨牌去覆盖整个棋盘。对于这个棋盘，一共有多少种不同的覆盖方法呢？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http://media.hihocoder.com/problem_images/20150411/1428731713269.png">
            <a:extLst>
              <a:ext uri="{FF2B5EF4-FFF2-40B4-BE49-F238E27FC236}">
                <a16:creationId xmlns:a16="http://schemas.microsoft.com/office/drawing/2014/main" id="{C41AB1B1-6E13-4CC9-9171-D62115B3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2" y="2276872"/>
            <a:ext cx="50577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7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：骨牌覆盖问题（</a:t>
            </a:r>
            <a:r>
              <a:rPr lang="en-US" altLang="zh-CN" dirty="0"/>
              <a:t>p215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5" y="957622"/>
            <a:ext cx="3030326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1——</a:t>
            </a:r>
            <a:r>
              <a:rPr lang="zh-CN" altLang="en-US" dirty="0"/>
              <a:t>搜索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从左往右，从上往下放，试探所有可能。如果铺好了，方案数</a:t>
            </a:r>
            <a:r>
              <a:rPr lang="en-US" altLang="zh-CN" dirty="0"/>
              <a:t>+1</a:t>
            </a:r>
          </a:p>
          <a:p>
            <a:pPr lvl="1"/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1D4337-79AE-43B1-828D-06B8441BB49A}"/>
              </a:ext>
            </a:extLst>
          </p:cNvPr>
          <p:cNvSpPr/>
          <p:nvPr/>
        </p:nvSpPr>
        <p:spPr>
          <a:xfrm rot="16200000">
            <a:off x="614711" y="2215106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3EB339-9F0C-4364-8212-5149CA4F5AA2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B2A2C5-4E55-4154-9F33-DE578F9DEE5C}"/>
              </a:ext>
            </a:extLst>
          </p:cNvPr>
          <p:cNvSpPr/>
          <p:nvPr/>
        </p:nvSpPr>
        <p:spPr>
          <a:xfrm rot="16200000">
            <a:off x="1113967" y="2215939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66937-E1BA-4E7C-B197-E1D18D04DEB5}"/>
              </a:ext>
            </a:extLst>
          </p:cNvPr>
          <p:cNvSpPr/>
          <p:nvPr/>
        </p:nvSpPr>
        <p:spPr>
          <a:xfrm rot="16200000">
            <a:off x="1618024" y="221264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A9BF1F-F779-47BF-9D3E-9FF06502C267}"/>
              </a:ext>
            </a:extLst>
          </p:cNvPr>
          <p:cNvSpPr/>
          <p:nvPr/>
        </p:nvSpPr>
        <p:spPr>
          <a:xfrm rot="16200000">
            <a:off x="2124339" y="221264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A4863F-1F0A-4853-98DC-111EC5EDBD81}"/>
              </a:ext>
            </a:extLst>
          </p:cNvPr>
          <p:cNvSpPr/>
          <p:nvPr/>
        </p:nvSpPr>
        <p:spPr>
          <a:xfrm rot="16200000">
            <a:off x="2620199" y="2210179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48CE75-7C2C-4434-A8E4-CF35813011C1}"/>
              </a:ext>
            </a:extLst>
          </p:cNvPr>
          <p:cNvSpPr/>
          <p:nvPr/>
        </p:nvSpPr>
        <p:spPr>
          <a:xfrm rot="10800000">
            <a:off x="2376367" y="1959837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872532-8D10-4464-90A5-C13FCF2C0593}"/>
              </a:ext>
            </a:extLst>
          </p:cNvPr>
          <p:cNvSpPr/>
          <p:nvPr/>
        </p:nvSpPr>
        <p:spPr>
          <a:xfrm rot="10800000">
            <a:off x="2377475" y="246389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1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：骨牌覆盖问题（</a:t>
            </a:r>
            <a:r>
              <a:rPr lang="en-US" altLang="zh-CN" dirty="0"/>
              <a:t>p215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3030326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1——</a:t>
            </a:r>
            <a:r>
              <a:rPr lang="zh-CN" altLang="en-US" dirty="0"/>
              <a:t>搜索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从左往右，从上往下放，试探所有可能。如果铺好了，方案数</a:t>
            </a:r>
            <a:r>
              <a:rPr lang="en-US" altLang="zh-CN" dirty="0"/>
              <a:t>+1</a:t>
            </a:r>
          </a:p>
          <a:p>
            <a:pPr lvl="1"/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1D4337-79AE-43B1-828D-06B8441BB49A}"/>
              </a:ext>
            </a:extLst>
          </p:cNvPr>
          <p:cNvSpPr/>
          <p:nvPr/>
        </p:nvSpPr>
        <p:spPr>
          <a:xfrm rot="16200000">
            <a:off x="614711" y="2215106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3EB339-9F0C-4364-8212-5149CA4F5AA2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B2A2C5-4E55-4154-9F33-DE578F9DEE5C}"/>
              </a:ext>
            </a:extLst>
          </p:cNvPr>
          <p:cNvSpPr/>
          <p:nvPr/>
        </p:nvSpPr>
        <p:spPr>
          <a:xfrm rot="16200000">
            <a:off x="1113967" y="2215939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C76D8B-9914-4FA5-8B5A-BEA0CE6B15EA}"/>
              </a:ext>
            </a:extLst>
          </p:cNvPr>
          <p:cNvSpPr/>
          <p:nvPr/>
        </p:nvSpPr>
        <p:spPr>
          <a:xfrm rot="10800000">
            <a:off x="1865832" y="1958206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BFC148-14BD-41DA-A5B7-52988FF467BD}"/>
              </a:ext>
            </a:extLst>
          </p:cNvPr>
          <p:cNvSpPr/>
          <p:nvPr/>
        </p:nvSpPr>
        <p:spPr>
          <a:xfrm rot="10800000">
            <a:off x="1866940" y="2462262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6171CF-5ED0-4081-BE99-7B2B97867911}"/>
              </a:ext>
            </a:extLst>
          </p:cNvPr>
          <p:cNvSpPr/>
          <p:nvPr/>
        </p:nvSpPr>
        <p:spPr>
          <a:xfrm rot="16200000">
            <a:off x="2620117" y="221264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5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：骨牌覆盖问题（</a:t>
            </a:r>
            <a:r>
              <a:rPr lang="en-US" altLang="zh-CN" dirty="0"/>
              <a:t>p215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1D4337-79AE-43B1-828D-06B8441BB49A}"/>
              </a:ext>
            </a:extLst>
          </p:cNvPr>
          <p:cNvSpPr/>
          <p:nvPr/>
        </p:nvSpPr>
        <p:spPr>
          <a:xfrm rot="16200000">
            <a:off x="614711" y="2215106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3EB339-9F0C-4364-8212-5149CA4F5AA2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B2A2C5-4E55-4154-9F33-DE578F9DEE5C}"/>
              </a:ext>
            </a:extLst>
          </p:cNvPr>
          <p:cNvSpPr/>
          <p:nvPr/>
        </p:nvSpPr>
        <p:spPr>
          <a:xfrm rot="16200000">
            <a:off x="2615959" y="2212530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C76D8B-9914-4FA5-8B5A-BEA0CE6B15EA}"/>
              </a:ext>
            </a:extLst>
          </p:cNvPr>
          <p:cNvSpPr/>
          <p:nvPr/>
        </p:nvSpPr>
        <p:spPr>
          <a:xfrm rot="10800000">
            <a:off x="1359922" y="1960558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BFC148-14BD-41DA-A5B7-52988FF467BD}"/>
              </a:ext>
            </a:extLst>
          </p:cNvPr>
          <p:cNvSpPr/>
          <p:nvPr/>
        </p:nvSpPr>
        <p:spPr>
          <a:xfrm rot="10800000">
            <a:off x="1361030" y="2464614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6171CF-5ED0-4081-BE99-7B2B97867911}"/>
              </a:ext>
            </a:extLst>
          </p:cNvPr>
          <p:cNvSpPr/>
          <p:nvPr/>
        </p:nvSpPr>
        <p:spPr>
          <a:xfrm rot="16200000">
            <a:off x="2106634" y="2215940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AE073-8C3C-41B1-816E-C3741A9FECE4}"/>
              </a:ext>
            </a:extLst>
          </p:cNvPr>
          <p:cNvSpPr/>
          <p:nvPr/>
        </p:nvSpPr>
        <p:spPr>
          <a:xfrm rot="10800000">
            <a:off x="2368034" y="1960558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4C6F9A-3D4D-4C1D-A94F-5C8F436741AA}"/>
              </a:ext>
            </a:extLst>
          </p:cNvPr>
          <p:cNvSpPr/>
          <p:nvPr/>
        </p:nvSpPr>
        <p:spPr>
          <a:xfrm rot="10800000">
            <a:off x="2369142" y="2464614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D920BE4-DB50-4021-8959-8B20F7D17CC5}"/>
              </a:ext>
            </a:extLst>
          </p:cNvPr>
          <p:cNvSpPr txBox="1">
            <a:spLocks/>
          </p:cNvSpPr>
          <p:nvPr/>
        </p:nvSpPr>
        <p:spPr bwMode="auto">
          <a:xfrm>
            <a:off x="461554" y="957622"/>
            <a:ext cx="3030326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</a:t>
            </a:r>
            <a:r>
              <a:rPr lang="en-US" altLang="zh-CN" dirty="0"/>
              <a:t>1——</a:t>
            </a:r>
            <a:r>
              <a:rPr lang="zh-CN" altLang="en-US" dirty="0"/>
              <a:t>搜索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从左往右，从上往下放，试探所有可能。如果铺好了，方案数</a:t>
            </a:r>
            <a:r>
              <a:rPr lang="en-US" altLang="zh-CN" dirty="0"/>
              <a:t>+1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0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：骨牌覆盖问题（</a:t>
            </a:r>
            <a:r>
              <a:rPr lang="en-US" altLang="zh-CN" dirty="0"/>
              <a:t>p215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1D4337-79AE-43B1-828D-06B8441BB49A}"/>
              </a:ext>
            </a:extLst>
          </p:cNvPr>
          <p:cNvSpPr/>
          <p:nvPr/>
        </p:nvSpPr>
        <p:spPr>
          <a:xfrm rot="16200000">
            <a:off x="1630859" y="2215940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3EB339-9F0C-4364-8212-5149CA4F5AA2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B2A2C5-4E55-4154-9F33-DE578F9DEE5C}"/>
              </a:ext>
            </a:extLst>
          </p:cNvPr>
          <p:cNvSpPr/>
          <p:nvPr/>
        </p:nvSpPr>
        <p:spPr>
          <a:xfrm rot="16200000">
            <a:off x="2130115" y="221677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066937-E1BA-4E7C-B197-E1D18D04DEB5}"/>
              </a:ext>
            </a:extLst>
          </p:cNvPr>
          <p:cNvSpPr/>
          <p:nvPr/>
        </p:nvSpPr>
        <p:spPr>
          <a:xfrm rot="16200000">
            <a:off x="2636582" y="2216772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48CE75-7C2C-4434-A8E4-CF35813011C1}"/>
              </a:ext>
            </a:extLst>
          </p:cNvPr>
          <p:cNvSpPr/>
          <p:nvPr/>
        </p:nvSpPr>
        <p:spPr>
          <a:xfrm rot="10800000">
            <a:off x="880739" y="1959837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872532-8D10-4464-90A5-C13FCF2C0593}"/>
              </a:ext>
            </a:extLst>
          </p:cNvPr>
          <p:cNvSpPr/>
          <p:nvPr/>
        </p:nvSpPr>
        <p:spPr>
          <a:xfrm rot="10800000">
            <a:off x="872420" y="246389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6B0FB-E49A-4FF9-9C5A-0A695A08EC1B}"/>
              </a:ext>
            </a:extLst>
          </p:cNvPr>
          <p:cNvSpPr/>
          <p:nvPr/>
        </p:nvSpPr>
        <p:spPr>
          <a:xfrm rot="10800000">
            <a:off x="2385780" y="1960559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451DB2-D1B0-43F9-BAFB-6F5366DFDFAB}"/>
              </a:ext>
            </a:extLst>
          </p:cNvPr>
          <p:cNvSpPr/>
          <p:nvPr/>
        </p:nvSpPr>
        <p:spPr>
          <a:xfrm rot="10800000">
            <a:off x="2386888" y="2464615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F55E52-B594-431D-981D-44196DFD85CA}"/>
              </a:ext>
            </a:extLst>
          </p:cNvPr>
          <p:cNvSpPr/>
          <p:nvPr/>
        </p:nvSpPr>
        <p:spPr>
          <a:xfrm rot="16200000">
            <a:off x="2635563" y="221264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B97947-D735-4C71-B834-2F1AF6C3721F}"/>
              </a:ext>
            </a:extLst>
          </p:cNvPr>
          <p:cNvSpPr/>
          <p:nvPr/>
        </p:nvSpPr>
        <p:spPr>
          <a:xfrm rot="10800000">
            <a:off x="1887742" y="1957262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1DF7C3-18E1-44E9-81EF-E4B83F702D54}"/>
              </a:ext>
            </a:extLst>
          </p:cNvPr>
          <p:cNvSpPr/>
          <p:nvPr/>
        </p:nvSpPr>
        <p:spPr>
          <a:xfrm rot="10800000">
            <a:off x="1888850" y="2461318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7FD3F1B-C311-465E-B196-E1ADDEB0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3030326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1——</a:t>
            </a:r>
            <a:r>
              <a:rPr lang="zh-CN" altLang="en-US" dirty="0"/>
              <a:t>搜索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从左往右，从上往下放，试探所有可能。如果铺好了，方案数</a:t>
            </a:r>
            <a:r>
              <a:rPr lang="en-US" altLang="zh-CN" dirty="0"/>
              <a:t>+1</a:t>
            </a:r>
          </a:p>
          <a:p>
            <a:pPr lvl="1"/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6726DE-0D15-44AD-838E-1941A5EC50FB}"/>
              </a:ext>
            </a:extLst>
          </p:cNvPr>
          <p:cNvSpPr txBox="1"/>
          <p:nvPr/>
        </p:nvSpPr>
        <p:spPr>
          <a:xfrm>
            <a:off x="3635896" y="965041"/>
            <a:ext cx="5182247" cy="563231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void search(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k){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if (k==n){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return;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}else{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if(k+2&lt;=n){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  a[k][0]=a[k+1][0]=++t;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  a[k][1]=a[k+1][1]=++t;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  search(k+2);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  a[k][1]=a[k+1][1]=0;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  a[k][0]=a[k+1][0]=0;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  t-=2;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a[k][0]=a[k][1]=++t;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search(k+1);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a[k][0]=a[k][1]=0; t--;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81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2" grpId="1" animBg="1"/>
      <p:bldP spid="13" grpId="0" animBg="1"/>
      <p:bldP spid="13" grpId="1" animBg="1"/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学习目标：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57263"/>
            <a:ext cx="8170862" cy="571182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能从分治思路解决的问题中看到重叠的子问题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掌握定义状态、寻找状态转移方程、寻找初始状态、确定求解顺序的递推思路方法。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理解动态规划的三大性质</a:t>
            </a:r>
            <a:r>
              <a:rPr lang="en-US" altLang="zh-CN" dirty="0"/>
              <a:t>:</a:t>
            </a:r>
            <a:r>
              <a:rPr lang="zh-CN" altLang="en-US" dirty="0"/>
              <a:t>最优子结构、重叠子问题、无后效性</a:t>
            </a:r>
            <a:endParaRPr lang="en-US" altLang="zh-CN" dirty="0"/>
          </a:p>
          <a:p>
            <a:pPr fontAlgn="auto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正确理解记忆化搜索、动态规划、递推三者的关系。</a:t>
            </a:r>
            <a:endParaRPr lang="en-US" altLang="zh-CN" dirty="0"/>
          </a:p>
          <a:p>
            <a:pPr fontAlgn="auto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对于一个问题，能发散思维，运用不同的方法解决。即使是递推或动规，也能找到不同的状态表述和转移方式，从而优化问题的效率。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976E523F-A95C-4694-BEC8-2CB4A75E887C}"/>
              </a:ext>
            </a:extLst>
          </p:cNvPr>
          <p:cNvSpPr txBox="1">
            <a:spLocks/>
          </p:cNvSpPr>
          <p:nvPr/>
        </p:nvSpPr>
        <p:spPr bwMode="auto">
          <a:xfrm>
            <a:off x="464550" y="980728"/>
            <a:ext cx="8214901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</a:t>
            </a:r>
            <a:r>
              <a:rPr lang="en-US" altLang="zh-CN" dirty="0"/>
              <a:t>2——</a:t>
            </a:r>
            <a:r>
              <a:rPr lang="zh-CN" altLang="en-US" dirty="0"/>
              <a:t>分治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考虑最后一张骨牌，要么竖着放，要么横着放。如果横着放，那么倒数第二张骨牌必须和它并排。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的问题可以转化为</a:t>
            </a:r>
            <a:r>
              <a:rPr lang="en-US" altLang="zh-CN" dirty="0"/>
              <a:t>2*(n-1)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(n-2)</a:t>
            </a:r>
            <a:r>
              <a:rPr lang="zh-CN" altLang="en-US" dirty="0"/>
              <a:t>两个子问题</a:t>
            </a:r>
            <a:endParaRPr lang="en-US" altLang="zh-CN" dirty="0"/>
          </a:p>
          <a:p>
            <a:pPr lvl="1"/>
            <a:r>
              <a:rPr lang="zh-CN" altLang="en-US" dirty="0"/>
              <a:t>递归关系式：</a:t>
            </a:r>
            <a:endParaRPr lang="en-US" altLang="zh-CN" dirty="0"/>
          </a:p>
          <a:p>
            <a:pPr marL="177800" lvl="1" indent="0">
              <a:buNone/>
            </a:pPr>
            <a:r>
              <a:rPr lang="en-US" altLang="zh-CN" dirty="0"/>
              <a:t>                         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：骨牌覆盖问题（</a:t>
            </a:r>
            <a:r>
              <a:rPr lang="en-US" altLang="zh-CN" dirty="0"/>
              <a:t>p215</a:t>
            </a:r>
            <a:r>
              <a:rPr lang="zh-CN" altLang="en-US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3EB339-9F0C-4364-8212-5149CA4F5AA2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D90FEF-797C-46E5-BEE8-F8C64799256E}"/>
              </a:ext>
            </a:extLst>
          </p:cNvPr>
          <p:cNvSpPr/>
          <p:nvPr/>
        </p:nvSpPr>
        <p:spPr>
          <a:xfrm rot="16200000">
            <a:off x="1365386" y="1464431"/>
            <a:ext cx="1008000" cy="200540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79C20EE-B97C-4515-92A8-C7100740E11F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22EAEE-BC18-4CBC-9ED3-BD0308DC0129}"/>
              </a:ext>
            </a:extLst>
          </p:cNvPr>
          <p:cNvSpPr/>
          <p:nvPr/>
        </p:nvSpPr>
        <p:spPr>
          <a:xfrm rot="16200000">
            <a:off x="2620117" y="221264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73FD79-261F-4ED0-AF1B-392F8C773C1E}"/>
              </a:ext>
            </a:extLst>
          </p:cNvPr>
          <p:cNvSpPr/>
          <p:nvPr/>
        </p:nvSpPr>
        <p:spPr>
          <a:xfrm>
            <a:off x="4788304" y="195700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188EF4-B8C0-485E-9ABF-BF86A506D45E}"/>
              </a:ext>
            </a:extLst>
          </p:cNvPr>
          <p:cNvSpPr/>
          <p:nvPr/>
        </p:nvSpPr>
        <p:spPr>
          <a:xfrm rot="16200000">
            <a:off x="5040306" y="1705003"/>
            <a:ext cx="1008000" cy="151200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B18A55-D4F2-49F1-97E5-98E0F1E1E42F}"/>
              </a:ext>
            </a:extLst>
          </p:cNvPr>
          <p:cNvSpPr/>
          <p:nvPr/>
        </p:nvSpPr>
        <p:spPr>
          <a:xfrm>
            <a:off x="4788304" y="195700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C87D08-9B48-46D8-A4E2-57049E67888B}"/>
              </a:ext>
            </a:extLst>
          </p:cNvPr>
          <p:cNvSpPr/>
          <p:nvPr/>
        </p:nvSpPr>
        <p:spPr>
          <a:xfrm rot="10800000">
            <a:off x="6300304" y="195700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7DEC27-5977-4A26-89B4-865CCAE100E8}"/>
              </a:ext>
            </a:extLst>
          </p:cNvPr>
          <p:cNvSpPr/>
          <p:nvPr/>
        </p:nvSpPr>
        <p:spPr>
          <a:xfrm rot="10800000">
            <a:off x="6300192" y="2464615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022B2897-443B-4DEA-840E-61BAC3983819}"/>
              </a:ext>
            </a:extLst>
          </p:cNvPr>
          <p:cNvSpPr/>
          <p:nvPr/>
        </p:nvSpPr>
        <p:spPr>
          <a:xfrm rot="5400000">
            <a:off x="1999914" y="567575"/>
            <a:ext cx="242997" cy="2509464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5A66AD-2108-4AFD-A5EA-B23B4E9E5FE5}"/>
              </a:ext>
            </a:extLst>
          </p:cNvPr>
          <p:cNvSpPr/>
          <p:nvPr/>
        </p:nvSpPr>
        <p:spPr>
          <a:xfrm>
            <a:off x="1935387" y="1283797"/>
            <a:ext cx="37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5FE30509-70BA-4929-95B1-A509E80C083E}"/>
              </a:ext>
            </a:extLst>
          </p:cNvPr>
          <p:cNvSpPr/>
          <p:nvPr/>
        </p:nvSpPr>
        <p:spPr>
          <a:xfrm rot="5400000">
            <a:off x="1999914" y="567576"/>
            <a:ext cx="242997" cy="2509464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E86542-102E-41FF-9FFA-DC78D02859C9}"/>
              </a:ext>
            </a:extLst>
          </p:cNvPr>
          <p:cNvSpPr/>
          <p:nvPr/>
        </p:nvSpPr>
        <p:spPr>
          <a:xfrm>
            <a:off x="1935387" y="1283798"/>
            <a:ext cx="37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7C8484A-6A31-46AE-B9B5-3A3C8A2DB7BF}"/>
              </a:ext>
            </a:extLst>
          </p:cNvPr>
          <p:cNvSpPr/>
          <p:nvPr/>
        </p:nvSpPr>
        <p:spPr>
          <a:xfrm rot="16200000">
            <a:off x="1785164" y="2186673"/>
            <a:ext cx="242996" cy="1930855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A01A67-05E4-45B5-A1BB-C3A0A97CD4BA}"/>
              </a:ext>
            </a:extLst>
          </p:cNvPr>
          <p:cNvSpPr/>
          <p:nvPr/>
        </p:nvSpPr>
        <p:spPr>
          <a:xfrm>
            <a:off x="1547664" y="3186662"/>
            <a:ext cx="92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n-1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58283EF-25EC-4B73-AD51-4D447EE75DF9}"/>
              </a:ext>
            </a:extLst>
          </p:cNvPr>
          <p:cNvSpPr/>
          <p:nvPr/>
        </p:nvSpPr>
        <p:spPr>
          <a:xfrm rot="16200000">
            <a:off x="1785165" y="2186673"/>
            <a:ext cx="242996" cy="1930855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1940D8-C6A8-4869-8770-03DFC8963C8B}"/>
              </a:ext>
            </a:extLst>
          </p:cNvPr>
          <p:cNvSpPr/>
          <p:nvPr/>
        </p:nvSpPr>
        <p:spPr>
          <a:xfrm>
            <a:off x="1547665" y="3186662"/>
            <a:ext cx="92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n-1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BC482DF7-572C-4A05-B0F0-35B41763B69B}"/>
              </a:ext>
            </a:extLst>
          </p:cNvPr>
          <p:cNvSpPr/>
          <p:nvPr/>
        </p:nvSpPr>
        <p:spPr>
          <a:xfrm rot="16200000">
            <a:off x="5449339" y="2335805"/>
            <a:ext cx="189709" cy="1512003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091CEF5-1C4A-4BDD-9F29-CDBBB6A3081E}"/>
              </a:ext>
            </a:extLst>
          </p:cNvPr>
          <p:cNvSpPr/>
          <p:nvPr/>
        </p:nvSpPr>
        <p:spPr>
          <a:xfrm>
            <a:off x="5148064" y="3153012"/>
            <a:ext cx="100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n-2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96A37853-073A-4AEB-BACD-F563AF55D335}"/>
              </a:ext>
            </a:extLst>
          </p:cNvPr>
          <p:cNvSpPr/>
          <p:nvPr/>
        </p:nvSpPr>
        <p:spPr>
          <a:xfrm rot="5400000">
            <a:off x="1999914" y="567577"/>
            <a:ext cx="242997" cy="2509464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DBD786-E2B5-4755-9EC0-14CB71D7C0A8}"/>
              </a:ext>
            </a:extLst>
          </p:cNvPr>
          <p:cNvSpPr/>
          <p:nvPr/>
        </p:nvSpPr>
        <p:spPr>
          <a:xfrm>
            <a:off x="1935387" y="1283799"/>
            <a:ext cx="37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66566E37-2ECC-484D-9363-1ABD48F33419}"/>
              </a:ext>
            </a:extLst>
          </p:cNvPr>
          <p:cNvSpPr/>
          <p:nvPr/>
        </p:nvSpPr>
        <p:spPr>
          <a:xfrm rot="5400000">
            <a:off x="5932073" y="552538"/>
            <a:ext cx="242997" cy="2509464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543326C-69AC-4628-BB66-B1D6356BEA68}"/>
              </a:ext>
            </a:extLst>
          </p:cNvPr>
          <p:cNvSpPr/>
          <p:nvPr/>
        </p:nvSpPr>
        <p:spPr>
          <a:xfrm>
            <a:off x="5867546" y="1268760"/>
            <a:ext cx="37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8995890-F836-4A99-8E44-4921E18B6F35}"/>
                  </a:ext>
                </a:extLst>
              </p:cNvPr>
              <p:cNvSpPr txBox="1"/>
              <p:nvPr/>
            </p:nvSpPr>
            <p:spPr>
              <a:xfrm>
                <a:off x="1259632" y="4926580"/>
                <a:ext cx="6510502" cy="16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   2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   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             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995890-F836-4A99-8E44-4921E18B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26580"/>
                <a:ext cx="6510502" cy="162518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3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：骨牌覆盖问题（</a:t>
            </a:r>
            <a:r>
              <a:rPr lang="en-US" altLang="zh-CN" dirty="0"/>
              <a:t>p215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49" y="980728"/>
            <a:ext cx="8214901" cy="5450981"/>
          </a:xfrm>
        </p:spPr>
        <p:txBody>
          <a:bodyPr/>
          <a:lstStyle/>
          <a:p>
            <a:r>
              <a:rPr lang="zh-CN" altLang="en-US" dirty="0"/>
              <a:t>分治导致的重叠子问题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3——</a:t>
            </a:r>
            <a:r>
              <a:rPr lang="zh-CN" altLang="en-US" dirty="0"/>
              <a:t>递推</a:t>
            </a:r>
            <a:endParaRPr lang="en-US" altLang="zh-CN" dirty="0"/>
          </a:p>
          <a:p>
            <a:pPr lvl="1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 err="1"/>
              <a:t>i</a:t>
            </a:r>
            <a:r>
              <a:rPr lang="zh-CN" altLang="en-US" dirty="0"/>
              <a:t>的棋盘，骨牌覆盖方案数。</a:t>
            </a:r>
            <a:endParaRPr lang="en-US" altLang="zh-CN" dirty="0"/>
          </a:p>
          <a:p>
            <a:pPr lvl="1"/>
            <a:r>
              <a:rPr lang="zh-CN" altLang="en-US" dirty="0"/>
              <a:t>状态转移方程：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]=f[i-1]+f[i-2]</a:t>
            </a:r>
          </a:p>
          <a:p>
            <a:pPr lvl="1"/>
            <a:r>
              <a:rPr lang="zh-CN" altLang="en-US" dirty="0"/>
              <a:t>边界状态：</a:t>
            </a:r>
            <a:r>
              <a:rPr lang="en-US" altLang="zh-CN" dirty="0"/>
              <a:t>f[1]=1  f[2]=2</a:t>
            </a:r>
          </a:p>
          <a:p>
            <a:pPr lvl="1"/>
            <a:r>
              <a:rPr lang="zh-CN" altLang="en-US" dirty="0"/>
              <a:t>求解顺序：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en-US" altLang="zh-CN" dirty="0">
                <a:sym typeface="Wingdings" panose="05000000000000000000" pitchFamily="2" charset="2"/>
              </a:rPr>
              <a:t>n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09043B-7D24-408E-9CC1-56C99A3BA7B1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091ABC-6FAD-4290-B88A-54B33B62CFC1}"/>
              </a:ext>
            </a:extLst>
          </p:cNvPr>
          <p:cNvSpPr/>
          <p:nvPr/>
        </p:nvSpPr>
        <p:spPr>
          <a:xfrm rot="16200000">
            <a:off x="1365386" y="1464431"/>
            <a:ext cx="1008000" cy="200540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DC8FB5-92A3-47CD-BFBF-F8E658DD2563}"/>
              </a:ext>
            </a:extLst>
          </p:cNvPr>
          <p:cNvSpPr/>
          <p:nvPr/>
        </p:nvSpPr>
        <p:spPr>
          <a:xfrm>
            <a:off x="866683" y="196313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26E2F1F-535C-44F5-B03E-22FE9A5DC9BB}"/>
              </a:ext>
            </a:extLst>
          </p:cNvPr>
          <p:cNvSpPr/>
          <p:nvPr/>
        </p:nvSpPr>
        <p:spPr>
          <a:xfrm rot="16200000">
            <a:off x="2620117" y="221264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5777A8-087A-4157-A657-E55CB2B0356A}"/>
              </a:ext>
            </a:extLst>
          </p:cNvPr>
          <p:cNvSpPr/>
          <p:nvPr/>
        </p:nvSpPr>
        <p:spPr>
          <a:xfrm>
            <a:off x="4788304" y="195700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582976-CFA4-40B6-A625-FB1C01E73644}"/>
              </a:ext>
            </a:extLst>
          </p:cNvPr>
          <p:cNvSpPr/>
          <p:nvPr/>
        </p:nvSpPr>
        <p:spPr>
          <a:xfrm rot="16200000">
            <a:off x="5040306" y="1705003"/>
            <a:ext cx="1008000" cy="151200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A0D650-BE8C-47BD-9FBD-6806024476DF}"/>
              </a:ext>
            </a:extLst>
          </p:cNvPr>
          <p:cNvSpPr/>
          <p:nvPr/>
        </p:nvSpPr>
        <p:spPr>
          <a:xfrm>
            <a:off x="4788304" y="1957004"/>
            <a:ext cx="2520000" cy="1008000"/>
          </a:xfrm>
          <a:prstGeom prst="rect">
            <a:avLst/>
          </a:prstGeom>
          <a:noFill/>
          <a:ln w="190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8B9CA01-4587-406B-B61E-65C681EE8F50}"/>
              </a:ext>
            </a:extLst>
          </p:cNvPr>
          <p:cNvSpPr/>
          <p:nvPr/>
        </p:nvSpPr>
        <p:spPr>
          <a:xfrm rot="10800000">
            <a:off x="6300304" y="1957003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99EBF8-CBCF-45A6-A622-9630938038A5}"/>
              </a:ext>
            </a:extLst>
          </p:cNvPr>
          <p:cNvSpPr/>
          <p:nvPr/>
        </p:nvSpPr>
        <p:spPr>
          <a:xfrm rot="10800000">
            <a:off x="6300192" y="2464615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71BD1B43-0EA2-4B06-82AF-086335224CF0}"/>
              </a:ext>
            </a:extLst>
          </p:cNvPr>
          <p:cNvSpPr/>
          <p:nvPr/>
        </p:nvSpPr>
        <p:spPr>
          <a:xfrm rot="5400000">
            <a:off x="1999914" y="567575"/>
            <a:ext cx="242997" cy="2509464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D4BA6572-62D0-49BF-81DD-0B689278B70F}"/>
              </a:ext>
            </a:extLst>
          </p:cNvPr>
          <p:cNvSpPr/>
          <p:nvPr/>
        </p:nvSpPr>
        <p:spPr>
          <a:xfrm rot="16200000">
            <a:off x="1785164" y="2186673"/>
            <a:ext cx="242996" cy="1930855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5F2389-E1F6-4D83-B81B-C40EE38736E8}"/>
              </a:ext>
            </a:extLst>
          </p:cNvPr>
          <p:cNvSpPr/>
          <p:nvPr/>
        </p:nvSpPr>
        <p:spPr>
          <a:xfrm>
            <a:off x="1547664" y="3186662"/>
            <a:ext cx="92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n-1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AAF1CC10-3B06-4317-B165-4B28DB11A41C}"/>
              </a:ext>
            </a:extLst>
          </p:cNvPr>
          <p:cNvSpPr/>
          <p:nvPr/>
        </p:nvSpPr>
        <p:spPr>
          <a:xfrm rot="16200000">
            <a:off x="1785165" y="2186673"/>
            <a:ext cx="242996" cy="1930855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E95C941-7ADD-4A09-AA52-FAC7FE3BD26E}"/>
              </a:ext>
            </a:extLst>
          </p:cNvPr>
          <p:cNvSpPr/>
          <p:nvPr/>
        </p:nvSpPr>
        <p:spPr>
          <a:xfrm>
            <a:off x="1547665" y="3186662"/>
            <a:ext cx="920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n-1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DF01E5CC-9579-405F-8A82-B610A0C08FA8}"/>
              </a:ext>
            </a:extLst>
          </p:cNvPr>
          <p:cNvSpPr/>
          <p:nvPr/>
        </p:nvSpPr>
        <p:spPr>
          <a:xfrm rot="16200000">
            <a:off x="5449339" y="2335805"/>
            <a:ext cx="189709" cy="1512003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C403D5-3B30-41E9-8646-B57DF19994AF}"/>
              </a:ext>
            </a:extLst>
          </p:cNvPr>
          <p:cNvSpPr/>
          <p:nvPr/>
        </p:nvSpPr>
        <p:spPr>
          <a:xfrm>
            <a:off x="5148064" y="3153012"/>
            <a:ext cx="100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n-2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18720DA6-EFA7-424E-873B-E1077B3C30EA}"/>
              </a:ext>
            </a:extLst>
          </p:cNvPr>
          <p:cNvSpPr/>
          <p:nvPr/>
        </p:nvSpPr>
        <p:spPr>
          <a:xfrm rot="5400000">
            <a:off x="5932073" y="552538"/>
            <a:ext cx="242997" cy="2509464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F85A41-2BC7-4588-9723-6B99210D396E}"/>
              </a:ext>
            </a:extLst>
          </p:cNvPr>
          <p:cNvSpPr/>
          <p:nvPr/>
        </p:nvSpPr>
        <p:spPr>
          <a:xfrm>
            <a:off x="1935387" y="1283799"/>
            <a:ext cx="37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7721900-11B5-4A77-8916-26AF1E3CC0E6}"/>
              </a:ext>
            </a:extLst>
          </p:cNvPr>
          <p:cNvSpPr/>
          <p:nvPr/>
        </p:nvSpPr>
        <p:spPr>
          <a:xfrm>
            <a:off x="5867546" y="1268760"/>
            <a:ext cx="37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1186D0-246C-4CC9-A3D8-277000D1ADBC}"/>
              </a:ext>
            </a:extLst>
          </p:cNvPr>
          <p:cNvSpPr/>
          <p:nvPr/>
        </p:nvSpPr>
        <p:spPr>
          <a:xfrm rot="16200000">
            <a:off x="2124052" y="2217570"/>
            <a:ext cx="1008000" cy="50405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8BA8E1C8-7C59-40B3-B299-7C9ED6B25A4B}"/>
              </a:ext>
            </a:extLst>
          </p:cNvPr>
          <p:cNvSpPr/>
          <p:nvPr/>
        </p:nvSpPr>
        <p:spPr>
          <a:xfrm rot="5400000">
            <a:off x="1482016" y="1103349"/>
            <a:ext cx="242998" cy="1407845"/>
          </a:xfrm>
          <a:prstGeom prst="leftBrace">
            <a:avLst>
              <a:gd name="adj1" fmla="val 13192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15287E2-A1F6-455C-B71F-B1F22F16E63D}"/>
              </a:ext>
            </a:extLst>
          </p:cNvPr>
          <p:cNvSpPr/>
          <p:nvPr/>
        </p:nvSpPr>
        <p:spPr>
          <a:xfrm>
            <a:off x="1215905" y="1287614"/>
            <a:ext cx="859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n-2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6" grpId="0"/>
      <p:bldP spid="48" grpId="0" animBg="1"/>
      <p:bldP spid="50" grpId="0" animBg="1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PKU2506Tiling</a:t>
            </a:r>
            <a:r>
              <a:rPr lang="zh-CN" altLang="en-US" dirty="0"/>
              <a:t>（</a:t>
            </a:r>
            <a:r>
              <a:rPr lang="en-US" altLang="zh-CN" dirty="0"/>
              <a:t>oj9273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对于一个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列的走道。现在用</a:t>
            </a:r>
            <a:r>
              <a:rPr lang="en-US" altLang="zh-CN" dirty="0"/>
              <a:t>1*2,2*2</a:t>
            </a:r>
            <a:r>
              <a:rPr lang="zh-CN" altLang="en-US" dirty="0"/>
              <a:t>的砖去铺满。问有多少种不同的方式。</a:t>
            </a:r>
            <a:br>
              <a:rPr lang="zh-CN" altLang="en-US" dirty="0"/>
            </a:br>
            <a:r>
              <a:rPr lang="zh-CN" altLang="en-US" dirty="0"/>
              <a:t>下图是一个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r>
              <a:rPr lang="en-US" altLang="zh-CN" dirty="0"/>
              <a:t>17</a:t>
            </a:r>
            <a:r>
              <a:rPr lang="zh-CN" altLang="en-US" dirty="0"/>
              <a:t>列的走道的某种铺法。</a:t>
            </a:r>
            <a:endParaRPr lang="en-US" altLang="zh-CN" dirty="0"/>
          </a:p>
          <a:p>
            <a:pPr algn="l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 err="1"/>
              <a:t>i</a:t>
            </a:r>
            <a:r>
              <a:rPr lang="zh-CN" altLang="en-US" dirty="0"/>
              <a:t>的走道，砖覆盖方案数。</a:t>
            </a:r>
            <a:endParaRPr lang="en-US" altLang="zh-CN" dirty="0"/>
          </a:p>
          <a:p>
            <a:pPr lvl="1"/>
            <a:r>
              <a:rPr lang="zh-CN" altLang="en-US" dirty="0"/>
              <a:t>状态转移方程：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]=f[i-1]+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f[i-2]</a:t>
            </a:r>
          </a:p>
          <a:p>
            <a:pPr lvl="1"/>
            <a:r>
              <a:rPr lang="zh-CN" altLang="en-US" dirty="0"/>
              <a:t>边界状态：</a:t>
            </a:r>
            <a:r>
              <a:rPr lang="en-US" altLang="zh-CN" dirty="0"/>
              <a:t>f[1]=1  f[2]=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zh-CN" altLang="en-US" dirty="0"/>
              <a:t>求解顺序：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en-US" altLang="zh-CN" dirty="0">
                <a:sym typeface="Wingdings" panose="05000000000000000000" pitchFamily="2" charset="2"/>
              </a:rPr>
              <a:t>n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2050" name="Picture 2" descr="http://media.openjudge.cn/images/g1508/2506_1.jpg">
            <a:extLst>
              <a:ext uri="{FF2B5EF4-FFF2-40B4-BE49-F238E27FC236}">
                <a16:creationId xmlns:a16="http://schemas.microsoft.com/office/drawing/2014/main" id="{B58877D9-487C-4B1A-AD7A-546E743C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7933"/>
            <a:ext cx="6447550" cy="10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07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**</a:t>
            </a:r>
            <a:r>
              <a:rPr lang="zh-CN" altLang="en-US" dirty="0"/>
              <a:t>变式</a:t>
            </a:r>
            <a:r>
              <a:rPr lang="en-US" altLang="zh-CN" dirty="0"/>
              <a:t>2</a:t>
            </a:r>
            <a:r>
              <a:rPr lang="zh-CN" altLang="en-US" dirty="0"/>
              <a:t>：砖比较可爱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对于一个</a:t>
            </a:r>
            <a:r>
              <a:rPr lang="en-US" altLang="zh-CN" dirty="0"/>
              <a:t>2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列的走道。现在用下图所示可爱的几种砖去铺满。问有多少种不同的方式。</a:t>
            </a:r>
            <a:br>
              <a:rPr lang="zh-CN" altLang="en-US" dirty="0"/>
            </a:br>
            <a:endParaRPr lang="en-US" altLang="zh-CN" dirty="0"/>
          </a:p>
          <a:p>
            <a:pPr lvl="2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16" name="L 形 15">
            <a:extLst>
              <a:ext uri="{FF2B5EF4-FFF2-40B4-BE49-F238E27FC236}">
                <a16:creationId xmlns:a16="http://schemas.microsoft.com/office/drawing/2014/main" id="{098C69AF-877E-4037-A9C8-31A53884CFC7}"/>
              </a:ext>
            </a:extLst>
          </p:cNvPr>
          <p:cNvSpPr/>
          <p:nvPr/>
        </p:nvSpPr>
        <p:spPr>
          <a:xfrm>
            <a:off x="2821740" y="2612229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 形 21">
            <a:extLst>
              <a:ext uri="{FF2B5EF4-FFF2-40B4-BE49-F238E27FC236}">
                <a16:creationId xmlns:a16="http://schemas.microsoft.com/office/drawing/2014/main" id="{7C2EA2D1-D836-4A7B-95A7-9B9D42473282}"/>
              </a:ext>
            </a:extLst>
          </p:cNvPr>
          <p:cNvSpPr/>
          <p:nvPr/>
        </p:nvSpPr>
        <p:spPr>
          <a:xfrm rot="10800000">
            <a:off x="3253740" y="2612229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3DF4AE-5D40-49EF-98C3-9C10481EB676}"/>
              </a:ext>
            </a:extLst>
          </p:cNvPr>
          <p:cNvGrpSpPr/>
          <p:nvPr/>
        </p:nvGrpSpPr>
        <p:grpSpPr>
          <a:xfrm rot="4820009">
            <a:off x="1415106" y="5416875"/>
            <a:ext cx="1296000" cy="864000"/>
            <a:chOff x="1403696" y="3429000"/>
            <a:chExt cx="1296000" cy="864000"/>
          </a:xfrm>
        </p:grpSpPr>
        <p:sp>
          <p:nvSpPr>
            <p:cNvPr id="25" name="L 形 24">
              <a:extLst>
                <a:ext uri="{FF2B5EF4-FFF2-40B4-BE49-F238E27FC236}">
                  <a16:creationId xmlns:a16="http://schemas.microsoft.com/office/drawing/2014/main" id="{1AC4A1DA-CFAC-447C-B160-2B2EC1D152A4}"/>
                </a:ext>
              </a:extLst>
            </p:cNvPr>
            <p:cNvSpPr/>
            <p:nvPr/>
          </p:nvSpPr>
          <p:spPr>
            <a:xfrm>
              <a:off x="1835696" y="3429000"/>
              <a:ext cx="864000" cy="864000"/>
            </a:xfrm>
            <a:prstGeom prst="corner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DDFCE3D-4D07-448B-A638-F239805E6340}"/>
                </a:ext>
              </a:extLst>
            </p:cNvPr>
            <p:cNvSpPr/>
            <p:nvPr/>
          </p:nvSpPr>
          <p:spPr>
            <a:xfrm>
              <a:off x="1403696" y="3429000"/>
              <a:ext cx="432000" cy="43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FCA77C0-491B-4774-BB12-63A27C8FF92E}"/>
                </a:ext>
              </a:extLst>
            </p:cNvPr>
            <p:cNvSpPr/>
            <p:nvPr/>
          </p:nvSpPr>
          <p:spPr>
            <a:xfrm>
              <a:off x="1705420" y="3446909"/>
              <a:ext cx="260552" cy="39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L 形 27">
            <a:extLst>
              <a:ext uri="{FF2B5EF4-FFF2-40B4-BE49-F238E27FC236}">
                <a16:creationId xmlns:a16="http://schemas.microsoft.com/office/drawing/2014/main" id="{3D6D9CFA-90CE-493D-9649-B83F93E5EDE3}"/>
              </a:ext>
            </a:extLst>
          </p:cNvPr>
          <p:cNvSpPr/>
          <p:nvPr/>
        </p:nvSpPr>
        <p:spPr>
          <a:xfrm rot="19508357">
            <a:off x="3883202" y="5694289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L 形 28">
            <a:extLst>
              <a:ext uri="{FF2B5EF4-FFF2-40B4-BE49-F238E27FC236}">
                <a16:creationId xmlns:a16="http://schemas.microsoft.com/office/drawing/2014/main" id="{6E1518F4-62E7-4525-8DE2-8FE1AEB4F44A}"/>
              </a:ext>
            </a:extLst>
          </p:cNvPr>
          <p:cNvSpPr/>
          <p:nvPr/>
        </p:nvSpPr>
        <p:spPr>
          <a:xfrm rot="8708357">
            <a:off x="7122997" y="2188292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1CDD3A-CD74-4E04-85E7-10038C4C2311}"/>
              </a:ext>
            </a:extLst>
          </p:cNvPr>
          <p:cNvGrpSpPr/>
          <p:nvPr/>
        </p:nvGrpSpPr>
        <p:grpSpPr>
          <a:xfrm rot="1602550">
            <a:off x="6692718" y="5579305"/>
            <a:ext cx="1296000" cy="864000"/>
            <a:chOff x="1403696" y="3429000"/>
            <a:chExt cx="1296000" cy="864000"/>
          </a:xfrm>
        </p:grpSpPr>
        <p:sp>
          <p:nvSpPr>
            <p:cNvPr id="31" name="L 形 30">
              <a:extLst>
                <a:ext uri="{FF2B5EF4-FFF2-40B4-BE49-F238E27FC236}">
                  <a16:creationId xmlns:a16="http://schemas.microsoft.com/office/drawing/2014/main" id="{469376BD-EB37-457E-B659-410A208506F3}"/>
                </a:ext>
              </a:extLst>
            </p:cNvPr>
            <p:cNvSpPr/>
            <p:nvPr/>
          </p:nvSpPr>
          <p:spPr>
            <a:xfrm>
              <a:off x="1835696" y="3429000"/>
              <a:ext cx="864000" cy="864000"/>
            </a:xfrm>
            <a:prstGeom prst="corner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7FF3A7-0835-43B2-9D78-B71354BA553A}"/>
                </a:ext>
              </a:extLst>
            </p:cNvPr>
            <p:cNvSpPr/>
            <p:nvPr/>
          </p:nvSpPr>
          <p:spPr>
            <a:xfrm>
              <a:off x="1403696" y="3429000"/>
              <a:ext cx="432000" cy="43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2E5CF5A-2A5C-47E2-8D63-838D8217336B}"/>
                </a:ext>
              </a:extLst>
            </p:cNvPr>
            <p:cNvSpPr/>
            <p:nvPr/>
          </p:nvSpPr>
          <p:spPr>
            <a:xfrm>
              <a:off x="1705420" y="3446909"/>
              <a:ext cx="260552" cy="39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L 形 33">
            <a:extLst>
              <a:ext uri="{FF2B5EF4-FFF2-40B4-BE49-F238E27FC236}">
                <a16:creationId xmlns:a16="http://schemas.microsoft.com/office/drawing/2014/main" id="{22347C80-975E-44D9-9ED4-157D5F61A939}"/>
              </a:ext>
            </a:extLst>
          </p:cNvPr>
          <p:cNvSpPr/>
          <p:nvPr/>
        </p:nvSpPr>
        <p:spPr>
          <a:xfrm rot="4820009">
            <a:off x="650647" y="3882723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L 形 34">
            <a:extLst>
              <a:ext uri="{FF2B5EF4-FFF2-40B4-BE49-F238E27FC236}">
                <a16:creationId xmlns:a16="http://schemas.microsoft.com/office/drawing/2014/main" id="{A17BA769-5DF5-4C11-9D10-3A805008F80A}"/>
              </a:ext>
            </a:extLst>
          </p:cNvPr>
          <p:cNvSpPr/>
          <p:nvPr/>
        </p:nvSpPr>
        <p:spPr>
          <a:xfrm rot="12402550">
            <a:off x="7793725" y="3902015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649C10-69FE-49A0-A0B2-07B749FC97D3}"/>
              </a:ext>
            </a:extLst>
          </p:cNvPr>
          <p:cNvGrpSpPr/>
          <p:nvPr/>
        </p:nvGrpSpPr>
        <p:grpSpPr>
          <a:xfrm rot="1602550">
            <a:off x="976259" y="2325357"/>
            <a:ext cx="1296000" cy="864000"/>
            <a:chOff x="1403696" y="3429000"/>
            <a:chExt cx="1296000" cy="864000"/>
          </a:xfrm>
        </p:grpSpPr>
        <p:sp>
          <p:nvSpPr>
            <p:cNvPr id="37" name="L 形 36">
              <a:extLst>
                <a:ext uri="{FF2B5EF4-FFF2-40B4-BE49-F238E27FC236}">
                  <a16:creationId xmlns:a16="http://schemas.microsoft.com/office/drawing/2014/main" id="{87D2F73F-C928-489C-96C6-916EA46F4C38}"/>
                </a:ext>
              </a:extLst>
            </p:cNvPr>
            <p:cNvSpPr/>
            <p:nvPr/>
          </p:nvSpPr>
          <p:spPr>
            <a:xfrm>
              <a:off x="1835696" y="3429000"/>
              <a:ext cx="864000" cy="864000"/>
            </a:xfrm>
            <a:prstGeom prst="corner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3809750-BEF3-4139-AB85-14840C0B50CA}"/>
                </a:ext>
              </a:extLst>
            </p:cNvPr>
            <p:cNvSpPr/>
            <p:nvPr/>
          </p:nvSpPr>
          <p:spPr>
            <a:xfrm>
              <a:off x="1403696" y="3429000"/>
              <a:ext cx="432000" cy="43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C9AE833-3F5C-46F4-B685-66D8B246ABDB}"/>
                </a:ext>
              </a:extLst>
            </p:cNvPr>
            <p:cNvSpPr/>
            <p:nvPr/>
          </p:nvSpPr>
          <p:spPr>
            <a:xfrm>
              <a:off x="1705420" y="3446909"/>
              <a:ext cx="260552" cy="39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1116D66-730B-4FDD-9FAD-C461877E82DC}"/>
              </a:ext>
            </a:extLst>
          </p:cNvPr>
          <p:cNvGrpSpPr/>
          <p:nvPr/>
        </p:nvGrpSpPr>
        <p:grpSpPr>
          <a:xfrm>
            <a:off x="4572000" y="4085675"/>
            <a:ext cx="1296000" cy="864000"/>
            <a:chOff x="1403696" y="3429000"/>
            <a:chExt cx="1296000" cy="864000"/>
          </a:xfrm>
        </p:grpSpPr>
        <p:sp>
          <p:nvSpPr>
            <p:cNvPr id="41" name="L 形 40">
              <a:extLst>
                <a:ext uri="{FF2B5EF4-FFF2-40B4-BE49-F238E27FC236}">
                  <a16:creationId xmlns:a16="http://schemas.microsoft.com/office/drawing/2014/main" id="{AA39B5DD-EB34-4110-B0F8-8687A532A1FE}"/>
                </a:ext>
              </a:extLst>
            </p:cNvPr>
            <p:cNvSpPr/>
            <p:nvPr/>
          </p:nvSpPr>
          <p:spPr>
            <a:xfrm>
              <a:off x="1835696" y="3429000"/>
              <a:ext cx="864000" cy="864000"/>
            </a:xfrm>
            <a:prstGeom prst="corner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78CD587-167D-4650-B938-4A6C90A9CF92}"/>
                </a:ext>
              </a:extLst>
            </p:cNvPr>
            <p:cNvSpPr/>
            <p:nvPr/>
          </p:nvSpPr>
          <p:spPr>
            <a:xfrm>
              <a:off x="1403696" y="3429000"/>
              <a:ext cx="432000" cy="43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2BC10CA-82EB-454F-B95A-A6308792A760}"/>
                </a:ext>
              </a:extLst>
            </p:cNvPr>
            <p:cNvSpPr/>
            <p:nvPr/>
          </p:nvSpPr>
          <p:spPr>
            <a:xfrm>
              <a:off x="1705420" y="3446909"/>
              <a:ext cx="260552" cy="39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L 形 43">
            <a:extLst>
              <a:ext uri="{FF2B5EF4-FFF2-40B4-BE49-F238E27FC236}">
                <a16:creationId xmlns:a16="http://schemas.microsoft.com/office/drawing/2014/main" id="{966F8F71-A816-42DE-8B33-91CC488AF0F4}"/>
              </a:ext>
            </a:extLst>
          </p:cNvPr>
          <p:cNvSpPr/>
          <p:nvPr/>
        </p:nvSpPr>
        <p:spPr>
          <a:xfrm>
            <a:off x="4140000" y="4085675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L 形 44">
            <a:extLst>
              <a:ext uri="{FF2B5EF4-FFF2-40B4-BE49-F238E27FC236}">
                <a16:creationId xmlns:a16="http://schemas.microsoft.com/office/drawing/2014/main" id="{B2E30578-B262-4F6B-B0B8-86C25CBF45A3}"/>
              </a:ext>
            </a:extLst>
          </p:cNvPr>
          <p:cNvSpPr/>
          <p:nvPr/>
        </p:nvSpPr>
        <p:spPr>
          <a:xfrm rot="10800000">
            <a:off x="5436000" y="4085675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L 形 49">
            <a:extLst>
              <a:ext uri="{FF2B5EF4-FFF2-40B4-BE49-F238E27FC236}">
                <a16:creationId xmlns:a16="http://schemas.microsoft.com/office/drawing/2014/main" id="{C7840ED0-56DB-4033-A73B-74954788DC5B}"/>
              </a:ext>
            </a:extLst>
          </p:cNvPr>
          <p:cNvSpPr/>
          <p:nvPr/>
        </p:nvSpPr>
        <p:spPr>
          <a:xfrm rot="5400000">
            <a:off x="4117739" y="2612229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 形 50">
            <a:extLst>
              <a:ext uri="{FF2B5EF4-FFF2-40B4-BE49-F238E27FC236}">
                <a16:creationId xmlns:a16="http://schemas.microsoft.com/office/drawing/2014/main" id="{8F556184-EE9E-4EA0-822E-7890918F50C9}"/>
              </a:ext>
            </a:extLst>
          </p:cNvPr>
          <p:cNvSpPr/>
          <p:nvPr/>
        </p:nvSpPr>
        <p:spPr>
          <a:xfrm rot="16200000">
            <a:off x="4549739" y="2612229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5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**</a:t>
            </a:r>
            <a:r>
              <a:rPr lang="zh-CN" altLang="en-US" dirty="0"/>
              <a:t>变式</a:t>
            </a:r>
            <a:r>
              <a:rPr lang="en-US" altLang="zh-CN" dirty="0"/>
              <a:t>2</a:t>
            </a:r>
            <a:r>
              <a:rPr lang="zh-CN" altLang="en-US" dirty="0"/>
              <a:t>：砖比较可爱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问题不再只是“求将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 err="1"/>
              <a:t>i</a:t>
            </a:r>
            <a:r>
              <a:rPr lang="zh-CN" altLang="en-US" dirty="0"/>
              <a:t>地板铺满的方案数”。</a:t>
            </a:r>
            <a:endParaRPr lang="en-US" altLang="zh-CN" dirty="0"/>
          </a:p>
          <a:p>
            <a:pPr lvl="1" algn="l"/>
            <a:r>
              <a:rPr lang="zh-CN" altLang="en-US" dirty="0"/>
              <a:t>因为原问题可能是矩形覆盖问题，但子问题却是不规则地板覆盖问题。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r>
              <a:rPr lang="zh-CN" altLang="en-US" dirty="0"/>
              <a:t>所以需要定义三类状态：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</a:t>
            </a:r>
            <a:r>
              <a:rPr lang="zh-CN" altLang="en-US" dirty="0"/>
              <a:t>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</a:t>
            </a:r>
            <a:r>
              <a:rPr lang="zh-CN" altLang="en-US" dirty="0"/>
              <a:t>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][2]</a:t>
            </a:r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marL="177800" lvl="1" indent="0" algn="l">
              <a:buNone/>
            </a:pPr>
            <a:r>
              <a:rPr lang="en-US" altLang="zh-CN" dirty="0"/>
              <a:t> </a:t>
            </a:r>
            <a:r>
              <a:rPr lang="zh-CN" altLang="en-US" dirty="0"/>
              <a:t>表示铺成上面这样的方案数。</a:t>
            </a:r>
            <a:r>
              <a:rPr lang="zh-CN" altLang="en-US" dirty="0">
                <a:solidFill>
                  <a:srgbClr val="FF0000"/>
                </a:solidFill>
              </a:rPr>
              <a:t>这样状态才能转移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094A4-3ED3-43E9-8A86-816974FD0405}"/>
              </a:ext>
            </a:extLst>
          </p:cNvPr>
          <p:cNvSpPr/>
          <p:nvPr/>
        </p:nvSpPr>
        <p:spPr>
          <a:xfrm rot="16200000">
            <a:off x="1403624" y="4581248"/>
            <a:ext cx="86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F349D18-456C-4A88-A78F-7A0813E9AE75}"/>
              </a:ext>
            </a:extLst>
          </p:cNvPr>
          <p:cNvSpPr/>
          <p:nvPr/>
        </p:nvSpPr>
        <p:spPr>
          <a:xfrm rot="5400000">
            <a:off x="2059660" y="4797247"/>
            <a:ext cx="864000" cy="864000"/>
          </a:xfrm>
          <a:prstGeom prst="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B77D4F-5DB7-472B-AF38-91BECA58BB1A}"/>
              </a:ext>
            </a:extLst>
          </p:cNvPr>
          <p:cNvSpPr/>
          <p:nvPr/>
        </p:nvSpPr>
        <p:spPr>
          <a:xfrm rot="16200000">
            <a:off x="1645660" y="5193247"/>
            <a:ext cx="82800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22694A5-F6E4-4DE7-99FB-584FD69EF75E}"/>
              </a:ext>
            </a:extLst>
          </p:cNvPr>
          <p:cNvSpPr/>
          <p:nvPr/>
        </p:nvSpPr>
        <p:spPr>
          <a:xfrm rot="5400000">
            <a:off x="1996642" y="3852229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5655E4-0B9A-4708-B0CA-DE8DE46C216D}"/>
              </a:ext>
            </a:extLst>
          </p:cNvPr>
          <p:cNvSpPr/>
          <p:nvPr/>
        </p:nvSpPr>
        <p:spPr>
          <a:xfrm>
            <a:off x="1878980" y="4180954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506192-00E1-4D46-9090-C65495BFDAB9}"/>
              </a:ext>
            </a:extLst>
          </p:cNvPr>
          <p:cNvSpPr/>
          <p:nvPr/>
        </p:nvSpPr>
        <p:spPr>
          <a:xfrm rot="16200000">
            <a:off x="3995891" y="4577069"/>
            <a:ext cx="86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L 形 10">
            <a:extLst>
              <a:ext uri="{FF2B5EF4-FFF2-40B4-BE49-F238E27FC236}">
                <a16:creationId xmlns:a16="http://schemas.microsoft.com/office/drawing/2014/main" id="{434F6368-1452-4E13-B7A9-D4395792FC33}"/>
              </a:ext>
            </a:extLst>
          </p:cNvPr>
          <p:cNvSpPr/>
          <p:nvPr/>
        </p:nvSpPr>
        <p:spPr>
          <a:xfrm>
            <a:off x="4651927" y="4793068"/>
            <a:ext cx="864000" cy="864000"/>
          </a:xfrm>
          <a:prstGeom prst="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0BC9BF-AD39-4214-AABF-0807366A5B89}"/>
              </a:ext>
            </a:extLst>
          </p:cNvPr>
          <p:cNvSpPr/>
          <p:nvPr/>
        </p:nvSpPr>
        <p:spPr>
          <a:xfrm rot="16200000">
            <a:off x="4237927" y="5189068"/>
            <a:ext cx="82800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4373F30-AFD0-47E6-BA11-7B96579E03CF}"/>
              </a:ext>
            </a:extLst>
          </p:cNvPr>
          <p:cNvSpPr/>
          <p:nvPr/>
        </p:nvSpPr>
        <p:spPr>
          <a:xfrm rot="5400000">
            <a:off x="4588909" y="3848050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DDFF8A-0A06-4E88-857D-FFAB342AB19C}"/>
              </a:ext>
            </a:extLst>
          </p:cNvPr>
          <p:cNvSpPr/>
          <p:nvPr/>
        </p:nvSpPr>
        <p:spPr>
          <a:xfrm>
            <a:off x="4471247" y="4176775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2ED89B-B80E-431B-B318-AE1646FC304D}"/>
              </a:ext>
            </a:extLst>
          </p:cNvPr>
          <p:cNvSpPr/>
          <p:nvPr/>
        </p:nvSpPr>
        <p:spPr>
          <a:xfrm rot="16200000">
            <a:off x="6798104" y="4357051"/>
            <a:ext cx="864000" cy="173603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D1F7818D-4EDA-4C12-8705-1959AB719CBA}"/>
              </a:ext>
            </a:extLst>
          </p:cNvPr>
          <p:cNvSpPr/>
          <p:nvPr/>
        </p:nvSpPr>
        <p:spPr>
          <a:xfrm rot="5400000">
            <a:off x="7171104" y="3848050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827C78-9416-4774-8518-ED5C3F75A30D}"/>
              </a:ext>
            </a:extLst>
          </p:cNvPr>
          <p:cNvSpPr/>
          <p:nvPr/>
        </p:nvSpPr>
        <p:spPr>
          <a:xfrm>
            <a:off x="7053442" y="4176775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76A171-B25C-4DAE-AB92-19251B24B4AB}"/>
              </a:ext>
            </a:extLst>
          </p:cNvPr>
          <p:cNvSpPr/>
          <p:nvPr/>
        </p:nvSpPr>
        <p:spPr>
          <a:xfrm rot="16200000">
            <a:off x="5166200" y="2007052"/>
            <a:ext cx="864000" cy="2412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L 形 20">
            <a:extLst>
              <a:ext uri="{FF2B5EF4-FFF2-40B4-BE49-F238E27FC236}">
                <a16:creationId xmlns:a16="http://schemas.microsoft.com/office/drawing/2014/main" id="{A619B53F-886A-425F-8C99-A6F3EB06EEC9}"/>
              </a:ext>
            </a:extLst>
          </p:cNvPr>
          <p:cNvSpPr/>
          <p:nvPr/>
        </p:nvSpPr>
        <p:spPr>
          <a:xfrm rot="10800000">
            <a:off x="5936229" y="2780928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8" grpId="0" animBg="1"/>
      <p:bldP spid="19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**</a:t>
            </a:r>
            <a:r>
              <a:rPr lang="zh-CN" altLang="en-US" dirty="0"/>
              <a:t>变式</a:t>
            </a:r>
            <a:r>
              <a:rPr lang="en-US" altLang="zh-CN" dirty="0"/>
              <a:t>2</a:t>
            </a:r>
            <a:r>
              <a:rPr lang="zh-CN" altLang="en-US" dirty="0"/>
              <a:t>：砖比较可爱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</a:t>
            </a:r>
            <a:r>
              <a:rPr lang="zh-CN" altLang="en-US" dirty="0"/>
              <a:t>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</a:t>
            </a:r>
            <a:r>
              <a:rPr lang="zh-CN" altLang="en-US" dirty="0"/>
              <a:t>、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][2]:</a:t>
            </a:r>
            <a:r>
              <a:rPr lang="zh-CN" altLang="en-US" dirty="0"/>
              <a:t>三种地板方案数。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状态转移方程分析：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][0]=f[i-2][2]+f[i-2][0]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同理可得：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][1]=f[i-2][2]+f[i-2][1]</a:t>
            </a:r>
          </a:p>
          <a:p>
            <a:pPr marL="177800" lvl="1" indent="0">
              <a:buNone/>
            </a:pPr>
            <a:r>
              <a:rPr lang="en-US" altLang="zh-CN" dirty="0"/>
              <a:t>          f[</a:t>
            </a:r>
            <a:r>
              <a:rPr lang="en-US" altLang="zh-CN" dirty="0" err="1"/>
              <a:t>i</a:t>
            </a:r>
            <a:r>
              <a:rPr lang="en-US" altLang="zh-CN" dirty="0"/>
              <a:t>][2]=f[i-1][0]+f[i-1][1]</a:t>
            </a:r>
          </a:p>
          <a:p>
            <a:pPr algn="l"/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094A4-3ED3-43E9-8A86-816974FD0405}"/>
              </a:ext>
            </a:extLst>
          </p:cNvPr>
          <p:cNvSpPr/>
          <p:nvPr/>
        </p:nvSpPr>
        <p:spPr>
          <a:xfrm rot="16200000">
            <a:off x="1403624" y="2349000"/>
            <a:ext cx="86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F349D18-456C-4A88-A78F-7A0813E9AE75}"/>
              </a:ext>
            </a:extLst>
          </p:cNvPr>
          <p:cNvSpPr/>
          <p:nvPr/>
        </p:nvSpPr>
        <p:spPr>
          <a:xfrm rot="5400000">
            <a:off x="2059660" y="2564999"/>
            <a:ext cx="864000" cy="864000"/>
          </a:xfrm>
          <a:prstGeom prst="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B77D4F-5DB7-472B-AF38-91BECA58BB1A}"/>
              </a:ext>
            </a:extLst>
          </p:cNvPr>
          <p:cNvSpPr/>
          <p:nvPr/>
        </p:nvSpPr>
        <p:spPr>
          <a:xfrm rot="16200000">
            <a:off x="1645660" y="2960999"/>
            <a:ext cx="82800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022694A5-F6E4-4DE7-99FB-584FD69EF75E}"/>
              </a:ext>
            </a:extLst>
          </p:cNvPr>
          <p:cNvSpPr/>
          <p:nvPr/>
        </p:nvSpPr>
        <p:spPr>
          <a:xfrm rot="5400000">
            <a:off x="1996642" y="1619981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5655E4-0B9A-4708-B0CA-DE8DE46C216D}"/>
              </a:ext>
            </a:extLst>
          </p:cNvPr>
          <p:cNvSpPr/>
          <p:nvPr/>
        </p:nvSpPr>
        <p:spPr>
          <a:xfrm>
            <a:off x="1878980" y="1948706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506192-00E1-4D46-9090-C65495BFDAB9}"/>
              </a:ext>
            </a:extLst>
          </p:cNvPr>
          <p:cNvSpPr/>
          <p:nvPr/>
        </p:nvSpPr>
        <p:spPr>
          <a:xfrm rot="16200000">
            <a:off x="3995891" y="2344821"/>
            <a:ext cx="86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L 形 10">
            <a:extLst>
              <a:ext uri="{FF2B5EF4-FFF2-40B4-BE49-F238E27FC236}">
                <a16:creationId xmlns:a16="http://schemas.microsoft.com/office/drawing/2014/main" id="{434F6368-1452-4E13-B7A9-D4395792FC33}"/>
              </a:ext>
            </a:extLst>
          </p:cNvPr>
          <p:cNvSpPr/>
          <p:nvPr/>
        </p:nvSpPr>
        <p:spPr>
          <a:xfrm>
            <a:off x="4651927" y="2560820"/>
            <a:ext cx="864000" cy="864000"/>
          </a:xfrm>
          <a:prstGeom prst="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0BC9BF-AD39-4214-AABF-0807366A5B89}"/>
              </a:ext>
            </a:extLst>
          </p:cNvPr>
          <p:cNvSpPr/>
          <p:nvPr/>
        </p:nvSpPr>
        <p:spPr>
          <a:xfrm rot="16200000">
            <a:off x="4237927" y="2956820"/>
            <a:ext cx="82800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4373F30-AFD0-47E6-BA11-7B96579E03CF}"/>
              </a:ext>
            </a:extLst>
          </p:cNvPr>
          <p:cNvSpPr/>
          <p:nvPr/>
        </p:nvSpPr>
        <p:spPr>
          <a:xfrm rot="5400000">
            <a:off x="4588909" y="1615802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DDFF8A-0A06-4E88-857D-FFAB342AB19C}"/>
              </a:ext>
            </a:extLst>
          </p:cNvPr>
          <p:cNvSpPr/>
          <p:nvPr/>
        </p:nvSpPr>
        <p:spPr>
          <a:xfrm>
            <a:off x="4471247" y="1944527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2ED89B-B80E-431B-B318-AE1646FC304D}"/>
              </a:ext>
            </a:extLst>
          </p:cNvPr>
          <p:cNvSpPr/>
          <p:nvPr/>
        </p:nvSpPr>
        <p:spPr>
          <a:xfrm rot="16200000">
            <a:off x="6798104" y="2124803"/>
            <a:ext cx="864000" cy="173603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D1F7818D-4EDA-4C12-8705-1959AB719CBA}"/>
              </a:ext>
            </a:extLst>
          </p:cNvPr>
          <p:cNvSpPr/>
          <p:nvPr/>
        </p:nvSpPr>
        <p:spPr>
          <a:xfrm rot="5400000">
            <a:off x="7171104" y="1615802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827C78-9416-4774-8518-ED5C3F75A30D}"/>
              </a:ext>
            </a:extLst>
          </p:cNvPr>
          <p:cNvSpPr/>
          <p:nvPr/>
        </p:nvSpPr>
        <p:spPr>
          <a:xfrm>
            <a:off x="7053442" y="1944527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BFD84A-CAAB-4BDB-9325-C305F811BBC8}"/>
              </a:ext>
            </a:extLst>
          </p:cNvPr>
          <p:cNvSpPr/>
          <p:nvPr/>
        </p:nvSpPr>
        <p:spPr>
          <a:xfrm rot="16200000">
            <a:off x="2676753" y="4112010"/>
            <a:ext cx="86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L 形 19">
            <a:extLst>
              <a:ext uri="{FF2B5EF4-FFF2-40B4-BE49-F238E27FC236}">
                <a16:creationId xmlns:a16="http://schemas.microsoft.com/office/drawing/2014/main" id="{4FFFE587-1A3F-40B8-B9A7-4C377BDAFEBA}"/>
              </a:ext>
            </a:extLst>
          </p:cNvPr>
          <p:cNvSpPr/>
          <p:nvPr/>
        </p:nvSpPr>
        <p:spPr>
          <a:xfrm rot="5400000">
            <a:off x="3332789" y="4328009"/>
            <a:ext cx="864000" cy="864000"/>
          </a:xfrm>
          <a:prstGeom prst="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C518E3-01C5-4DF6-8E08-556F3EDB7168}"/>
              </a:ext>
            </a:extLst>
          </p:cNvPr>
          <p:cNvSpPr/>
          <p:nvPr/>
        </p:nvSpPr>
        <p:spPr>
          <a:xfrm rot="16200000">
            <a:off x="2918789" y="4724009"/>
            <a:ext cx="82800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267EDF6-EAAD-4570-AFEC-713384290DE9}"/>
              </a:ext>
            </a:extLst>
          </p:cNvPr>
          <p:cNvSpPr/>
          <p:nvPr/>
        </p:nvSpPr>
        <p:spPr>
          <a:xfrm rot="5400000">
            <a:off x="3269771" y="3382991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5DA99D-3F92-421E-BB00-EB7B71426A3A}"/>
              </a:ext>
            </a:extLst>
          </p:cNvPr>
          <p:cNvSpPr/>
          <p:nvPr/>
        </p:nvSpPr>
        <p:spPr>
          <a:xfrm>
            <a:off x="3152109" y="3711716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24" name="L 形 23">
            <a:extLst>
              <a:ext uri="{FF2B5EF4-FFF2-40B4-BE49-F238E27FC236}">
                <a16:creationId xmlns:a16="http://schemas.microsoft.com/office/drawing/2014/main" id="{EC0C63F4-46DF-4D8F-863D-F698FD147142}"/>
              </a:ext>
            </a:extLst>
          </p:cNvPr>
          <p:cNvSpPr/>
          <p:nvPr/>
        </p:nvSpPr>
        <p:spPr>
          <a:xfrm rot="5400000">
            <a:off x="3340825" y="4327156"/>
            <a:ext cx="864000" cy="864000"/>
          </a:xfrm>
          <a:prstGeom prst="corner">
            <a:avLst/>
          </a:prstGeom>
          <a:solidFill>
            <a:srgbClr val="FF99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819252-5340-4412-8A7A-4F255D192F2B}"/>
              </a:ext>
            </a:extLst>
          </p:cNvPr>
          <p:cNvSpPr/>
          <p:nvPr/>
        </p:nvSpPr>
        <p:spPr>
          <a:xfrm rot="16200000">
            <a:off x="4823641" y="4131630"/>
            <a:ext cx="864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L 形 25">
            <a:extLst>
              <a:ext uri="{FF2B5EF4-FFF2-40B4-BE49-F238E27FC236}">
                <a16:creationId xmlns:a16="http://schemas.microsoft.com/office/drawing/2014/main" id="{7C8A9449-7883-41FF-9F44-7B77068A312F}"/>
              </a:ext>
            </a:extLst>
          </p:cNvPr>
          <p:cNvSpPr/>
          <p:nvPr/>
        </p:nvSpPr>
        <p:spPr>
          <a:xfrm rot="5400000">
            <a:off x="5479677" y="4347629"/>
            <a:ext cx="864000" cy="864000"/>
          </a:xfrm>
          <a:prstGeom prst="corner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A745A0-86A7-4C1A-AF87-5350A1D126F6}"/>
              </a:ext>
            </a:extLst>
          </p:cNvPr>
          <p:cNvSpPr/>
          <p:nvPr/>
        </p:nvSpPr>
        <p:spPr>
          <a:xfrm rot="16200000">
            <a:off x="5065677" y="4743629"/>
            <a:ext cx="828000" cy="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23365CD-4E59-4797-B1CF-6198042F02C9}"/>
              </a:ext>
            </a:extLst>
          </p:cNvPr>
          <p:cNvSpPr/>
          <p:nvPr/>
        </p:nvSpPr>
        <p:spPr>
          <a:xfrm rot="5400000">
            <a:off x="5416659" y="3402611"/>
            <a:ext cx="145489" cy="1708545"/>
          </a:xfrm>
          <a:prstGeom prst="leftBrace">
            <a:avLst>
              <a:gd name="adj1" fmla="val 131929"/>
              <a:gd name="adj2" fmla="val 50000"/>
            </a:avLst>
          </a:prstGeom>
          <a:solidFill>
            <a:schemeClr val="bg1">
              <a:lumMod val="9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4E4805-ACE3-40DE-8CFD-4FCC27C09AEB}"/>
              </a:ext>
            </a:extLst>
          </p:cNvPr>
          <p:cNvSpPr/>
          <p:nvPr/>
        </p:nvSpPr>
        <p:spPr>
          <a:xfrm>
            <a:off x="5298997" y="3731336"/>
            <a:ext cx="25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i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415B63F-FBD4-463D-A3DC-D1D597310581}"/>
              </a:ext>
            </a:extLst>
          </p:cNvPr>
          <p:cNvGrpSpPr/>
          <p:nvPr/>
        </p:nvGrpSpPr>
        <p:grpSpPr>
          <a:xfrm flipH="1">
            <a:off x="5042979" y="4348299"/>
            <a:ext cx="1296000" cy="864000"/>
            <a:chOff x="1403696" y="3429000"/>
            <a:chExt cx="1296000" cy="864000"/>
          </a:xfrm>
        </p:grpSpPr>
        <p:sp>
          <p:nvSpPr>
            <p:cNvPr id="32" name="L 形 31">
              <a:extLst>
                <a:ext uri="{FF2B5EF4-FFF2-40B4-BE49-F238E27FC236}">
                  <a16:creationId xmlns:a16="http://schemas.microsoft.com/office/drawing/2014/main" id="{6407145F-FDC5-4802-9251-C9D2B7E99D81}"/>
                </a:ext>
              </a:extLst>
            </p:cNvPr>
            <p:cNvSpPr/>
            <p:nvPr/>
          </p:nvSpPr>
          <p:spPr>
            <a:xfrm>
              <a:off x="1835696" y="3429000"/>
              <a:ext cx="864000" cy="864000"/>
            </a:xfrm>
            <a:prstGeom prst="corner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D8A0EF-50BB-45CD-8209-8426A0135F1C}"/>
                </a:ext>
              </a:extLst>
            </p:cNvPr>
            <p:cNvSpPr/>
            <p:nvPr/>
          </p:nvSpPr>
          <p:spPr>
            <a:xfrm>
              <a:off x="1403696" y="3429000"/>
              <a:ext cx="432000" cy="43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0185497-91DD-42DD-BE57-78DCDABB0FB1}"/>
                </a:ext>
              </a:extLst>
            </p:cNvPr>
            <p:cNvSpPr/>
            <p:nvPr/>
          </p:nvSpPr>
          <p:spPr>
            <a:xfrm>
              <a:off x="1705420" y="3446909"/>
              <a:ext cx="260552" cy="39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0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**</a:t>
            </a:r>
            <a:r>
              <a:rPr lang="zh-CN" altLang="en-US" dirty="0"/>
              <a:t>变式</a:t>
            </a:r>
            <a:r>
              <a:rPr lang="en-US" altLang="zh-CN" dirty="0"/>
              <a:t>2</a:t>
            </a:r>
            <a:r>
              <a:rPr lang="zh-CN" altLang="en-US" dirty="0"/>
              <a:t>：砖比较可爱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状态转移方程：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][0]=f[i-2][2]+f[i-2][0]</a:t>
            </a:r>
          </a:p>
          <a:p>
            <a:pPr marL="177800" lvl="1" indent="0">
              <a:buNone/>
            </a:pPr>
            <a:r>
              <a:rPr lang="en-US" altLang="zh-CN" dirty="0"/>
              <a:t>              f[</a:t>
            </a:r>
            <a:r>
              <a:rPr lang="en-US" altLang="zh-CN" dirty="0" err="1"/>
              <a:t>i</a:t>
            </a:r>
            <a:r>
              <a:rPr lang="en-US" altLang="zh-CN" dirty="0"/>
              <a:t>][1]=f[i-2][2]+f[i-2][1]</a:t>
            </a:r>
          </a:p>
          <a:p>
            <a:pPr marL="177800" lvl="1" indent="0">
              <a:buNone/>
            </a:pPr>
            <a:r>
              <a:rPr lang="en-US" altLang="zh-CN" dirty="0"/>
              <a:t>              f[</a:t>
            </a:r>
            <a:r>
              <a:rPr lang="en-US" altLang="zh-CN" dirty="0" err="1"/>
              <a:t>i</a:t>
            </a:r>
            <a:r>
              <a:rPr lang="en-US" altLang="zh-CN" dirty="0"/>
              <a:t>][2]=f[i-1][0]+f[i-1][1]</a:t>
            </a:r>
          </a:p>
          <a:p>
            <a:pPr lvl="1"/>
            <a:r>
              <a:rPr lang="zh-CN" altLang="en-US" dirty="0"/>
              <a:t>初始状态：不能由状态转移方程得到的是哪些状态呢？</a:t>
            </a:r>
            <a:endParaRPr lang="en-US" altLang="zh-CN" dirty="0"/>
          </a:p>
          <a:p>
            <a:pPr marL="177800" lvl="1" indent="0">
              <a:buNone/>
            </a:pPr>
            <a:r>
              <a:rPr lang="en-US" altLang="zh-CN" dirty="0"/>
              <a:t> f[0][0]  f[0][1]  f[0][2]  f[1][0]  f[1][1]</a:t>
            </a:r>
          </a:p>
          <a:p>
            <a:pPr lvl="1"/>
            <a:r>
              <a:rPr lang="zh-CN" altLang="en-US" dirty="0"/>
              <a:t>它们的初始值是什么呢</a:t>
            </a:r>
            <a:r>
              <a:rPr lang="en-US" altLang="zh-CN" dirty="0"/>
              <a:t>?</a:t>
            </a:r>
          </a:p>
          <a:p>
            <a:pPr marL="177800" lvl="1" indent="0" algn="l">
              <a:buNone/>
            </a:pPr>
            <a:r>
              <a:rPr lang="en-US" altLang="zh-CN" dirty="0"/>
              <a:t>    f[0][0]=0  f[0][1]=0  f[0][2]=2</a:t>
            </a:r>
          </a:p>
          <a:p>
            <a:pPr marL="177800" lvl="1" indent="0" algn="l">
              <a:buNone/>
            </a:pPr>
            <a:r>
              <a:rPr lang="en-US" altLang="zh-CN" dirty="0"/>
              <a:t>    f[1][0]=0  f[1][1]=0  </a:t>
            </a:r>
          </a:p>
        </p:txBody>
      </p:sp>
    </p:spTree>
    <p:extLst>
      <p:ext uri="{BB962C8B-B14F-4D97-AF65-F5344CB8AC3E}">
        <p14:creationId xmlns:p14="http://schemas.microsoft.com/office/powerpoint/2010/main" val="42891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**</a:t>
            </a:r>
            <a:r>
              <a:rPr lang="zh-CN" altLang="en-US" dirty="0"/>
              <a:t>变式</a:t>
            </a:r>
            <a:r>
              <a:rPr lang="en-US" altLang="zh-CN" dirty="0"/>
              <a:t>2</a:t>
            </a:r>
            <a:r>
              <a:rPr lang="zh-CN" altLang="en-US" dirty="0"/>
              <a:t>：砖比较可爱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r>
              <a:rPr lang="zh-CN" altLang="en-US" dirty="0"/>
              <a:t>实现：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C779-DA86-449A-9CE0-5FC573647556}"/>
              </a:ext>
            </a:extLst>
          </p:cNvPr>
          <p:cNvSpPr txBox="1"/>
          <p:nvPr/>
        </p:nvSpPr>
        <p:spPr>
          <a:xfrm>
            <a:off x="1259632" y="1772816"/>
            <a:ext cx="6406383" cy="409342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&gt;&gt;n;</a:t>
            </a:r>
          </a:p>
          <a:p>
            <a:pPr>
              <a:lnSpc>
                <a:spcPts val="2400"/>
              </a:lnSpc>
            </a:pP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f[0][0]=1;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f[0][1]=f[0][2]=f[1][0]=f[1][1]=0;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f[1][2]=0;//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为了实现的方便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for(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=2;i&lt;=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++){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nn-NO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f[i][0]=f[i-2][2]+f[i-2][0];</a:t>
            </a:r>
          </a:p>
          <a:p>
            <a:pPr>
              <a:lnSpc>
                <a:spcPts val="2400"/>
              </a:lnSpc>
            </a:pPr>
            <a:r>
              <a:rPr lang="nn-NO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f[i][1]=f[i-2][2]+f[i-2][1];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nn-NO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f[i][2]=f[i-1][0]+f[i-1][1];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2400"/>
              </a:lnSpc>
            </a:pP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&lt;&lt;f[n][2];</a:t>
            </a:r>
          </a:p>
        </p:txBody>
      </p:sp>
    </p:spTree>
    <p:extLst>
      <p:ext uri="{BB962C8B-B14F-4D97-AF65-F5344CB8AC3E}">
        <p14:creationId xmlns:p14="http://schemas.microsoft.com/office/powerpoint/2010/main" val="36379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5" y="157163"/>
            <a:ext cx="7689850" cy="512762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：凸多边形三角划分</a:t>
            </a:r>
            <a:r>
              <a:rPr lang="en-US" altLang="zh-CN" dirty="0"/>
              <a:t>(p221)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r>
              <a:rPr lang="zh-CN" altLang="en-US" dirty="0"/>
              <a:t>一个正四边形（正方形）可以有两种方法把它划分成两个三角形；一个正五边形有五种方法把它划分成三角形。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那么正</a:t>
            </a:r>
            <a:r>
              <a:rPr lang="en-US" altLang="zh-CN" dirty="0"/>
              <a:t>n</a:t>
            </a:r>
            <a:r>
              <a:rPr lang="zh-CN" altLang="en-US" dirty="0"/>
              <a:t>边形有多少种划分方法呢？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 descr="http://img.mp.itc.cn/upload/20170514/ce366682021148ab8a0e145506cd1fc5_th.jpg">
            <a:extLst>
              <a:ext uri="{FF2B5EF4-FFF2-40B4-BE49-F238E27FC236}">
                <a16:creationId xmlns:a16="http://schemas.microsoft.com/office/drawing/2014/main" id="{DB17B6EA-F041-4456-A5DE-9F71E1AF1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r="13267"/>
          <a:stretch/>
        </p:blipFill>
        <p:spPr bwMode="auto">
          <a:xfrm>
            <a:off x="899592" y="2492896"/>
            <a:ext cx="3312368" cy="161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5AD032-366F-4282-AAB9-0977E9341525}"/>
              </a:ext>
            </a:extLst>
          </p:cNvPr>
          <p:cNvPicPr/>
          <p:nvPr/>
        </p:nvPicPr>
        <p:blipFill>
          <a:blip r:embed="rId3" cstate="print"/>
          <a:srcRect l="50787" t="33200" r="9838" b="33200"/>
          <a:stretch>
            <a:fillRect/>
          </a:stretch>
        </p:blipFill>
        <p:spPr>
          <a:xfrm>
            <a:off x="4644008" y="2276872"/>
            <a:ext cx="360040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：凸多边形三角划分</a:t>
            </a:r>
            <a:r>
              <a:rPr lang="en-US" altLang="zh-CN" dirty="0"/>
              <a:t>(p221)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分析：七边形的划分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分成上述</a:t>
            </a:r>
            <a:r>
              <a:rPr lang="en-US" altLang="zh-CN" dirty="0"/>
              <a:t>5</a:t>
            </a:r>
            <a:r>
              <a:rPr lang="zh-CN" altLang="en-US" dirty="0"/>
              <a:t>种情况，无重复且无遗漏！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738236F-5936-463A-96FF-3CB8C39E3B5D}"/>
              </a:ext>
            </a:extLst>
          </p:cNvPr>
          <p:cNvGrpSpPr/>
          <p:nvPr/>
        </p:nvGrpSpPr>
        <p:grpSpPr>
          <a:xfrm>
            <a:off x="1220331" y="2212700"/>
            <a:ext cx="1618575" cy="1610936"/>
            <a:chOff x="2843840" y="2699030"/>
            <a:chExt cx="2930803" cy="2916970"/>
          </a:xfrm>
        </p:grpSpPr>
        <p:sp>
          <p:nvSpPr>
            <p:cNvPr id="5" name="七边形 4">
              <a:extLst>
                <a:ext uri="{FF2B5EF4-FFF2-40B4-BE49-F238E27FC236}">
                  <a16:creationId xmlns:a16="http://schemas.microsoft.com/office/drawing/2014/main" id="{0E2A2145-7545-4062-A515-2C7EA73B77A8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CCD5C0-90BB-4AE8-854E-78E154949765}"/>
                </a:ext>
              </a:extLst>
            </p:cNvPr>
            <p:cNvCxnSpPr>
              <a:cxnSpLocks/>
              <a:stCxn id="5" idx="3"/>
              <a:endCxn id="5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0649186-E012-4D26-B597-9E759FEA8673}"/>
                </a:ext>
              </a:extLst>
            </p:cNvPr>
            <p:cNvCxnSpPr>
              <a:cxnSpLocks/>
              <a:stCxn id="5" idx="3"/>
              <a:endCxn id="5" idx="4"/>
            </p:cNvCxnSpPr>
            <p:nvPr/>
          </p:nvCxnSpPr>
          <p:spPr>
            <a:xfrm flipH="1" flipV="1">
              <a:off x="2966100" y="4777412"/>
              <a:ext cx="980885" cy="838588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D6FBA36-2816-4A02-B404-4EFB0307FDBC}"/>
                </a:ext>
              </a:extLst>
            </p:cNvPr>
            <p:cNvCxnSpPr>
              <a:cxnSpLocks/>
              <a:stCxn id="5" idx="2"/>
              <a:endCxn id="5" idx="4"/>
            </p:cNvCxnSpPr>
            <p:nvPr/>
          </p:nvCxnSpPr>
          <p:spPr>
            <a:xfrm flipH="1" flipV="1">
              <a:off x="2966100" y="4777412"/>
              <a:ext cx="2252942" cy="597130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C6AD267-B6FE-46F0-8953-A540FCA9C0EE}"/>
                </a:ext>
              </a:extLst>
            </p:cNvPr>
            <p:cNvSpPr/>
            <p:nvPr/>
          </p:nvSpPr>
          <p:spPr>
            <a:xfrm>
              <a:off x="2843840" y="4590555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55A2C2-8162-481A-ACDF-28B7B507BFCF}"/>
              </a:ext>
            </a:extLst>
          </p:cNvPr>
          <p:cNvGrpSpPr/>
          <p:nvPr/>
        </p:nvGrpSpPr>
        <p:grpSpPr>
          <a:xfrm>
            <a:off x="2492670" y="3811552"/>
            <a:ext cx="1606721" cy="1610936"/>
            <a:chOff x="2865304" y="2699030"/>
            <a:chExt cx="2909339" cy="2916970"/>
          </a:xfrm>
        </p:grpSpPr>
        <p:sp>
          <p:nvSpPr>
            <p:cNvPr id="22" name="七边形 21">
              <a:extLst>
                <a:ext uri="{FF2B5EF4-FFF2-40B4-BE49-F238E27FC236}">
                  <a16:creationId xmlns:a16="http://schemas.microsoft.com/office/drawing/2014/main" id="{4B18A8AD-E1B5-4F6D-9823-01F965D45848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4CB65A2-5475-4D04-9E8F-E9FDA5C29703}"/>
                </a:ext>
              </a:extLst>
            </p:cNvPr>
            <p:cNvCxnSpPr>
              <a:cxnSpLocks/>
              <a:stCxn id="22" idx="3"/>
              <a:endCxn id="22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133D1D3-E09A-4E94-9B0F-47E4E099C906}"/>
                </a:ext>
              </a:extLst>
            </p:cNvPr>
            <p:cNvCxnSpPr>
              <a:cxnSpLocks/>
              <a:stCxn id="22" idx="3"/>
              <a:endCxn id="22" idx="5"/>
            </p:cNvCxnSpPr>
            <p:nvPr/>
          </p:nvCxnSpPr>
          <p:spPr>
            <a:xfrm flipH="1" flipV="1">
              <a:off x="3015041" y="3490248"/>
              <a:ext cx="931943" cy="2125752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86D9972-B2F2-4EE8-BF5A-2CAF74FCBDE5}"/>
                </a:ext>
              </a:extLst>
            </p:cNvPr>
            <p:cNvCxnSpPr>
              <a:cxnSpLocks/>
              <a:stCxn id="22" idx="2"/>
              <a:endCxn id="22" idx="5"/>
            </p:cNvCxnSpPr>
            <p:nvPr/>
          </p:nvCxnSpPr>
          <p:spPr>
            <a:xfrm flipH="1" flipV="1">
              <a:off x="3015041" y="3490248"/>
              <a:ext cx="2204001" cy="1884294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DB8EF4C-E9A2-4A5F-A8C2-04EE26AE33DF}"/>
                </a:ext>
              </a:extLst>
            </p:cNvPr>
            <p:cNvSpPr/>
            <p:nvPr/>
          </p:nvSpPr>
          <p:spPr>
            <a:xfrm>
              <a:off x="2869067" y="3403724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2DC7389-58C2-48CE-830D-BB5B553B624A}"/>
              </a:ext>
            </a:extLst>
          </p:cNvPr>
          <p:cNvGrpSpPr/>
          <p:nvPr/>
        </p:nvGrpSpPr>
        <p:grpSpPr>
          <a:xfrm>
            <a:off x="5252682" y="3789040"/>
            <a:ext cx="1606721" cy="1610936"/>
            <a:chOff x="2865304" y="2699030"/>
            <a:chExt cx="2909339" cy="2916970"/>
          </a:xfrm>
        </p:grpSpPr>
        <p:sp>
          <p:nvSpPr>
            <p:cNvPr id="30" name="七边形 29">
              <a:extLst>
                <a:ext uri="{FF2B5EF4-FFF2-40B4-BE49-F238E27FC236}">
                  <a16:creationId xmlns:a16="http://schemas.microsoft.com/office/drawing/2014/main" id="{0F72864E-B1B4-447B-A8BC-A4EB145D1D3E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4BC6BE8-6103-4916-8722-FE0178C22892}"/>
                </a:ext>
              </a:extLst>
            </p:cNvPr>
            <p:cNvCxnSpPr>
              <a:cxnSpLocks/>
              <a:stCxn id="30" idx="3"/>
              <a:endCxn id="30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82C85D-D4C0-4965-9E10-65AC47D23FB0}"/>
                </a:ext>
              </a:extLst>
            </p:cNvPr>
            <p:cNvCxnSpPr>
              <a:cxnSpLocks/>
              <a:stCxn id="30" idx="3"/>
              <a:endCxn id="30" idx="0"/>
            </p:cNvCxnSpPr>
            <p:nvPr/>
          </p:nvCxnSpPr>
          <p:spPr>
            <a:xfrm flipV="1">
              <a:off x="3946984" y="3055154"/>
              <a:ext cx="1360239" cy="2560846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B807F61-9302-4EE4-A500-FEAC16B0DBD7}"/>
                </a:ext>
              </a:extLst>
            </p:cNvPr>
            <p:cNvCxnSpPr>
              <a:cxnSpLocks/>
              <a:stCxn id="30" idx="2"/>
              <a:endCxn id="30" idx="0"/>
            </p:cNvCxnSpPr>
            <p:nvPr/>
          </p:nvCxnSpPr>
          <p:spPr>
            <a:xfrm flipV="1">
              <a:off x="5219042" y="3055154"/>
              <a:ext cx="88181" cy="2319389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E215625-4E0B-4F0E-91F8-8518FE5F3E06}"/>
                </a:ext>
              </a:extLst>
            </p:cNvPr>
            <p:cNvSpPr/>
            <p:nvPr/>
          </p:nvSpPr>
          <p:spPr>
            <a:xfrm>
              <a:off x="5163224" y="2972659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502FC8-194F-4368-80A7-E615BA46AE2D}"/>
              </a:ext>
            </a:extLst>
          </p:cNvPr>
          <p:cNvGrpSpPr/>
          <p:nvPr/>
        </p:nvGrpSpPr>
        <p:grpSpPr>
          <a:xfrm>
            <a:off x="3786910" y="1412776"/>
            <a:ext cx="1606721" cy="1676797"/>
            <a:chOff x="2865304" y="2579774"/>
            <a:chExt cx="2909339" cy="3036226"/>
          </a:xfrm>
        </p:grpSpPr>
        <p:sp>
          <p:nvSpPr>
            <p:cNvPr id="41" name="七边形 40">
              <a:extLst>
                <a:ext uri="{FF2B5EF4-FFF2-40B4-BE49-F238E27FC236}">
                  <a16:creationId xmlns:a16="http://schemas.microsoft.com/office/drawing/2014/main" id="{CDCC28F5-EEB3-4EF7-A560-45363895EC4B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83A43EA-25F3-48C2-A714-025E5B80C4E2}"/>
                </a:ext>
              </a:extLst>
            </p:cNvPr>
            <p:cNvCxnSpPr>
              <a:cxnSpLocks/>
              <a:stCxn id="41" idx="3"/>
              <a:endCxn id="41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4706945-8761-4976-BBD8-DE4504624883}"/>
                </a:ext>
              </a:extLst>
            </p:cNvPr>
            <p:cNvCxnSpPr>
              <a:cxnSpLocks/>
              <a:stCxn id="41" idx="3"/>
              <a:endCxn id="41" idx="6"/>
            </p:cNvCxnSpPr>
            <p:nvPr/>
          </p:nvCxnSpPr>
          <p:spPr>
            <a:xfrm flipV="1">
              <a:off x="3946984" y="2723774"/>
              <a:ext cx="109953" cy="2892226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3BB933F-F558-4159-BCE1-816DC21DE689}"/>
                </a:ext>
              </a:extLst>
            </p:cNvPr>
            <p:cNvCxnSpPr>
              <a:cxnSpLocks/>
              <a:stCxn id="41" idx="2"/>
              <a:endCxn id="41" idx="6"/>
            </p:cNvCxnSpPr>
            <p:nvPr/>
          </p:nvCxnSpPr>
          <p:spPr>
            <a:xfrm flipH="1" flipV="1">
              <a:off x="4056937" y="2723774"/>
              <a:ext cx="1162105" cy="2650769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D8566B3-637C-41F9-A34E-A8597F67FDF7}"/>
                </a:ext>
              </a:extLst>
            </p:cNvPr>
            <p:cNvSpPr/>
            <p:nvPr/>
          </p:nvSpPr>
          <p:spPr>
            <a:xfrm>
              <a:off x="3912937" y="2579774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3F47384-A61D-4923-AFD1-19320AC22E8B}"/>
              </a:ext>
            </a:extLst>
          </p:cNvPr>
          <p:cNvGrpSpPr/>
          <p:nvPr/>
        </p:nvGrpSpPr>
        <p:grpSpPr>
          <a:xfrm>
            <a:off x="6471416" y="2259260"/>
            <a:ext cx="1686052" cy="1610936"/>
            <a:chOff x="2865304" y="2699030"/>
            <a:chExt cx="3052985" cy="2916970"/>
          </a:xfrm>
        </p:grpSpPr>
        <p:sp>
          <p:nvSpPr>
            <p:cNvPr id="49" name="七边形 48">
              <a:extLst>
                <a:ext uri="{FF2B5EF4-FFF2-40B4-BE49-F238E27FC236}">
                  <a16:creationId xmlns:a16="http://schemas.microsoft.com/office/drawing/2014/main" id="{380421F5-6307-4772-AB06-197ECEAC4DDC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D8A489B-3A2E-4AB3-994F-9558D18113A9}"/>
                </a:ext>
              </a:extLst>
            </p:cNvPr>
            <p:cNvCxnSpPr>
              <a:cxnSpLocks/>
              <a:stCxn id="49" idx="3"/>
              <a:endCxn id="49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0FA8B49-4DA9-4EB4-82E1-4475D4D939F6}"/>
                </a:ext>
              </a:extLst>
            </p:cNvPr>
            <p:cNvCxnSpPr>
              <a:cxnSpLocks/>
              <a:stCxn id="49" idx="3"/>
              <a:endCxn id="49" idx="1"/>
            </p:cNvCxnSpPr>
            <p:nvPr/>
          </p:nvCxnSpPr>
          <p:spPr>
            <a:xfrm flipV="1">
              <a:off x="3946984" y="4234855"/>
              <a:ext cx="1877432" cy="1381145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04B702D-F9D1-4CAE-AD6C-2BF8BBC0946D}"/>
                </a:ext>
              </a:extLst>
            </p:cNvPr>
            <p:cNvCxnSpPr>
              <a:cxnSpLocks/>
              <a:stCxn id="49" idx="2"/>
              <a:endCxn id="49" idx="1"/>
            </p:cNvCxnSpPr>
            <p:nvPr/>
          </p:nvCxnSpPr>
          <p:spPr>
            <a:xfrm flipV="1">
              <a:off x="5219042" y="4234855"/>
              <a:ext cx="605374" cy="1139688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34D8D457-7A3A-4079-AE4D-26528288FB6B}"/>
                </a:ext>
              </a:extLst>
            </p:cNvPr>
            <p:cNvSpPr/>
            <p:nvPr/>
          </p:nvSpPr>
          <p:spPr>
            <a:xfrm>
              <a:off x="5630289" y="4045136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E3FB0B43-827C-47BA-9A0B-E98DFB9FA6E7}"/>
              </a:ext>
            </a:extLst>
          </p:cNvPr>
          <p:cNvSpPr/>
          <p:nvPr/>
        </p:nvSpPr>
        <p:spPr>
          <a:xfrm>
            <a:off x="886204" y="3503374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E3CF1DE-CBCC-4279-87DD-974BC4A44B4F}"/>
              </a:ext>
            </a:extLst>
          </p:cNvPr>
          <p:cNvSpPr/>
          <p:nvPr/>
        </p:nvSpPr>
        <p:spPr>
          <a:xfrm>
            <a:off x="1590635" y="280651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45B2A8F-31A8-4B92-9451-11310CE44802}"/>
              </a:ext>
            </a:extLst>
          </p:cNvPr>
          <p:cNvSpPr/>
          <p:nvPr/>
        </p:nvSpPr>
        <p:spPr>
          <a:xfrm>
            <a:off x="2051720" y="487930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612AC78-D29D-47E7-8639-420E5CD2F49E}"/>
              </a:ext>
            </a:extLst>
          </p:cNvPr>
          <p:cNvSpPr/>
          <p:nvPr/>
        </p:nvSpPr>
        <p:spPr>
          <a:xfrm>
            <a:off x="2991853" y="424851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97C0573-D746-4CF0-899F-4559BF0FD450}"/>
              </a:ext>
            </a:extLst>
          </p:cNvPr>
          <p:cNvSpPr/>
          <p:nvPr/>
        </p:nvSpPr>
        <p:spPr>
          <a:xfrm>
            <a:off x="5380035" y="4243347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47E2E9F-2DE8-43AD-9F04-FFF9609E0D2D}"/>
              </a:ext>
            </a:extLst>
          </p:cNvPr>
          <p:cNvSpPr/>
          <p:nvPr/>
        </p:nvSpPr>
        <p:spPr>
          <a:xfrm>
            <a:off x="6541365" y="460779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7930C8-630A-4E24-8A8F-7F98FAE2DDE7}"/>
              </a:ext>
            </a:extLst>
          </p:cNvPr>
          <p:cNvSpPr/>
          <p:nvPr/>
        </p:nvSpPr>
        <p:spPr>
          <a:xfrm>
            <a:off x="6934151" y="2817939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89B10ED-726A-42F6-A1EF-8479BBB39E36}"/>
              </a:ext>
            </a:extLst>
          </p:cNvPr>
          <p:cNvSpPr/>
          <p:nvPr/>
        </p:nvSpPr>
        <p:spPr>
          <a:xfrm>
            <a:off x="7922865" y="326474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7A43277-E447-428F-9694-21A06A15BBBB}"/>
              </a:ext>
            </a:extLst>
          </p:cNvPr>
          <p:cNvSpPr/>
          <p:nvPr/>
        </p:nvSpPr>
        <p:spPr>
          <a:xfrm>
            <a:off x="3773286" y="207654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8D83E7-DC3E-4AC4-B980-A2242ABBF770}"/>
              </a:ext>
            </a:extLst>
          </p:cNvPr>
          <p:cNvSpPr/>
          <p:nvPr/>
        </p:nvSpPr>
        <p:spPr>
          <a:xfrm>
            <a:off x="4728774" y="197994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边形</a:t>
            </a:r>
          </a:p>
        </p:txBody>
      </p:sp>
    </p:spTree>
    <p:extLst>
      <p:ext uri="{BB962C8B-B14F-4D97-AF65-F5344CB8AC3E}">
        <p14:creationId xmlns:p14="http://schemas.microsoft.com/office/powerpoint/2010/main" val="133848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引例：走台阶问题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级台阶，从楼下跳到楼上，每次要么跳一级，要么跳两级，问从第</a:t>
            </a:r>
            <a:r>
              <a:rPr lang="en-US" altLang="zh-CN" dirty="0"/>
              <a:t>1</a:t>
            </a:r>
            <a:r>
              <a:rPr lang="zh-CN" altLang="en-US" dirty="0"/>
              <a:t>级开始跳，跳到第</a:t>
            </a:r>
            <a:r>
              <a:rPr lang="en-US" altLang="zh-CN" dirty="0"/>
              <a:t>n</a:t>
            </a:r>
            <a:r>
              <a:rPr lang="zh-CN" altLang="en-US" dirty="0"/>
              <a:t>层有多少种跳法。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ADA5D8-ACEF-4715-BD95-4ED88A4AF007}"/>
              </a:ext>
            </a:extLst>
          </p:cNvPr>
          <p:cNvSpPr txBox="1"/>
          <p:nvPr/>
        </p:nvSpPr>
        <p:spPr>
          <a:xfrm>
            <a:off x="395536" y="2729966"/>
            <a:ext cx="3348372" cy="8130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A9D3A8-DC3E-411F-8567-D75D15DD28F9}"/>
              </a:ext>
            </a:extLst>
          </p:cNvPr>
          <p:cNvSpPr txBox="1"/>
          <p:nvPr/>
        </p:nvSpPr>
        <p:spPr>
          <a:xfrm>
            <a:off x="395536" y="4500564"/>
            <a:ext cx="2448272" cy="810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output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13</a:t>
            </a:r>
          </a:p>
        </p:txBody>
      </p:sp>
      <p:pic>
        <p:nvPicPr>
          <p:cNvPr id="1026" name="Picture 2" descr="https://timgsa.baidu.com/timg?image&amp;quality=80&amp;size=b9999_10000&amp;sec=1523238831&amp;di=dce36438bfdf875b995bae01110c6a48&amp;imgtype=jpg&amp;er=1&amp;src=http%3A%2F%2Fimgsrc.baidu.com%2Fimage%2Fc0%253Dshijue1%252C0%252C0%252C294%252C40%2Fsign%3D3eb77aa76681800a7ae8814dd95c598f%2F18d8bc3eb13533fa6d641006a2d3fd1f40345bcc.jpg">
            <a:extLst>
              <a:ext uri="{FF2B5EF4-FFF2-40B4-BE49-F238E27FC236}">
                <a16:creationId xmlns:a16="http://schemas.microsoft.com/office/drawing/2014/main" id="{E0AC9280-BE7F-4056-A1C1-3B6D08632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r="5524" b="12201"/>
          <a:stretch/>
        </p:blipFill>
        <p:spPr bwMode="auto">
          <a:xfrm>
            <a:off x="3851920" y="2401333"/>
            <a:ext cx="4896544" cy="372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171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：凸多边形三角划分</a:t>
            </a:r>
            <a:r>
              <a:rPr lang="en-US" altLang="zh-CN" dirty="0"/>
              <a:t>(p221)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分析：</a:t>
            </a:r>
            <a:r>
              <a:rPr lang="en-US" altLang="zh-CN" dirty="0"/>
              <a:t>n</a:t>
            </a:r>
            <a:r>
              <a:rPr lang="zh-CN" altLang="en-US" dirty="0"/>
              <a:t>边形的划分</a:t>
            </a:r>
            <a:endParaRPr lang="en-US" altLang="zh-CN" dirty="0"/>
          </a:p>
          <a:p>
            <a:pPr lvl="1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表示正</a:t>
            </a:r>
            <a:r>
              <a:rPr lang="en-US" altLang="zh-CN" dirty="0" err="1"/>
              <a:t>i</a:t>
            </a:r>
            <a:r>
              <a:rPr lang="zh-CN" altLang="en-US" dirty="0"/>
              <a:t>边形三角划分方案数。</a:t>
            </a:r>
            <a:endParaRPr lang="en-US" altLang="zh-CN" dirty="0"/>
          </a:p>
          <a:p>
            <a:pPr lvl="1"/>
            <a:r>
              <a:rPr lang="zh-CN" altLang="en-US" dirty="0"/>
              <a:t>状态转移方程：</a:t>
            </a:r>
            <a:endParaRPr lang="en-US" altLang="zh-CN" dirty="0"/>
          </a:p>
          <a:p>
            <a:pPr marL="177800" lvl="1" indent="0">
              <a:buNone/>
            </a:pPr>
            <a:r>
              <a:rPr lang="en-US" altLang="zh-CN" dirty="0"/>
              <a:t>    f[</a:t>
            </a:r>
            <a:r>
              <a:rPr lang="en-US" altLang="zh-CN" dirty="0" err="1"/>
              <a:t>i</a:t>
            </a:r>
            <a:r>
              <a:rPr lang="en-US" altLang="zh-CN" dirty="0"/>
              <a:t>]=f[2]</a:t>
            </a:r>
            <a:r>
              <a:rPr lang="zh-CN" altLang="en-US" dirty="0"/>
              <a:t>*</a:t>
            </a:r>
            <a:r>
              <a:rPr lang="en-US" altLang="zh-CN" dirty="0"/>
              <a:t>f[i-1]+f[3]*f[i-2]+..+f[i-1]*f[2]</a:t>
            </a:r>
          </a:p>
          <a:p>
            <a:pPr lvl="1"/>
            <a:r>
              <a:rPr lang="zh-CN" altLang="en-US" dirty="0"/>
              <a:t>边界状态：</a:t>
            </a:r>
            <a:r>
              <a:rPr lang="en-US" altLang="zh-CN" dirty="0"/>
              <a:t>f[2]=1  </a:t>
            </a:r>
            <a:r>
              <a:rPr lang="zh-CN" altLang="en-US" dirty="0">
                <a:sym typeface="Wingdings" panose="05000000000000000000" pitchFamily="2" charset="2"/>
              </a:rPr>
              <a:t>（两边形</a:t>
            </a:r>
            <a:r>
              <a:rPr lang="en-US" altLang="zh-CN" dirty="0">
                <a:sym typeface="Wingdings" panose="05000000000000000000" pitchFamily="2" charset="2"/>
              </a:rPr>
              <a:t>??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求解顺序：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en-US" altLang="zh-CN" dirty="0">
                <a:sym typeface="Wingdings" panose="05000000000000000000" pitchFamily="2" charset="2"/>
              </a:rPr>
              <a:t>n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224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：凸多边形三角划分</a:t>
            </a:r>
            <a:r>
              <a:rPr lang="en-US" altLang="zh-CN" dirty="0"/>
              <a:t>(p221)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4A98CE-2A82-4994-B169-5D9424B38385}"/>
              </a:ext>
            </a:extLst>
          </p:cNvPr>
          <p:cNvSpPr txBox="1"/>
          <p:nvPr/>
        </p:nvSpPr>
        <p:spPr>
          <a:xfrm>
            <a:off x="1187624" y="1628800"/>
            <a:ext cx="6406383" cy="317009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&gt;&gt;n;</a:t>
            </a:r>
          </a:p>
          <a:p>
            <a:pPr>
              <a:lnSpc>
                <a:spcPts val="2400"/>
              </a:lnSpc>
            </a:pP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memset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(f,0,sizeof(f));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f[2] = 1;</a:t>
            </a:r>
          </a:p>
          <a:p>
            <a:pPr>
              <a:lnSpc>
                <a:spcPts val="2400"/>
              </a:lnSpc>
            </a:pP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for(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=3;i&lt;=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for(int j=2;j&lt;=i-1;j++)</a:t>
            </a:r>
          </a:p>
          <a:p>
            <a:pPr>
              <a:lnSpc>
                <a:spcPts val="24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	f[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]+=f[j]*f[i-j+1];</a:t>
            </a:r>
          </a:p>
          <a:p>
            <a:pPr>
              <a:lnSpc>
                <a:spcPts val="2400"/>
              </a:lnSpc>
            </a:pP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&lt;&lt;f[n];</a:t>
            </a: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DCF133EF-EA28-47F7-AD8E-F678C80715D0}"/>
              </a:ext>
            </a:extLst>
          </p:cNvPr>
          <p:cNvSpPr/>
          <p:nvPr/>
        </p:nvSpPr>
        <p:spPr>
          <a:xfrm>
            <a:off x="5429090" y="4551640"/>
            <a:ext cx="3100956" cy="2061738"/>
          </a:xfrm>
          <a:prstGeom prst="wedgeEllipseCallout">
            <a:avLst>
              <a:gd name="adj1" fmla="val -62195"/>
              <a:gd name="adj2" fmla="val -362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f</a:t>
            </a:r>
            <a:r>
              <a:rPr lang="zh-CN" altLang="en-US" sz="3200" b="1" dirty="0"/>
              <a:t>序列就是传说中的</a:t>
            </a:r>
            <a:r>
              <a:rPr lang="zh-CN" altLang="en-US" sz="3200" b="1" dirty="0">
                <a:solidFill>
                  <a:srgbClr val="FF0000"/>
                </a:solidFill>
              </a:rPr>
              <a:t>卡特兰数</a:t>
            </a:r>
            <a:r>
              <a:rPr lang="zh-CN" altLang="en-US" sz="3200" b="1" dirty="0"/>
              <a:t>！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024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5" y="157163"/>
            <a:ext cx="7689850" cy="512762"/>
          </a:xfrm>
        </p:spPr>
        <p:txBody>
          <a:bodyPr/>
          <a:lstStyle/>
          <a:p>
            <a:r>
              <a:rPr lang="zh-CN" altLang="en-US" dirty="0"/>
              <a:t>变式：凸多边形最优三角划分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r>
              <a:rPr lang="zh-CN" altLang="zh-CN" dirty="0"/>
              <a:t>给定一具有</a:t>
            </a:r>
            <a:r>
              <a:rPr lang="en-US" altLang="zh-CN" dirty="0"/>
              <a:t> N </a:t>
            </a:r>
            <a:r>
              <a:rPr lang="zh-CN" altLang="zh-CN" dirty="0"/>
              <a:t>个顶点（从</a:t>
            </a:r>
            <a:r>
              <a:rPr lang="en-US" altLang="zh-CN" dirty="0"/>
              <a:t> 1 </a:t>
            </a:r>
            <a:r>
              <a:rPr lang="zh-CN" altLang="zh-CN" dirty="0"/>
              <a:t>到</a:t>
            </a:r>
            <a:r>
              <a:rPr lang="en-US" altLang="zh-CN" dirty="0"/>
              <a:t> N </a:t>
            </a:r>
            <a:r>
              <a:rPr lang="zh-CN" altLang="zh-CN" dirty="0"/>
              <a:t>编号）的凸多边形，每个顶点的权均已知。问如何把这个凸多边形划分成</a:t>
            </a:r>
            <a:r>
              <a:rPr lang="en-US" altLang="zh-CN" dirty="0"/>
              <a:t> N-2 </a:t>
            </a:r>
            <a:r>
              <a:rPr lang="zh-CN" altLang="zh-CN" dirty="0"/>
              <a:t>个互不相交的三角形，使得这些三角形顶点的权的乘积之和最小？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七边形 7">
            <a:extLst>
              <a:ext uri="{FF2B5EF4-FFF2-40B4-BE49-F238E27FC236}">
                <a16:creationId xmlns:a16="http://schemas.microsoft.com/office/drawing/2014/main" id="{26F91B4F-56D1-4869-A533-E56562A79339}"/>
              </a:ext>
            </a:extLst>
          </p:cNvPr>
          <p:cNvSpPr/>
          <p:nvPr/>
        </p:nvSpPr>
        <p:spPr>
          <a:xfrm rot="20955129">
            <a:off x="645570" y="3238373"/>
            <a:ext cx="2376264" cy="2304088"/>
          </a:xfrm>
          <a:prstGeom prst="heptagon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5D510F4-0F5C-4F29-9B8A-E5B48974DAB8}"/>
              </a:ext>
            </a:extLst>
          </p:cNvPr>
          <p:cNvSpPr/>
          <p:nvPr/>
        </p:nvSpPr>
        <p:spPr>
          <a:xfrm>
            <a:off x="1471654" y="3106710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D3E162E-44CA-431D-9E1D-89DEDFC13F55}"/>
              </a:ext>
            </a:extLst>
          </p:cNvPr>
          <p:cNvSpPr/>
          <p:nvPr/>
        </p:nvSpPr>
        <p:spPr>
          <a:xfrm>
            <a:off x="2445770" y="3356992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C1B0AED-8EA8-437E-B895-2F14F3EC9CA7}"/>
              </a:ext>
            </a:extLst>
          </p:cNvPr>
          <p:cNvSpPr/>
          <p:nvPr/>
        </p:nvSpPr>
        <p:spPr>
          <a:xfrm>
            <a:off x="2869089" y="4293096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957772-D92B-42A1-BA3F-389CFD12C7FB}"/>
              </a:ext>
            </a:extLst>
          </p:cNvPr>
          <p:cNvSpPr/>
          <p:nvPr/>
        </p:nvSpPr>
        <p:spPr>
          <a:xfrm>
            <a:off x="2373762" y="5229200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651B698-E2D0-479B-AD6D-8ADB55389BE6}"/>
              </a:ext>
            </a:extLst>
          </p:cNvPr>
          <p:cNvSpPr/>
          <p:nvPr/>
        </p:nvSpPr>
        <p:spPr>
          <a:xfrm>
            <a:off x="1355700" y="5391266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18280B3-7226-424C-96D1-E45CF68B242C}"/>
              </a:ext>
            </a:extLst>
          </p:cNvPr>
          <p:cNvSpPr/>
          <p:nvPr/>
        </p:nvSpPr>
        <p:spPr>
          <a:xfrm>
            <a:off x="573562" y="4725144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53C6AB6-C845-409F-B6F4-033E38424B1E}"/>
              </a:ext>
            </a:extLst>
          </p:cNvPr>
          <p:cNvSpPr/>
          <p:nvPr/>
        </p:nvSpPr>
        <p:spPr>
          <a:xfrm>
            <a:off x="607580" y="3700227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749DE-ED75-4EE4-AB9B-ED7B4079DAE8}"/>
              </a:ext>
            </a:extLst>
          </p:cNvPr>
          <p:cNvSpPr txBox="1"/>
          <p:nvPr/>
        </p:nvSpPr>
        <p:spPr>
          <a:xfrm>
            <a:off x="1471654" y="5787510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3E6636-8BB2-421D-A6B1-CA40E86CE477}"/>
              </a:ext>
            </a:extLst>
          </p:cNvPr>
          <p:cNvSpPr txBox="1"/>
          <p:nvPr/>
        </p:nvSpPr>
        <p:spPr>
          <a:xfrm>
            <a:off x="323528" y="5019151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B30924-6DC7-43B5-972F-C21C784D694F}"/>
              </a:ext>
            </a:extLst>
          </p:cNvPr>
          <p:cNvSpPr txBox="1"/>
          <p:nvPr/>
        </p:nvSpPr>
        <p:spPr>
          <a:xfrm>
            <a:off x="327960" y="3484922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BBECD4-C5AC-466C-AE8E-7C05087ECA00}"/>
              </a:ext>
            </a:extLst>
          </p:cNvPr>
          <p:cNvSpPr txBox="1"/>
          <p:nvPr/>
        </p:nvSpPr>
        <p:spPr>
          <a:xfrm>
            <a:off x="1329628" y="2808156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4CEDC4-E6EE-47C1-88AF-B4FB5E691547}"/>
              </a:ext>
            </a:extLst>
          </p:cNvPr>
          <p:cNvSpPr txBox="1"/>
          <p:nvPr/>
        </p:nvSpPr>
        <p:spPr>
          <a:xfrm>
            <a:off x="2646979" y="3037011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2ECC05-71CE-46FE-8B39-01BA161F81FB}"/>
              </a:ext>
            </a:extLst>
          </p:cNvPr>
          <p:cNvSpPr txBox="1"/>
          <p:nvPr/>
        </p:nvSpPr>
        <p:spPr>
          <a:xfrm>
            <a:off x="3212324" y="4218799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474FEB-C1C8-4DBA-9301-03AC6F871533}"/>
              </a:ext>
            </a:extLst>
          </p:cNvPr>
          <p:cNvSpPr txBox="1"/>
          <p:nvPr/>
        </p:nvSpPr>
        <p:spPr>
          <a:xfrm>
            <a:off x="2733288" y="5377563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七边形 26">
            <a:extLst>
              <a:ext uri="{FF2B5EF4-FFF2-40B4-BE49-F238E27FC236}">
                <a16:creationId xmlns:a16="http://schemas.microsoft.com/office/drawing/2014/main" id="{6254E1E5-F4A1-4419-810B-98A4ADE448C8}"/>
              </a:ext>
            </a:extLst>
          </p:cNvPr>
          <p:cNvSpPr/>
          <p:nvPr/>
        </p:nvSpPr>
        <p:spPr>
          <a:xfrm rot="20955129">
            <a:off x="5609626" y="3139137"/>
            <a:ext cx="2376264" cy="2304088"/>
          </a:xfrm>
          <a:prstGeom prst="heptagon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9116512-586C-44F3-B8AC-D6852428C604}"/>
              </a:ext>
            </a:extLst>
          </p:cNvPr>
          <p:cNvSpPr/>
          <p:nvPr/>
        </p:nvSpPr>
        <p:spPr>
          <a:xfrm>
            <a:off x="6435710" y="3007474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6F5C20F-E8A8-47E2-9CBA-DD9C475B721D}"/>
              </a:ext>
            </a:extLst>
          </p:cNvPr>
          <p:cNvSpPr/>
          <p:nvPr/>
        </p:nvSpPr>
        <p:spPr>
          <a:xfrm>
            <a:off x="7409826" y="3257756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3C3DA04-6258-44DE-8533-AD93BA614754}"/>
              </a:ext>
            </a:extLst>
          </p:cNvPr>
          <p:cNvSpPr/>
          <p:nvPr/>
        </p:nvSpPr>
        <p:spPr>
          <a:xfrm>
            <a:off x="7833145" y="4193860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7DE2E92-C382-4468-872E-B84127A576B6}"/>
              </a:ext>
            </a:extLst>
          </p:cNvPr>
          <p:cNvSpPr/>
          <p:nvPr/>
        </p:nvSpPr>
        <p:spPr>
          <a:xfrm>
            <a:off x="7337818" y="5129964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1EC016B-4683-4CC4-A192-75A28F9AB905}"/>
              </a:ext>
            </a:extLst>
          </p:cNvPr>
          <p:cNvSpPr/>
          <p:nvPr/>
        </p:nvSpPr>
        <p:spPr>
          <a:xfrm>
            <a:off x="6319756" y="5292030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41436A-463B-4020-A4CD-201AC1CB2AEB}"/>
              </a:ext>
            </a:extLst>
          </p:cNvPr>
          <p:cNvSpPr/>
          <p:nvPr/>
        </p:nvSpPr>
        <p:spPr>
          <a:xfrm>
            <a:off x="5537618" y="4625908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C9C85FB-C56D-4B1B-9FE2-1A29FE0F043B}"/>
              </a:ext>
            </a:extLst>
          </p:cNvPr>
          <p:cNvSpPr/>
          <p:nvPr/>
        </p:nvSpPr>
        <p:spPr>
          <a:xfrm>
            <a:off x="5571636" y="3600991"/>
            <a:ext cx="343235" cy="34323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227431-18B3-42CB-8077-680637B467A4}"/>
              </a:ext>
            </a:extLst>
          </p:cNvPr>
          <p:cNvSpPr txBox="1"/>
          <p:nvPr/>
        </p:nvSpPr>
        <p:spPr>
          <a:xfrm>
            <a:off x="6435710" y="5688274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6D562C-41A6-4F32-A0F9-ED76BA5E3218}"/>
              </a:ext>
            </a:extLst>
          </p:cNvPr>
          <p:cNvSpPr txBox="1"/>
          <p:nvPr/>
        </p:nvSpPr>
        <p:spPr>
          <a:xfrm>
            <a:off x="5287584" y="4919915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D5F695-073B-44C1-9CA3-DDCF434B0B5B}"/>
              </a:ext>
            </a:extLst>
          </p:cNvPr>
          <p:cNvSpPr txBox="1"/>
          <p:nvPr/>
        </p:nvSpPr>
        <p:spPr>
          <a:xfrm>
            <a:off x="5292016" y="3385686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105F68-6211-499E-ADD8-5EAA71BFFB75}"/>
              </a:ext>
            </a:extLst>
          </p:cNvPr>
          <p:cNvSpPr txBox="1"/>
          <p:nvPr/>
        </p:nvSpPr>
        <p:spPr>
          <a:xfrm>
            <a:off x="6293684" y="2708920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DC9688-8A8F-4F97-83B0-CDC3D58FDA12}"/>
              </a:ext>
            </a:extLst>
          </p:cNvPr>
          <p:cNvSpPr txBox="1"/>
          <p:nvPr/>
        </p:nvSpPr>
        <p:spPr>
          <a:xfrm>
            <a:off x="7611035" y="2937775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180D28-BE7C-4502-977A-128970E02C5B}"/>
              </a:ext>
            </a:extLst>
          </p:cNvPr>
          <p:cNvSpPr txBox="1"/>
          <p:nvPr/>
        </p:nvSpPr>
        <p:spPr>
          <a:xfrm>
            <a:off x="8176380" y="4119563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25F91D-4DE3-47D2-A69B-7F0C1E7E8A06}"/>
              </a:ext>
            </a:extLst>
          </p:cNvPr>
          <p:cNvSpPr txBox="1"/>
          <p:nvPr/>
        </p:nvSpPr>
        <p:spPr>
          <a:xfrm>
            <a:off x="7697344" y="5278327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7E33700-6FB5-4D4E-B402-BA1EBF7C3F1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7509436" y="3600991"/>
            <a:ext cx="72008" cy="1528973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8E66BD-AF82-4872-997A-A54912483DC3}"/>
              </a:ext>
            </a:extLst>
          </p:cNvPr>
          <p:cNvCxnSpPr>
            <a:cxnSpLocks/>
            <a:stCxn id="28" idx="4"/>
            <a:endCxn id="31" idx="1"/>
          </p:cNvCxnSpPr>
          <p:nvPr/>
        </p:nvCxnSpPr>
        <p:spPr>
          <a:xfrm>
            <a:off x="6607328" y="3350709"/>
            <a:ext cx="780756" cy="1829521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2EEB9EF-0EF9-4F82-AEF7-4114EA208A95}"/>
              </a:ext>
            </a:extLst>
          </p:cNvPr>
          <p:cNvCxnSpPr>
            <a:cxnSpLocks/>
            <a:stCxn id="28" idx="4"/>
            <a:endCxn id="33" idx="7"/>
          </p:cNvCxnSpPr>
          <p:nvPr/>
        </p:nvCxnSpPr>
        <p:spPr>
          <a:xfrm flipH="1">
            <a:off x="5830587" y="3350709"/>
            <a:ext cx="776741" cy="1325465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DDE0CA-6FFF-401B-A260-E4F1700E55CD}"/>
              </a:ext>
            </a:extLst>
          </p:cNvPr>
          <p:cNvCxnSpPr>
            <a:cxnSpLocks/>
            <a:stCxn id="31" idx="2"/>
            <a:endCxn id="33" idx="6"/>
          </p:cNvCxnSpPr>
          <p:nvPr/>
        </p:nvCxnSpPr>
        <p:spPr>
          <a:xfrm flipH="1" flipV="1">
            <a:off x="5880853" y="4797526"/>
            <a:ext cx="1456965" cy="504056"/>
          </a:xfrm>
          <a:prstGeom prst="line">
            <a:avLst/>
          </a:prstGeom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箭头: 右 54">
            <a:extLst>
              <a:ext uri="{FF2B5EF4-FFF2-40B4-BE49-F238E27FC236}">
                <a16:creationId xmlns:a16="http://schemas.microsoft.com/office/drawing/2014/main" id="{483324B6-35A1-4BF2-8E8A-C39458E2B3F5}"/>
              </a:ext>
            </a:extLst>
          </p:cNvPr>
          <p:cNvSpPr/>
          <p:nvPr/>
        </p:nvSpPr>
        <p:spPr>
          <a:xfrm>
            <a:off x="4285161" y="4199879"/>
            <a:ext cx="439415" cy="4823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DC88EB9-32E6-48C4-AFEF-163D399DB400}"/>
              </a:ext>
            </a:extLst>
          </p:cNvPr>
          <p:cNvSpPr/>
          <p:nvPr/>
        </p:nvSpPr>
        <p:spPr>
          <a:xfrm>
            <a:off x="604072" y="6221457"/>
            <a:ext cx="7630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最优解</a:t>
            </a:r>
            <a:r>
              <a:rPr lang="en-US" altLang="zh-CN" sz="2400" dirty="0" err="1">
                <a:solidFill>
                  <a:srgbClr val="3F3F3F"/>
                </a:solidFill>
                <a:latin typeface="+mj-ea"/>
                <a:ea typeface="+mj-ea"/>
              </a:rPr>
              <a:t>ans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=2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4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7+4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5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2+2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3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2+3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8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2+2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4</a:t>
            </a:r>
            <a:r>
              <a:rPr lang="zh-CN" altLang="en-US" sz="2400" dirty="0">
                <a:solidFill>
                  <a:srgbClr val="3F3F3F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3F3F3F"/>
                </a:solidFill>
                <a:latin typeface="+mj-ea"/>
                <a:ea typeface="+mj-ea"/>
              </a:rPr>
              <a:t>2=172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225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变式：凸多边形最优三角划分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状态：假设由</a:t>
            </a:r>
            <a:r>
              <a:rPr lang="en-US" altLang="zh-CN" dirty="0" err="1"/>
              <a:t>i~j</a:t>
            </a:r>
            <a:r>
              <a:rPr lang="zh-CN" altLang="en-US" dirty="0"/>
              <a:t>总共</a:t>
            </a:r>
            <a:r>
              <a:rPr lang="en-US" altLang="zh-CN" dirty="0"/>
              <a:t>j-i+1</a:t>
            </a:r>
            <a:r>
              <a:rPr lang="zh-CN" altLang="en-US" dirty="0"/>
              <a:t>个顶点构成的多边形构成的划分方案为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转移：考虑边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所在的三角形，第三个顶点</a:t>
            </a:r>
            <a:r>
              <a:rPr lang="en-US" altLang="zh-CN" dirty="0"/>
              <a:t>k</a:t>
            </a:r>
            <a:r>
              <a:rPr lang="zh-CN" altLang="en-US" dirty="0"/>
              <a:t>一定在</a:t>
            </a:r>
            <a:r>
              <a:rPr lang="en-US" altLang="zh-CN" dirty="0"/>
              <a:t>i+1</a:t>
            </a:r>
            <a:r>
              <a:rPr lang="zh-CN" altLang="en-US" dirty="0"/>
              <a:t>到</a:t>
            </a:r>
            <a:r>
              <a:rPr lang="en-US" altLang="zh-CN" dirty="0"/>
              <a:t>j-1</a:t>
            </a:r>
            <a:r>
              <a:rPr lang="zh-CN" altLang="en-US" dirty="0"/>
              <a:t>之间，枚举顶点</a:t>
            </a:r>
            <a:r>
              <a:rPr lang="en-US" altLang="zh-CN" dirty="0"/>
              <a:t>k</a:t>
            </a:r>
            <a:r>
              <a:rPr lang="zh-CN" altLang="en-US" dirty="0"/>
              <a:t>，则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的一个可能的最优方案为</a:t>
            </a:r>
            <a:r>
              <a:rPr lang="en-US" altLang="zh-CN" dirty="0"/>
              <a:t> f[</a:t>
            </a:r>
            <a:r>
              <a:rPr lang="en-US" altLang="zh-CN" dirty="0" err="1"/>
              <a:t>i</a:t>
            </a:r>
            <a:r>
              <a:rPr lang="en-US" altLang="zh-CN" dirty="0"/>
              <a:t>][k]+f[k][j]+a[</a:t>
            </a:r>
            <a:r>
              <a:rPr lang="en-US" altLang="zh-CN" dirty="0" err="1"/>
              <a:t>i</a:t>
            </a:r>
            <a:r>
              <a:rPr lang="en-US" altLang="zh-CN" dirty="0"/>
              <a:t>]*a[j]*a[k]</a:t>
            </a:r>
          </a:p>
          <a:p>
            <a:pPr marL="1778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在上面的所有转移中取最小的一种。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738236F-5936-463A-96FF-3CB8C39E3B5D}"/>
              </a:ext>
            </a:extLst>
          </p:cNvPr>
          <p:cNvGrpSpPr/>
          <p:nvPr/>
        </p:nvGrpSpPr>
        <p:grpSpPr>
          <a:xfrm>
            <a:off x="1213382" y="5680396"/>
            <a:ext cx="755530" cy="751964"/>
            <a:chOff x="2843840" y="2699030"/>
            <a:chExt cx="2930803" cy="2916970"/>
          </a:xfrm>
        </p:grpSpPr>
        <p:sp>
          <p:nvSpPr>
            <p:cNvPr id="5" name="七边形 4">
              <a:extLst>
                <a:ext uri="{FF2B5EF4-FFF2-40B4-BE49-F238E27FC236}">
                  <a16:creationId xmlns:a16="http://schemas.microsoft.com/office/drawing/2014/main" id="{0E2A2145-7545-4062-A515-2C7EA73B77A8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CCD5C0-90BB-4AE8-854E-78E154949765}"/>
                </a:ext>
              </a:extLst>
            </p:cNvPr>
            <p:cNvCxnSpPr>
              <a:cxnSpLocks/>
              <a:stCxn id="5" idx="3"/>
              <a:endCxn id="5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0649186-E012-4D26-B597-9E759FEA8673}"/>
                </a:ext>
              </a:extLst>
            </p:cNvPr>
            <p:cNvCxnSpPr>
              <a:cxnSpLocks/>
              <a:stCxn id="5" idx="3"/>
              <a:endCxn id="5" idx="4"/>
            </p:cNvCxnSpPr>
            <p:nvPr/>
          </p:nvCxnSpPr>
          <p:spPr>
            <a:xfrm flipH="1" flipV="1">
              <a:off x="2966100" y="4777412"/>
              <a:ext cx="980885" cy="838588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D6FBA36-2816-4A02-B404-4EFB0307FDBC}"/>
                </a:ext>
              </a:extLst>
            </p:cNvPr>
            <p:cNvCxnSpPr>
              <a:cxnSpLocks/>
              <a:stCxn id="5" idx="2"/>
              <a:endCxn id="5" idx="4"/>
            </p:cNvCxnSpPr>
            <p:nvPr/>
          </p:nvCxnSpPr>
          <p:spPr>
            <a:xfrm flipH="1" flipV="1">
              <a:off x="2966100" y="4777412"/>
              <a:ext cx="2252942" cy="597130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C6AD267-B6FE-46F0-8953-A540FCA9C0EE}"/>
                </a:ext>
              </a:extLst>
            </p:cNvPr>
            <p:cNvSpPr/>
            <p:nvPr/>
          </p:nvSpPr>
          <p:spPr>
            <a:xfrm>
              <a:off x="2843840" y="4590555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55A2C2-8162-481A-ACDF-28B7B507BFCF}"/>
              </a:ext>
            </a:extLst>
          </p:cNvPr>
          <p:cNvGrpSpPr/>
          <p:nvPr/>
        </p:nvGrpSpPr>
        <p:grpSpPr>
          <a:xfrm>
            <a:off x="2672417" y="5753842"/>
            <a:ext cx="749996" cy="751964"/>
            <a:chOff x="2865304" y="2699030"/>
            <a:chExt cx="2909339" cy="2916970"/>
          </a:xfrm>
        </p:grpSpPr>
        <p:sp>
          <p:nvSpPr>
            <p:cNvPr id="22" name="七边形 21">
              <a:extLst>
                <a:ext uri="{FF2B5EF4-FFF2-40B4-BE49-F238E27FC236}">
                  <a16:creationId xmlns:a16="http://schemas.microsoft.com/office/drawing/2014/main" id="{4B18A8AD-E1B5-4F6D-9823-01F965D45848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4CB65A2-5475-4D04-9E8F-E9FDA5C29703}"/>
                </a:ext>
              </a:extLst>
            </p:cNvPr>
            <p:cNvCxnSpPr>
              <a:cxnSpLocks/>
              <a:stCxn id="22" idx="3"/>
              <a:endCxn id="22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133D1D3-E09A-4E94-9B0F-47E4E099C906}"/>
                </a:ext>
              </a:extLst>
            </p:cNvPr>
            <p:cNvCxnSpPr>
              <a:cxnSpLocks/>
              <a:stCxn id="22" idx="3"/>
              <a:endCxn id="22" idx="5"/>
            </p:cNvCxnSpPr>
            <p:nvPr/>
          </p:nvCxnSpPr>
          <p:spPr>
            <a:xfrm flipH="1" flipV="1">
              <a:off x="3015041" y="3490248"/>
              <a:ext cx="931943" cy="2125752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86D9972-B2F2-4EE8-BF5A-2CAF74FCBDE5}"/>
                </a:ext>
              </a:extLst>
            </p:cNvPr>
            <p:cNvCxnSpPr>
              <a:cxnSpLocks/>
              <a:stCxn id="22" idx="2"/>
              <a:endCxn id="22" idx="5"/>
            </p:cNvCxnSpPr>
            <p:nvPr/>
          </p:nvCxnSpPr>
          <p:spPr>
            <a:xfrm flipH="1" flipV="1">
              <a:off x="3015041" y="3490248"/>
              <a:ext cx="2204001" cy="1884294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DB8EF4C-E9A2-4A5F-A8C2-04EE26AE33DF}"/>
                </a:ext>
              </a:extLst>
            </p:cNvPr>
            <p:cNvSpPr/>
            <p:nvPr/>
          </p:nvSpPr>
          <p:spPr>
            <a:xfrm>
              <a:off x="2869067" y="3403724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2DC7389-58C2-48CE-830D-BB5B553B624A}"/>
              </a:ext>
            </a:extLst>
          </p:cNvPr>
          <p:cNvGrpSpPr/>
          <p:nvPr/>
        </p:nvGrpSpPr>
        <p:grpSpPr>
          <a:xfrm>
            <a:off x="5627234" y="5754583"/>
            <a:ext cx="749996" cy="751964"/>
            <a:chOff x="2865304" y="2699030"/>
            <a:chExt cx="2909339" cy="2916970"/>
          </a:xfrm>
        </p:grpSpPr>
        <p:sp>
          <p:nvSpPr>
            <p:cNvPr id="30" name="七边形 29">
              <a:extLst>
                <a:ext uri="{FF2B5EF4-FFF2-40B4-BE49-F238E27FC236}">
                  <a16:creationId xmlns:a16="http://schemas.microsoft.com/office/drawing/2014/main" id="{0F72864E-B1B4-447B-A8BC-A4EB145D1D3E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4BC6BE8-6103-4916-8722-FE0178C22892}"/>
                </a:ext>
              </a:extLst>
            </p:cNvPr>
            <p:cNvCxnSpPr>
              <a:cxnSpLocks/>
              <a:stCxn id="30" idx="3"/>
              <a:endCxn id="30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82C85D-D4C0-4965-9E10-65AC47D23FB0}"/>
                </a:ext>
              </a:extLst>
            </p:cNvPr>
            <p:cNvCxnSpPr>
              <a:cxnSpLocks/>
              <a:stCxn id="30" idx="3"/>
              <a:endCxn id="30" idx="0"/>
            </p:cNvCxnSpPr>
            <p:nvPr/>
          </p:nvCxnSpPr>
          <p:spPr>
            <a:xfrm flipV="1">
              <a:off x="3946984" y="3055154"/>
              <a:ext cx="1360239" cy="2560846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B807F61-9302-4EE4-A500-FEAC16B0DBD7}"/>
                </a:ext>
              </a:extLst>
            </p:cNvPr>
            <p:cNvCxnSpPr>
              <a:cxnSpLocks/>
              <a:stCxn id="30" idx="2"/>
              <a:endCxn id="30" idx="0"/>
            </p:cNvCxnSpPr>
            <p:nvPr/>
          </p:nvCxnSpPr>
          <p:spPr>
            <a:xfrm flipV="1">
              <a:off x="5219042" y="3055154"/>
              <a:ext cx="88181" cy="2319389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E215625-4E0B-4F0E-91F8-8518FE5F3E06}"/>
                </a:ext>
              </a:extLst>
            </p:cNvPr>
            <p:cNvSpPr/>
            <p:nvPr/>
          </p:nvSpPr>
          <p:spPr>
            <a:xfrm>
              <a:off x="5163224" y="2972659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502FC8-194F-4368-80A7-E615BA46AE2D}"/>
              </a:ext>
            </a:extLst>
          </p:cNvPr>
          <p:cNvGrpSpPr/>
          <p:nvPr/>
        </p:nvGrpSpPr>
        <p:grpSpPr>
          <a:xfrm>
            <a:off x="4153791" y="5726448"/>
            <a:ext cx="749996" cy="782707"/>
            <a:chOff x="2865304" y="2579774"/>
            <a:chExt cx="2909339" cy="3036226"/>
          </a:xfrm>
        </p:grpSpPr>
        <p:sp>
          <p:nvSpPr>
            <p:cNvPr id="41" name="七边形 40">
              <a:extLst>
                <a:ext uri="{FF2B5EF4-FFF2-40B4-BE49-F238E27FC236}">
                  <a16:creationId xmlns:a16="http://schemas.microsoft.com/office/drawing/2014/main" id="{CDCC28F5-EEB3-4EF7-A560-45363895EC4B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83A43EA-25F3-48C2-A714-025E5B80C4E2}"/>
                </a:ext>
              </a:extLst>
            </p:cNvPr>
            <p:cNvCxnSpPr>
              <a:cxnSpLocks/>
              <a:stCxn id="41" idx="3"/>
              <a:endCxn id="41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4706945-8761-4976-BBD8-DE4504624883}"/>
                </a:ext>
              </a:extLst>
            </p:cNvPr>
            <p:cNvCxnSpPr>
              <a:cxnSpLocks/>
              <a:stCxn id="41" idx="3"/>
              <a:endCxn id="41" idx="6"/>
            </p:cNvCxnSpPr>
            <p:nvPr/>
          </p:nvCxnSpPr>
          <p:spPr>
            <a:xfrm flipV="1">
              <a:off x="3946984" y="2723774"/>
              <a:ext cx="109953" cy="2892226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3BB933F-F558-4159-BCE1-816DC21DE689}"/>
                </a:ext>
              </a:extLst>
            </p:cNvPr>
            <p:cNvCxnSpPr>
              <a:cxnSpLocks/>
              <a:stCxn id="41" idx="2"/>
              <a:endCxn id="41" idx="6"/>
            </p:cNvCxnSpPr>
            <p:nvPr/>
          </p:nvCxnSpPr>
          <p:spPr>
            <a:xfrm flipH="1" flipV="1">
              <a:off x="4056937" y="2723774"/>
              <a:ext cx="1162105" cy="2650769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D8566B3-637C-41F9-A34E-A8597F67FDF7}"/>
                </a:ext>
              </a:extLst>
            </p:cNvPr>
            <p:cNvSpPr/>
            <p:nvPr/>
          </p:nvSpPr>
          <p:spPr>
            <a:xfrm>
              <a:off x="3912937" y="2579774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3F47384-A61D-4923-AFD1-19320AC22E8B}"/>
              </a:ext>
            </a:extLst>
          </p:cNvPr>
          <p:cNvGrpSpPr/>
          <p:nvPr/>
        </p:nvGrpSpPr>
        <p:grpSpPr>
          <a:xfrm>
            <a:off x="7155877" y="5696547"/>
            <a:ext cx="787027" cy="751964"/>
            <a:chOff x="2865304" y="2699030"/>
            <a:chExt cx="3052985" cy="2916970"/>
          </a:xfrm>
        </p:grpSpPr>
        <p:sp>
          <p:nvSpPr>
            <p:cNvPr id="49" name="七边形 48">
              <a:extLst>
                <a:ext uri="{FF2B5EF4-FFF2-40B4-BE49-F238E27FC236}">
                  <a16:creationId xmlns:a16="http://schemas.microsoft.com/office/drawing/2014/main" id="{380421F5-6307-4772-AB06-197ECEAC4DDC}"/>
                </a:ext>
              </a:extLst>
            </p:cNvPr>
            <p:cNvSpPr/>
            <p:nvPr/>
          </p:nvSpPr>
          <p:spPr>
            <a:xfrm rot="20955129">
              <a:off x="2865304" y="2699030"/>
              <a:ext cx="2909339" cy="2820970"/>
            </a:xfrm>
            <a:prstGeom prst="heptagon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D8A489B-3A2E-4AB3-994F-9558D18113A9}"/>
                </a:ext>
              </a:extLst>
            </p:cNvPr>
            <p:cNvCxnSpPr>
              <a:cxnSpLocks/>
              <a:stCxn id="49" idx="3"/>
              <a:endCxn id="49" idx="2"/>
            </p:cNvCxnSpPr>
            <p:nvPr/>
          </p:nvCxnSpPr>
          <p:spPr>
            <a:xfrm flipV="1">
              <a:off x="3946985" y="5374542"/>
              <a:ext cx="1272057" cy="241458"/>
            </a:xfrm>
            <a:prstGeom prst="line">
              <a:avLst/>
            </a:prstGeom>
            <a:noFill/>
            <a:ln w="38100">
              <a:solidFill>
                <a:srgbClr val="DC46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0FA8B49-4DA9-4EB4-82E1-4475D4D939F6}"/>
                </a:ext>
              </a:extLst>
            </p:cNvPr>
            <p:cNvCxnSpPr>
              <a:cxnSpLocks/>
              <a:stCxn id="49" idx="3"/>
              <a:endCxn id="49" idx="1"/>
            </p:cNvCxnSpPr>
            <p:nvPr/>
          </p:nvCxnSpPr>
          <p:spPr>
            <a:xfrm flipV="1">
              <a:off x="3946984" y="4234855"/>
              <a:ext cx="1877432" cy="1381145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04B702D-F9D1-4CAE-AD6C-2BF8BBC0946D}"/>
                </a:ext>
              </a:extLst>
            </p:cNvPr>
            <p:cNvCxnSpPr>
              <a:cxnSpLocks/>
              <a:stCxn id="49" idx="2"/>
              <a:endCxn id="49" idx="1"/>
            </p:cNvCxnSpPr>
            <p:nvPr/>
          </p:nvCxnSpPr>
          <p:spPr>
            <a:xfrm flipV="1">
              <a:off x="5219042" y="4234855"/>
              <a:ext cx="605374" cy="1139688"/>
            </a:xfrm>
            <a:prstGeom prst="line">
              <a:avLst/>
            </a:prstGeom>
            <a:noFill/>
            <a:ln w="38100">
              <a:solidFill>
                <a:srgbClr val="DC460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34D8D457-7A3A-4079-AE4D-26528288FB6B}"/>
                </a:ext>
              </a:extLst>
            </p:cNvPr>
            <p:cNvSpPr/>
            <p:nvPr/>
          </p:nvSpPr>
          <p:spPr>
            <a:xfrm>
              <a:off x="5630289" y="4045136"/>
              <a:ext cx="288000" cy="288000"/>
            </a:xfrm>
            <a:prstGeom prst="ellipse">
              <a:avLst/>
            </a:prstGeom>
            <a:solidFill>
              <a:srgbClr val="CC66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992263D-C5A7-4F4D-A501-B36D15DD22AD}"/>
              </a:ext>
            </a:extLst>
          </p:cNvPr>
          <p:cNvSpPr txBox="1"/>
          <p:nvPr/>
        </p:nvSpPr>
        <p:spPr>
          <a:xfrm>
            <a:off x="1361191" y="6395654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DFA9A58-8000-41F1-AB30-7C149CE5FAB1}"/>
              </a:ext>
            </a:extLst>
          </p:cNvPr>
          <p:cNvSpPr txBox="1"/>
          <p:nvPr/>
        </p:nvSpPr>
        <p:spPr>
          <a:xfrm>
            <a:off x="1778464" y="6338354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j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D53B275-6566-4014-8B52-77284B331F0A}"/>
              </a:ext>
            </a:extLst>
          </p:cNvPr>
          <p:cNvSpPr txBox="1"/>
          <p:nvPr/>
        </p:nvSpPr>
        <p:spPr>
          <a:xfrm>
            <a:off x="4268937" y="6470141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751C608-824E-4C1F-9081-3C35B4975883}"/>
              </a:ext>
            </a:extLst>
          </p:cNvPr>
          <p:cNvSpPr txBox="1"/>
          <p:nvPr/>
        </p:nvSpPr>
        <p:spPr>
          <a:xfrm>
            <a:off x="4735012" y="6416972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j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F937D93-556C-471B-B3D2-9710B5CA8727}"/>
              </a:ext>
            </a:extLst>
          </p:cNvPr>
          <p:cNvSpPr txBox="1"/>
          <p:nvPr/>
        </p:nvSpPr>
        <p:spPr>
          <a:xfrm>
            <a:off x="2772761" y="6428636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52E2152-00EF-46FB-95B6-B790B123253A}"/>
              </a:ext>
            </a:extLst>
          </p:cNvPr>
          <p:cNvSpPr txBox="1"/>
          <p:nvPr/>
        </p:nvSpPr>
        <p:spPr>
          <a:xfrm>
            <a:off x="3238836" y="6375467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j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59651AF-DF0F-4734-85CB-01C08E2A9584}"/>
              </a:ext>
            </a:extLst>
          </p:cNvPr>
          <p:cNvSpPr txBox="1"/>
          <p:nvPr/>
        </p:nvSpPr>
        <p:spPr>
          <a:xfrm>
            <a:off x="7318245" y="6366630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A581B04-A906-4201-8731-AFB9CB7F0284}"/>
              </a:ext>
            </a:extLst>
          </p:cNvPr>
          <p:cNvSpPr txBox="1"/>
          <p:nvPr/>
        </p:nvSpPr>
        <p:spPr>
          <a:xfrm>
            <a:off x="7735518" y="6309330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j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82CBC8-C258-4EF6-B4BC-9FC253CA5983}"/>
              </a:ext>
            </a:extLst>
          </p:cNvPr>
          <p:cNvSpPr txBox="1"/>
          <p:nvPr/>
        </p:nvSpPr>
        <p:spPr>
          <a:xfrm>
            <a:off x="5715410" y="6424755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87936DF-9022-469B-8A73-163F70F0EA27}"/>
              </a:ext>
            </a:extLst>
          </p:cNvPr>
          <p:cNvSpPr txBox="1"/>
          <p:nvPr/>
        </p:nvSpPr>
        <p:spPr>
          <a:xfrm>
            <a:off x="6181485" y="6371586"/>
            <a:ext cx="22474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j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6188295-EF9C-4596-81BA-016A02CCFF2E}"/>
              </a:ext>
            </a:extLst>
          </p:cNvPr>
          <p:cNvSpPr txBox="1"/>
          <p:nvPr/>
        </p:nvSpPr>
        <p:spPr>
          <a:xfrm>
            <a:off x="978602" y="5944568"/>
            <a:ext cx="27443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80748F9-CC5E-4E74-A2C1-56726FD63BC0}"/>
              </a:ext>
            </a:extLst>
          </p:cNvPr>
          <p:cNvSpPr txBox="1"/>
          <p:nvPr/>
        </p:nvSpPr>
        <p:spPr>
          <a:xfrm>
            <a:off x="2458031" y="5720592"/>
            <a:ext cx="27443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B78A992-60FE-46EE-970E-BBB62D4D425F}"/>
              </a:ext>
            </a:extLst>
          </p:cNvPr>
          <p:cNvSpPr txBox="1"/>
          <p:nvPr/>
        </p:nvSpPr>
        <p:spPr>
          <a:xfrm>
            <a:off x="4286642" y="5445224"/>
            <a:ext cx="27443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F1E790F-5169-4AE9-B91E-269C9931A81D}"/>
              </a:ext>
            </a:extLst>
          </p:cNvPr>
          <p:cNvSpPr txBox="1"/>
          <p:nvPr/>
        </p:nvSpPr>
        <p:spPr>
          <a:xfrm>
            <a:off x="6173020" y="5537155"/>
            <a:ext cx="27443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214FDF4-C5DB-460B-960C-173D6E8D9C70}"/>
              </a:ext>
            </a:extLst>
          </p:cNvPr>
          <p:cNvSpPr txBox="1"/>
          <p:nvPr/>
        </p:nvSpPr>
        <p:spPr>
          <a:xfrm>
            <a:off x="7897966" y="5794025"/>
            <a:ext cx="27443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k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七边形 78">
            <a:extLst>
              <a:ext uri="{FF2B5EF4-FFF2-40B4-BE49-F238E27FC236}">
                <a16:creationId xmlns:a16="http://schemas.microsoft.com/office/drawing/2014/main" id="{AC8C1DF5-4F09-4C19-9C56-14F7433604EE}"/>
              </a:ext>
            </a:extLst>
          </p:cNvPr>
          <p:cNvSpPr/>
          <p:nvPr/>
        </p:nvSpPr>
        <p:spPr>
          <a:xfrm rot="20955129">
            <a:off x="3878436" y="2482739"/>
            <a:ext cx="1343584" cy="1302774"/>
          </a:xfrm>
          <a:prstGeom prst="heptagon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11ABD33-4329-4D9E-A561-B85E6066B971}"/>
              </a:ext>
            </a:extLst>
          </p:cNvPr>
          <p:cNvSpPr txBox="1"/>
          <p:nvPr/>
        </p:nvSpPr>
        <p:spPr>
          <a:xfrm>
            <a:off x="4174271" y="3727749"/>
            <a:ext cx="234360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38E4205-A4DB-447D-9FAB-8F713B4D9495}"/>
              </a:ext>
            </a:extLst>
          </p:cNvPr>
          <p:cNvSpPr txBox="1"/>
          <p:nvPr/>
        </p:nvSpPr>
        <p:spPr>
          <a:xfrm>
            <a:off x="4932040" y="3573016"/>
            <a:ext cx="234360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j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2046647-01A5-4E3D-9310-2FC7BF826165}"/>
              </a:ext>
            </a:extLst>
          </p:cNvPr>
          <p:cNvSpPr txBox="1"/>
          <p:nvPr/>
        </p:nvSpPr>
        <p:spPr>
          <a:xfrm>
            <a:off x="3539648" y="3257382"/>
            <a:ext cx="437940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i+1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CC72450-922B-48C8-856D-9DA50FD1AB0B}"/>
              </a:ext>
            </a:extLst>
          </p:cNvPr>
          <p:cNvSpPr txBox="1"/>
          <p:nvPr/>
        </p:nvSpPr>
        <p:spPr>
          <a:xfrm>
            <a:off x="3616345" y="2585820"/>
            <a:ext cx="437940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i+2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68EC49B-5346-4FEC-A3FF-7C2C413E06D7}"/>
              </a:ext>
            </a:extLst>
          </p:cNvPr>
          <p:cNvSpPr txBox="1"/>
          <p:nvPr/>
        </p:nvSpPr>
        <p:spPr>
          <a:xfrm>
            <a:off x="4180877" y="2143593"/>
            <a:ext cx="383438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....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03220A8-874E-479C-95DF-772AE9325B4C}"/>
              </a:ext>
            </a:extLst>
          </p:cNvPr>
          <p:cNvSpPr txBox="1"/>
          <p:nvPr/>
        </p:nvSpPr>
        <p:spPr>
          <a:xfrm>
            <a:off x="5277810" y="3030906"/>
            <a:ext cx="393056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j-1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461A092-5ACA-4CC8-91FE-9B3ED716DC89}"/>
              </a:ext>
            </a:extLst>
          </p:cNvPr>
          <p:cNvSpPr txBox="1"/>
          <p:nvPr/>
        </p:nvSpPr>
        <p:spPr>
          <a:xfrm>
            <a:off x="4965063" y="2356660"/>
            <a:ext cx="393056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j-2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460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变式：凸多边形最优三角划分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初始状态：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][i+1]=0</a:t>
            </a:r>
            <a:r>
              <a:rPr lang="zh-CN" altLang="en-US" dirty="0"/>
              <a:t>，其他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][j]=+</a:t>
            </a:r>
            <a:r>
              <a:rPr lang="zh-CN" altLang="en-US" dirty="0"/>
              <a:t>∞</a:t>
            </a:r>
            <a:endParaRPr lang="en-US" altLang="zh-CN" dirty="0"/>
          </a:p>
          <a:p>
            <a:pPr lvl="1"/>
            <a:r>
              <a:rPr lang="zh-CN" altLang="en-US" dirty="0"/>
              <a:t>求解顺序：</a:t>
            </a:r>
            <a:endParaRPr lang="en-US" altLang="zh-CN" dirty="0"/>
          </a:p>
          <a:p>
            <a:pPr lvl="2"/>
            <a:r>
              <a:rPr lang="zh-CN" altLang="en-US" dirty="0"/>
              <a:t>按照区间从小到大的顺序求解，小推大。</a:t>
            </a:r>
            <a:endParaRPr lang="en-US" altLang="zh-CN" dirty="0"/>
          </a:p>
          <a:p>
            <a:pPr lvl="2"/>
            <a:r>
              <a:rPr lang="zh-CN" altLang="en-US" dirty="0"/>
              <a:t>通过记忆化搜索的方式，不断把大区间拆分成小区间，如果区间没被求解过，就去求解。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变式：凸多边形最优三角划分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</a:t>
            </a:r>
            <a:r>
              <a:rPr lang="en-US" altLang="zh-CN" dirty="0"/>
              <a:t>1</a:t>
            </a:r>
            <a:r>
              <a:rPr lang="zh-CN" altLang="en-US" dirty="0"/>
              <a:t>（递推）：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4A98CE-2A82-4994-B169-5D9424B38385}"/>
              </a:ext>
            </a:extLst>
          </p:cNvPr>
          <p:cNvSpPr txBox="1"/>
          <p:nvPr/>
        </p:nvSpPr>
        <p:spPr>
          <a:xfrm>
            <a:off x="335672" y="1772816"/>
            <a:ext cx="8424936" cy="34778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void DP(){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for(l=2;l&lt;=n-1;l++)	//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枚举区间长度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for(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=1;i+l&lt;=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++){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j=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i+l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for(k=i+1;k&lt;=j-1;k++)          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if (a[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]*a[j]*a[k]+f[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][k]+f[k][j]&lt;f[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][j]){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	f[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][j]=a[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]*a[j]*a[k]+f[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][k]+f[k][j];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	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][j]=k;	//	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记录转移，便于输出最优方案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}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}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20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变式：凸多边形最优三角划分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</a:t>
            </a:r>
            <a:r>
              <a:rPr lang="en-US" altLang="zh-CN" dirty="0"/>
              <a:t>2</a:t>
            </a:r>
            <a:r>
              <a:rPr lang="zh-CN" altLang="en-US" dirty="0"/>
              <a:t>（记忆化）：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4A98CE-2A82-4994-B169-5D9424B38385}"/>
              </a:ext>
            </a:extLst>
          </p:cNvPr>
          <p:cNvSpPr txBox="1"/>
          <p:nvPr/>
        </p:nvSpPr>
        <p:spPr>
          <a:xfrm>
            <a:off x="335672" y="1772816"/>
            <a:ext cx="8424936" cy="34778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long 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long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DP(int 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x,int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y)	//	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记忆化写法 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if(f[x][y]!=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maxx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 return f[x][y];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if(x+1==y) f[x][y]=0;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for(int k=x+1;k&lt;=y-1;k++)          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	if (a[x]*a[y]*a[k]+DP(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x,k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)+DP(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k,y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)&lt;f[x][y]){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	f[x][y]=a[x]*a[y]*a[k]+DP(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x,k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)+DP(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k,y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	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[x][y]=k;	//	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记录转移，便于输出最优方案</a:t>
            </a:r>
          </a:p>
          <a:p>
            <a:pPr>
              <a:lnSpc>
                <a:spcPts val="2400"/>
              </a:lnSpc>
            </a:pP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	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return f[x][y];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1457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变式：凸多边形最优三角划分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CE9342-BE27-4077-ACE9-D9000AD14699}"/>
              </a:ext>
            </a:extLst>
          </p:cNvPr>
          <p:cNvSpPr txBox="1">
            <a:spLocks/>
          </p:cNvSpPr>
          <p:nvPr/>
        </p:nvSpPr>
        <p:spPr bwMode="auto">
          <a:xfrm>
            <a:off x="613954" y="1110022"/>
            <a:ext cx="8177349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ea typeface="华文中宋" panose="02010600040101010101" pitchFamily="2" charset="-122"/>
                <a:cs typeface="Mongolian Baiti" panose="03000500000000000000" pitchFamily="66" charset="0"/>
              </a:defRPr>
            </a:lvl1pPr>
            <a:lvl2pPr marL="355600" indent="-177800" algn="just" rtl="0" eaLnBrk="1" fontAlgn="base" hangingPunct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输出最优方案：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4A98CE-2A82-4994-B169-5D9424B38385}"/>
              </a:ext>
            </a:extLst>
          </p:cNvPr>
          <p:cNvSpPr txBox="1"/>
          <p:nvPr/>
        </p:nvSpPr>
        <p:spPr>
          <a:xfrm>
            <a:off x="335672" y="1772816"/>
            <a:ext cx="8424936" cy="317009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void out(int l, int r)	//	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输出最优方案 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if(l+1==r) return;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out(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l,pr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[l][r]);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("%d %d %d\n",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l,pr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[l][r],r);	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out(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[l][r],r);</a:t>
            </a: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2400"/>
              </a:lnSpc>
            </a:pP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函数中调用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out(1,n)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即可。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76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m</a:t>
            </a:r>
            <a:r>
              <a:rPr lang="zh-CN" altLang="en-US" dirty="0"/>
              <a:t>个同样的苹果放在</a:t>
            </a:r>
            <a:r>
              <a:rPr lang="en-US" altLang="zh-CN" dirty="0"/>
              <a:t>n</a:t>
            </a:r>
            <a:r>
              <a:rPr lang="zh-CN" altLang="en-US" dirty="0"/>
              <a:t>个同样的盘子里，允许有的盘子空着不放，问共有多少种不同的分法？注意：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是同一种分法。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 algn="l"/>
            <a:r>
              <a:rPr lang="zh-CN" altLang="en-US" dirty="0"/>
              <a:t>解释：</a:t>
            </a:r>
            <a:r>
              <a:rPr lang="en-US" altLang="zh-CN" dirty="0"/>
              <a:t>0 0 7</a:t>
            </a:r>
            <a:r>
              <a:rPr lang="zh-CN" altLang="en-US" dirty="0"/>
              <a:t>、  </a:t>
            </a:r>
            <a:r>
              <a:rPr lang="en-US" altLang="zh-CN" dirty="0"/>
              <a:t>0 1 6  </a:t>
            </a:r>
            <a:r>
              <a:rPr lang="zh-CN" altLang="en-US" dirty="0"/>
              <a:t>、  </a:t>
            </a:r>
            <a:r>
              <a:rPr lang="en-US" altLang="zh-CN" dirty="0"/>
              <a:t>0 2 5  </a:t>
            </a:r>
            <a:r>
              <a:rPr lang="zh-CN" altLang="en-US" dirty="0"/>
              <a:t>、  </a:t>
            </a:r>
            <a:r>
              <a:rPr lang="en-US" altLang="zh-CN" dirty="0"/>
              <a:t>0 3 4  </a:t>
            </a:r>
          </a:p>
          <a:p>
            <a:pPr marL="177800" lvl="1" indent="0" algn="l">
              <a:buNone/>
            </a:pPr>
            <a:r>
              <a:rPr lang="en-US" altLang="zh-CN" dirty="0"/>
              <a:t>	  1 1 5</a:t>
            </a:r>
            <a:r>
              <a:rPr lang="zh-CN" altLang="en-US" dirty="0"/>
              <a:t>、  </a:t>
            </a:r>
            <a:r>
              <a:rPr lang="en-US" altLang="zh-CN" dirty="0"/>
              <a:t>1 2 4  </a:t>
            </a:r>
            <a:r>
              <a:rPr lang="zh-CN" altLang="en-US" dirty="0"/>
              <a:t>、  </a:t>
            </a:r>
            <a:r>
              <a:rPr lang="en-US" altLang="zh-CN" dirty="0"/>
              <a:t>1 3 3  </a:t>
            </a:r>
            <a:r>
              <a:rPr lang="zh-CN" altLang="en-US" dirty="0"/>
              <a:t>、  </a:t>
            </a:r>
            <a:r>
              <a:rPr lang="en-US" altLang="zh-CN" dirty="0"/>
              <a:t>2 2 3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ADA5D8-ACEF-4715-BD95-4ED88A4AF007}"/>
              </a:ext>
            </a:extLst>
          </p:cNvPr>
          <p:cNvSpPr txBox="1"/>
          <p:nvPr/>
        </p:nvSpPr>
        <p:spPr>
          <a:xfrm>
            <a:off x="5220072" y="2420888"/>
            <a:ext cx="2448272" cy="810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output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A9D3A8-DC3E-411F-8567-D75D15DD28F9}"/>
              </a:ext>
            </a:extLst>
          </p:cNvPr>
          <p:cNvSpPr txBox="1"/>
          <p:nvPr/>
        </p:nvSpPr>
        <p:spPr>
          <a:xfrm>
            <a:off x="827584" y="2420888"/>
            <a:ext cx="2448272" cy="810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7 3</a:t>
            </a:r>
          </a:p>
        </p:txBody>
      </p:sp>
    </p:spTree>
    <p:extLst>
      <p:ext uri="{BB962C8B-B14F-4D97-AF65-F5344CB8AC3E}">
        <p14:creationId xmlns:p14="http://schemas.microsoft.com/office/powerpoint/2010/main" val="1851686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3966429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：暴力搜索</a:t>
            </a:r>
            <a:endParaRPr lang="en-US" altLang="zh-CN" dirty="0"/>
          </a:p>
          <a:p>
            <a:pPr lvl="1" algn="l"/>
            <a:r>
              <a:rPr lang="zh-CN" altLang="en-US" dirty="0"/>
              <a:t>从后往前一个盘子一个盘子放，当前这个盘子放的苹果数不能多于上一个盘子放的苹果数：</a:t>
            </a:r>
            <a:endParaRPr lang="en-US" altLang="zh-CN" dirty="0"/>
          </a:p>
          <a:p>
            <a:pPr lvl="1" algn="l"/>
            <a:r>
              <a:rPr lang="en-US" altLang="zh-CN" dirty="0" err="1"/>
              <a:t>pz</a:t>
            </a:r>
            <a:r>
              <a:rPr lang="zh-CN" altLang="en-US" dirty="0"/>
              <a:t>表示当前正在放的盘子编号</a:t>
            </a:r>
            <a:endParaRPr lang="en-US" altLang="zh-CN" dirty="0"/>
          </a:p>
          <a:p>
            <a:pPr lvl="1" algn="l"/>
            <a:r>
              <a:rPr lang="en-US" altLang="zh-CN" dirty="0" err="1"/>
              <a:t>pg</a:t>
            </a:r>
            <a:r>
              <a:rPr lang="zh-CN" altLang="en-US" dirty="0"/>
              <a:t>表示当前还剩的苹果数</a:t>
            </a:r>
            <a:endParaRPr lang="en-US" altLang="zh-CN" dirty="0"/>
          </a:p>
          <a:p>
            <a:pPr lvl="1" algn="l"/>
            <a:r>
              <a:rPr lang="en-US" altLang="zh-CN" dirty="0"/>
              <a:t>k</a:t>
            </a:r>
            <a:r>
              <a:rPr lang="zh-CN" altLang="en-US" dirty="0"/>
              <a:t>表示上一次放的苹果数。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01CD4-F8A7-4C62-BB8E-956E60D3B445}"/>
              </a:ext>
            </a:extLst>
          </p:cNvPr>
          <p:cNvSpPr txBox="1"/>
          <p:nvPr/>
        </p:nvSpPr>
        <p:spPr>
          <a:xfrm>
            <a:off x="4427983" y="1772816"/>
            <a:ext cx="4716017" cy="290246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void search(int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pz,int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pg,int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k){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if 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==1)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if(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lst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ans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}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else{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for(int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=0;i&lt;=k&amp;&amp;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pg;i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   search(pz-1,pg-i,i);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}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0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引例：走台阶问题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级台阶，从楼下跳到楼上，每次要么跳一级，要么跳两级，问从第</a:t>
            </a:r>
            <a:r>
              <a:rPr lang="en-US" altLang="zh-CN" dirty="0"/>
              <a:t>1</a:t>
            </a:r>
            <a:r>
              <a:rPr lang="zh-CN" altLang="en-US" dirty="0"/>
              <a:t>级开始跳，跳到第</a:t>
            </a:r>
            <a:r>
              <a:rPr lang="en-US" altLang="zh-CN" dirty="0"/>
              <a:t>n</a:t>
            </a:r>
            <a:r>
              <a:rPr lang="zh-CN" altLang="en-US" dirty="0"/>
              <a:t>层有多少种跳法。</a:t>
            </a:r>
            <a:endParaRPr lang="en-US" altLang="zh-CN" dirty="0"/>
          </a:p>
          <a:p>
            <a:pPr lvl="1"/>
            <a:r>
              <a:rPr lang="zh-CN" altLang="en-US" dirty="0"/>
              <a:t>要到达第</a:t>
            </a:r>
            <a:r>
              <a:rPr lang="en-US" altLang="zh-CN" dirty="0"/>
              <a:t>n</a:t>
            </a:r>
            <a:r>
              <a:rPr lang="zh-CN" altLang="en-US" dirty="0"/>
              <a:t>级台阶，要么从</a:t>
            </a:r>
            <a:r>
              <a:rPr lang="en-US" altLang="zh-CN" dirty="0"/>
              <a:t>n-1</a:t>
            </a:r>
            <a:r>
              <a:rPr lang="zh-CN" altLang="en-US" dirty="0"/>
              <a:t>级台阶往上跳一步，要么从</a:t>
            </a:r>
            <a:r>
              <a:rPr lang="en-US" altLang="zh-CN" dirty="0"/>
              <a:t>n-2</a:t>
            </a:r>
            <a:r>
              <a:rPr lang="zh-CN" altLang="en-US" dirty="0"/>
              <a:t>级台阶往上跳两步。</a:t>
            </a:r>
            <a:endParaRPr lang="en-US" altLang="zh-CN" dirty="0"/>
          </a:p>
          <a:p>
            <a:pPr lvl="1"/>
            <a:r>
              <a:rPr lang="zh-CN" altLang="en-US" dirty="0"/>
              <a:t>也就是说</a:t>
            </a:r>
            <a:r>
              <a:rPr lang="zh-CN" altLang="en-US" dirty="0">
                <a:solidFill>
                  <a:srgbClr val="FF0000"/>
                </a:solidFill>
              </a:rPr>
              <a:t>到达第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级台阶的方案数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到达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zh-CN" altLang="en-US" dirty="0">
                <a:solidFill>
                  <a:srgbClr val="FF0000"/>
                </a:solidFill>
              </a:rPr>
              <a:t>级台阶的方案数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到达第</a:t>
            </a:r>
            <a:r>
              <a:rPr lang="en-US" altLang="zh-CN" dirty="0">
                <a:solidFill>
                  <a:srgbClr val="FF0000"/>
                </a:solidFill>
              </a:rPr>
              <a:t>n-2</a:t>
            </a:r>
            <a:r>
              <a:rPr lang="zh-CN" altLang="en-US" dirty="0">
                <a:solidFill>
                  <a:srgbClr val="FF0000"/>
                </a:solidFill>
              </a:rPr>
              <a:t>级台阶的方案数</a:t>
            </a:r>
            <a:r>
              <a:rPr lang="zh-CN" altLang="en-US" dirty="0"/>
              <a:t>之和。</a:t>
            </a:r>
            <a:endParaRPr lang="en-US" altLang="zh-CN" dirty="0"/>
          </a:p>
          <a:p>
            <a:pPr lvl="1"/>
            <a:r>
              <a:rPr lang="zh-CN" altLang="en-US" dirty="0"/>
              <a:t>令</a:t>
            </a:r>
            <a:r>
              <a:rPr lang="en-US" altLang="zh-CN" dirty="0"/>
              <a:t>f(n)</a:t>
            </a:r>
            <a:r>
              <a:rPr lang="zh-CN" altLang="en-US" dirty="0"/>
              <a:t>表示跳到</a:t>
            </a:r>
            <a:r>
              <a:rPr lang="en-US" altLang="zh-CN" dirty="0"/>
              <a:t>n</a:t>
            </a:r>
            <a:r>
              <a:rPr lang="zh-CN" altLang="en-US" dirty="0"/>
              <a:t>级台阶的方案数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则我们可以得到递归关系： </a:t>
            </a:r>
            <a:r>
              <a:rPr lang="en-US" altLang="zh-CN" dirty="0"/>
              <a:t>f(n)=f(n-1)+f(n-2)</a:t>
            </a:r>
          </a:p>
          <a:p>
            <a:pPr lvl="1"/>
            <a:r>
              <a:rPr lang="zh-CN" altLang="en-US" dirty="0"/>
              <a:t>注意递归边界是   </a:t>
            </a:r>
            <a:r>
              <a:rPr lang="en-US" altLang="zh-CN" dirty="0"/>
              <a:t>f(1)=1  f(2)=1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4558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5" y="957622"/>
            <a:ext cx="3534382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：分治</a:t>
            </a:r>
            <a:endParaRPr lang="en-US" altLang="zh-CN" dirty="0"/>
          </a:p>
          <a:p>
            <a:pPr lvl="1" algn="l"/>
            <a:r>
              <a:rPr lang="en-US" altLang="zh-CN" dirty="0"/>
              <a:t>search(</a:t>
            </a:r>
            <a:r>
              <a:rPr lang="en-US" altLang="zh-CN" dirty="0" err="1"/>
              <a:t>pz,pg,k</a:t>
            </a:r>
            <a:r>
              <a:rPr lang="en-US" altLang="zh-CN" dirty="0"/>
              <a:t>)</a:t>
            </a:r>
            <a:r>
              <a:rPr lang="zh-CN" altLang="en-US" dirty="0"/>
              <a:t>求解的是前</a:t>
            </a:r>
            <a:r>
              <a:rPr lang="en-US" altLang="zh-CN" dirty="0" err="1"/>
              <a:t>pz</a:t>
            </a:r>
            <a:r>
              <a:rPr lang="zh-CN" altLang="en-US" dirty="0"/>
              <a:t>个盘子放</a:t>
            </a:r>
            <a:r>
              <a:rPr lang="en-US" altLang="zh-CN" dirty="0" err="1"/>
              <a:t>pg</a:t>
            </a:r>
            <a:r>
              <a:rPr lang="zh-CN" altLang="en-US" dirty="0"/>
              <a:t>个苹果，每个盘子最多放</a:t>
            </a:r>
            <a:r>
              <a:rPr lang="en-US" altLang="zh-CN" dirty="0"/>
              <a:t>k</a:t>
            </a:r>
            <a:r>
              <a:rPr lang="zh-CN" altLang="en-US" dirty="0"/>
              <a:t>个苹果的方案数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6BD558-0898-4B24-8287-87BE7C2B0CA7}"/>
              </a:ext>
            </a:extLst>
          </p:cNvPr>
          <p:cNvSpPr/>
          <p:nvPr/>
        </p:nvSpPr>
        <p:spPr>
          <a:xfrm>
            <a:off x="4319045" y="2708920"/>
            <a:ext cx="3932487" cy="1120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search(pz-1,pg-kk,kk)</a:t>
            </a:r>
          </a:p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7EBEC0-DD20-4751-BBE6-F225E2551231}"/>
              </a:ext>
            </a:extLst>
          </p:cNvPr>
          <p:cNvSpPr/>
          <p:nvPr/>
        </p:nvSpPr>
        <p:spPr>
          <a:xfrm>
            <a:off x="4113144" y="1628800"/>
            <a:ext cx="4586719" cy="2356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确定最后一个盘子放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kk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个苹果后，问题转化为盘子数少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的子问题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所有子问题的方案数和构成原问题的方案数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FC5A1EF-EA39-409C-9752-A16BEA6A73D6}"/>
              </a:ext>
            </a:extLst>
          </p:cNvPr>
          <p:cNvSpPr/>
          <p:nvPr/>
        </p:nvSpPr>
        <p:spPr>
          <a:xfrm>
            <a:off x="1607488" y="5562180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B97EFC7-7BD3-45C2-B522-B5C48E8937D6}"/>
              </a:ext>
            </a:extLst>
          </p:cNvPr>
          <p:cNvSpPr/>
          <p:nvPr/>
        </p:nvSpPr>
        <p:spPr>
          <a:xfrm>
            <a:off x="1932783" y="496383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933AC6-A977-4A70-BD18-CFDE202ACDE3}"/>
              </a:ext>
            </a:extLst>
          </p:cNvPr>
          <p:cNvSpPr/>
          <p:nvPr/>
        </p:nvSpPr>
        <p:spPr>
          <a:xfrm>
            <a:off x="1932783" y="5259293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E081631-3576-4B1E-89A6-117F25480AB7}"/>
              </a:ext>
            </a:extLst>
          </p:cNvPr>
          <p:cNvSpPr/>
          <p:nvPr/>
        </p:nvSpPr>
        <p:spPr>
          <a:xfrm>
            <a:off x="1932783" y="5562180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F60AAC8-2117-4690-BCBF-8F4A323C9292}"/>
              </a:ext>
            </a:extLst>
          </p:cNvPr>
          <p:cNvSpPr/>
          <p:nvPr/>
        </p:nvSpPr>
        <p:spPr>
          <a:xfrm>
            <a:off x="2255560" y="496383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6601793-310B-45D7-8244-62BB4BE20935}"/>
              </a:ext>
            </a:extLst>
          </p:cNvPr>
          <p:cNvSpPr/>
          <p:nvPr/>
        </p:nvSpPr>
        <p:spPr>
          <a:xfrm>
            <a:off x="2255560" y="5259293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D2F27BD-054F-487C-9306-D57AF04828F5}"/>
              </a:ext>
            </a:extLst>
          </p:cNvPr>
          <p:cNvSpPr/>
          <p:nvPr/>
        </p:nvSpPr>
        <p:spPr>
          <a:xfrm>
            <a:off x="2255560" y="5562179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斜纹 23">
            <a:extLst>
              <a:ext uri="{FF2B5EF4-FFF2-40B4-BE49-F238E27FC236}">
                <a16:creationId xmlns:a16="http://schemas.microsoft.com/office/drawing/2014/main" id="{EAE4790F-E7E8-4E25-A52D-029C198516B6}"/>
              </a:ext>
            </a:extLst>
          </p:cNvPr>
          <p:cNvSpPr/>
          <p:nvPr/>
        </p:nvSpPr>
        <p:spPr>
          <a:xfrm rot="13519770">
            <a:off x="2270843" y="577052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斜纹 24">
            <a:extLst>
              <a:ext uri="{FF2B5EF4-FFF2-40B4-BE49-F238E27FC236}">
                <a16:creationId xmlns:a16="http://schemas.microsoft.com/office/drawing/2014/main" id="{625BFA25-EA52-4AFB-8DC7-421049A0EDE3}"/>
              </a:ext>
            </a:extLst>
          </p:cNvPr>
          <p:cNvSpPr/>
          <p:nvPr/>
        </p:nvSpPr>
        <p:spPr>
          <a:xfrm rot="13519770">
            <a:off x="1948067" y="5770529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斜纹 25">
            <a:extLst>
              <a:ext uri="{FF2B5EF4-FFF2-40B4-BE49-F238E27FC236}">
                <a16:creationId xmlns:a16="http://schemas.microsoft.com/office/drawing/2014/main" id="{CAA70E6D-2B19-4900-B6D4-B7123455BDD5}"/>
              </a:ext>
            </a:extLst>
          </p:cNvPr>
          <p:cNvSpPr/>
          <p:nvPr/>
        </p:nvSpPr>
        <p:spPr>
          <a:xfrm rot="13519770">
            <a:off x="1622771" y="577052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5E1A4B-9445-43A2-B050-7C4326B62CDD}"/>
              </a:ext>
            </a:extLst>
          </p:cNvPr>
          <p:cNvSpPr/>
          <p:nvPr/>
        </p:nvSpPr>
        <p:spPr>
          <a:xfrm>
            <a:off x="2583515" y="4675802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31B8AA6-469D-4537-9206-5CD9D5343908}"/>
              </a:ext>
            </a:extLst>
          </p:cNvPr>
          <p:cNvSpPr/>
          <p:nvPr/>
        </p:nvSpPr>
        <p:spPr>
          <a:xfrm>
            <a:off x="2583515" y="496383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57BCFE7-06EB-4793-9825-CC2DF38A1D4D}"/>
              </a:ext>
            </a:extLst>
          </p:cNvPr>
          <p:cNvSpPr/>
          <p:nvPr/>
        </p:nvSpPr>
        <p:spPr>
          <a:xfrm>
            <a:off x="2583515" y="5259293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82C803F-504D-4FCF-AE40-3248252AA42D}"/>
              </a:ext>
            </a:extLst>
          </p:cNvPr>
          <p:cNvSpPr/>
          <p:nvPr/>
        </p:nvSpPr>
        <p:spPr>
          <a:xfrm>
            <a:off x="2583515" y="5562179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斜纹 51">
            <a:extLst>
              <a:ext uri="{FF2B5EF4-FFF2-40B4-BE49-F238E27FC236}">
                <a16:creationId xmlns:a16="http://schemas.microsoft.com/office/drawing/2014/main" id="{33A95833-8FA6-4426-9FAB-C50B195CFAA9}"/>
              </a:ext>
            </a:extLst>
          </p:cNvPr>
          <p:cNvSpPr/>
          <p:nvPr/>
        </p:nvSpPr>
        <p:spPr>
          <a:xfrm rot="13519770">
            <a:off x="2598798" y="577052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B9174D68-6E02-4A14-B6E6-44A0C1CD24C1}"/>
              </a:ext>
            </a:extLst>
          </p:cNvPr>
          <p:cNvSpPr/>
          <p:nvPr/>
        </p:nvSpPr>
        <p:spPr>
          <a:xfrm>
            <a:off x="4166937" y="4553427"/>
            <a:ext cx="491591" cy="4763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A589551-4D60-4B24-BA70-F67D09B775B2}"/>
              </a:ext>
            </a:extLst>
          </p:cNvPr>
          <p:cNvSpPr/>
          <p:nvPr/>
        </p:nvSpPr>
        <p:spPr>
          <a:xfrm>
            <a:off x="5818126" y="5594992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D23A519-4565-45F9-BDE4-200F2F34514C}"/>
              </a:ext>
            </a:extLst>
          </p:cNvPr>
          <p:cNvSpPr/>
          <p:nvPr/>
        </p:nvSpPr>
        <p:spPr>
          <a:xfrm>
            <a:off x="6143421" y="4996646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30595BD-2FEE-491D-91FE-E99979E81473}"/>
              </a:ext>
            </a:extLst>
          </p:cNvPr>
          <p:cNvSpPr/>
          <p:nvPr/>
        </p:nvSpPr>
        <p:spPr>
          <a:xfrm>
            <a:off x="6143421" y="5292105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11F7DC4-642C-45F4-B5C9-C60FBCE7DD70}"/>
              </a:ext>
            </a:extLst>
          </p:cNvPr>
          <p:cNvSpPr/>
          <p:nvPr/>
        </p:nvSpPr>
        <p:spPr>
          <a:xfrm>
            <a:off x="6143421" y="5594992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CE036B8-6ADC-441C-AC64-41CF5245C318}"/>
              </a:ext>
            </a:extLst>
          </p:cNvPr>
          <p:cNvSpPr/>
          <p:nvPr/>
        </p:nvSpPr>
        <p:spPr>
          <a:xfrm>
            <a:off x="6466198" y="5292105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8FEF999-9FD9-48EE-8C3C-848FB5D45C23}"/>
              </a:ext>
            </a:extLst>
          </p:cNvPr>
          <p:cNvSpPr/>
          <p:nvPr/>
        </p:nvSpPr>
        <p:spPr>
          <a:xfrm>
            <a:off x="6466198" y="5594991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斜纹 60">
            <a:extLst>
              <a:ext uri="{FF2B5EF4-FFF2-40B4-BE49-F238E27FC236}">
                <a16:creationId xmlns:a16="http://schemas.microsoft.com/office/drawing/2014/main" id="{D5DFB065-E9C1-433F-9D68-8B66FE21B012}"/>
              </a:ext>
            </a:extLst>
          </p:cNvPr>
          <p:cNvSpPr/>
          <p:nvPr/>
        </p:nvSpPr>
        <p:spPr>
          <a:xfrm rot="13519770">
            <a:off x="6481481" y="5803340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斜纹 61">
            <a:extLst>
              <a:ext uri="{FF2B5EF4-FFF2-40B4-BE49-F238E27FC236}">
                <a16:creationId xmlns:a16="http://schemas.microsoft.com/office/drawing/2014/main" id="{6E760574-7610-489E-9703-1E81BEEF16A7}"/>
              </a:ext>
            </a:extLst>
          </p:cNvPr>
          <p:cNvSpPr/>
          <p:nvPr/>
        </p:nvSpPr>
        <p:spPr>
          <a:xfrm rot="13519770">
            <a:off x="6158705" y="5803341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斜纹 62">
            <a:extLst>
              <a:ext uri="{FF2B5EF4-FFF2-40B4-BE49-F238E27FC236}">
                <a16:creationId xmlns:a16="http://schemas.microsoft.com/office/drawing/2014/main" id="{7FEB7D69-00CA-4531-8B0F-E1E567DABE9A}"/>
              </a:ext>
            </a:extLst>
          </p:cNvPr>
          <p:cNvSpPr/>
          <p:nvPr/>
        </p:nvSpPr>
        <p:spPr>
          <a:xfrm rot="13519770">
            <a:off x="5833409" y="5803340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603F76A-270B-4352-BCD2-9CC141D1BD30}"/>
              </a:ext>
            </a:extLst>
          </p:cNvPr>
          <p:cNvCxnSpPr/>
          <p:nvPr/>
        </p:nvCxnSpPr>
        <p:spPr>
          <a:xfrm>
            <a:off x="1845793" y="4275551"/>
            <a:ext cx="129614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69E0D5B-7FD2-4FA1-80CA-584A159CC1CC}"/>
              </a:ext>
            </a:extLst>
          </p:cNvPr>
          <p:cNvCxnSpPr/>
          <p:nvPr/>
        </p:nvCxnSpPr>
        <p:spPr>
          <a:xfrm>
            <a:off x="5761392" y="4293096"/>
            <a:ext cx="129614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26DDAE0D-948A-48AC-BBE9-E16C3329250E}"/>
              </a:ext>
            </a:extLst>
          </p:cNvPr>
          <p:cNvSpPr/>
          <p:nvPr/>
        </p:nvSpPr>
        <p:spPr>
          <a:xfrm>
            <a:off x="1455084" y="601553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search(4,11,5)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E27A1BE-3BA0-447D-98D2-607277E28FCB}"/>
              </a:ext>
            </a:extLst>
          </p:cNvPr>
          <p:cNvSpPr/>
          <p:nvPr/>
        </p:nvSpPr>
        <p:spPr>
          <a:xfrm>
            <a:off x="5283779" y="601553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search(3,7,4)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166B62F-517C-479E-AF93-D856492F07AE}"/>
              </a:ext>
            </a:extLst>
          </p:cNvPr>
          <p:cNvSpPr/>
          <p:nvPr/>
        </p:nvSpPr>
        <p:spPr>
          <a:xfrm>
            <a:off x="6802444" y="470861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06DF2AE-032A-4755-8945-CDC69749BDD1}"/>
              </a:ext>
            </a:extLst>
          </p:cNvPr>
          <p:cNvSpPr/>
          <p:nvPr/>
        </p:nvSpPr>
        <p:spPr>
          <a:xfrm>
            <a:off x="6802444" y="4996646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E3BF62A-010E-4119-9492-AFD2697B746D}"/>
              </a:ext>
            </a:extLst>
          </p:cNvPr>
          <p:cNvSpPr/>
          <p:nvPr/>
        </p:nvSpPr>
        <p:spPr>
          <a:xfrm>
            <a:off x="6802444" y="5292105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8FA52C4-5FB1-4D91-AF59-B44E10EF3800}"/>
              </a:ext>
            </a:extLst>
          </p:cNvPr>
          <p:cNvSpPr/>
          <p:nvPr/>
        </p:nvSpPr>
        <p:spPr>
          <a:xfrm>
            <a:off x="6802444" y="5594991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斜纹 72">
            <a:extLst>
              <a:ext uri="{FF2B5EF4-FFF2-40B4-BE49-F238E27FC236}">
                <a16:creationId xmlns:a16="http://schemas.microsoft.com/office/drawing/2014/main" id="{1E13ACA2-3FF2-4897-9CB7-E4D6B193FC1F}"/>
              </a:ext>
            </a:extLst>
          </p:cNvPr>
          <p:cNvSpPr/>
          <p:nvPr/>
        </p:nvSpPr>
        <p:spPr>
          <a:xfrm rot="13519770">
            <a:off x="6817727" y="5803340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6A838BF-7629-4A66-B804-96082579162D}"/>
              </a:ext>
            </a:extLst>
          </p:cNvPr>
          <p:cNvSpPr/>
          <p:nvPr/>
        </p:nvSpPr>
        <p:spPr>
          <a:xfrm>
            <a:off x="6476517" y="499575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0B83F0F9-16C6-47D8-ACFA-E94076259529}"/>
              </a:ext>
            </a:extLst>
          </p:cNvPr>
          <p:cNvSpPr/>
          <p:nvPr/>
        </p:nvSpPr>
        <p:spPr>
          <a:xfrm>
            <a:off x="6714822" y="4656709"/>
            <a:ext cx="398210" cy="1217687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3B13A6A-B45E-4E38-B23E-4E3FD9B50D48}"/>
              </a:ext>
            </a:extLst>
          </p:cNvPr>
          <p:cNvSpPr/>
          <p:nvPr/>
        </p:nvSpPr>
        <p:spPr>
          <a:xfrm>
            <a:off x="7385467" y="477916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kk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70352F3-990D-48FF-B7ED-8066D3418DB1}"/>
              </a:ext>
            </a:extLst>
          </p:cNvPr>
          <p:cNvCxnSpPr>
            <a:stCxn id="89" idx="6"/>
            <a:endCxn id="90" idx="1"/>
          </p:cNvCxnSpPr>
          <p:nvPr/>
        </p:nvCxnSpPr>
        <p:spPr>
          <a:xfrm flipV="1">
            <a:off x="7113032" y="4963834"/>
            <a:ext cx="272435" cy="30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1.94444E-6 0.0606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0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 animBg="1"/>
      <p:bldP spid="89" grpId="0" animBg="1"/>
      <p:bldP spid="9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5" y="957622"/>
            <a:ext cx="3534382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：分治</a:t>
            </a:r>
            <a:endParaRPr lang="en-US" altLang="zh-CN" dirty="0"/>
          </a:p>
          <a:p>
            <a:pPr lvl="1" algn="l"/>
            <a:r>
              <a:rPr lang="en-US" altLang="zh-CN" dirty="0"/>
              <a:t>search(</a:t>
            </a:r>
            <a:r>
              <a:rPr lang="en-US" altLang="zh-CN" dirty="0" err="1"/>
              <a:t>pz,pg,k</a:t>
            </a:r>
            <a:r>
              <a:rPr lang="en-US" altLang="zh-CN" dirty="0"/>
              <a:t>)</a:t>
            </a:r>
            <a:r>
              <a:rPr lang="zh-CN" altLang="en-US" dirty="0"/>
              <a:t>求解的是前</a:t>
            </a:r>
            <a:r>
              <a:rPr lang="en-US" altLang="zh-CN" dirty="0" err="1"/>
              <a:t>pz</a:t>
            </a:r>
            <a:r>
              <a:rPr lang="zh-CN" altLang="en-US" dirty="0"/>
              <a:t>个盘子放</a:t>
            </a:r>
            <a:r>
              <a:rPr lang="en-US" altLang="zh-CN" dirty="0" err="1"/>
              <a:t>pg</a:t>
            </a:r>
            <a:r>
              <a:rPr lang="zh-CN" altLang="en-US" dirty="0"/>
              <a:t>个苹果，每个盘子最多放</a:t>
            </a:r>
            <a:r>
              <a:rPr lang="en-US" altLang="zh-CN" dirty="0"/>
              <a:t>k</a:t>
            </a:r>
            <a:r>
              <a:rPr lang="zh-CN" altLang="en-US" dirty="0"/>
              <a:t>个苹果的方案数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6BD558-0898-4B24-8287-87BE7C2B0CA7}"/>
              </a:ext>
            </a:extLst>
          </p:cNvPr>
          <p:cNvSpPr/>
          <p:nvPr/>
        </p:nvSpPr>
        <p:spPr>
          <a:xfrm>
            <a:off x="4514983" y="3356756"/>
            <a:ext cx="3082895" cy="479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search(1,pg,k)=1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7EBEC0-DD20-4751-BBE6-F225E2551231}"/>
              </a:ext>
            </a:extLst>
          </p:cNvPr>
          <p:cNvSpPr/>
          <p:nvPr/>
        </p:nvSpPr>
        <p:spPr>
          <a:xfrm>
            <a:off x="4110445" y="1628800"/>
            <a:ext cx="3919130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最后一定会转化为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pz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=1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的子问题，当只有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个盘子的时候，无论多少个苹果，都只有一种方案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69E0D5B-7FD2-4FA1-80CA-584A159CC1CC}"/>
              </a:ext>
            </a:extLst>
          </p:cNvPr>
          <p:cNvCxnSpPr/>
          <p:nvPr/>
        </p:nvCxnSpPr>
        <p:spPr>
          <a:xfrm>
            <a:off x="5761392" y="4293096"/>
            <a:ext cx="129614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5166B62F-517C-479E-AF93-D856492F07AE}"/>
              </a:ext>
            </a:extLst>
          </p:cNvPr>
          <p:cNvSpPr/>
          <p:nvPr/>
        </p:nvSpPr>
        <p:spPr>
          <a:xfrm>
            <a:off x="6802444" y="470861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06DF2AE-032A-4755-8945-CDC69749BDD1}"/>
              </a:ext>
            </a:extLst>
          </p:cNvPr>
          <p:cNvSpPr/>
          <p:nvPr/>
        </p:nvSpPr>
        <p:spPr>
          <a:xfrm>
            <a:off x="6802444" y="4996646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E3BF62A-010E-4119-9492-AFD2697B746D}"/>
              </a:ext>
            </a:extLst>
          </p:cNvPr>
          <p:cNvSpPr/>
          <p:nvPr/>
        </p:nvSpPr>
        <p:spPr>
          <a:xfrm>
            <a:off x="6802444" y="5292105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8FA52C4-5FB1-4D91-AF59-B44E10EF3800}"/>
              </a:ext>
            </a:extLst>
          </p:cNvPr>
          <p:cNvSpPr/>
          <p:nvPr/>
        </p:nvSpPr>
        <p:spPr>
          <a:xfrm>
            <a:off x="6802444" y="5594991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斜纹 72">
            <a:extLst>
              <a:ext uri="{FF2B5EF4-FFF2-40B4-BE49-F238E27FC236}">
                <a16:creationId xmlns:a16="http://schemas.microsoft.com/office/drawing/2014/main" id="{1E13ACA2-3FF2-4897-9CB7-E4D6B193FC1F}"/>
              </a:ext>
            </a:extLst>
          </p:cNvPr>
          <p:cNvSpPr/>
          <p:nvPr/>
        </p:nvSpPr>
        <p:spPr>
          <a:xfrm rot="13519770">
            <a:off x="6817727" y="5803340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81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5" y="957622"/>
            <a:ext cx="3534382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：分治</a:t>
            </a:r>
            <a:endParaRPr lang="en-US" altLang="zh-CN" dirty="0"/>
          </a:p>
          <a:p>
            <a:pPr lvl="1" algn="l"/>
            <a:r>
              <a:rPr lang="en-US" altLang="zh-CN" dirty="0"/>
              <a:t>search(</a:t>
            </a:r>
            <a:r>
              <a:rPr lang="en-US" altLang="zh-CN" dirty="0" err="1"/>
              <a:t>pz,pg,k</a:t>
            </a:r>
            <a:r>
              <a:rPr lang="en-US" altLang="zh-CN" dirty="0"/>
              <a:t>)</a:t>
            </a:r>
            <a:r>
              <a:rPr lang="zh-CN" altLang="en-US" dirty="0"/>
              <a:t>求解的是前</a:t>
            </a:r>
            <a:r>
              <a:rPr lang="en-US" altLang="zh-CN" dirty="0" err="1"/>
              <a:t>pz</a:t>
            </a:r>
            <a:r>
              <a:rPr lang="zh-CN" altLang="en-US" dirty="0"/>
              <a:t>个盘子放</a:t>
            </a:r>
            <a:r>
              <a:rPr lang="en-US" altLang="zh-CN" dirty="0" err="1"/>
              <a:t>pg</a:t>
            </a:r>
            <a:r>
              <a:rPr lang="zh-CN" altLang="en-US" dirty="0"/>
              <a:t>个苹果，每个盘子最多放</a:t>
            </a:r>
            <a:r>
              <a:rPr lang="en-US" altLang="zh-CN" dirty="0"/>
              <a:t>k</a:t>
            </a:r>
            <a:r>
              <a:rPr lang="zh-CN" altLang="en-US" dirty="0"/>
              <a:t>个苹果的方案数。</a:t>
            </a:r>
            <a:endParaRPr lang="en-US" altLang="zh-CN" dirty="0"/>
          </a:p>
          <a:p>
            <a:pPr lvl="1" algn="l"/>
            <a:r>
              <a:rPr lang="zh-CN" altLang="en-US" dirty="0"/>
              <a:t>确定最后一个盘子放</a:t>
            </a:r>
            <a:r>
              <a:rPr lang="en-US" altLang="zh-CN" dirty="0"/>
              <a:t>kk</a:t>
            </a:r>
            <a:r>
              <a:rPr lang="zh-CN" altLang="en-US" dirty="0"/>
              <a:t>个苹果后，问题转化为盘子数少</a:t>
            </a:r>
            <a:r>
              <a:rPr lang="en-US" altLang="zh-CN" dirty="0"/>
              <a:t>1</a:t>
            </a:r>
            <a:r>
              <a:rPr lang="zh-CN" altLang="en-US" dirty="0"/>
              <a:t>的子问题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01CD4-F8A7-4C62-BB8E-956E60D3B445}"/>
              </a:ext>
            </a:extLst>
          </p:cNvPr>
          <p:cNvSpPr txBox="1"/>
          <p:nvPr/>
        </p:nvSpPr>
        <p:spPr>
          <a:xfrm>
            <a:off x="3871674" y="1052736"/>
            <a:ext cx="5184576" cy="3184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search(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pz,int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pg,int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k){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if 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==1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if(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&lt;=k) return 1;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else return 0;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else{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=0;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for(int kk=0;kk&lt;=k&amp;&amp;kk&lt;=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pg;kk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+=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search(pz-1,pg-kk,kk);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return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6BD558-0898-4B24-8287-87BE7C2B0CA7}"/>
              </a:ext>
            </a:extLst>
          </p:cNvPr>
          <p:cNvSpPr/>
          <p:nvPr/>
        </p:nvSpPr>
        <p:spPr>
          <a:xfrm>
            <a:off x="691319" y="5517232"/>
            <a:ext cx="3932487" cy="1120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search(pz-1,pg-kk,kk)</a:t>
            </a:r>
          </a:p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4E4B39-6F18-493F-8D9B-614BECD72E14}"/>
              </a:ext>
            </a:extLst>
          </p:cNvPr>
          <p:cNvSpPr/>
          <p:nvPr/>
        </p:nvSpPr>
        <p:spPr>
          <a:xfrm>
            <a:off x="4686509" y="4896492"/>
            <a:ext cx="3995936" cy="1305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根据加法原理，原问题的答案可以由所有子问题答案累计得到。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618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5" y="957622"/>
            <a:ext cx="2742293" cy="5450981"/>
          </a:xfrm>
        </p:spPr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分治</a:t>
            </a:r>
            <a:r>
              <a:rPr lang="en-US" altLang="zh-CN" dirty="0"/>
              <a:t>+</a:t>
            </a:r>
            <a:r>
              <a:rPr lang="zh-CN" altLang="en-US" dirty="0"/>
              <a:t>记忆化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01CD4-F8A7-4C62-BB8E-956E60D3B445}"/>
              </a:ext>
            </a:extLst>
          </p:cNvPr>
          <p:cNvSpPr txBox="1"/>
          <p:nvPr/>
        </p:nvSpPr>
        <p:spPr>
          <a:xfrm>
            <a:off x="3607017" y="1695641"/>
            <a:ext cx="5501488" cy="34667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int search(int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pz,int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pg,int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k){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if (f[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][k]) 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f[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][k]; 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提前返回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if 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==1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if(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&lt;=k) 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][k]=1;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else 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][k]=0;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else{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for(int kk=0;kk&lt;=k&amp;&amp;kk&lt;=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pg;kk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][k]+=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search(pz-1,pg-kk,kk);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}	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记录本次答案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return 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pz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][k];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FE1589-F7D7-4B33-B1FA-288923BEFF41}"/>
              </a:ext>
            </a:extLst>
          </p:cNvPr>
          <p:cNvSpPr/>
          <p:nvPr/>
        </p:nvSpPr>
        <p:spPr>
          <a:xfrm>
            <a:off x="339725" y="2060848"/>
            <a:ext cx="3258693" cy="358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首次求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search(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pz,pg,k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)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，将求解结果保存在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pz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pg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][k]</a:t>
            </a:r>
          </a:p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下次再次遇到问题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search(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pz,pg,k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)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，可直接返回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pz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pg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][k]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。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C730B8-A887-4568-83ED-B45539171C25}"/>
              </a:ext>
            </a:extLst>
          </p:cNvPr>
          <p:cNvSpPr/>
          <p:nvPr/>
        </p:nvSpPr>
        <p:spPr>
          <a:xfrm>
            <a:off x="3223862" y="5871739"/>
            <a:ext cx="6163867" cy="484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教材上又把这种方法叫“记忆化搜索”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207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5" y="957622"/>
            <a:ext cx="3534382" cy="5450981"/>
          </a:xfrm>
        </p:spPr>
        <p:txBody>
          <a:bodyPr/>
          <a:lstStyle/>
          <a:p>
            <a:pPr algn="l"/>
            <a:r>
              <a:rPr lang="zh-CN" altLang="en-US" dirty="0"/>
              <a:t>思路</a:t>
            </a:r>
            <a:r>
              <a:rPr lang="en-US" altLang="zh-CN" dirty="0"/>
              <a:t>3:</a:t>
            </a:r>
            <a:r>
              <a:rPr lang="zh-CN" altLang="en-US" dirty="0"/>
              <a:t>递推</a:t>
            </a:r>
            <a:r>
              <a:rPr lang="en-US" altLang="zh-CN" dirty="0"/>
              <a:t>O(nm^3)</a:t>
            </a:r>
          </a:p>
          <a:p>
            <a:pPr lvl="1" algn="l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][j][k] 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个盘子放</a:t>
            </a:r>
            <a:r>
              <a:rPr lang="en-US" altLang="zh-CN" dirty="0"/>
              <a:t>j</a:t>
            </a:r>
            <a:r>
              <a:rPr lang="zh-CN" altLang="en-US" dirty="0"/>
              <a:t>个苹果，每个盘子最多放</a:t>
            </a:r>
            <a:r>
              <a:rPr lang="en-US" altLang="zh-CN" dirty="0"/>
              <a:t>k</a:t>
            </a:r>
            <a:r>
              <a:rPr lang="zh-CN" altLang="en-US" dirty="0"/>
              <a:t>个苹果的方案数量。</a:t>
            </a:r>
            <a:endParaRPr lang="en-US" altLang="zh-CN" dirty="0"/>
          </a:p>
          <a:p>
            <a:pPr lvl="1" algn="l"/>
            <a:r>
              <a:rPr lang="zh-CN" altLang="en-US" dirty="0"/>
              <a:t>决策：考虑第</a:t>
            </a:r>
            <a:r>
              <a:rPr lang="en-US" altLang="zh-CN" dirty="0" err="1"/>
              <a:t>i</a:t>
            </a:r>
            <a:r>
              <a:rPr lang="zh-CN" altLang="en-US" dirty="0"/>
              <a:t>个盘子放</a:t>
            </a:r>
            <a:r>
              <a:rPr lang="en-US" altLang="zh-CN" dirty="0"/>
              <a:t>kk</a:t>
            </a:r>
            <a:r>
              <a:rPr lang="zh-CN" altLang="en-US" dirty="0"/>
              <a:t>个苹果</a:t>
            </a:r>
            <a:endParaRPr lang="en-US" altLang="zh-CN" dirty="0"/>
          </a:p>
          <a:p>
            <a:pPr lvl="1" algn="l"/>
            <a:r>
              <a:rPr lang="zh-CN" altLang="en-US" dirty="0"/>
              <a:t>转移方程：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r>
              <a:rPr lang="zh-CN" altLang="en-US" dirty="0"/>
              <a:t>初始状态：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01CD4-F8A7-4C62-BB8E-956E60D3B445}"/>
              </a:ext>
            </a:extLst>
          </p:cNvPr>
          <p:cNvSpPr txBox="1"/>
          <p:nvPr/>
        </p:nvSpPr>
        <p:spPr>
          <a:xfrm>
            <a:off x="3941614" y="972885"/>
            <a:ext cx="5238898" cy="37488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memset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(f,0,sizeof(f));</a:t>
            </a:r>
          </a:p>
          <a:p>
            <a:pPr>
              <a:lnSpc>
                <a:spcPts val="2200"/>
              </a:lnSpc>
            </a:pP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&gt;&gt;m&gt;&gt;n;	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for(j=0;j&lt;=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m;j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for(k=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j;k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m;k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	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f[1][j][k]=1;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for(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=2;i&lt;=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for(j=0;j&lt;=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m;j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for(k=0;k&lt;=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j;k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][j][k]=0;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for(kk=0;kk&lt;=k&amp;&amp;kk&lt;=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j;k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     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][j][k]+=f[i-1][j-kk][kk];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}</a:t>
            </a:r>
          </a:p>
          <a:p>
            <a:pPr>
              <a:lnSpc>
                <a:spcPts val="2200"/>
              </a:lnSpc>
            </a:pP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&lt;&lt;f[n][m][m]&lt;&lt;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CB600-B060-426C-B4D8-B00CE3F0373C}"/>
              </a:ext>
            </a:extLst>
          </p:cNvPr>
          <p:cNvSpPr/>
          <p:nvPr/>
        </p:nvSpPr>
        <p:spPr>
          <a:xfrm>
            <a:off x="461555" y="4999412"/>
            <a:ext cx="6506909" cy="1453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indent="-177800">
              <a:lnSpc>
                <a:spcPts val="20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][j][k]=sum{ f[i-1][j-kk][kk] } </a:t>
            </a:r>
          </a:p>
          <a:p>
            <a:pPr marL="177800" lvl="1">
              <a:lnSpc>
                <a:spcPts val="20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			  (0&lt;=kk&lt;=min(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j,k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))</a:t>
            </a:r>
          </a:p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B8A258-801B-4ADD-BA9C-9018CDCFB0E6}"/>
              </a:ext>
            </a:extLst>
          </p:cNvPr>
          <p:cNvSpPr/>
          <p:nvPr/>
        </p:nvSpPr>
        <p:spPr>
          <a:xfrm>
            <a:off x="611560" y="6118054"/>
            <a:ext cx="5121915" cy="479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  f[1][j][k]= j&lt;=k  ?  1 : 0</a:t>
            </a:r>
          </a:p>
        </p:txBody>
      </p:sp>
    </p:spTree>
    <p:extLst>
      <p:ext uri="{BB962C8B-B14F-4D97-AF65-F5344CB8AC3E}">
        <p14:creationId xmlns:p14="http://schemas.microsoft.com/office/powerpoint/2010/main" val="3423884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358917" cy="5450981"/>
          </a:xfrm>
        </p:spPr>
        <p:txBody>
          <a:bodyPr/>
          <a:lstStyle/>
          <a:p>
            <a:pPr algn="l"/>
            <a:r>
              <a:rPr lang="zh-CN" altLang="en-US" dirty="0"/>
              <a:t>思路</a:t>
            </a:r>
            <a:r>
              <a:rPr lang="en-US" altLang="zh-CN" dirty="0"/>
              <a:t>4:</a:t>
            </a:r>
            <a:r>
              <a:rPr lang="zh-CN" altLang="en-US" dirty="0"/>
              <a:t>递推</a:t>
            </a:r>
            <a:r>
              <a:rPr lang="en-US" altLang="zh-CN" dirty="0"/>
              <a:t>O(nm)</a:t>
            </a:r>
          </a:p>
          <a:p>
            <a:pPr lvl="1" algn="l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个盘子放</a:t>
            </a:r>
            <a:r>
              <a:rPr lang="en-US" altLang="zh-CN" dirty="0"/>
              <a:t>j</a:t>
            </a:r>
            <a:r>
              <a:rPr lang="zh-CN" altLang="en-US" dirty="0"/>
              <a:t>个苹果的方案数</a:t>
            </a:r>
            <a:endParaRPr lang="en-US" altLang="zh-CN" dirty="0"/>
          </a:p>
          <a:p>
            <a:pPr lvl="1" algn="l"/>
            <a:r>
              <a:rPr lang="zh-CN" altLang="en-US" dirty="0">
                <a:solidFill>
                  <a:srgbClr val="3F3F3F">
                    <a:lumMod val="75000"/>
                  </a:srgbClr>
                </a:solidFill>
              </a:rPr>
              <a:t>方案由</a:t>
            </a:r>
            <a:r>
              <a:rPr lang="en-US" altLang="zh-CN" dirty="0">
                <a:solidFill>
                  <a:srgbClr val="3F3F3F">
                    <a:lumMod val="75000"/>
                  </a:srgbClr>
                </a:solidFill>
              </a:rPr>
              <a:t>2</a:t>
            </a:r>
            <a:r>
              <a:rPr lang="zh-CN" altLang="en-US" dirty="0">
                <a:solidFill>
                  <a:srgbClr val="3F3F3F">
                    <a:lumMod val="75000"/>
                  </a:srgbClr>
                </a:solidFill>
              </a:rPr>
              <a:t>种情况构成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r>
              <a:rPr lang="zh-CN" altLang="en-US" dirty="0"/>
              <a:t>转移方程：</a:t>
            </a:r>
            <a:endParaRPr lang="en-US" altLang="zh-CN" dirty="0"/>
          </a:p>
          <a:p>
            <a:pPr marL="177800" lvl="1" indent="0" algn="l">
              <a:buNone/>
            </a:pP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CB600-B060-426C-B4D8-B00CE3F0373C}"/>
              </a:ext>
            </a:extLst>
          </p:cNvPr>
          <p:cNvSpPr/>
          <p:nvPr/>
        </p:nvSpPr>
        <p:spPr>
          <a:xfrm>
            <a:off x="1259632" y="6007808"/>
            <a:ext cx="1893467" cy="363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>
              <a:lnSpc>
                <a:spcPts val="20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][j] =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D3BF83-B14A-4165-89A5-4B87312EF87A}"/>
              </a:ext>
            </a:extLst>
          </p:cNvPr>
          <p:cNvSpPr/>
          <p:nvPr/>
        </p:nvSpPr>
        <p:spPr>
          <a:xfrm>
            <a:off x="3347864" y="5509072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f[i-1][j]+f[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][j-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  (j&gt;=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CFB075-FEC4-4CBC-B1CE-A97F134FD8CC}"/>
              </a:ext>
            </a:extLst>
          </p:cNvPr>
          <p:cNvSpPr/>
          <p:nvPr/>
        </p:nvSpPr>
        <p:spPr>
          <a:xfrm>
            <a:off x="3356595" y="6207695"/>
            <a:ext cx="4653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f[i-1][j]		     (j&lt;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7A5AE2E-BFA1-4D17-B05C-8608434C268A}"/>
              </a:ext>
            </a:extLst>
          </p:cNvPr>
          <p:cNvSpPr/>
          <p:nvPr/>
        </p:nvSpPr>
        <p:spPr>
          <a:xfrm>
            <a:off x="3203848" y="5696379"/>
            <a:ext cx="203496" cy="856261"/>
          </a:xfrm>
          <a:prstGeom prst="leftBrace">
            <a:avLst>
              <a:gd name="adj1" fmla="val 504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9A0498-442E-4075-9204-B5CEA4B26C62}"/>
              </a:ext>
            </a:extLst>
          </p:cNvPr>
          <p:cNvSpPr/>
          <p:nvPr/>
        </p:nvSpPr>
        <p:spPr>
          <a:xfrm>
            <a:off x="4089934" y="337927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41A4F1F-1761-4A3A-8953-E718BFFD08F7}"/>
              </a:ext>
            </a:extLst>
          </p:cNvPr>
          <p:cNvSpPr/>
          <p:nvPr/>
        </p:nvSpPr>
        <p:spPr>
          <a:xfrm>
            <a:off x="4415229" y="278092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3587FF-C92C-476B-AC84-DDD600213AF6}"/>
              </a:ext>
            </a:extLst>
          </p:cNvPr>
          <p:cNvSpPr/>
          <p:nvPr/>
        </p:nvSpPr>
        <p:spPr>
          <a:xfrm>
            <a:off x="4415229" y="3076387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0A9DE7-A576-4212-94DE-82C3D58041A7}"/>
              </a:ext>
            </a:extLst>
          </p:cNvPr>
          <p:cNvSpPr/>
          <p:nvPr/>
        </p:nvSpPr>
        <p:spPr>
          <a:xfrm>
            <a:off x="4415229" y="337927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FE66EA6-1417-4F3E-AD7E-5FEA8EF7D8F7}"/>
              </a:ext>
            </a:extLst>
          </p:cNvPr>
          <p:cNvSpPr/>
          <p:nvPr/>
        </p:nvSpPr>
        <p:spPr>
          <a:xfrm>
            <a:off x="4738006" y="2492896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0EC92FD-E336-4AEB-BC33-7A2594E7EF26}"/>
              </a:ext>
            </a:extLst>
          </p:cNvPr>
          <p:cNvSpPr/>
          <p:nvPr/>
        </p:nvSpPr>
        <p:spPr>
          <a:xfrm>
            <a:off x="4738006" y="278092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8F2C8EE-E8A8-4D91-9305-E1499B0CD6F4}"/>
              </a:ext>
            </a:extLst>
          </p:cNvPr>
          <p:cNvSpPr/>
          <p:nvPr/>
        </p:nvSpPr>
        <p:spPr>
          <a:xfrm>
            <a:off x="4738006" y="3076387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9EF9A59-29E3-48F6-9D64-B033122295F3}"/>
              </a:ext>
            </a:extLst>
          </p:cNvPr>
          <p:cNvSpPr/>
          <p:nvPr/>
        </p:nvSpPr>
        <p:spPr>
          <a:xfrm>
            <a:off x="4738006" y="3379273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27BB6A-BFEB-4916-9EB4-1C95FE0DCE92}"/>
              </a:ext>
            </a:extLst>
          </p:cNvPr>
          <p:cNvSpPr/>
          <p:nvPr/>
        </p:nvSpPr>
        <p:spPr>
          <a:xfrm>
            <a:off x="1187624" y="2804936"/>
            <a:ext cx="2585051" cy="484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①盘子都装满了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28" name="斜纹 27">
            <a:extLst>
              <a:ext uri="{FF2B5EF4-FFF2-40B4-BE49-F238E27FC236}">
                <a16:creationId xmlns:a16="http://schemas.microsoft.com/office/drawing/2014/main" id="{3E4BE663-104C-485D-8119-073C204DB71D}"/>
              </a:ext>
            </a:extLst>
          </p:cNvPr>
          <p:cNvSpPr/>
          <p:nvPr/>
        </p:nvSpPr>
        <p:spPr>
          <a:xfrm rot="13519770">
            <a:off x="4753289" y="3587622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斜纹 28">
            <a:extLst>
              <a:ext uri="{FF2B5EF4-FFF2-40B4-BE49-F238E27FC236}">
                <a16:creationId xmlns:a16="http://schemas.microsoft.com/office/drawing/2014/main" id="{F12A19A5-DCC0-4A9D-8BC1-CBFE12666A89}"/>
              </a:ext>
            </a:extLst>
          </p:cNvPr>
          <p:cNvSpPr/>
          <p:nvPr/>
        </p:nvSpPr>
        <p:spPr>
          <a:xfrm rot="13519770">
            <a:off x="4430513" y="3587623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斜纹 29">
            <a:extLst>
              <a:ext uri="{FF2B5EF4-FFF2-40B4-BE49-F238E27FC236}">
                <a16:creationId xmlns:a16="http://schemas.microsoft.com/office/drawing/2014/main" id="{C6B330FC-E8E2-42BA-BB73-D2F4AD0A83DD}"/>
              </a:ext>
            </a:extLst>
          </p:cNvPr>
          <p:cNvSpPr/>
          <p:nvPr/>
        </p:nvSpPr>
        <p:spPr>
          <a:xfrm rot="13519770">
            <a:off x="4105217" y="3587622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BB8AFE-8357-48BA-BBF7-C59235CCF1CC}"/>
              </a:ext>
            </a:extLst>
          </p:cNvPr>
          <p:cNvSpPr/>
          <p:nvPr/>
        </p:nvSpPr>
        <p:spPr>
          <a:xfrm>
            <a:off x="1187623" y="4203662"/>
            <a:ext cx="2585051" cy="484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②有没满的盘子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D6A9A07-8AE6-4BF7-9177-766858D43FA9}"/>
              </a:ext>
            </a:extLst>
          </p:cNvPr>
          <p:cNvSpPr/>
          <p:nvPr/>
        </p:nvSpPr>
        <p:spPr>
          <a:xfrm>
            <a:off x="6791493" y="3111260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64B4C93-5B76-431C-A3BF-1E6F4D7A520B}"/>
              </a:ext>
            </a:extLst>
          </p:cNvPr>
          <p:cNvSpPr/>
          <p:nvPr/>
        </p:nvSpPr>
        <p:spPr>
          <a:xfrm>
            <a:off x="6791493" y="3406719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0B8C63D-35CA-4E6F-8A19-93A534152F00}"/>
              </a:ext>
            </a:extLst>
          </p:cNvPr>
          <p:cNvSpPr/>
          <p:nvPr/>
        </p:nvSpPr>
        <p:spPr>
          <a:xfrm>
            <a:off x="7114270" y="282322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FE40E3E-AB16-4679-B013-0449E5B58C05}"/>
              </a:ext>
            </a:extLst>
          </p:cNvPr>
          <p:cNvSpPr/>
          <p:nvPr/>
        </p:nvSpPr>
        <p:spPr>
          <a:xfrm>
            <a:off x="7114270" y="3111260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3003EC4-E361-4C14-8166-87D216346308}"/>
              </a:ext>
            </a:extLst>
          </p:cNvPr>
          <p:cNvSpPr/>
          <p:nvPr/>
        </p:nvSpPr>
        <p:spPr>
          <a:xfrm>
            <a:off x="7114270" y="3406719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斜纹 38">
            <a:extLst>
              <a:ext uri="{FF2B5EF4-FFF2-40B4-BE49-F238E27FC236}">
                <a16:creationId xmlns:a16="http://schemas.microsoft.com/office/drawing/2014/main" id="{8D85F66A-6598-4AD4-9D26-63308D05FC2E}"/>
              </a:ext>
            </a:extLst>
          </p:cNvPr>
          <p:cNvSpPr/>
          <p:nvPr/>
        </p:nvSpPr>
        <p:spPr>
          <a:xfrm rot="13519770">
            <a:off x="7129553" y="361028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斜纹 39">
            <a:extLst>
              <a:ext uri="{FF2B5EF4-FFF2-40B4-BE49-F238E27FC236}">
                <a16:creationId xmlns:a16="http://schemas.microsoft.com/office/drawing/2014/main" id="{397A0F1A-73D7-422C-B34C-0CF43BA99A22}"/>
              </a:ext>
            </a:extLst>
          </p:cNvPr>
          <p:cNvSpPr/>
          <p:nvPr/>
        </p:nvSpPr>
        <p:spPr>
          <a:xfrm rot="13519770">
            <a:off x="6806777" y="3610289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斜纹 40">
            <a:extLst>
              <a:ext uri="{FF2B5EF4-FFF2-40B4-BE49-F238E27FC236}">
                <a16:creationId xmlns:a16="http://schemas.microsoft.com/office/drawing/2014/main" id="{E63DAE82-6D19-4D12-B486-67C25DA5EC36}"/>
              </a:ext>
            </a:extLst>
          </p:cNvPr>
          <p:cNvSpPr/>
          <p:nvPr/>
        </p:nvSpPr>
        <p:spPr>
          <a:xfrm rot="13519770">
            <a:off x="6481481" y="361028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2AFB54A-54D0-4DFC-87F7-37DF2EA8036E}"/>
              </a:ext>
            </a:extLst>
          </p:cNvPr>
          <p:cNvSpPr/>
          <p:nvPr/>
        </p:nvSpPr>
        <p:spPr>
          <a:xfrm>
            <a:off x="5508104" y="3041899"/>
            <a:ext cx="504056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4DA91F-0AD8-476B-B32D-3AD11D15ACC8}"/>
              </a:ext>
            </a:extLst>
          </p:cNvPr>
          <p:cNvSpPr/>
          <p:nvPr/>
        </p:nvSpPr>
        <p:spPr>
          <a:xfrm>
            <a:off x="4415229" y="3933056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0C8B20-9F47-42F7-A6E7-E0989F8358EA}"/>
              </a:ext>
            </a:extLst>
          </p:cNvPr>
          <p:cNvSpPr/>
          <p:nvPr/>
        </p:nvSpPr>
        <p:spPr>
          <a:xfrm>
            <a:off x="4415229" y="422108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3C7F089-2556-45F3-8C3D-40A3A1F885B7}"/>
              </a:ext>
            </a:extLst>
          </p:cNvPr>
          <p:cNvSpPr/>
          <p:nvPr/>
        </p:nvSpPr>
        <p:spPr>
          <a:xfrm>
            <a:off x="4415229" y="4516547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27E492D-1ACF-45AC-9240-C3CBFC3BE53D}"/>
              </a:ext>
            </a:extLst>
          </p:cNvPr>
          <p:cNvSpPr/>
          <p:nvPr/>
        </p:nvSpPr>
        <p:spPr>
          <a:xfrm>
            <a:off x="4415229" y="481943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DC6B1FD-7D3A-4BF0-875F-17C8F7EB9065}"/>
              </a:ext>
            </a:extLst>
          </p:cNvPr>
          <p:cNvSpPr/>
          <p:nvPr/>
        </p:nvSpPr>
        <p:spPr>
          <a:xfrm>
            <a:off x="4738006" y="3933056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79E9BED-4C42-4AE8-9D4F-B9D2FB2BAFF4}"/>
              </a:ext>
            </a:extLst>
          </p:cNvPr>
          <p:cNvSpPr/>
          <p:nvPr/>
        </p:nvSpPr>
        <p:spPr>
          <a:xfrm>
            <a:off x="4738006" y="422108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BF655B5-D117-4C72-9D5A-A1A22AC595F2}"/>
              </a:ext>
            </a:extLst>
          </p:cNvPr>
          <p:cNvSpPr/>
          <p:nvPr/>
        </p:nvSpPr>
        <p:spPr>
          <a:xfrm>
            <a:off x="4738006" y="4516547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B5364FA-4E06-4436-9BFB-6119CC756019}"/>
              </a:ext>
            </a:extLst>
          </p:cNvPr>
          <p:cNvSpPr/>
          <p:nvPr/>
        </p:nvSpPr>
        <p:spPr>
          <a:xfrm>
            <a:off x="4738006" y="4819433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斜纹 51">
            <a:extLst>
              <a:ext uri="{FF2B5EF4-FFF2-40B4-BE49-F238E27FC236}">
                <a16:creationId xmlns:a16="http://schemas.microsoft.com/office/drawing/2014/main" id="{895B2692-346A-4755-BC95-6A38C390EA48}"/>
              </a:ext>
            </a:extLst>
          </p:cNvPr>
          <p:cNvSpPr/>
          <p:nvPr/>
        </p:nvSpPr>
        <p:spPr>
          <a:xfrm rot="13519770">
            <a:off x="4753289" y="5027782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斜纹 52">
            <a:extLst>
              <a:ext uri="{FF2B5EF4-FFF2-40B4-BE49-F238E27FC236}">
                <a16:creationId xmlns:a16="http://schemas.microsoft.com/office/drawing/2014/main" id="{4169CCAF-A8CE-42FB-B18B-58BF35B40F97}"/>
              </a:ext>
            </a:extLst>
          </p:cNvPr>
          <p:cNvSpPr/>
          <p:nvPr/>
        </p:nvSpPr>
        <p:spPr>
          <a:xfrm rot="13519770">
            <a:off x="4430513" y="5027783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斜纹 53">
            <a:extLst>
              <a:ext uri="{FF2B5EF4-FFF2-40B4-BE49-F238E27FC236}">
                <a16:creationId xmlns:a16="http://schemas.microsoft.com/office/drawing/2014/main" id="{7FCEC982-C1F1-4985-A665-B1A64746AC83}"/>
              </a:ext>
            </a:extLst>
          </p:cNvPr>
          <p:cNvSpPr/>
          <p:nvPr/>
        </p:nvSpPr>
        <p:spPr>
          <a:xfrm rot="13519770">
            <a:off x="4105217" y="5027782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5856B46-7DFB-427B-BDC8-C571D23F3007}"/>
              </a:ext>
            </a:extLst>
          </p:cNvPr>
          <p:cNvSpPr/>
          <p:nvPr/>
        </p:nvSpPr>
        <p:spPr>
          <a:xfrm>
            <a:off x="6791493" y="426338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7D54094-A1E7-43D8-8405-1E1EC04DA461}"/>
              </a:ext>
            </a:extLst>
          </p:cNvPr>
          <p:cNvSpPr/>
          <p:nvPr/>
        </p:nvSpPr>
        <p:spPr>
          <a:xfrm>
            <a:off x="6793162" y="3976181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AF70921-2342-4A20-8E2C-A0FED8668FC3}"/>
              </a:ext>
            </a:extLst>
          </p:cNvPr>
          <p:cNvSpPr/>
          <p:nvPr/>
        </p:nvSpPr>
        <p:spPr>
          <a:xfrm>
            <a:off x="6791493" y="4551420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8E214AE-B856-483D-974C-223EF0724DFA}"/>
              </a:ext>
            </a:extLst>
          </p:cNvPr>
          <p:cNvSpPr/>
          <p:nvPr/>
        </p:nvSpPr>
        <p:spPr>
          <a:xfrm>
            <a:off x="6791493" y="4846879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62A5072-4689-45D2-9C60-D71A2116661E}"/>
              </a:ext>
            </a:extLst>
          </p:cNvPr>
          <p:cNvSpPr/>
          <p:nvPr/>
        </p:nvSpPr>
        <p:spPr>
          <a:xfrm>
            <a:off x="7114270" y="4263388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B181D27-F0E8-4874-9CC0-A169C595A5B4}"/>
              </a:ext>
            </a:extLst>
          </p:cNvPr>
          <p:cNvSpPr/>
          <p:nvPr/>
        </p:nvSpPr>
        <p:spPr>
          <a:xfrm>
            <a:off x="7114270" y="4551420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E317225-5594-4862-B414-9015E309D15F}"/>
              </a:ext>
            </a:extLst>
          </p:cNvPr>
          <p:cNvSpPr/>
          <p:nvPr/>
        </p:nvSpPr>
        <p:spPr>
          <a:xfrm>
            <a:off x="7114270" y="4846879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斜纹 61">
            <a:extLst>
              <a:ext uri="{FF2B5EF4-FFF2-40B4-BE49-F238E27FC236}">
                <a16:creationId xmlns:a16="http://schemas.microsoft.com/office/drawing/2014/main" id="{E40621A0-4D95-4F73-93A4-C98404E9E65D}"/>
              </a:ext>
            </a:extLst>
          </p:cNvPr>
          <p:cNvSpPr/>
          <p:nvPr/>
        </p:nvSpPr>
        <p:spPr>
          <a:xfrm rot="13519770">
            <a:off x="7129553" y="505044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斜纹 62">
            <a:extLst>
              <a:ext uri="{FF2B5EF4-FFF2-40B4-BE49-F238E27FC236}">
                <a16:creationId xmlns:a16="http://schemas.microsoft.com/office/drawing/2014/main" id="{2AC781DD-C695-4522-9EE4-F84834D0F219}"/>
              </a:ext>
            </a:extLst>
          </p:cNvPr>
          <p:cNvSpPr/>
          <p:nvPr/>
        </p:nvSpPr>
        <p:spPr>
          <a:xfrm rot="13519770">
            <a:off x="6806777" y="5050449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D7A7EAF-6A47-4E23-991E-D9B5521E319B}"/>
              </a:ext>
            </a:extLst>
          </p:cNvPr>
          <p:cNvSpPr/>
          <p:nvPr/>
        </p:nvSpPr>
        <p:spPr>
          <a:xfrm>
            <a:off x="5508104" y="4482059"/>
            <a:ext cx="504056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13F128F-3B11-4F55-AA68-F0019A1EEFDE}"/>
              </a:ext>
            </a:extLst>
          </p:cNvPr>
          <p:cNvSpPr/>
          <p:nvPr/>
        </p:nvSpPr>
        <p:spPr>
          <a:xfrm>
            <a:off x="7114270" y="3976181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C6AFC-833F-4752-972E-E51F5856C646}"/>
              </a:ext>
            </a:extLst>
          </p:cNvPr>
          <p:cNvSpPr/>
          <p:nvPr/>
        </p:nvSpPr>
        <p:spPr>
          <a:xfrm>
            <a:off x="7538305" y="457217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f[2][8]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4B1E80-1BC0-44EE-99AF-EC59ECEBA6CA}"/>
              </a:ext>
            </a:extLst>
          </p:cNvPr>
          <p:cNvSpPr/>
          <p:nvPr/>
        </p:nvSpPr>
        <p:spPr>
          <a:xfrm>
            <a:off x="7548316" y="335993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f[3][5]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F8BB3A3-0D80-42A8-A1CB-9C384DD24404}"/>
              </a:ext>
            </a:extLst>
          </p:cNvPr>
          <p:cNvSpPr/>
          <p:nvPr/>
        </p:nvSpPr>
        <p:spPr>
          <a:xfrm>
            <a:off x="107504" y="356372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f[3][8] </a:t>
            </a:r>
            <a:endParaRPr lang="zh-CN" altLang="en-US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68" name="左大括号 67">
            <a:extLst>
              <a:ext uri="{FF2B5EF4-FFF2-40B4-BE49-F238E27FC236}">
                <a16:creationId xmlns:a16="http://schemas.microsoft.com/office/drawing/2014/main" id="{D178F2CC-4897-445A-A941-83A654595EB9}"/>
              </a:ext>
            </a:extLst>
          </p:cNvPr>
          <p:cNvSpPr/>
          <p:nvPr/>
        </p:nvSpPr>
        <p:spPr>
          <a:xfrm>
            <a:off x="1104281" y="3085507"/>
            <a:ext cx="293780" cy="1321947"/>
          </a:xfrm>
          <a:prstGeom prst="leftBrace">
            <a:avLst>
              <a:gd name="adj1" fmla="val 504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/>
      <p:bldP spid="28" grpId="0" animBg="1"/>
      <p:bldP spid="29" grpId="0" animBg="1"/>
      <p:bldP spid="30" grpId="0" animBg="1"/>
      <p:bldP spid="24" grpId="0"/>
      <p:bldP spid="32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6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7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502933" cy="5450981"/>
          </a:xfrm>
        </p:spPr>
        <p:txBody>
          <a:bodyPr/>
          <a:lstStyle/>
          <a:p>
            <a:pPr algn="l"/>
            <a:r>
              <a:rPr lang="zh-CN" altLang="en-US" dirty="0"/>
              <a:t>思路</a:t>
            </a:r>
            <a:r>
              <a:rPr lang="en-US" altLang="zh-CN" dirty="0"/>
              <a:t>4:</a:t>
            </a:r>
            <a:r>
              <a:rPr lang="zh-CN" altLang="en-US" dirty="0"/>
              <a:t>递推</a:t>
            </a:r>
            <a:r>
              <a:rPr lang="en-US" altLang="zh-CN" dirty="0"/>
              <a:t>O(nm)</a:t>
            </a:r>
          </a:p>
          <a:p>
            <a:pPr lvl="1" algn="l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个盘子放</a:t>
            </a:r>
            <a:r>
              <a:rPr lang="en-US" altLang="zh-CN" dirty="0"/>
              <a:t>j</a:t>
            </a:r>
            <a:r>
              <a:rPr lang="zh-CN" altLang="en-US" dirty="0"/>
              <a:t>个苹果的方案数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r>
              <a:rPr lang="zh-CN" altLang="en-US" dirty="0"/>
              <a:t>边界状态：</a:t>
            </a:r>
            <a:endParaRPr lang="en-US" altLang="zh-CN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ED7031-A4F7-4C99-BB0B-55FA3B0487C3}"/>
              </a:ext>
            </a:extLst>
          </p:cNvPr>
          <p:cNvSpPr/>
          <p:nvPr/>
        </p:nvSpPr>
        <p:spPr>
          <a:xfrm>
            <a:off x="3009814" y="2636912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16B948B-6ACA-45F8-8EAC-A57F2D85FEF2}"/>
              </a:ext>
            </a:extLst>
          </p:cNvPr>
          <p:cNvSpPr/>
          <p:nvPr/>
        </p:nvSpPr>
        <p:spPr>
          <a:xfrm>
            <a:off x="3009814" y="2924944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D4F3DE4-B07C-47DA-B2D2-7FDE19A7739D}"/>
              </a:ext>
            </a:extLst>
          </p:cNvPr>
          <p:cNvSpPr/>
          <p:nvPr/>
        </p:nvSpPr>
        <p:spPr>
          <a:xfrm>
            <a:off x="3009814" y="3220403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C4DBA71-0835-45C1-B218-7A99F1FC14B8}"/>
              </a:ext>
            </a:extLst>
          </p:cNvPr>
          <p:cNvSpPr/>
          <p:nvPr/>
        </p:nvSpPr>
        <p:spPr>
          <a:xfrm>
            <a:off x="3009814" y="3523289"/>
            <a:ext cx="238305" cy="2383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斜纹 18">
            <a:extLst>
              <a:ext uri="{FF2B5EF4-FFF2-40B4-BE49-F238E27FC236}">
                <a16:creationId xmlns:a16="http://schemas.microsoft.com/office/drawing/2014/main" id="{A40C8FFE-218F-4EBE-8733-CCFD3E5BBFD6}"/>
              </a:ext>
            </a:extLst>
          </p:cNvPr>
          <p:cNvSpPr/>
          <p:nvPr/>
        </p:nvSpPr>
        <p:spPr>
          <a:xfrm rot="13519770">
            <a:off x="3025097" y="373163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斜纹 26">
            <a:extLst>
              <a:ext uri="{FF2B5EF4-FFF2-40B4-BE49-F238E27FC236}">
                <a16:creationId xmlns:a16="http://schemas.microsoft.com/office/drawing/2014/main" id="{F6B81461-A1A1-468C-8637-19847B370251}"/>
              </a:ext>
            </a:extLst>
          </p:cNvPr>
          <p:cNvSpPr/>
          <p:nvPr/>
        </p:nvSpPr>
        <p:spPr>
          <a:xfrm rot="13519770">
            <a:off x="7129553" y="361028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斜纹 27">
            <a:extLst>
              <a:ext uri="{FF2B5EF4-FFF2-40B4-BE49-F238E27FC236}">
                <a16:creationId xmlns:a16="http://schemas.microsoft.com/office/drawing/2014/main" id="{C66117AA-D933-4F69-BDCB-B39E60E367BF}"/>
              </a:ext>
            </a:extLst>
          </p:cNvPr>
          <p:cNvSpPr/>
          <p:nvPr/>
        </p:nvSpPr>
        <p:spPr>
          <a:xfrm rot="13519770">
            <a:off x="6806777" y="3610289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斜纹 28">
            <a:extLst>
              <a:ext uri="{FF2B5EF4-FFF2-40B4-BE49-F238E27FC236}">
                <a16:creationId xmlns:a16="http://schemas.microsoft.com/office/drawing/2014/main" id="{D849C9CE-EEB8-4C7B-B933-103161BC6AF4}"/>
              </a:ext>
            </a:extLst>
          </p:cNvPr>
          <p:cNvSpPr/>
          <p:nvPr/>
        </p:nvSpPr>
        <p:spPr>
          <a:xfrm rot="13519770">
            <a:off x="6481481" y="3610288"/>
            <a:ext cx="207737" cy="207737"/>
          </a:xfrm>
          <a:prstGeom prst="diagStripe">
            <a:avLst>
              <a:gd name="adj" fmla="val 441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B5993-9F00-45D8-B761-A90517D6FE2A}"/>
              </a:ext>
            </a:extLst>
          </p:cNvPr>
          <p:cNvSpPr/>
          <p:nvPr/>
        </p:nvSpPr>
        <p:spPr>
          <a:xfrm>
            <a:off x="1727684" y="4277744"/>
            <a:ext cx="2772308" cy="194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f[1][j]=1</a:t>
            </a:r>
          </a:p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zh-CN" altLang="en-US" sz="20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只有</a:t>
            </a:r>
            <a:r>
              <a:rPr lang="en-US" altLang="zh-CN" sz="20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个盘子，无论多少个苹果，都只有一种方法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6513D96-A38B-43F0-A413-960B184714DE}"/>
              </a:ext>
            </a:extLst>
          </p:cNvPr>
          <p:cNvSpPr/>
          <p:nvPr/>
        </p:nvSpPr>
        <p:spPr>
          <a:xfrm>
            <a:off x="5777709" y="4277744"/>
            <a:ext cx="2559653" cy="194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0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</a:t>
            </a:r>
            <a:r>
              <a:rPr lang="en-US" altLang="zh-CN" sz="20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0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][0]=1</a:t>
            </a:r>
          </a:p>
          <a:p>
            <a:pPr marL="177800" lvl="1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zh-CN" altLang="en-US" sz="20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没有苹果，无论有多少个盘子，都只有一种放法</a:t>
            </a:r>
            <a:endParaRPr lang="en-US" altLang="zh-CN" sz="20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：放苹果（</a:t>
            </a:r>
            <a:r>
              <a:rPr lang="en-US" altLang="zh-CN" dirty="0"/>
              <a:t> p225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5" y="957622"/>
            <a:ext cx="3534382" cy="5450981"/>
          </a:xfrm>
        </p:spPr>
        <p:txBody>
          <a:bodyPr/>
          <a:lstStyle/>
          <a:p>
            <a:pPr algn="l"/>
            <a:r>
              <a:rPr lang="zh-CN" altLang="en-US" dirty="0"/>
              <a:t>思路</a:t>
            </a:r>
            <a:r>
              <a:rPr lang="en-US" altLang="zh-CN" dirty="0"/>
              <a:t>4:</a:t>
            </a:r>
            <a:r>
              <a:rPr lang="zh-CN" altLang="en-US" dirty="0"/>
              <a:t>递推</a:t>
            </a:r>
            <a:r>
              <a:rPr lang="en-US" altLang="zh-CN" dirty="0"/>
              <a:t>O(nm)</a:t>
            </a:r>
          </a:p>
          <a:p>
            <a:pPr lvl="1" algn="l"/>
            <a:r>
              <a:rPr lang="zh-CN" altLang="en-US" dirty="0"/>
              <a:t>状态：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 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个盘子放</a:t>
            </a:r>
            <a:r>
              <a:rPr lang="en-US" altLang="zh-CN" dirty="0"/>
              <a:t>j</a:t>
            </a:r>
            <a:r>
              <a:rPr lang="zh-CN" altLang="en-US" dirty="0"/>
              <a:t>个苹果的方案数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r>
              <a:rPr lang="zh-CN" altLang="en-US" dirty="0"/>
              <a:t>转移方程：</a:t>
            </a:r>
            <a:endParaRPr lang="en-US" altLang="zh-CN" dirty="0"/>
          </a:p>
          <a:p>
            <a:pPr lvl="1" algn="l"/>
            <a:endParaRPr lang="en-US" altLang="zh-CN" dirty="0"/>
          </a:p>
          <a:p>
            <a:pPr lvl="1" algn="l"/>
            <a:r>
              <a:rPr lang="zh-CN" altLang="en-US" dirty="0"/>
              <a:t>边界状态：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01CD4-F8A7-4C62-BB8E-956E60D3B445}"/>
              </a:ext>
            </a:extLst>
          </p:cNvPr>
          <p:cNvSpPr txBox="1"/>
          <p:nvPr/>
        </p:nvSpPr>
        <p:spPr>
          <a:xfrm>
            <a:off x="3941614" y="972885"/>
            <a:ext cx="5022874" cy="318459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memset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(f,0,sizeof(f));</a:t>
            </a:r>
          </a:p>
          <a:p>
            <a:pPr>
              <a:lnSpc>
                <a:spcPts val="2200"/>
              </a:lnSpc>
            </a:pP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&gt;&gt;m&gt;&gt;n;	</a:t>
            </a:r>
          </a:p>
          <a:p>
            <a:pPr>
              <a:lnSpc>
                <a:spcPts val="2200"/>
              </a:lnSpc>
            </a:pPr>
            <a:r>
              <a:rPr lang="nn-NO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for(int i=0;i&lt;=pg;i++)  f[1][i]=1;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nn-NO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for(int i=1;i&lt;=pz;i++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nn-NO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f[i][0]=1;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for(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=1;i&lt;=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for(j=1;j&lt;=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m;j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++){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][j]=f[i-1][j];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	if(j&gt;=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		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][j]+=f[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][j-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&lt;&lt;f[n][m]&lt;&lt;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CB600-B060-426C-B4D8-B00CE3F0373C}"/>
              </a:ext>
            </a:extLst>
          </p:cNvPr>
          <p:cNvSpPr/>
          <p:nvPr/>
        </p:nvSpPr>
        <p:spPr>
          <a:xfrm>
            <a:off x="1475656" y="4892557"/>
            <a:ext cx="1893467" cy="363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>
              <a:lnSpc>
                <a:spcPts val="20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][j] =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B8A258-801B-4ADD-BA9C-9018CDCFB0E6}"/>
              </a:ext>
            </a:extLst>
          </p:cNvPr>
          <p:cNvSpPr/>
          <p:nvPr/>
        </p:nvSpPr>
        <p:spPr>
          <a:xfrm>
            <a:off x="-13539" y="6021288"/>
            <a:ext cx="9482083" cy="856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>
              <a:lnSpc>
                <a:spcPts val="20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  f[1][j]=1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（只有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个盘子，无论多少个苹果，都只有一种方法）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  <a:p>
            <a:pPr marL="177800" lvl="1">
              <a:lnSpc>
                <a:spcPts val="2000"/>
              </a:lnSpc>
              <a:spcBef>
                <a:spcPts val="900"/>
              </a:spcBef>
              <a:spcAft>
                <a:spcPts val="900"/>
              </a:spcAft>
              <a:buSzPct val="80000"/>
            </a:pP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  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][0]=1</a:t>
            </a:r>
            <a:r>
              <a:rPr lang="zh-CN" altLang="en-US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（没有苹果，无论有多少个盘子，都只有一种放法）</a:t>
            </a:r>
            <a:endParaRPr lang="en-US" altLang="zh-CN" sz="2400" b="1" dirty="0">
              <a:solidFill>
                <a:srgbClr val="3F3F3F">
                  <a:lumMod val="75000"/>
                </a:srgbClr>
              </a:solidFill>
              <a:latin typeface="Consolas" panose="020B0609020204030204" pitchFamily="49" charset="0"/>
              <a:ea typeface="华文仿宋" panose="0201060004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D3BF83-B14A-4165-89A5-4B87312EF87A}"/>
              </a:ext>
            </a:extLst>
          </p:cNvPr>
          <p:cNvSpPr/>
          <p:nvPr/>
        </p:nvSpPr>
        <p:spPr>
          <a:xfrm>
            <a:off x="3563888" y="4393821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f[i-1][j]+f[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][j-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]  (j&gt;=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CFB075-FEC4-4CBC-B1CE-A97F134FD8CC}"/>
              </a:ext>
            </a:extLst>
          </p:cNvPr>
          <p:cNvSpPr/>
          <p:nvPr/>
        </p:nvSpPr>
        <p:spPr>
          <a:xfrm>
            <a:off x="3572619" y="5092444"/>
            <a:ext cx="4653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f[i-1][j]		     (j&lt;</a:t>
            </a:r>
            <a:r>
              <a:rPr lang="en-US" altLang="zh-CN" sz="2400" b="1" dirty="0" err="1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b="1" dirty="0">
                <a:solidFill>
                  <a:srgbClr val="3F3F3F">
                    <a:lumMod val="75000"/>
                  </a:srgb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7A5AE2E-BFA1-4D17-B05C-8608434C268A}"/>
              </a:ext>
            </a:extLst>
          </p:cNvPr>
          <p:cNvSpPr/>
          <p:nvPr/>
        </p:nvSpPr>
        <p:spPr>
          <a:xfrm>
            <a:off x="3419872" y="4581128"/>
            <a:ext cx="203496" cy="856261"/>
          </a:xfrm>
          <a:prstGeom prst="leftBrace">
            <a:avLst>
              <a:gd name="adj1" fmla="val 5043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03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动态规划解题思路总结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42894" cy="5450981"/>
          </a:xfrm>
        </p:spPr>
        <p:txBody>
          <a:bodyPr/>
          <a:lstStyle/>
          <a:p>
            <a:pPr lvl="1"/>
            <a:r>
              <a:rPr lang="zh-CN" altLang="en-US" dirty="0"/>
              <a:t>一个问题是有多种解决办法的。先从暴力搜索开始想。</a:t>
            </a:r>
            <a:endParaRPr lang="en-US" altLang="zh-CN" dirty="0"/>
          </a:p>
          <a:p>
            <a:pPr lvl="1"/>
            <a:r>
              <a:rPr lang="zh-CN" altLang="en-US" dirty="0"/>
              <a:t>然后想搜索时会不会总是遇到同样的子问题。如果是，就可以想：子问题是什么？状态怎么描述？通常搜索的参数就是状态参数，搜索的返回值就是问题的解。于是保存子问题的求解状态，下次搜索时直接用，就成了记忆化搜索。</a:t>
            </a:r>
            <a:endParaRPr lang="en-US" altLang="zh-CN" dirty="0"/>
          </a:p>
          <a:p>
            <a:pPr lvl="1"/>
            <a:r>
              <a:rPr lang="zh-CN" altLang="en-US" dirty="0"/>
              <a:t>然后干脆提炼状态的转移方程，用递推方式写。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同样是状态转移，状态定义不同，转移方式不同，效率也会不一样！如思路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和思路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相比，状态描述减少一维变量，转移也变得简单，所以效率倍增！！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80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：集合（</a:t>
            </a:r>
            <a:r>
              <a:rPr lang="en-US" altLang="zh-CN" dirty="0"/>
              <a:t> lg1466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对于从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 (1 &lt;= N &lt;= 39) </a:t>
            </a:r>
            <a:r>
              <a:rPr lang="zh-CN" altLang="en-US" dirty="0"/>
              <a:t>的连续整数集合，能划分成两个子集合，且保证每个集合的数字和是相等的。举个例子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/>
              <a:t>N=7</a:t>
            </a:r>
            <a:r>
              <a:rPr lang="zh-CN" altLang="en-US" dirty="0"/>
              <a:t>，有四种方法能划分集合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7}</a:t>
            </a:r>
            <a:r>
              <a:rPr lang="zh-CN" altLang="en-US" dirty="0"/>
              <a:t>，每一种分法的子集合各数字和是相等的。输入</a:t>
            </a:r>
            <a:r>
              <a:rPr lang="en-US" altLang="zh-CN" dirty="0"/>
              <a:t>N,</a:t>
            </a:r>
            <a:r>
              <a:rPr lang="zh-CN" altLang="en-US" dirty="0"/>
              <a:t>求对应方案数</a:t>
            </a:r>
            <a:r>
              <a:rPr lang="en-US" altLang="zh-CN" dirty="0"/>
              <a:t>:</a:t>
            </a:r>
          </a:p>
          <a:p>
            <a:pPr lvl="1" algn="l"/>
            <a:r>
              <a:rPr lang="en-US" altLang="zh-CN" dirty="0"/>
              <a:t>{1,6,7} + {2,3,4,5}</a:t>
            </a:r>
          </a:p>
          <a:p>
            <a:pPr lvl="1" algn="l"/>
            <a:r>
              <a:rPr lang="en-US" altLang="zh-CN" dirty="0"/>
              <a:t>{2,5,7} +</a:t>
            </a:r>
            <a:r>
              <a:rPr lang="zh-CN" altLang="en-US" dirty="0"/>
              <a:t> </a:t>
            </a:r>
            <a:r>
              <a:rPr lang="en-US" altLang="zh-CN" dirty="0"/>
              <a:t>{1,3,4,6}</a:t>
            </a:r>
          </a:p>
          <a:p>
            <a:pPr lvl="1" algn="l"/>
            <a:r>
              <a:rPr lang="en-US" altLang="zh-CN" dirty="0"/>
              <a:t>{3,4,7} +</a:t>
            </a:r>
            <a:r>
              <a:rPr lang="zh-CN" altLang="en-US" dirty="0"/>
              <a:t> </a:t>
            </a:r>
            <a:r>
              <a:rPr lang="en-US" altLang="zh-CN" dirty="0"/>
              <a:t>{1,2,5,6}</a:t>
            </a:r>
          </a:p>
          <a:p>
            <a:pPr lvl="1" algn="l"/>
            <a:r>
              <a:rPr lang="en-US" altLang="zh-CN" dirty="0"/>
              <a:t>{1,2,4,7} +</a:t>
            </a:r>
            <a:r>
              <a:rPr lang="zh-CN" altLang="en-US" dirty="0"/>
              <a:t> </a:t>
            </a:r>
            <a:r>
              <a:rPr lang="en-US" altLang="zh-CN" dirty="0"/>
              <a:t>{3,5,6}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FEDB4-E47D-4C9D-A1D2-36326BE5F8C8}"/>
              </a:ext>
            </a:extLst>
          </p:cNvPr>
          <p:cNvSpPr txBox="1"/>
          <p:nvPr/>
        </p:nvSpPr>
        <p:spPr>
          <a:xfrm>
            <a:off x="5564792" y="4740674"/>
            <a:ext cx="2448272" cy="810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output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90F68A-33ED-4A44-BFF8-0E01353C92C6}"/>
              </a:ext>
            </a:extLst>
          </p:cNvPr>
          <p:cNvSpPr txBox="1"/>
          <p:nvPr/>
        </p:nvSpPr>
        <p:spPr>
          <a:xfrm>
            <a:off x="5564792" y="3284984"/>
            <a:ext cx="2448272" cy="810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input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46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38AD-7900-40CC-929F-5F60EE1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引例：走台阶问题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D7469C-A017-4236-8D09-7479A76A5762}"/>
              </a:ext>
            </a:extLst>
          </p:cNvPr>
          <p:cNvSpPr/>
          <p:nvPr/>
        </p:nvSpPr>
        <p:spPr>
          <a:xfrm>
            <a:off x="2987824" y="450912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fib(4)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DA7212-4481-4656-98AA-DCA836D224CB}"/>
              </a:ext>
            </a:extLst>
          </p:cNvPr>
          <p:cNvCxnSpPr>
            <a:cxnSpLocks/>
          </p:cNvCxnSpPr>
          <p:nvPr/>
        </p:nvCxnSpPr>
        <p:spPr>
          <a:xfrm flipV="1">
            <a:off x="4211960" y="4293096"/>
            <a:ext cx="576064" cy="329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A007DF-34C2-4FE7-9434-856A4CB19A63}"/>
              </a:ext>
            </a:extLst>
          </p:cNvPr>
          <p:cNvCxnSpPr>
            <a:cxnSpLocks/>
          </p:cNvCxnSpPr>
          <p:nvPr/>
        </p:nvCxnSpPr>
        <p:spPr>
          <a:xfrm>
            <a:off x="4211960" y="5013176"/>
            <a:ext cx="648542" cy="117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8674D9-4C3A-4572-9EA6-20BC09B56CF3}"/>
              </a:ext>
            </a:extLst>
          </p:cNvPr>
          <p:cNvSpPr/>
          <p:nvPr/>
        </p:nvSpPr>
        <p:spPr>
          <a:xfrm>
            <a:off x="4788494" y="4005064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fib(3)</a:t>
            </a:r>
            <a:endParaRPr lang="zh-CN" altLang="en-US" sz="28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666629-D9BC-4776-8151-85A6198922DE}"/>
              </a:ext>
            </a:extLst>
          </p:cNvPr>
          <p:cNvCxnSpPr>
            <a:cxnSpLocks/>
          </p:cNvCxnSpPr>
          <p:nvPr/>
        </p:nvCxnSpPr>
        <p:spPr>
          <a:xfrm flipV="1">
            <a:off x="6012630" y="4059054"/>
            <a:ext cx="648072" cy="59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5C633CB-E755-4C42-917D-CC93C675E77A}"/>
              </a:ext>
            </a:extLst>
          </p:cNvPr>
          <p:cNvCxnSpPr>
            <a:cxnSpLocks/>
          </p:cNvCxnSpPr>
          <p:nvPr/>
        </p:nvCxnSpPr>
        <p:spPr>
          <a:xfrm>
            <a:off x="6012630" y="4509120"/>
            <a:ext cx="648072" cy="749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9818A1C-17A0-4481-B8D4-2A111E7FBD01}"/>
              </a:ext>
            </a:extLst>
          </p:cNvPr>
          <p:cNvSpPr/>
          <p:nvPr/>
        </p:nvSpPr>
        <p:spPr>
          <a:xfrm>
            <a:off x="6588694" y="3769876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fib(2)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1B02C-AFAF-4DF1-8E39-4CB552C0A4F9}"/>
              </a:ext>
            </a:extLst>
          </p:cNvPr>
          <p:cNvSpPr/>
          <p:nvPr/>
        </p:nvSpPr>
        <p:spPr>
          <a:xfrm>
            <a:off x="4788024" y="486916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fib(2)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2411CC-43C0-4316-822A-604F8D959BF2}"/>
              </a:ext>
            </a:extLst>
          </p:cNvPr>
          <p:cNvSpPr/>
          <p:nvPr/>
        </p:nvSpPr>
        <p:spPr>
          <a:xfrm>
            <a:off x="6588694" y="434594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fib(1)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FBC5C5-153C-464F-89F9-F7F2C8BA5F0A}"/>
              </a:ext>
            </a:extLst>
          </p:cNvPr>
          <p:cNvSpPr/>
          <p:nvPr/>
        </p:nvSpPr>
        <p:spPr>
          <a:xfrm>
            <a:off x="2988294" y="5661248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fib(3)</a:t>
            </a:r>
            <a:endParaRPr lang="zh-CN" altLang="en-US" sz="28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EE57E6-A781-4D80-BBE3-34EF9BD19603}"/>
              </a:ext>
            </a:extLst>
          </p:cNvPr>
          <p:cNvCxnSpPr>
            <a:cxnSpLocks/>
          </p:cNvCxnSpPr>
          <p:nvPr/>
        </p:nvCxnSpPr>
        <p:spPr>
          <a:xfrm flipV="1">
            <a:off x="4212430" y="5715238"/>
            <a:ext cx="648072" cy="59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654C48E-17E3-4DEF-AF5A-63F57C0E6CE9}"/>
              </a:ext>
            </a:extLst>
          </p:cNvPr>
          <p:cNvCxnSpPr>
            <a:cxnSpLocks/>
          </p:cNvCxnSpPr>
          <p:nvPr/>
        </p:nvCxnSpPr>
        <p:spPr>
          <a:xfrm>
            <a:off x="4212430" y="6165304"/>
            <a:ext cx="648072" cy="749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A40C7A6-12F3-4796-AC5F-3391F5C72682}"/>
              </a:ext>
            </a:extLst>
          </p:cNvPr>
          <p:cNvSpPr/>
          <p:nvPr/>
        </p:nvSpPr>
        <p:spPr>
          <a:xfrm>
            <a:off x="4788494" y="542606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fib(2)</a:t>
            </a:r>
            <a:endParaRPr lang="zh-CN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427A6BC-DEF6-4849-959E-BF1CCBA6E3C2}"/>
              </a:ext>
            </a:extLst>
          </p:cNvPr>
          <p:cNvSpPr/>
          <p:nvPr/>
        </p:nvSpPr>
        <p:spPr>
          <a:xfrm>
            <a:off x="4788494" y="6002124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fib(1)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6E7F04-B3B8-4AB2-BB43-4C01780C2F88}"/>
              </a:ext>
            </a:extLst>
          </p:cNvPr>
          <p:cNvSpPr/>
          <p:nvPr/>
        </p:nvSpPr>
        <p:spPr>
          <a:xfrm>
            <a:off x="1187624" y="506602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fib(5)</a:t>
            </a:r>
            <a:endParaRPr lang="zh-CN" altLang="en-US" sz="28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134B9E5-8FF1-4A42-BA2C-11ED98FC1CBF}"/>
              </a:ext>
            </a:extLst>
          </p:cNvPr>
          <p:cNvCxnSpPr>
            <a:cxnSpLocks/>
          </p:cNvCxnSpPr>
          <p:nvPr/>
        </p:nvCxnSpPr>
        <p:spPr>
          <a:xfrm flipV="1">
            <a:off x="2411760" y="4849996"/>
            <a:ext cx="576064" cy="329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D52A3-38B6-4F2C-8B38-744964E71329}"/>
              </a:ext>
            </a:extLst>
          </p:cNvPr>
          <p:cNvCxnSpPr>
            <a:cxnSpLocks/>
          </p:cNvCxnSpPr>
          <p:nvPr/>
        </p:nvCxnSpPr>
        <p:spPr>
          <a:xfrm>
            <a:off x="2411760" y="5570076"/>
            <a:ext cx="576064" cy="235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05C71F7-485C-4BEA-8DEE-4E3D555D2308}"/>
              </a:ext>
            </a:extLst>
          </p:cNvPr>
          <p:cNvSpPr/>
          <p:nvPr/>
        </p:nvSpPr>
        <p:spPr>
          <a:xfrm>
            <a:off x="4841648" y="3769876"/>
            <a:ext cx="3455914" cy="1099284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10A882-AE2E-48CA-B853-82734CCCBF2C}"/>
              </a:ext>
            </a:extLst>
          </p:cNvPr>
          <p:cNvSpPr/>
          <p:nvPr/>
        </p:nvSpPr>
        <p:spPr>
          <a:xfrm>
            <a:off x="3034959" y="5445224"/>
            <a:ext cx="3455914" cy="1099284"/>
          </a:xfrm>
          <a:prstGeom prst="rect">
            <a:avLst/>
          </a:prstGeom>
          <a:noFill/>
          <a:ln w="571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84A2D0-903D-4334-959D-13C0987BAAB9}"/>
              </a:ext>
            </a:extLst>
          </p:cNvPr>
          <p:cNvSpPr txBox="1"/>
          <p:nvPr/>
        </p:nvSpPr>
        <p:spPr>
          <a:xfrm>
            <a:off x="1087710" y="1052736"/>
            <a:ext cx="696857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fib(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n){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if (n&lt;=2) 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	return 1;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else 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	return fib(n-1)+fib(n-2);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121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：集合（</a:t>
            </a:r>
            <a:r>
              <a:rPr lang="en-US" altLang="zh-CN" dirty="0"/>
              <a:t> lg1466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pPr algn="l"/>
            <a:r>
              <a:rPr lang="zh-CN" altLang="en-US" dirty="0"/>
              <a:t>思路：</a:t>
            </a:r>
            <a:endParaRPr lang="en-US" altLang="zh-CN" dirty="0"/>
          </a:p>
          <a:p>
            <a:pPr lvl="1" algn="l"/>
            <a:r>
              <a:rPr lang="zh-CN" altLang="en-US" dirty="0"/>
              <a:t>状态：</a:t>
            </a:r>
            <a:r>
              <a:rPr lang="en-US" altLang="zh-CN" dirty="0"/>
              <a:t>1~i</a:t>
            </a:r>
            <a:r>
              <a:rPr lang="zh-CN" altLang="en-US" dirty="0"/>
              <a:t>个放到集合中，集合两边差</a:t>
            </a:r>
            <a:r>
              <a:rPr lang="en-US" altLang="zh-CN" dirty="0"/>
              <a:t>t</a:t>
            </a:r>
            <a:r>
              <a:rPr lang="zh-CN" altLang="en-US" dirty="0"/>
              <a:t>的方案数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][t]</a:t>
            </a:r>
          </a:p>
          <a:p>
            <a:pPr lvl="1" algn="l"/>
            <a:endParaRPr lang="en-US" altLang="zh-CN" dirty="0"/>
          </a:p>
          <a:p>
            <a:pPr marL="177800" lvl="1" indent="0" algn="l">
              <a:buNone/>
            </a:pPr>
            <a:r>
              <a:rPr lang="en-US" altLang="zh-CN" dirty="0"/>
              <a:t>                 </a:t>
            </a:r>
          </a:p>
          <a:p>
            <a:pPr lvl="1" algn="l"/>
            <a:r>
              <a:rPr lang="zh-CN" altLang="en-US" dirty="0"/>
              <a:t>状态转移方程：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][t]=f[i-1][t-</a:t>
            </a:r>
            <a:r>
              <a:rPr lang="en-US" altLang="zh-CN" dirty="0" err="1"/>
              <a:t>i</a:t>
            </a:r>
            <a:r>
              <a:rPr lang="en-US" altLang="zh-CN" dirty="0"/>
              <a:t>]+f[i-1][</a:t>
            </a:r>
            <a:r>
              <a:rPr lang="en-US" altLang="zh-CN" dirty="0" err="1"/>
              <a:t>t+i</a:t>
            </a:r>
            <a:r>
              <a:rPr lang="en-US" altLang="zh-CN" dirty="0"/>
              <a:t>]</a:t>
            </a:r>
          </a:p>
          <a:p>
            <a:pPr lvl="1" algn="l"/>
            <a:r>
              <a:rPr lang="zh-CN" altLang="en-US" dirty="0"/>
              <a:t>边界条件：</a:t>
            </a:r>
            <a:r>
              <a:rPr lang="en-US" altLang="zh-CN" dirty="0"/>
              <a:t>f[0][0]=1  f[0][j]=0  </a:t>
            </a:r>
            <a:r>
              <a:rPr lang="zh-CN" altLang="en-US" dirty="0"/>
              <a:t>若</a:t>
            </a:r>
            <a:r>
              <a:rPr lang="en-US" altLang="zh-CN" dirty="0"/>
              <a:t> j!=0</a:t>
            </a:r>
          </a:p>
          <a:p>
            <a:pPr lvl="1" algn="l"/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D37638-318C-4F84-9091-5437BF478FE3}"/>
              </a:ext>
            </a:extLst>
          </p:cNvPr>
          <p:cNvSpPr/>
          <p:nvPr/>
        </p:nvSpPr>
        <p:spPr>
          <a:xfrm>
            <a:off x="1145630" y="2564904"/>
            <a:ext cx="1080120" cy="7920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1 2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FB009BD-BDA6-40C3-9AFF-E3D30283DBAB}"/>
              </a:ext>
            </a:extLst>
          </p:cNvPr>
          <p:cNvSpPr/>
          <p:nvPr/>
        </p:nvSpPr>
        <p:spPr>
          <a:xfrm>
            <a:off x="2339752" y="2564904"/>
            <a:ext cx="1080120" cy="7920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3 4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18E8A5-DB32-47AE-BC23-C4CD41BB77BA}"/>
              </a:ext>
            </a:extLst>
          </p:cNvPr>
          <p:cNvSpPr/>
          <p:nvPr/>
        </p:nvSpPr>
        <p:spPr>
          <a:xfrm>
            <a:off x="1171256" y="2133191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+mj-ea"/>
                <a:ea typeface="+mj-ea"/>
              </a:rPr>
              <a:t>f[4][-4]</a:t>
            </a:r>
            <a:r>
              <a:rPr lang="zh-CN" altLang="en-US" dirty="0">
                <a:latin typeface="+mj-ea"/>
                <a:ea typeface="+mj-ea"/>
              </a:rPr>
              <a:t>的一种情况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61B1AF-E520-4C9F-B01B-141446CC2FBF}"/>
              </a:ext>
            </a:extLst>
          </p:cNvPr>
          <p:cNvSpPr/>
          <p:nvPr/>
        </p:nvSpPr>
        <p:spPr>
          <a:xfrm>
            <a:off x="5034062" y="2564569"/>
            <a:ext cx="1080120" cy="7920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1 2 3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C6193E7-6A49-4DB7-8CBC-1056570821F0}"/>
              </a:ext>
            </a:extLst>
          </p:cNvPr>
          <p:cNvSpPr/>
          <p:nvPr/>
        </p:nvSpPr>
        <p:spPr>
          <a:xfrm>
            <a:off x="6228184" y="2564569"/>
            <a:ext cx="1080120" cy="7920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</a:rPr>
              <a:t>4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32527E-CFBE-4C84-9D3F-BE5063057B5F}"/>
              </a:ext>
            </a:extLst>
          </p:cNvPr>
          <p:cNvSpPr/>
          <p:nvPr/>
        </p:nvSpPr>
        <p:spPr>
          <a:xfrm>
            <a:off x="5059688" y="2132856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+mj-ea"/>
                <a:ea typeface="+mj-ea"/>
              </a:rPr>
              <a:t>f[4][2]</a:t>
            </a:r>
            <a:r>
              <a:rPr lang="zh-CN" altLang="en-US" dirty="0">
                <a:latin typeface="+mj-ea"/>
                <a:ea typeface="+mj-ea"/>
              </a:rPr>
              <a:t>的一种情况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EE35B9-B5B8-4E1B-BCE1-1680B2286582}"/>
              </a:ext>
            </a:extLst>
          </p:cNvPr>
          <p:cNvSpPr/>
          <p:nvPr/>
        </p:nvSpPr>
        <p:spPr>
          <a:xfrm>
            <a:off x="528491" y="4830659"/>
            <a:ext cx="87545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问题：数组下标不能为负，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f[4][-4]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会越界！</a:t>
            </a:r>
            <a:endParaRPr lang="en-US" altLang="zh-CN" sz="2000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提示：八皇后怎么处理标记数组的</a:t>
            </a:r>
            <a:endParaRPr lang="en-US" altLang="zh-CN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0542FD-F075-4921-918B-39C0C1A717F1}"/>
              </a:ext>
            </a:extLst>
          </p:cNvPr>
          <p:cNvSpPr/>
          <p:nvPr/>
        </p:nvSpPr>
        <p:spPr>
          <a:xfrm>
            <a:off x="1685690" y="5662332"/>
            <a:ext cx="7386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解答：平移一下下标，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f[4][-4]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f[4][6],  f[4][2]f[4][12]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why?</a:t>
            </a:r>
            <a:endParaRPr lang="en-US" altLang="zh-CN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31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074F-2A7A-4D71-9899-E6818F5E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：集合（</a:t>
            </a:r>
            <a:r>
              <a:rPr lang="en-US" altLang="zh-CN" dirty="0"/>
              <a:t> lg1466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40AB-C8EF-4AF8-B96D-D096300D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/>
          <a:p>
            <a:pPr algn="l"/>
            <a:r>
              <a:rPr lang="zh-CN" altLang="en-US" dirty="0"/>
              <a:t>实现：</a:t>
            </a:r>
            <a:endParaRPr lang="en-US" altLang="zh-CN" dirty="0"/>
          </a:p>
          <a:p>
            <a:pPr lvl="1" algn="l"/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F5774D-2C7E-48DD-AA0B-2C9284915BAA}"/>
              </a:ext>
            </a:extLst>
          </p:cNvPr>
          <p:cNvSpPr txBox="1"/>
          <p:nvPr/>
        </p:nvSpPr>
        <p:spPr>
          <a:xfrm>
            <a:off x="137134" y="1636398"/>
            <a:ext cx="8826187" cy="409342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&gt;&gt;n;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sumn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=0;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py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=n*(n+1)/2+n;//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偏移量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memset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(f,0,sizeof(f));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f[0][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py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]=1;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for(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=1;i&lt;=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++){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sumn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+=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for(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j=-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sumn;j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&lt;=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sumn;j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	f[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j+py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]=f[i-1][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j-i+py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]+f[i-1][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j+i+py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&lt;&lt;f[n][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py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]/2&lt;&lt;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A91E28E6-1096-433F-A323-172D7562481C}"/>
              </a:ext>
            </a:extLst>
          </p:cNvPr>
          <p:cNvSpPr/>
          <p:nvPr/>
        </p:nvSpPr>
        <p:spPr>
          <a:xfrm>
            <a:off x="6012160" y="1128174"/>
            <a:ext cx="2329419" cy="1711347"/>
          </a:xfrm>
          <a:prstGeom prst="cloudCallout">
            <a:avLst>
              <a:gd name="adj1" fmla="val -42143"/>
              <a:gd name="adj2" fmla="val 762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还有没有更好的办法？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05553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学习目标：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57263"/>
            <a:ext cx="8170862" cy="571182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能从分治思路解决的问题中看到重叠的子问题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掌握定义状态、寻找状态转移方程、寻找初始状态、确定求解顺序的递推思路方法。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理解动态规划的三大性质</a:t>
            </a:r>
            <a:r>
              <a:rPr lang="en-US" altLang="zh-CN" dirty="0"/>
              <a:t>:</a:t>
            </a:r>
            <a:r>
              <a:rPr lang="zh-CN" altLang="en-US" dirty="0"/>
              <a:t>最优子结构、重叠子问题、无后效性</a:t>
            </a:r>
            <a:endParaRPr lang="en-US" altLang="zh-CN" dirty="0"/>
          </a:p>
          <a:p>
            <a:pPr fontAlgn="auto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正确理解记忆化搜索、动态规划、递推三者的关系。</a:t>
            </a:r>
            <a:endParaRPr lang="en-US" altLang="zh-CN" dirty="0"/>
          </a:p>
          <a:p>
            <a:pPr fontAlgn="auto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对于一个问题，能发散思维，运用不同的方法解决。即使是递推或动规，也能找到不同的状态表述和转移方式，从而优化问题的效率。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495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583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分治的局限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部分问题用分治求解，某些子问题可能会重复求解多次！</a:t>
            </a:r>
            <a:endParaRPr lang="en-US" altLang="zh-CN" dirty="0"/>
          </a:p>
          <a:p>
            <a:r>
              <a:rPr lang="zh-CN" altLang="en-US" dirty="0"/>
              <a:t>如果能让每个子问题只求解一次，再次求解时能有“记忆”就好了。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4000" dirty="0"/>
              <a:t>——</a:t>
            </a:r>
            <a:r>
              <a:rPr lang="zh-CN" altLang="en-US" sz="4000" dirty="0"/>
              <a:t>“状态”与“记忆化”！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35070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38AD-7900-40CC-929F-5F60EE1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B9CDBF-1926-420E-8503-874666E733D6}"/>
              </a:ext>
            </a:extLst>
          </p:cNvPr>
          <p:cNvSpPr txBox="1"/>
          <p:nvPr/>
        </p:nvSpPr>
        <p:spPr>
          <a:xfrm>
            <a:off x="1087710" y="1052736"/>
            <a:ext cx="696857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f[1000]={0,1,1};</a:t>
            </a:r>
          </a:p>
          <a:p>
            <a:pPr>
              <a:lnSpc>
                <a:spcPts val="2800"/>
              </a:lnSpc>
            </a:pP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fib(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n){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if (f[n]==0) 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	f[n]=fib(n-1)+fib(n-2);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return f[n];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D7469C-A017-4236-8D09-7479A76A5762}"/>
              </a:ext>
            </a:extLst>
          </p:cNvPr>
          <p:cNvSpPr/>
          <p:nvPr/>
        </p:nvSpPr>
        <p:spPr>
          <a:xfrm>
            <a:off x="2987824" y="450912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fib(4)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DA7212-4481-4656-98AA-DCA836D224CB}"/>
              </a:ext>
            </a:extLst>
          </p:cNvPr>
          <p:cNvCxnSpPr>
            <a:cxnSpLocks/>
          </p:cNvCxnSpPr>
          <p:nvPr/>
        </p:nvCxnSpPr>
        <p:spPr>
          <a:xfrm flipV="1">
            <a:off x="4211960" y="4293096"/>
            <a:ext cx="576064" cy="329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A007DF-34C2-4FE7-9434-856A4CB19A63}"/>
              </a:ext>
            </a:extLst>
          </p:cNvPr>
          <p:cNvCxnSpPr>
            <a:cxnSpLocks/>
          </p:cNvCxnSpPr>
          <p:nvPr/>
        </p:nvCxnSpPr>
        <p:spPr>
          <a:xfrm>
            <a:off x="4211960" y="5013176"/>
            <a:ext cx="648542" cy="1178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8674D9-4C3A-4572-9EA6-20BC09B56CF3}"/>
              </a:ext>
            </a:extLst>
          </p:cNvPr>
          <p:cNvSpPr/>
          <p:nvPr/>
        </p:nvSpPr>
        <p:spPr>
          <a:xfrm>
            <a:off x="4788494" y="4005064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fib(3)</a:t>
            </a:r>
            <a:endParaRPr lang="zh-CN" altLang="en-US" sz="28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666629-D9BC-4776-8151-85A6198922DE}"/>
              </a:ext>
            </a:extLst>
          </p:cNvPr>
          <p:cNvCxnSpPr>
            <a:cxnSpLocks/>
          </p:cNvCxnSpPr>
          <p:nvPr/>
        </p:nvCxnSpPr>
        <p:spPr>
          <a:xfrm flipV="1">
            <a:off x="6012630" y="4059054"/>
            <a:ext cx="648072" cy="59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5C633CB-E755-4C42-917D-CC93C675E77A}"/>
              </a:ext>
            </a:extLst>
          </p:cNvPr>
          <p:cNvCxnSpPr>
            <a:cxnSpLocks/>
          </p:cNvCxnSpPr>
          <p:nvPr/>
        </p:nvCxnSpPr>
        <p:spPr>
          <a:xfrm>
            <a:off x="6012630" y="4509120"/>
            <a:ext cx="648072" cy="749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9818A1C-17A0-4481-B8D4-2A111E7FBD01}"/>
              </a:ext>
            </a:extLst>
          </p:cNvPr>
          <p:cNvSpPr/>
          <p:nvPr/>
        </p:nvSpPr>
        <p:spPr>
          <a:xfrm>
            <a:off x="6588694" y="3769876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fib(2)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1B02C-AFAF-4DF1-8E39-4CB552C0A4F9}"/>
              </a:ext>
            </a:extLst>
          </p:cNvPr>
          <p:cNvSpPr/>
          <p:nvPr/>
        </p:nvSpPr>
        <p:spPr>
          <a:xfrm>
            <a:off x="4788024" y="486916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fib(2)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2411CC-43C0-4316-822A-604F8D959BF2}"/>
              </a:ext>
            </a:extLst>
          </p:cNvPr>
          <p:cNvSpPr/>
          <p:nvPr/>
        </p:nvSpPr>
        <p:spPr>
          <a:xfrm>
            <a:off x="6588694" y="434594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fib(1)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FBC5C5-153C-464F-89F9-F7F2C8BA5F0A}"/>
              </a:ext>
            </a:extLst>
          </p:cNvPr>
          <p:cNvSpPr/>
          <p:nvPr/>
        </p:nvSpPr>
        <p:spPr>
          <a:xfrm>
            <a:off x="2988294" y="5661248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fib(3)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6E7F04-B3B8-4AB2-BB43-4C01780C2F88}"/>
              </a:ext>
            </a:extLst>
          </p:cNvPr>
          <p:cNvSpPr/>
          <p:nvPr/>
        </p:nvSpPr>
        <p:spPr>
          <a:xfrm>
            <a:off x="1187624" y="506602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fib(5)</a:t>
            </a:r>
            <a:endParaRPr lang="zh-CN" altLang="en-US" sz="28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134B9E5-8FF1-4A42-BA2C-11ED98FC1CBF}"/>
              </a:ext>
            </a:extLst>
          </p:cNvPr>
          <p:cNvCxnSpPr>
            <a:cxnSpLocks/>
          </p:cNvCxnSpPr>
          <p:nvPr/>
        </p:nvCxnSpPr>
        <p:spPr>
          <a:xfrm flipV="1">
            <a:off x="2411760" y="4849996"/>
            <a:ext cx="576064" cy="329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D52A3-38B6-4F2C-8B38-744964E71329}"/>
              </a:ext>
            </a:extLst>
          </p:cNvPr>
          <p:cNvCxnSpPr>
            <a:cxnSpLocks/>
          </p:cNvCxnSpPr>
          <p:nvPr/>
        </p:nvCxnSpPr>
        <p:spPr>
          <a:xfrm>
            <a:off x="2411760" y="5570076"/>
            <a:ext cx="576064" cy="235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38AD-7900-40CC-929F-5F60EE1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如果反过来呢？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B9CDBF-1926-420E-8503-874666E733D6}"/>
              </a:ext>
            </a:extLst>
          </p:cNvPr>
          <p:cNvSpPr txBox="1"/>
          <p:nvPr/>
        </p:nvSpPr>
        <p:spPr>
          <a:xfrm>
            <a:off x="1087710" y="1052736"/>
            <a:ext cx="6968579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f[1000]={0,1,1};</a:t>
            </a:r>
          </a:p>
          <a:p>
            <a:pPr>
              <a:lnSpc>
                <a:spcPts val="2800"/>
              </a:lnSpc>
            </a:pP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fib(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n){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for(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=3;i&lt;=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n;i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	f[</a:t>
            </a:r>
            <a:r>
              <a:rPr lang="en-US" altLang="zh-CN" sz="28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]=f[i-1]+f[i-2];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	return f[n];</a:t>
            </a:r>
          </a:p>
          <a:p>
            <a:pPr>
              <a:lnSpc>
                <a:spcPts val="2800"/>
              </a:lnSpc>
            </a:pP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D7469C-A017-4236-8D09-7479A76A5762}"/>
              </a:ext>
            </a:extLst>
          </p:cNvPr>
          <p:cNvSpPr/>
          <p:nvPr/>
        </p:nvSpPr>
        <p:spPr>
          <a:xfrm>
            <a:off x="2987824" y="450912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fib(4)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DA7212-4481-4656-98AA-DCA836D224CB}"/>
              </a:ext>
            </a:extLst>
          </p:cNvPr>
          <p:cNvCxnSpPr>
            <a:cxnSpLocks/>
          </p:cNvCxnSpPr>
          <p:nvPr/>
        </p:nvCxnSpPr>
        <p:spPr>
          <a:xfrm flipV="1">
            <a:off x="4211960" y="4293096"/>
            <a:ext cx="576064" cy="32927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A007DF-34C2-4FE7-9434-856A4CB19A63}"/>
              </a:ext>
            </a:extLst>
          </p:cNvPr>
          <p:cNvCxnSpPr>
            <a:cxnSpLocks/>
          </p:cNvCxnSpPr>
          <p:nvPr/>
        </p:nvCxnSpPr>
        <p:spPr>
          <a:xfrm>
            <a:off x="4211960" y="5013176"/>
            <a:ext cx="648542" cy="1178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8674D9-4C3A-4572-9EA6-20BC09B56CF3}"/>
              </a:ext>
            </a:extLst>
          </p:cNvPr>
          <p:cNvSpPr/>
          <p:nvPr/>
        </p:nvSpPr>
        <p:spPr>
          <a:xfrm>
            <a:off x="4788494" y="4005064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fib(3)</a:t>
            </a:r>
            <a:endParaRPr lang="zh-CN" altLang="en-US" sz="28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666629-D9BC-4776-8151-85A6198922DE}"/>
              </a:ext>
            </a:extLst>
          </p:cNvPr>
          <p:cNvCxnSpPr>
            <a:cxnSpLocks/>
          </p:cNvCxnSpPr>
          <p:nvPr/>
        </p:nvCxnSpPr>
        <p:spPr>
          <a:xfrm flipV="1">
            <a:off x="6012630" y="4059054"/>
            <a:ext cx="648072" cy="5926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5C633CB-E755-4C42-917D-CC93C675E77A}"/>
              </a:ext>
            </a:extLst>
          </p:cNvPr>
          <p:cNvCxnSpPr>
            <a:cxnSpLocks/>
          </p:cNvCxnSpPr>
          <p:nvPr/>
        </p:nvCxnSpPr>
        <p:spPr>
          <a:xfrm>
            <a:off x="6012630" y="4509120"/>
            <a:ext cx="648072" cy="7492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9818A1C-17A0-4481-B8D4-2A111E7FBD01}"/>
              </a:ext>
            </a:extLst>
          </p:cNvPr>
          <p:cNvSpPr/>
          <p:nvPr/>
        </p:nvSpPr>
        <p:spPr>
          <a:xfrm>
            <a:off x="6588694" y="3769876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fib(2)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1B02C-AFAF-4DF1-8E39-4CB552C0A4F9}"/>
              </a:ext>
            </a:extLst>
          </p:cNvPr>
          <p:cNvSpPr/>
          <p:nvPr/>
        </p:nvSpPr>
        <p:spPr>
          <a:xfrm>
            <a:off x="4788024" y="486916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fib(2)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2411CC-43C0-4316-822A-604F8D959BF2}"/>
              </a:ext>
            </a:extLst>
          </p:cNvPr>
          <p:cNvSpPr/>
          <p:nvPr/>
        </p:nvSpPr>
        <p:spPr>
          <a:xfrm>
            <a:off x="6588694" y="434594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fib(1)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4FBC5C5-153C-464F-89F9-F7F2C8BA5F0A}"/>
              </a:ext>
            </a:extLst>
          </p:cNvPr>
          <p:cNvSpPr/>
          <p:nvPr/>
        </p:nvSpPr>
        <p:spPr>
          <a:xfrm>
            <a:off x="2988294" y="5661248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fib(3)</a:t>
            </a:r>
            <a:endParaRPr lang="zh-CN" altLang="en-US" sz="28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16E7F04-B3B8-4AB2-BB43-4C01780C2F88}"/>
              </a:ext>
            </a:extLst>
          </p:cNvPr>
          <p:cNvSpPr/>
          <p:nvPr/>
        </p:nvSpPr>
        <p:spPr>
          <a:xfrm>
            <a:off x="1187624" y="5066020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fib(5)</a:t>
            </a:r>
            <a:endParaRPr lang="zh-CN" altLang="en-US" sz="28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134B9E5-8FF1-4A42-BA2C-11ED98FC1CBF}"/>
              </a:ext>
            </a:extLst>
          </p:cNvPr>
          <p:cNvCxnSpPr>
            <a:cxnSpLocks/>
          </p:cNvCxnSpPr>
          <p:nvPr/>
        </p:nvCxnSpPr>
        <p:spPr>
          <a:xfrm flipV="1">
            <a:off x="2411760" y="4849996"/>
            <a:ext cx="576064" cy="32927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D52A3-38B6-4F2C-8B38-744964E71329}"/>
              </a:ext>
            </a:extLst>
          </p:cNvPr>
          <p:cNvCxnSpPr>
            <a:cxnSpLocks/>
          </p:cNvCxnSpPr>
          <p:nvPr/>
        </p:nvCxnSpPr>
        <p:spPr>
          <a:xfrm>
            <a:off x="2411760" y="5570076"/>
            <a:ext cx="576064" cy="2351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4BEF0045-BE35-44FA-8112-9F4E047BEFF0}"/>
              </a:ext>
            </a:extLst>
          </p:cNvPr>
          <p:cNvSpPr/>
          <p:nvPr/>
        </p:nvSpPr>
        <p:spPr>
          <a:xfrm>
            <a:off x="5220542" y="5391984"/>
            <a:ext cx="3311898" cy="1434107"/>
          </a:xfrm>
          <a:prstGeom prst="wedgeEllipseCallout">
            <a:avLst>
              <a:gd name="adj1" fmla="val -62195"/>
              <a:gd name="adj2" fmla="val -362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f</a:t>
            </a:r>
            <a:r>
              <a:rPr lang="zh-CN" altLang="en-US" sz="3200" b="1" dirty="0"/>
              <a:t>序列就是</a:t>
            </a:r>
            <a:r>
              <a:rPr lang="en-US" altLang="zh-CN" sz="3200" b="1" dirty="0" err="1"/>
              <a:t>fibnacci</a:t>
            </a:r>
            <a:r>
              <a:rPr lang="zh-CN" altLang="en-US" sz="3200" b="1" dirty="0"/>
              <a:t>数列！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237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子问题的解与状态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用数组记录子问题的解，数组元素就是状态</a:t>
            </a:r>
            <a:endParaRPr lang="en-US" altLang="zh-CN" dirty="0"/>
          </a:p>
          <a:p>
            <a:r>
              <a:rPr lang="zh-CN" altLang="en-US" dirty="0"/>
              <a:t>用数组下标表示子问题规模</a:t>
            </a:r>
            <a:endParaRPr lang="en-US" altLang="zh-CN" dirty="0"/>
          </a:p>
          <a:p>
            <a:r>
              <a:rPr lang="zh-CN" altLang="en-US" dirty="0"/>
              <a:t>子问题的解存入数组元素中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81E781-DAFC-499E-9B1C-FA1BAF0D1160}"/>
              </a:ext>
            </a:extLst>
          </p:cNvPr>
          <p:cNvSpPr txBox="1"/>
          <p:nvPr/>
        </p:nvSpPr>
        <p:spPr>
          <a:xfrm>
            <a:off x="2483768" y="4005064"/>
            <a:ext cx="42484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000" dirty="0">
                <a:latin typeface="Consolas" panose="020B0609020204030204" pitchFamily="49" charset="0"/>
                <a:ea typeface="微软雅黑" panose="020B0503020204020204" pitchFamily="34" charset="-122"/>
              </a:rPr>
              <a:t>f[8] : 21</a:t>
            </a:r>
            <a:endParaRPr lang="zh-CN" altLang="en-US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F92CC-2517-464F-9E0E-DD31250F2AC3}"/>
              </a:ext>
            </a:extLst>
          </p:cNvPr>
          <p:cNvSpPr/>
          <p:nvPr/>
        </p:nvSpPr>
        <p:spPr>
          <a:xfrm>
            <a:off x="461554" y="3408582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子问题的规模（可变条件）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C8C9E5-A4C4-48E2-8B87-AFCE4B2E87A3}"/>
              </a:ext>
            </a:extLst>
          </p:cNvPr>
          <p:cNvSpPr/>
          <p:nvPr/>
        </p:nvSpPr>
        <p:spPr>
          <a:xfrm>
            <a:off x="5593947" y="5553109"/>
            <a:ext cx="2276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子问题的解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371A2DB-7BB0-4BF0-BBED-4FB33687C565}"/>
              </a:ext>
            </a:extLst>
          </p:cNvPr>
          <p:cNvCxnSpPr>
            <a:cxnSpLocks/>
          </p:cNvCxnSpPr>
          <p:nvPr/>
        </p:nvCxnSpPr>
        <p:spPr>
          <a:xfrm flipH="1" flipV="1">
            <a:off x="3285283" y="3986210"/>
            <a:ext cx="360040" cy="43204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289B99-1930-4D67-813B-05DC06A3A699}"/>
              </a:ext>
            </a:extLst>
          </p:cNvPr>
          <p:cNvCxnSpPr>
            <a:cxnSpLocks/>
          </p:cNvCxnSpPr>
          <p:nvPr/>
        </p:nvCxnSpPr>
        <p:spPr>
          <a:xfrm>
            <a:off x="6209330" y="5105396"/>
            <a:ext cx="360040" cy="45894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366849A-4C89-449E-9480-A149230AA7BA}"/>
              </a:ext>
            </a:extLst>
          </p:cNvPr>
          <p:cNvSpPr/>
          <p:nvPr/>
        </p:nvSpPr>
        <p:spPr>
          <a:xfrm>
            <a:off x="6891271" y="1988840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latin typeface="+mj-ea"/>
                <a:ea typeface="+mj-ea"/>
              </a:rPr>
              <a:t>状态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3A4AAB-141E-4C24-832D-F4F48AA97252}"/>
              </a:ext>
            </a:extLst>
          </p:cNvPr>
          <p:cNvCxnSpPr>
            <a:cxnSpLocks/>
          </p:cNvCxnSpPr>
          <p:nvPr/>
        </p:nvCxnSpPr>
        <p:spPr>
          <a:xfrm flipV="1">
            <a:off x="6444208" y="2906379"/>
            <a:ext cx="729547" cy="699013"/>
          </a:xfrm>
          <a:prstGeom prst="straightConnector1">
            <a:avLst/>
          </a:prstGeom>
          <a:ln w="1333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50709"/>
      </p:ext>
    </p:extLst>
  </p:cSld>
  <p:clrMapOvr>
    <a:masterClrMapping/>
  </p:clrMapOvr>
</p:sld>
</file>

<file path=ppt/theme/theme1.xml><?xml version="1.0" encoding="utf-8"?>
<a:theme xmlns:a="http://schemas.openxmlformats.org/drawingml/2006/main" name="一中信息组课件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KSO主题5">
      <a:majorFont>
        <a:latin typeface="Calibri Light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动态规划1-动态规划基础问题</Template>
  <TotalTime>2456</TotalTime>
  <Words>4612</Words>
  <Application>Microsoft Office PowerPoint</Application>
  <PresentationFormat>全屏显示(4:3)</PresentationFormat>
  <Paragraphs>673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华文中宋</vt:lpstr>
      <vt:lpstr>微软雅黑</vt:lpstr>
      <vt:lpstr>幼圆</vt:lpstr>
      <vt:lpstr>Arial</vt:lpstr>
      <vt:lpstr>Baskerville Old Face</vt:lpstr>
      <vt:lpstr>Calibri</vt:lpstr>
      <vt:lpstr>Cambria Math</vt:lpstr>
      <vt:lpstr>Consolas</vt:lpstr>
      <vt:lpstr>Mongolian Baiti</vt:lpstr>
      <vt:lpstr>Wingdings</vt:lpstr>
      <vt:lpstr>一中信息组课件</vt:lpstr>
      <vt:lpstr>问题与子问题</vt:lpstr>
      <vt:lpstr>学习目标：</vt:lpstr>
      <vt:lpstr>引例：走台阶问题</vt:lpstr>
      <vt:lpstr>引例：走台阶问题</vt:lpstr>
      <vt:lpstr>引例：走台阶问题</vt:lpstr>
      <vt:lpstr>分治的局限</vt:lpstr>
      <vt:lpstr>记忆化搜索</vt:lpstr>
      <vt:lpstr>如果反过来呢？</vt:lpstr>
      <vt:lpstr>子问题的解与状态</vt:lpstr>
      <vt:lpstr>状态的递推求解</vt:lpstr>
      <vt:lpstr>对比：递归、记忆化与递推</vt:lpstr>
      <vt:lpstr>变式：跳楼梯游戏</vt:lpstr>
      <vt:lpstr>变式：跳楼梯游戏</vt:lpstr>
      <vt:lpstr>变式：跳楼梯游戏</vt:lpstr>
      <vt:lpstr>例1：骨牌覆盖问题（p215）</vt:lpstr>
      <vt:lpstr>例1：骨牌覆盖问题（p215）</vt:lpstr>
      <vt:lpstr>例1：骨牌覆盖问题（p215）</vt:lpstr>
      <vt:lpstr>例1：骨牌覆盖问题（p215）</vt:lpstr>
      <vt:lpstr>例1：骨牌覆盖问题（p215）</vt:lpstr>
      <vt:lpstr>例1：骨牌覆盖问题（p215）</vt:lpstr>
      <vt:lpstr>例1：骨牌覆盖问题（p215）</vt:lpstr>
      <vt:lpstr>变式1：PKU2506Tiling（oj9273）</vt:lpstr>
      <vt:lpstr>**变式2：砖比较可爱</vt:lpstr>
      <vt:lpstr>**变式2：砖比较可爱</vt:lpstr>
      <vt:lpstr>**变式2：砖比较可爱</vt:lpstr>
      <vt:lpstr>**变式2：砖比较可爱</vt:lpstr>
      <vt:lpstr>**变式2：砖比较可爱</vt:lpstr>
      <vt:lpstr>例2：凸多边形三角划分(p221)</vt:lpstr>
      <vt:lpstr>例2：凸多边形三角划分(p221)</vt:lpstr>
      <vt:lpstr>例2：凸多边形三角划分(p221)</vt:lpstr>
      <vt:lpstr>例2：凸多边形三角划分(p221)</vt:lpstr>
      <vt:lpstr>变式：凸多边形最优三角划分</vt:lpstr>
      <vt:lpstr>变式：凸多边形最优三角划分</vt:lpstr>
      <vt:lpstr>变式：凸多边形最优三角划分</vt:lpstr>
      <vt:lpstr>变式：凸多边形最优三角划分</vt:lpstr>
      <vt:lpstr>变式：凸多边形最优三角划分</vt:lpstr>
      <vt:lpstr>变式：凸多边形最优三角划分</vt:lpstr>
      <vt:lpstr>例3：放苹果（ p225 ）</vt:lpstr>
      <vt:lpstr>例3：放苹果（ p225 ）</vt:lpstr>
      <vt:lpstr>例3：放苹果（ p225 ）</vt:lpstr>
      <vt:lpstr>例3：放苹果（ p225 ）</vt:lpstr>
      <vt:lpstr>例3：放苹果（ p225 ）</vt:lpstr>
      <vt:lpstr>例3：放苹果（ p225 ）</vt:lpstr>
      <vt:lpstr>例3：放苹果（ p225 ）</vt:lpstr>
      <vt:lpstr>例3：放苹果（ p225 ）</vt:lpstr>
      <vt:lpstr>例3：放苹果（ p225 ）</vt:lpstr>
      <vt:lpstr>例3：放苹果（ p225 ）</vt:lpstr>
      <vt:lpstr>动态规划解题思路总结</vt:lpstr>
      <vt:lpstr>例4：集合（ lg1466 ）</vt:lpstr>
      <vt:lpstr>例4：集合（ lg1466 ）</vt:lpstr>
      <vt:lpstr>例4：集合（ lg1466 ）</vt:lpstr>
      <vt:lpstr>学习目标：</vt:lpstr>
      <vt:lpstr>课后练习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Yuan Jackie</cp:lastModifiedBy>
  <cp:revision>405</cp:revision>
  <dcterms:created xsi:type="dcterms:W3CDTF">2015-02-08T10:22:10Z</dcterms:created>
  <dcterms:modified xsi:type="dcterms:W3CDTF">2019-08-22T12:48:58Z</dcterms:modified>
</cp:coreProperties>
</file>