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7" r:id="rId2"/>
    <p:sldId id="273" r:id="rId3"/>
    <p:sldId id="313" r:id="rId4"/>
    <p:sldId id="269" r:id="rId5"/>
    <p:sldId id="297" r:id="rId6"/>
    <p:sldId id="286" r:id="rId7"/>
    <p:sldId id="288" r:id="rId8"/>
    <p:sldId id="322" r:id="rId9"/>
    <p:sldId id="289" r:id="rId10"/>
    <p:sldId id="290" r:id="rId11"/>
    <p:sldId id="314" r:id="rId12"/>
    <p:sldId id="291" r:id="rId13"/>
    <p:sldId id="292" r:id="rId14"/>
    <p:sldId id="293" r:id="rId15"/>
    <p:sldId id="294" r:id="rId16"/>
    <p:sldId id="315" r:id="rId17"/>
    <p:sldId id="295" r:id="rId18"/>
    <p:sldId id="296" r:id="rId19"/>
    <p:sldId id="312" r:id="rId20"/>
    <p:sldId id="316" r:id="rId21"/>
    <p:sldId id="300" r:id="rId22"/>
    <p:sldId id="298" r:id="rId23"/>
    <p:sldId id="299" r:id="rId24"/>
    <p:sldId id="302" r:id="rId25"/>
    <p:sldId id="301" r:id="rId26"/>
    <p:sldId id="303" r:id="rId27"/>
    <p:sldId id="317" r:id="rId28"/>
    <p:sldId id="304" r:id="rId29"/>
    <p:sldId id="305" r:id="rId30"/>
    <p:sldId id="306" r:id="rId31"/>
    <p:sldId id="308" r:id="rId32"/>
    <p:sldId id="310" r:id="rId33"/>
    <p:sldId id="311" r:id="rId34"/>
    <p:sldId id="324" r:id="rId35"/>
    <p:sldId id="325" r:id="rId36"/>
    <p:sldId id="323" r:id="rId37"/>
    <p:sldId id="326" r:id="rId38"/>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4660"/>
  </p:normalViewPr>
  <p:slideViewPr>
    <p:cSldViewPr snapToGrid="0">
      <p:cViewPr varScale="1">
        <p:scale>
          <a:sx n="71" d="100"/>
          <a:sy n="71" d="100"/>
        </p:scale>
        <p:origin x="360" y="78"/>
      </p:cViewPr>
      <p:guideLst>
        <p:guide orient="horz" pos="2160"/>
        <p:guide pos="2880"/>
        <p:guide pos="312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pPr/>
              <a:t>2015/5/24</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pPr/>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6435165"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95958" y="296901"/>
            <a:ext cx="7956670"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2015/5/24</a:t>
            </a:fld>
            <a:endParaRPr lang="zh-CN" altLang="en-US">
              <a:solidFill>
                <a:prstClr val="black">
                  <a:tint val="75000"/>
                </a:prstClr>
              </a:solidFill>
            </a:endParaRPr>
          </a:p>
        </p:txBody>
      </p:sp>
      <p:sp>
        <p:nvSpPr>
          <p:cNvPr id="5" name="页脚占位符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GSE11287.tx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9"/>
          <p:cNvSpPr txBox="1"/>
          <p:nvPr/>
        </p:nvSpPr>
        <p:spPr>
          <a:xfrm>
            <a:off x="6629402" y="4707417"/>
            <a:ext cx="2473643" cy="707886"/>
          </a:xfrm>
          <a:prstGeom prst="rect">
            <a:avLst/>
          </a:prstGeom>
          <a:noFill/>
        </p:spPr>
        <p:txBody>
          <a:bodyPr wrap="square" rtlCol="0">
            <a:spAutoFit/>
          </a:bodyPr>
          <a:lstStyle/>
          <a:p>
            <a:r>
              <a:rPr lang="zh-CN" altLang="en-US" sz="2000" dirty="0">
                <a:solidFill>
                  <a:prstClr val="black">
                    <a:lumMod val="65000"/>
                    <a:lumOff val="35000"/>
                  </a:prstClr>
                </a:solidFill>
              </a:rPr>
              <a:t>答辩人</a:t>
            </a:r>
            <a:r>
              <a:rPr lang="zh-CN" altLang="en-US" sz="2000" dirty="0" smtClean="0">
                <a:solidFill>
                  <a:prstClr val="black">
                    <a:lumMod val="65000"/>
                    <a:lumOff val="35000"/>
                  </a:prstClr>
                </a:solidFill>
              </a:rPr>
              <a:t>：</a:t>
            </a:r>
            <a:r>
              <a:rPr lang="zh-CN" altLang="en-US" sz="2000" dirty="0">
                <a:solidFill>
                  <a:prstClr val="black">
                    <a:lumMod val="65000"/>
                    <a:lumOff val="35000"/>
                  </a:prstClr>
                </a:solidFill>
              </a:rPr>
              <a:t>张旭</a:t>
            </a:r>
            <a:endParaRPr lang="en-US" altLang="zh-CN" sz="2000" dirty="0" smtClean="0">
              <a:solidFill>
                <a:prstClr val="black">
                  <a:lumMod val="65000"/>
                  <a:lumOff val="35000"/>
                </a:prstClr>
              </a:solidFill>
            </a:endParaRPr>
          </a:p>
          <a:p>
            <a:r>
              <a:rPr lang="zh-CN" altLang="en-US" sz="2000" dirty="0" smtClean="0">
                <a:solidFill>
                  <a:prstClr val="black">
                    <a:lumMod val="65000"/>
                    <a:lumOff val="35000"/>
                  </a:prstClr>
                </a:solidFill>
              </a:rPr>
              <a:t>指导老师：</a:t>
            </a:r>
            <a:r>
              <a:rPr lang="zh-CN" altLang="en-US" sz="2000" dirty="0">
                <a:solidFill>
                  <a:prstClr val="black">
                    <a:lumMod val="65000"/>
                    <a:lumOff val="35000"/>
                  </a:prstClr>
                </a:solidFill>
              </a:rPr>
              <a:t>韩智</a:t>
            </a:r>
            <a:r>
              <a:rPr lang="zh-CN" altLang="en-US" sz="2000" dirty="0" smtClean="0">
                <a:solidFill>
                  <a:prstClr val="black">
                    <a:lumMod val="65000"/>
                    <a:lumOff val="35000"/>
                  </a:prstClr>
                </a:solidFill>
              </a:rPr>
              <a:t>老师</a:t>
            </a:r>
            <a:endParaRPr lang="zh-CN" altLang="en-US" sz="2000" dirty="0">
              <a:solidFill>
                <a:prstClr val="black">
                  <a:lumMod val="65000"/>
                  <a:lumOff val="35000"/>
                </a:prstClr>
              </a:solidFill>
            </a:endParaRPr>
          </a:p>
        </p:txBody>
      </p:sp>
      <p:sp>
        <p:nvSpPr>
          <p:cNvPr id="8" name="文本框 7"/>
          <p:cNvSpPr txBox="1"/>
          <p:nvPr/>
        </p:nvSpPr>
        <p:spPr>
          <a:xfrm>
            <a:off x="499593" y="2442306"/>
            <a:ext cx="9052495" cy="1446550"/>
          </a:xfrm>
          <a:prstGeom prst="rect">
            <a:avLst/>
          </a:prstGeom>
          <a:noFill/>
        </p:spPr>
        <p:txBody>
          <a:bodyPr wrap="square" rtlCol="0">
            <a:spAutoFit/>
          </a:bodyPr>
          <a:lstStyle/>
          <a:p>
            <a:pPr algn="ctr"/>
            <a:r>
              <a:rPr lang="zh-CN" altLang="en-US" sz="4400" b="1" dirty="0" smtClean="0">
                <a:solidFill>
                  <a:schemeClr val="accent2"/>
                </a:solidFill>
              </a:rPr>
              <a:t>基于</a:t>
            </a:r>
            <a:r>
              <a:rPr lang="en-US" altLang="zh-CN" sz="4400" b="1" dirty="0" err="1" smtClean="0">
                <a:solidFill>
                  <a:schemeClr val="accent2"/>
                </a:solidFill>
              </a:rPr>
              <a:t>Matlab</a:t>
            </a:r>
            <a:r>
              <a:rPr lang="zh-CN" altLang="en-US" sz="4400" b="1" dirty="0" smtClean="0">
                <a:solidFill>
                  <a:schemeClr val="accent2"/>
                </a:solidFill>
              </a:rPr>
              <a:t>基因共表达分析平台的设计与实现</a:t>
            </a:r>
            <a:endParaRPr lang="zh-CN" altLang="en-US" sz="4400" b="1" dirty="0">
              <a:solidFill>
                <a:schemeClr val="accent2"/>
              </a:solidFill>
            </a:endParaRPr>
          </a:p>
        </p:txBody>
      </p:sp>
      <p:cxnSp>
        <p:nvCxnSpPr>
          <p:cNvPr id="4" name="直接连接符 3"/>
          <p:cNvCxnSpPr/>
          <p:nvPr/>
        </p:nvCxnSpPr>
        <p:spPr>
          <a:xfrm>
            <a:off x="430243" y="3576763"/>
            <a:ext cx="1849196"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702888" y="-115345"/>
            <a:ext cx="752530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959650" y="1225703"/>
            <a:ext cx="2262251"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8241832" y="480283"/>
            <a:ext cx="1049471"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51391" y="4848907"/>
            <a:ext cx="474985"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47"/>
            <a:ext cx="1626376" cy="1632103"/>
          </a:xfrm>
          <a:prstGeom prst="rect">
            <a:avLst/>
          </a:prstGeom>
          <a:ln>
            <a:noFill/>
          </a:ln>
        </p:spPr>
      </p:pic>
    </p:spTree>
    <p:extLst>
      <p:ext uri="{BB962C8B-B14F-4D97-AF65-F5344CB8AC3E}">
        <p14:creationId xmlns:p14="http://schemas.microsoft.com/office/powerpoint/2010/main" val="3440770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背景</a:t>
            </a:r>
          </a:p>
        </p:txBody>
      </p:sp>
      <p:pic>
        <p:nvPicPr>
          <p:cNvPr id="5" name="图片 4"/>
          <p:cNvPicPr>
            <a:picLocks noChangeAspect="1"/>
          </p:cNvPicPr>
          <p:nvPr/>
        </p:nvPicPr>
        <p:blipFill>
          <a:blip r:embed="rId2"/>
          <a:stretch>
            <a:fillRect/>
          </a:stretch>
        </p:blipFill>
        <p:spPr>
          <a:xfrm>
            <a:off x="1584028" y="1174095"/>
            <a:ext cx="6629400" cy="5591175"/>
          </a:xfrm>
          <a:prstGeom prst="rect">
            <a:avLst/>
          </a:prstGeom>
        </p:spPr>
      </p:pic>
    </p:spTree>
    <p:extLst>
      <p:ext uri="{BB962C8B-B14F-4D97-AF65-F5344CB8AC3E}">
        <p14:creationId xmlns:p14="http://schemas.microsoft.com/office/powerpoint/2010/main" val="3886547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a:grpSpLocks noChangeAspect="1"/>
          </p:cNvGrpSpPr>
          <p:nvPr/>
        </p:nvGrpSpPr>
        <p:grpSpPr>
          <a:xfrm rot="3092">
            <a:off x="932361" y="2477038"/>
            <a:ext cx="8278884" cy="2354656"/>
            <a:chOff x="1043608" y="2564904"/>
            <a:chExt cx="5297712" cy="2118937"/>
          </a:xfrm>
        </p:grpSpPr>
        <p:sp>
          <p:nvSpPr>
            <p:cNvPr id="17" name="矩形 16"/>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8" name="直接连接符 1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4107658" y="2931091"/>
            <a:ext cx="1926172" cy="1446550"/>
          </a:xfrm>
          <a:prstGeom prst="rect">
            <a:avLst/>
          </a:prstGeom>
        </p:spPr>
        <p:txBody>
          <a:bodyPr wrap="square">
            <a:spAutoFit/>
          </a:bodyPr>
          <a:lstStyle/>
          <a:p>
            <a:pPr algn="ctr"/>
            <a:r>
              <a:rPr lang="zh-CN" altLang="en-US" sz="4400" dirty="0" smtClean="0">
                <a:solidFill>
                  <a:schemeClr val="accent1"/>
                </a:solidFill>
                <a:latin typeface="+mn-ea"/>
                <a:cs typeface="Microsoft New Tai Lue" panose="020B0502040204020203" pitchFamily="34" charset="0"/>
              </a:rPr>
              <a:t>需求</a:t>
            </a:r>
            <a:endParaRPr lang="en-US" altLang="zh-CN" sz="4400" dirty="0" smtClean="0">
              <a:solidFill>
                <a:schemeClr val="accent1"/>
              </a:solidFill>
              <a:latin typeface="+mn-ea"/>
              <a:cs typeface="Microsoft New Tai Lue" panose="020B0502040204020203" pitchFamily="34" charset="0"/>
            </a:endParaRPr>
          </a:p>
          <a:p>
            <a:pPr algn="ctr"/>
            <a:r>
              <a:rPr lang="zh-CN" altLang="en-US" sz="4400" dirty="0" smtClean="0">
                <a:solidFill>
                  <a:schemeClr val="accent1"/>
                </a:solidFill>
                <a:latin typeface="+mn-ea"/>
                <a:cs typeface="Microsoft New Tai Lue" panose="020B0502040204020203" pitchFamily="34" charset="0"/>
              </a:rPr>
              <a:t>分析</a:t>
            </a:r>
            <a:endParaRPr lang="zh-CN" altLang="en-US" sz="4400" dirty="0">
              <a:solidFill>
                <a:schemeClr val="accent1"/>
              </a:solidFill>
              <a:latin typeface="+mn-ea"/>
              <a:cs typeface="Microsoft New Tai Lue" panose="020B0502040204020203" pitchFamily="34" charset="0"/>
            </a:endParaRPr>
          </a:p>
        </p:txBody>
      </p:sp>
    </p:spTree>
    <p:extLst>
      <p:ext uri="{BB962C8B-B14F-4D97-AF65-F5344CB8AC3E}">
        <p14:creationId xmlns:p14="http://schemas.microsoft.com/office/powerpoint/2010/main" val="2945555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需求分析</a:t>
            </a:r>
            <a:r>
              <a:rPr lang="en-US" altLang="zh-CN" sz="1400" dirty="0" smtClean="0"/>
              <a:t> </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可行性分析</a:t>
            </a:r>
            <a:endParaRPr lang="zh-CN" altLang="en-US" sz="2000" dirty="0">
              <a:solidFill>
                <a:schemeClr val="accent2"/>
              </a:solidFill>
              <a:cs typeface="Microsoft New Tai Lue" panose="020B0502040204020203" pitchFamily="34" charset="0"/>
            </a:endParaRPr>
          </a:p>
        </p:txBody>
      </p:sp>
      <p:sp>
        <p:nvSpPr>
          <p:cNvPr id="7" name="矩形 6"/>
          <p:cNvSpPr/>
          <p:nvPr/>
        </p:nvSpPr>
        <p:spPr>
          <a:xfrm>
            <a:off x="395958" y="1974893"/>
            <a:ext cx="9124560" cy="1631216"/>
          </a:xfrm>
          <a:prstGeom prst="rect">
            <a:avLst/>
          </a:prstGeom>
        </p:spPr>
        <p:txBody>
          <a:bodyPr wrap="square">
            <a:spAutoFit/>
          </a:bodyPr>
          <a:lstStyle/>
          <a:p>
            <a:pPr indent="457200"/>
            <a:r>
              <a:rPr lang="zh-CN" altLang="en-US" sz="2000" dirty="0">
                <a:latin typeface="Adobe 宋体 Std L" panose="02020300000000000000" pitchFamily="18" charset="-122"/>
                <a:ea typeface="Adobe 宋体 Std L" panose="02020300000000000000" pitchFamily="18" charset="-122"/>
              </a:rPr>
              <a:t>技术上：</a:t>
            </a:r>
            <a:endParaRPr lang="en-US" altLang="zh-CN" sz="2000" dirty="0">
              <a:latin typeface="Adobe 宋体 Std L" panose="02020300000000000000" pitchFamily="18" charset="-122"/>
              <a:ea typeface="Adobe 宋体 Std L" panose="02020300000000000000" pitchFamily="18" charset="-122"/>
            </a:endParaRPr>
          </a:p>
          <a:p>
            <a:pPr indent="457200"/>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的生物信息学工具箱</a:t>
            </a:r>
            <a:r>
              <a:rPr lang="zh-CN" altLang="en-US"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geoseriesread</a:t>
            </a:r>
            <a:r>
              <a:rPr lang="zh-CN" altLang="en-US"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geosoftread</a:t>
            </a:r>
            <a:r>
              <a:rPr lang="zh-CN" altLang="en-US" sz="2000" dirty="0">
                <a:latin typeface="Adobe 宋体 Std L" panose="02020300000000000000" pitchFamily="18" charset="-122"/>
                <a:ea typeface="Adobe 宋体 Std L" panose="02020300000000000000" pitchFamily="18" charset="-122"/>
              </a:rPr>
              <a:t>）。</a:t>
            </a:r>
            <a:endParaRPr lang="en-US" altLang="zh-CN" sz="2000" dirty="0">
              <a:latin typeface="Adobe 宋体 Std L" panose="02020300000000000000" pitchFamily="18" charset="-122"/>
              <a:ea typeface="Adobe 宋体 Std L" panose="02020300000000000000" pitchFamily="18" charset="-122"/>
            </a:endParaRPr>
          </a:p>
          <a:p>
            <a:pPr indent="457200"/>
            <a:r>
              <a:rPr lang="zh-CN" altLang="en-US" sz="2000" dirty="0">
                <a:latin typeface="Adobe 宋体 Std L" panose="02020300000000000000" pitchFamily="18" charset="-122"/>
                <a:ea typeface="Adobe 宋体 Std L" panose="02020300000000000000" pitchFamily="18" charset="-122"/>
              </a:rPr>
              <a:t>算法部分已经实现并封装好（</a:t>
            </a:r>
            <a:r>
              <a:rPr lang="en-US" altLang="zh-CN" sz="2000" dirty="0" err="1">
                <a:latin typeface="Adobe 宋体 Std L" panose="02020300000000000000" pitchFamily="18" charset="-122"/>
                <a:ea typeface="Adobe 宋体 Std L" panose="02020300000000000000" pitchFamily="18" charset="-122"/>
              </a:rPr>
              <a:t>Matlab</a:t>
            </a:r>
            <a:r>
              <a:rPr lang="zh-CN" altLang="en-US" sz="2000" dirty="0">
                <a:latin typeface="Adobe 宋体 Std L" panose="02020300000000000000" pitchFamily="18" charset="-122"/>
                <a:ea typeface="Adobe 宋体 Std L" panose="02020300000000000000" pitchFamily="18" charset="-122"/>
              </a:rPr>
              <a:t>实现）。</a:t>
            </a:r>
            <a:endParaRPr lang="en-US" altLang="zh-CN" sz="2000" dirty="0">
              <a:latin typeface="Adobe 宋体 Std L" panose="02020300000000000000" pitchFamily="18" charset="-122"/>
              <a:ea typeface="Adobe 宋体 Std L" panose="02020300000000000000" pitchFamily="18" charset="-122"/>
            </a:endParaRPr>
          </a:p>
          <a:p>
            <a:pPr indent="457200"/>
            <a:r>
              <a:rPr lang="zh-CN" altLang="zh-CN" sz="2000" dirty="0">
                <a:latin typeface="Adobe 宋体 Std L" panose="02020300000000000000" pitchFamily="18" charset="-122"/>
                <a:ea typeface="Adobe 宋体 Std L" panose="02020300000000000000" pitchFamily="18" charset="-122"/>
              </a:rPr>
              <a:t>界面</a:t>
            </a:r>
            <a:r>
              <a:rPr lang="zh-CN" altLang="en-US"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的</a:t>
            </a:r>
            <a:r>
              <a:rPr lang="en-US" altLang="zh-CN" sz="2000" dirty="0">
                <a:latin typeface="Adobe 宋体 Std L" panose="02020300000000000000" pitchFamily="18" charset="-122"/>
                <a:ea typeface="Adobe 宋体 Std L" panose="02020300000000000000" pitchFamily="18" charset="-122"/>
              </a:rPr>
              <a:t>GUI</a:t>
            </a:r>
            <a:r>
              <a:rPr lang="zh-CN" altLang="zh-CN" sz="2000" dirty="0">
                <a:latin typeface="Adobe 宋体 Std L" panose="02020300000000000000" pitchFamily="18" charset="-122"/>
                <a:ea typeface="Adobe 宋体 Std L" panose="02020300000000000000" pitchFamily="18" charset="-122"/>
              </a:rPr>
              <a:t>为开发者提供了一个不脱离</a:t>
            </a:r>
            <a:r>
              <a:rPr lang="en-US" altLang="zh-CN" sz="2000" dirty="0" err="1">
                <a:latin typeface="Adobe 宋体 Std L" panose="02020300000000000000" pitchFamily="18" charset="-122"/>
                <a:ea typeface="Adobe 宋体 Std L" panose="02020300000000000000" pitchFamily="18" charset="-122"/>
              </a:rPr>
              <a:t>Matlab</a:t>
            </a:r>
            <a:r>
              <a:rPr lang="en-US" altLang="zh-CN" sz="2000" dirty="0">
                <a:latin typeface="Adobe 宋体 Std L" panose="02020300000000000000" pitchFamily="18" charset="-122"/>
                <a:ea typeface="Adobe 宋体 Std L" panose="02020300000000000000" pitchFamily="18" charset="-122"/>
              </a:rPr>
              <a:t> </a:t>
            </a:r>
            <a:r>
              <a:rPr lang="zh-CN" altLang="zh-CN" sz="2000" dirty="0">
                <a:latin typeface="Adobe 宋体 Std L" panose="02020300000000000000" pitchFamily="18" charset="-122"/>
                <a:ea typeface="Adobe 宋体 Std L" panose="02020300000000000000" pitchFamily="18" charset="-122"/>
              </a:rPr>
              <a:t>的开发环境</a:t>
            </a:r>
            <a:r>
              <a:rPr lang="zh-CN" altLang="en-US" sz="2000" dirty="0">
                <a:latin typeface="Adobe 宋体 Std L" panose="02020300000000000000" pitchFamily="18" charset="-122"/>
                <a:ea typeface="Adobe 宋体 Std L" panose="02020300000000000000" pitchFamily="18" charset="-122"/>
              </a:rPr>
              <a:t>。</a:t>
            </a:r>
            <a:r>
              <a:rPr lang="zh-CN" altLang="zh-CN" sz="2000" dirty="0">
                <a:latin typeface="Adobe 宋体 Std L" panose="02020300000000000000" pitchFamily="18" charset="-122"/>
                <a:ea typeface="Adobe 宋体 Std L" panose="02020300000000000000" pitchFamily="18" charset="-122"/>
              </a:rPr>
              <a:t>对于集成</a:t>
            </a:r>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程序提供了非常便捷的</a:t>
            </a:r>
            <a:r>
              <a:rPr lang="zh-CN" altLang="zh-CN" sz="2000" dirty="0" smtClean="0">
                <a:latin typeface="Adobe 宋体 Std L" panose="02020300000000000000" pitchFamily="18" charset="-122"/>
                <a:ea typeface="Adobe 宋体 Std L" panose="02020300000000000000" pitchFamily="18" charset="-122"/>
              </a:rPr>
              <a:t>环境</a:t>
            </a:r>
            <a:r>
              <a:rPr lang="zh-CN" altLang="en-US" sz="2000" dirty="0" smtClean="0">
                <a:latin typeface="Adobe 宋体 Std L" panose="02020300000000000000" pitchFamily="18" charset="-122"/>
                <a:ea typeface="Adobe 宋体 Std L" panose="02020300000000000000" pitchFamily="18" charset="-122"/>
              </a:rPr>
              <a:t>。</a:t>
            </a:r>
            <a:endParaRPr lang="en-US" altLang="zh-CN" sz="2000" dirty="0">
              <a:latin typeface="Adobe 宋体 Std L" panose="02020300000000000000" pitchFamily="18" charset="-122"/>
              <a:ea typeface="Adobe 宋体 Std L" panose="02020300000000000000" pitchFamily="18" charset="-122"/>
            </a:endParaRPr>
          </a:p>
        </p:txBody>
      </p:sp>
      <p:sp>
        <p:nvSpPr>
          <p:cNvPr id="8" name="矩形 7"/>
          <p:cNvSpPr/>
          <p:nvPr/>
        </p:nvSpPr>
        <p:spPr>
          <a:xfrm>
            <a:off x="395958" y="3868527"/>
            <a:ext cx="9124560" cy="1938992"/>
          </a:xfrm>
          <a:prstGeom prst="rect">
            <a:avLst/>
          </a:prstGeom>
        </p:spPr>
        <p:txBody>
          <a:bodyPr wrap="square">
            <a:spAutoFit/>
          </a:bodyPr>
          <a:lstStyle/>
          <a:p>
            <a:pPr indent="457200"/>
            <a:r>
              <a:rPr lang="zh-CN" altLang="en-US" sz="2000" dirty="0" smtClean="0">
                <a:latin typeface="Adobe 宋体 Std L" panose="02020300000000000000" pitchFamily="18" charset="-122"/>
                <a:ea typeface="Adobe 宋体 Std L" panose="02020300000000000000" pitchFamily="18" charset="-122"/>
              </a:rPr>
              <a:t>操作上：</a:t>
            </a:r>
            <a:endParaRPr lang="en-US" altLang="zh-CN" sz="2000" dirty="0" smtClean="0">
              <a:latin typeface="Adobe 宋体 Std L" panose="02020300000000000000" pitchFamily="18" charset="-122"/>
              <a:ea typeface="Adobe 宋体 Std L" panose="02020300000000000000" pitchFamily="18" charset="-122"/>
            </a:endParaRPr>
          </a:p>
          <a:p>
            <a:pPr indent="457200"/>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本身拥有较强的图形用户界面编辑能力，包括文本框（</a:t>
            </a:r>
            <a:r>
              <a:rPr lang="en-US" altLang="zh-CN" sz="2000" dirty="0">
                <a:latin typeface="Adobe 宋体 Std L" panose="02020300000000000000" pitchFamily="18" charset="-122"/>
                <a:ea typeface="Adobe 宋体 Std L" panose="02020300000000000000" pitchFamily="18" charset="-122"/>
              </a:rPr>
              <a:t>Edit Text</a:t>
            </a:r>
            <a:r>
              <a:rPr lang="zh-CN" altLang="zh-CN" sz="2000" dirty="0">
                <a:latin typeface="Adobe 宋体 Std L" panose="02020300000000000000" pitchFamily="18" charset="-122"/>
                <a:ea typeface="Adobe 宋体 Std L" panose="02020300000000000000" pitchFamily="18" charset="-122"/>
              </a:rPr>
              <a:t>）、静态文本框（</a:t>
            </a:r>
            <a:r>
              <a:rPr lang="en-US" altLang="zh-CN" sz="2000" dirty="0">
                <a:latin typeface="Adobe 宋体 Std L" panose="02020300000000000000" pitchFamily="18" charset="-122"/>
                <a:ea typeface="Adobe 宋体 Std L" panose="02020300000000000000" pitchFamily="18" charset="-122"/>
              </a:rPr>
              <a:t>Static Text</a:t>
            </a:r>
            <a:r>
              <a:rPr lang="zh-CN" altLang="zh-CN" sz="2000" dirty="0">
                <a:latin typeface="Adobe 宋体 Std L" panose="02020300000000000000" pitchFamily="18" charset="-122"/>
                <a:ea typeface="Adobe 宋体 Std L" panose="02020300000000000000" pitchFamily="18" charset="-122"/>
              </a:rPr>
              <a:t>）、按钮（</a:t>
            </a:r>
            <a:r>
              <a:rPr lang="en-US" altLang="zh-CN" sz="2000" dirty="0">
                <a:latin typeface="Adobe 宋体 Std L" panose="02020300000000000000" pitchFamily="18" charset="-122"/>
                <a:ea typeface="Adobe 宋体 Std L" panose="02020300000000000000" pitchFamily="18" charset="-122"/>
              </a:rPr>
              <a:t>Push Button</a:t>
            </a:r>
            <a:r>
              <a:rPr lang="zh-CN" altLang="zh-CN" sz="2000" dirty="0">
                <a:latin typeface="Adobe 宋体 Std L" panose="02020300000000000000" pitchFamily="18" charset="-122"/>
                <a:ea typeface="Adobe 宋体 Std L" panose="02020300000000000000" pitchFamily="18" charset="-122"/>
              </a:rPr>
              <a:t>）、列表（</a:t>
            </a:r>
            <a:r>
              <a:rPr lang="en-US" altLang="zh-CN" sz="2000" dirty="0" err="1">
                <a:latin typeface="Adobe 宋体 Std L" panose="02020300000000000000" pitchFamily="18" charset="-122"/>
                <a:ea typeface="Adobe 宋体 Std L" panose="02020300000000000000" pitchFamily="18" charset="-122"/>
              </a:rPr>
              <a:t>ListBox</a:t>
            </a:r>
            <a:r>
              <a:rPr lang="zh-CN" altLang="zh-CN" sz="2000" dirty="0">
                <a:latin typeface="Adobe 宋体 Std L" panose="02020300000000000000" pitchFamily="18" charset="-122"/>
                <a:ea typeface="Adobe 宋体 Std L" panose="02020300000000000000" pitchFamily="18" charset="-122"/>
              </a:rPr>
              <a:t>）、面板（</a:t>
            </a:r>
            <a:r>
              <a:rPr lang="en-US" altLang="zh-CN" sz="2000" dirty="0">
                <a:latin typeface="Adobe 宋体 Std L" panose="02020300000000000000" pitchFamily="18" charset="-122"/>
                <a:ea typeface="Adobe 宋体 Std L" panose="02020300000000000000" pitchFamily="18" charset="-122"/>
              </a:rPr>
              <a:t>Panel</a:t>
            </a:r>
            <a:r>
              <a:rPr lang="zh-CN" altLang="zh-CN" sz="2000" dirty="0">
                <a:latin typeface="Adobe 宋体 Std L" panose="02020300000000000000" pitchFamily="18" charset="-122"/>
                <a:ea typeface="Adobe 宋体 Std L" panose="02020300000000000000" pitchFamily="18" charset="-122"/>
              </a:rPr>
              <a:t>）等控件，完全能够支持本程序的实现</a:t>
            </a:r>
            <a:r>
              <a:rPr lang="zh-CN" altLang="zh-CN" sz="2000" dirty="0" smtClean="0">
                <a:latin typeface="Adobe 宋体 Std L" panose="02020300000000000000" pitchFamily="18" charset="-122"/>
                <a:ea typeface="Adobe 宋体 Std L" panose="02020300000000000000" pitchFamily="18" charset="-122"/>
              </a:rPr>
              <a:t>。</a:t>
            </a:r>
            <a:endParaRPr lang="en-US" altLang="zh-CN" sz="2000" dirty="0" smtClean="0">
              <a:latin typeface="Adobe 宋体 Std L" panose="02020300000000000000" pitchFamily="18" charset="-122"/>
              <a:ea typeface="Adobe 宋体 Std L" panose="02020300000000000000" pitchFamily="18" charset="-122"/>
            </a:endParaRPr>
          </a:p>
          <a:p>
            <a:pPr indent="457200"/>
            <a:r>
              <a:rPr lang="zh-CN" altLang="zh-CN" sz="2000" dirty="0" smtClean="0">
                <a:latin typeface="Adobe 宋体 Std L" panose="02020300000000000000" pitchFamily="18" charset="-122"/>
                <a:ea typeface="Adobe 宋体 Std L" panose="02020300000000000000" pitchFamily="18" charset="-122"/>
              </a:rPr>
              <a:t>本</a:t>
            </a:r>
            <a:r>
              <a:rPr lang="zh-CN" altLang="en-US" sz="2000" dirty="0" smtClean="0">
                <a:latin typeface="Adobe 宋体 Std L" panose="02020300000000000000" pitchFamily="18" charset="-122"/>
                <a:ea typeface="Adobe 宋体 Std L" panose="02020300000000000000" pitchFamily="18" charset="-122"/>
              </a:rPr>
              <a:t>平台</a:t>
            </a:r>
            <a:r>
              <a:rPr lang="zh-CN" altLang="zh-CN" sz="2000" dirty="0" smtClean="0">
                <a:latin typeface="Adobe 宋体 Std L" panose="02020300000000000000" pitchFamily="18" charset="-122"/>
                <a:ea typeface="Adobe 宋体 Std L" panose="02020300000000000000" pitchFamily="18" charset="-122"/>
              </a:rPr>
              <a:t>在</a:t>
            </a:r>
            <a:r>
              <a:rPr lang="zh-CN" altLang="zh-CN" sz="2000" dirty="0">
                <a:latin typeface="Adobe 宋体 Std L" panose="02020300000000000000" pitchFamily="18" charset="-122"/>
                <a:ea typeface="Adobe 宋体 Std L" panose="02020300000000000000" pitchFamily="18" charset="-122"/>
              </a:rPr>
              <a:t>界面设计实现上尽量做到简洁、友好，在操作上尽量避免用户难以操作或难以理解的</a:t>
            </a:r>
            <a:r>
              <a:rPr lang="zh-CN" altLang="zh-CN" sz="2000" dirty="0" smtClean="0">
                <a:latin typeface="Adobe 宋体 Std L" panose="02020300000000000000" pitchFamily="18" charset="-122"/>
                <a:ea typeface="Adobe 宋体 Std L" panose="02020300000000000000" pitchFamily="18" charset="-122"/>
              </a:rPr>
              <a:t>交互方式</a:t>
            </a:r>
            <a:r>
              <a:rPr lang="zh-CN" altLang="en-US" sz="2000" dirty="0" smtClean="0">
                <a:latin typeface="Adobe 宋体 Std L" panose="02020300000000000000" pitchFamily="18" charset="-122"/>
                <a:ea typeface="Adobe 宋体 Std L" panose="02020300000000000000" pitchFamily="18" charset="-122"/>
              </a:rPr>
              <a:t>。</a:t>
            </a:r>
            <a:endParaRPr lang="en-US" altLang="zh-CN" sz="2000" dirty="0">
              <a:latin typeface="Adobe 宋体 Std L" panose="02020300000000000000" pitchFamily="18" charset="-122"/>
              <a:ea typeface="Adobe 宋体 Std L" panose="02020300000000000000" pitchFamily="18" charset="-122"/>
            </a:endParaRPr>
          </a:p>
        </p:txBody>
      </p:sp>
      <p:sp>
        <p:nvSpPr>
          <p:cNvPr id="2" name="右箭头 1"/>
          <p:cNvSpPr/>
          <p:nvPr/>
        </p:nvSpPr>
        <p:spPr>
          <a:xfrm>
            <a:off x="551328" y="2080622"/>
            <a:ext cx="268941" cy="21145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51327" y="3923706"/>
            <a:ext cx="268941" cy="21145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1249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需求分析</a:t>
            </a:r>
            <a:r>
              <a:rPr lang="en-US" altLang="zh-CN" sz="1400" dirty="0" smtClean="0"/>
              <a:t> </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用例图</a:t>
            </a:r>
            <a:endParaRPr lang="zh-CN" altLang="en-US" sz="2000" dirty="0">
              <a:solidFill>
                <a:schemeClr val="accent2"/>
              </a:solidFill>
              <a:cs typeface="Microsoft New Tai Lue" panose="020B0502040204020203" pitchFamily="34" charset="0"/>
            </a:endParaRPr>
          </a:p>
        </p:txBody>
      </p:sp>
      <p:pic>
        <p:nvPicPr>
          <p:cNvPr id="2050" name="Picture 2" descr="用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868" y="1366215"/>
            <a:ext cx="3800475"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882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需求分析</a:t>
            </a:r>
            <a:r>
              <a:rPr lang="en-US" altLang="zh-CN" sz="1400" dirty="0" smtClean="0"/>
              <a:t> </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功能性需求分析</a:t>
            </a:r>
            <a:endParaRPr lang="zh-CN" altLang="en-US" sz="2000" dirty="0">
              <a:solidFill>
                <a:schemeClr val="accent2"/>
              </a:solidFill>
              <a:cs typeface="Microsoft New Tai Lue" panose="020B0502040204020203" pitchFamily="34" charset="0"/>
            </a:endParaRPr>
          </a:p>
        </p:txBody>
      </p:sp>
      <p:sp>
        <p:nvSpPr>
          <p:cNvPr id="5" name="矩形 4"/>
          <p:cNvSpPr/>
          <p:nvPr/>
        </p:nvSpPr>
        <p:spPr>
          <a:xfrm>
            <a:off x="395958" y="2163151"/>
            <a:ext cx="9124560" cy="3170099"/>
          </a:xfrm>
          <a:prstGeom prst="rect">
            <a:avLst/>
          </a:prstGeom>
        </p:spPr>
        <p:txBody>
          <a:bodyPr wrap="square">
            <a:spAutoFit/>
          </a:bodyPr>
          <a:lstStyle/>
          <a:p>
            <a:pPr indent="457200"/>
            <a:r>
              <a:rPr lang="en-US" altLang="zh-CN" sz="2000" dirty="0" smtClean="0">
                <a:latin typeface="Adobe 宋体 Std L" panose="02020300000000000000" pitchFamily="18" charset="-122"/>
                <a:ea typeface="Adobe 宋体 Std L" panose="02020300000000000000" pitchFamily="18" charset="-122"/>
              </a:rPr>
              <a:t>1.</a:t>
            </a:r>
            <a:r>
              <a:rPr lang="zh-CN" altLang="zh-CN" sz="2000" dirty="0" smtClean="0">
                <a:latin typeface="Adobe 宋体 Std L" panose="02020300000000000000" pitchFamily="18" charset="-122"/>
                <a:ea typeface="Adobe 宋体 Std L" panose="02020300000000000000" pitchFamily="18" charset="-122"/>
              </a:rPr>
              <a:t>显示</a:t>
            </a:r>
            <a:r>
              <a:rPr lang="en-US" altLang="zh-CN" sz="2000" dirty="0">
                <a:latin typeface="Adobe 宋体 Std L" panose="02020300000000000000" pitchFamily="18" charset="-122"/>
                <a:ea typeface="Adobe 宋体 Std L" panose="02020300000000000000" pitchFamily="18" charset="-122"/>
              </a:rPr>
              <a:t>GSE</a:t>
            </a:r>
            <a:r>
              <a:rPr lang="zh-CN" altLang="zh-CN" sz="2000" dirty="0">
                <a:latin typeface="Adobe 宋体 Std L" panose="02020300000000000000" pitchFamily="18" charset="-122"/>
                <a:ea typeface="Adobe 宋体 Std L" panose="02020300000000000000" pitchFamily="18" charset="-122"/>
              </a:rPr>
              <a:t>文件重要信息（主界面）</a:t>
            </a:r>
            <a:endParaRPr lang="en-US" altLang="zh-CN" sz="2000" dirty="0">
              <a:latin typeface="Adobe 宋体 Std L" panose="02020300000000000000" pitchFamily="18" charset="-122"/>
              <a:ea typeface="Adobe 宋体 Std L" panose="02020300000000000000" pitchFamily="18" charset="-122"/>
            </a:endParaRPr>
          </a:p>
          <a:p>
            <a:pPr lvl="0" indent="457200"/>
            <a:endParaRPr lang="en-US" altLang="zh-CN" sz="2000" dirty="0" smtClean="0">
              <a:latin typeface="Adobe 宋体 Std L" panose="02020300000000000000" pitchFamily="18" charset="-122"/>
              <a:ea typeface="Adobe 宋体 Std L" panose="02020300000000000000" pitchFamily="18" charset="-122"/>
            </a:endParaRPr>
          </a:p>
          <a:p>
            <a:pPr lvl="0" indent="457200"/>
            <a:r>
              <a:rPr lang="en-US" altLang="zh-CN" sz="2000" dirty="0" smtClean="0">
                <a:latin typeface="Adobe 宋体 Std L" panose="02020300000000000000" pitchFamily="18" charset="-122"/>
                <a:ea typeface="Adobe 宋体 Std L" panose="02020300000000000000" pitchFamily="18" charset="-122"/>
              </a:rPr>
              <a:t>2.</a:t>
            </a:r>
            <a:r>
              <a:rPr lang="zh-CN" altLang="zh-CN" sz="2000" dirty="0" smtClean="0">
                <a:latin typeface="Adobe 宋体 Std L" panose="02020300000000000000" pitchFamily="18" charset="-122"/>
                <a:ea typeface="Adobe 宋体 Std L" panose="02020300000000000000" pitchFamily="18" charset="-122"/>
              </a:rPr>
              <a:t>基因</a:t>
            </a:r>
            <a:r>
              <a:rPr lang="zh-CN" altLang="zh-CN" sz="2000" dirty="0">
                <a:latin typeface="Adobe 宋体 Std L" panose="02020300000000000000" pitchFamily="18" charset="-122"/>
                <a:ea typeface="Adobe 宋体 Std L" panose="02020300000000000000" pitchFamily="18" charset="-122"/>
              </a:rPr>
              <a:t>筛选过程（行筛选）</a:t>
            </a:r>
          </a:p>
          <a:p>
            <a:pPr lvl="0" indent="457200"/>
            <a:endParaRPr lang="en-US" altLang="zh-CN" sz="2000" dirty="0" smtClean="0">
              <a:latin typeface="Adobe 宋体 Std L" panose="02020300000000000000" pitchFamily="18" charset="-122"/>
              <a:ea typeface="Adobe 宋体 Std L" panose="02020300000000000000" pitchFamily="18" charset="-122"/>
            </a:endParaRPr>
          </a:p>
          <a:p>
            <a:pPr lvl="0" indent="457200"/>
            <a:r>
              <a:rPr lang="en-US" altLang="zh-CN" sz="2000" dirty="0" smtClean="0">
                <a:latin typeface="Adobe 宋体 Std L" panose="02020300000000000000" pitchFamily="18" charset="-122"/>
                <a:ea typeface="Adobe 宋体 Std L" panose="02020300000000000000" pitchFamily="18" charset="-122"/>
              </a:rPr>
              <a:t>3.</a:t>
            </a:r>
            <a:r>
              <a:rPr lang="zh-CN" altLang="zh-CN" sz="2000" dirty="0" smtClean="0">
                <a:latin typeface="Adobe 宋体 Std L" panose="02020300000000000000" pitchFamily="18" charset="-122"/>
                <a:ea typeface="Adobe 宋体 Std L" panose="02020300000000000000" pitchFamily="18" charset="-122"/>
              </a:rPr>
              <a:t>计算</a:t>
            </a:r>
            <a:r>
              <a:rPr lang="zh-CN" altLang="zh-CN" sz="2000" dirty="0">
                <a:latin typeface="Adobe 宋体 Std L" panose="02020300000000000000" pitchFamily="18" charset="-122"/>
                <a:ea typeface="Adobe 宋体 Std L" panose="02020300000000000000" pitchFamily="18" charset="-122"/>
              </a:rPr>
              <a:t>数据及输出结果</a:t>
            </a:r>
          </a:p>
          <a:p>
            <a:pPr lvl="0" indent="457200"/>
            <a:endParaRPr lang="en-US" altLang="zh-CN" sz="2000" dirty="0" smtClean="0">
              <a:latin typeface="Adobe 宋体 Std L" panose="02020300000000000000" pitchFamily="18" charset="-122"/>
              <a:ea typeface="Adobe 宋体 Std L" panose="02020300000000000000" pitchFamily="18" charset="-122"/>
            </a:endParaRPr>
          </a:p>
          <a:p>
            <a:pPr lvl="0" indent="457200"/>
            <a:r>
              <a:rPr lang="en-US" altLang="zh-CN" sz="2000" dirty="0" smtClean="0">
                <a:latin typeface="Adobe 宋体 Std L" panose="02020300000000000000" pitchFamily="18" charset="-122"/>
                <a:ea typeface="Adobe 宋体 Std L" panose="02020300000000000000" pitchFamily="18" charset="-122"/>
              </a:rPr>
              <a:t>4.</a:t>
            </a:r>
            <a:r>
              <a:rPr lang="zh-CN" altLang="zh-CN" sz="2000" dirty="0" smtClean="0">
                <a:latin typeface="Adobe 宋体 Std L" panose="02020300000000000000" pitchFamily="18" charset="-122"/>
                <a:ea typeface="Adobe 宋体 Std L" panose="02020300000000000000" pitchFamily="18" charset="-122"/>
              </a:rPr>
              <a:t>其他</a:t>
            </a:r>
            <a:r>
              <a:rPr lang="zh-CN" altLang="zh-CN" sz="2000" dirty="0">
                <a:latin typeface="Adobe 宋体 Std L" panose="02020300000000000000" pitchFamily="18" charset="-122"/>
                <a:ea typeface="Adobe 宋体 Std L" panose="02020300000000000000" pitchFamily="18" charset="-122"/>
              </a:rPr>
              <a:t>功能需求</a:t>
            </a:r>
            <a:r>
              <a:rPr lang="zh-CN" altLang="zh-CN" sz="2000" dirty="0" smtClean="0">
                <a:latin typeface="Adobe 宋体 Std L" panose="02020300000000000000" pitchFamily="18" charset="-122"/>
                <a:ea typeface="Adobe 宋体 Std L" panose="02020300000000000000" pitchFamily="18" charset="-122"/>
              </a:rPr>
              <a:t>分析</a:t>
            </a:r>
            <a:r>
              <a:rPr lang="zh-CN" altLang="en-US" sz="2000" dirty="0" smtClean="0">
                <a:latin typeface="Adobe 宋体 Std L" panose="02020300000000000000" pitchFamily="18" charset="-122"/>
                <a:ea typeface="Adobe 宋体 Std L" panose="02020300000000000000" pitchFamily="18" charset="-122"/>
              </a:rPr>
              <a:t>：</a:t>
            </a:r>
            <a:endParaRPr lang="en-US" altLang="zh-CN" sz="2000" dirty="0" smtClean="0">
              <a:latin typeface="Adobe 宋体 Std L" panose="02020300000000000000" pitchFamily="18" charset="-122"/>
              <a:ea typeface="Adobe 宋体 Std L" panose="02020300000000000000" pitchFamily="18" charset="-122"/>
            </a:endParaRPr>
          </a:p>
          <a:p>
            <a:pPr lvl="0" indent="457200"/>
            <a:r>
              <a:rPr lang="en-US" altLang="zh-CN" sz="2000" dirty="0">
                <a:latin typeface="Adobe 宋体 Std L" panose="02020300000000000000" pitchFamily="18" charset="-122"/>
                <a:ea typeface="Adobe 宋体 Std L" panose="02020300000000000000" pitchFamily="18" charset="-122"/>
              </a:rPr>
              <a:t>	</a:t>
            </a:r>
            <a:r>
              <a:rPr lang="en-US" altLang="zh-CN" sz="2000" dirty="0" smtClean="0">
                <a:latin typeface="Adobe 宋体 Std L" panose="02020300000000000000" pitchFamily="18" charset="-122"/>
                <a:ea typeface="Adobe 宋体 Std L" panose="02020300000000000000" pitchFamily="18" charset="-122"/>
              </a:rPr>
              <a:t>a.</a:t>
            </a:r>
            <a:r>
              <a:rPr lang="zh-CN" altLang="en-US" sz="2000" dirty="0" smtClean="0">
                <a:latin typeface="Adobe 宋体 Std L" panose="02020300000000000000" pitchFamily="18" charset="-122"/>
                <a:ea typeface="Adobe 宋体 Std L" panose="02020300000000000000" pitchFamily="18" charset="-122"/>
              </a:rPr>
              <a:t>菜单功能</a:t>
            </a:r>
            <a:endParaRPr lang="en-US" altLang="zh-CN" sz="2000" dirty="0" smtClean="0">
              <a:latin typeface="Adobe 宋体 Std L" panose="02020300000000000000" pitchFamily="18" charset="-122"/>
              <a:ea typeface="Adobe 宋体 Std L" panose="02020300000000000000" pitchFamily="18" charset="-122"/>
            </a:endParaRPr>
          </a:p>
          <a:p>
            <a:pPr lvl="0" indent="457200"/>
            <a:r>
              <a:rPr lang="en-US" altLang="zh-CN" sz="2000" dirty="0">
                <a:latin typeface="Adobe 宋体 Std L" panose="02020300000000000000" pitchFamily="18" charset="-122"/>
                <a:ea typeface="Adobe 宋体 Std L" panose="02020300000000000000" pitchFamily="18" charset="-122"/>
              </a:rPr>
              <a:t>	</a:t>
            </a:r>
            <a:r>
              <a:rPr lang="en-US" altLang="zh-CN" sz="2000" dirty="0" smtClean="0">
                <a:latin typeface="Adobe 宋体 Std L" panose="02020300000000000000" pitchFamily="18" charset="-122"/>
                <a:ea typeface="Adobe 宋体 Std L" panose="02020300000000000000" pitchFamily="18" charset="-122"/>
              </a:rPr>
              <a:t>b.</a:t>
            </a:r>
            <a:r>
              <a:rPr lang="zh-CN" altLang="en-US" sz="2000" dirty="0" smtClean="0">
                <a:latin typeface="Adobe 宋体 Std L" panose="02020300000000000000" pitchFamily="18" charset="-122"/>
                <a:ea typeface="Adobe 宋体 Std L" panose="02020300000000000000" pitchFamily="18" charset="-122"/>
              </a:rPr>
              <a:t>提示功能</a:t>
            </a:r>
            <a:endParaRPr lang="en-US" altLang="zh-CN" sz="2000" dirty="0" smtClean="0">
              <a:latin typeface="Adobe 宋体 Std L" panose="02020300000000000000" pitchFamily="18" charset="-122"/>
              <a:ea typeface="Adobe 宋体 Std L" panose="02020300000000000000" pitchFamily="18" charset="-122"/>
            </a:endParaRPr>
          </a:p>
          <a:p>
            <a:pPr lvl="0" indent="457200"/>
            <a:r>
              <a:rPr lang="en-US" altLang="zh-CN" sz="2000" dirty="0">
                <a:latin typeface="Adobe 宋体 Std L" panose="02020300000000000000" pitchFamily="18" charset="-122"/>
                <a:ea typeface="Adobe 宋体 Std L" panose="02020300000000000000" pitchFamily="18" charset="-122"/>
              </a:rPr>
              <a:t>	</a:t>
            </a:r>
            <a:r>
              <a:rPr lang="en-US" altLang="zh-CN" sz="2000" dirty="0" smtClean="0">
                <a:latin typeface="Adobe 宋体 Std L" panose="02020300000000000000" pitchFamily="18" charset="-122"/>
                <a:ea typeface="Adobe 宋体 Std L" panose="02020300000000000000" pitchFamily="18" charset="-122"/>
              </a:rPr>
              <a:t>c.</a:t>
            </a:r>
            <a:r>
              <a:rPr lang="zh-CN" altLang="en-US" sz="2000" dirty="0" smtClean="0">
                <a:latin typeface="Adobe 宋体 Std L" panose="02020300000000000000" pitchFamily="18" charset="-122"/>
                <a:ea typeface="Adobe 宋体 Std L" panose="02020300000000000000" pitchFamily="18" charset="-122"/>
              </a:rPr>
              <a:t>异常提示功能</a:t>
            </a:r>
            <a:endParaRPr lang="zh-CN"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374774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需求分析</a:t>
            </a:r>
            <a:r>
              <a:rPr lang="en-US" altLang="zh-CN" sz="1400" dirty="0" smtClean="0"/>
              <a:t> </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非功能性需求分析</a:t>
            </a:r>
            <a:endParaRPr lang="zh-CN" altLang="en-US" sz="2000" dirty="0">
              <a:solidFill>
                <a:schemeClr val="accent2"/>
              </a:solidFill>
              <a:cs typeface="Microsoft New Tai Lue" panose="020B0502040204020203" pitchFamily="34" charset="0"/>
            </a:endParaRPr>
          </a:p>
        </p:txBody>
      </p:sp>
      <p:sp>
        <p:nvSpPr>
          <p:cNvPr id="5" name="矩形 4"/>
          <p:cNvSpPr/>
          <p:nvPr/>
        </p:nvSpPr>
        <p:spPr>
          <a:xfrm>
            <a:off x="395958" y="2163151"/>
            <a:ext cx="9124560" cy="1938992"/>
          </a:xfrm>
          <a:prstGeom prst="rect">
            <a:avLst/>
          </a:prstGeom>
        </p:spPr>
        <p:txBody>
          <a:bodyPr wrap="square">
            <a:spAutoFit/>
          </a:bodyPr>
          <a:lstStyle/>
          <a:p>
            <a:pPr lvl="0" indent="457200"/>
            <a:r>
              <a:rPr lang="en-US" altLang="zh-CN" sz="2000" dirty="0">
                <a:latin typeface="Adobe 宋体 Std L" panose="02020300000000000000" pitchFamily="18" charset="-122"/>
                <a:ea typeface="Adobe 宋体 Std L" panose="02020300000000000000" pitchFamily="18" charset="-122"/>
              </a:rPr>
              <a:t>1.</a:t>
            </a:r>
            <a:r>
              <a:rPr lang="zh-CN" altLang="zh-CN" sz="2000" dirty="0">
                <a:latin typeface="Adobe 宋体 Std L" panose="02020300000000000000" pitchFamily="18" charset="-122"/>
                <a:ea typeface="Adobe 宋体 Std L" panose="02020300000000000000" pitchFamily="18" charset="-122"/>
              </a:rPr>
              <a:t>界面设计及操作风格</a:t>
            </a:r>
            <a:r>
              <a:rPr lang="zh-CN" altLang="zh-CN" sz="2000" dirty="0" smtClean="0">
                <a:latin typeface="Adobe 宋体 Std L" panose="02020300000000000000" pitchFamily="18" charset="-122"/>
                <a:ea typeface="Adobe 宋体 Std L" panose="02020300000000000000" pitchFamily="18" charset="-122"/>
              </a:rPr>
              <a:t>需求</a:t>
            </a:r>
            <a:endParaRPr lang="en-US" altLang="zh-CN" sz="2000" dirty="0" smtClean="0">
              <a:latin typeface="Adobe 宋体 Std L" panose="02020300000000000000" pitchFamily="18" charset="-122"/>
              <a:ea typeface="Adobe 宋体 Std L" panose="02020300000000000000" pitchFamily="18" charset="-122"/>
            </a:endParaRPr>
          </a:p>
          <a:p>
            <a:pPr lvl="0" indent="457200"/>
            <a:endParaRPr lang="en-US" altLang="zh-CN" sz="2000" dirty="0">
              <a:latin typeface="Adobe 宋体 Std L" panose="02020300000000000000" pitchFamily="18" charset="-122"/>
              <a:ea typeface="Adobe 宋体 Std L" panose="02020300000000000000" pitchFamily="18" charset="-122"/>
            </a:endParaRPr>
          </a:p>
          <a:p>
            <a:pPr lvl="0" indent="457200"/>
            <a:r>
              <a:rPr lang="en-US" altLang="zh-CN" sz="2000" dirty="0">
                <a:latin typeface="Adobe 宋体 Std L" panose="02020300000000000000" pitchFamily="18" charset="-122"/>
                <a:ea typeface="Adobe 宋体 Std L" panose="02020300000000000000" pitchFamily="18" charset="-122"/>
              </a:rPr>
              <a:t>2.</a:t>
            </a:r>
            <a:r>
              <a:rPr lang="zh-CN" altLang="zh-CN" sz="2000" dirty="0">
                <a:latin typeface="Adobe 宋体 Std L" panose="02020300000000000000" pitchFamily="18" charset="-122"/>
                <a:ea typeface="Adobe 宋体 Std L" panose="02020300000000000000" pitchFamily="18" charset="-122"/>
              </a:rPr>
              <a:t>程序</a:t>
            </a:r>
            <a:r>
              <a:rPr lang="zh-CN" altLang="zh-CN" sz="2000" dirty="0" smtClean="0">
                <a:latin typeface="Adobe 宋体 Std L" panose="02020300000000000000" pitchFamily="18" charset="-122"/>
                <a:ea typeface="Adobe 宋体 Std L" panose="02020300000000000000" pitchFamily="18" charset="-122"/>
              </a:rPr>
              <a:t>性能需求</a:t>
            </a:r>
            <a:r>
              <a:rPr lang="zh-CN" altLang="en-US" sz="2000" dirty="0" smtClean="0">
                <a:latin typeface="Adobe 宋体 Std L" panose="02020300000000000000" pitchFamily="18" charset="-122"/>
                <a:ea typeface="Adobe 宋体 Std L" panose="02020300000000000000" pitchFamily="18" charset="-122"/>
              </a:rPr>
              <a:t>（硬件，网络情况）</a:t>
            </a:r>
            <a:endParaRPr lang="zh-CN" altLang="zh-CN" sz="2000" dirty="0">
              <a:latin typeface="Adobe 宋体 Std L" panose="02020300000000000000" pitchFamily="18" charset="-122"/>
              <a:ea typeface="Adobe 宋体 Std L" panose="02020300000000000000" pitchFamily="18" charset="-122"/>
            </a:endParaRPr>
          </a:p>
          <a:p>
            <a:pPr lvl="0" indent="457200"/>
            <a:endParaRPr lang="en-US" altLang="zh-CN" sz="2000" dirty="0">
              <a:latin typeface="Adobe 宋体 Std L" panose="02020300000000000000" pitchFamily="18" charset="-122"/>
              <a:ea typeface="Adobe 宋体 Std L" panose="02020300000000000000" pitchFamily="18" charset="-122"/>
            </a:endParaRPr>
          </a:p>
          <a:p>
            <a:pPr indent="457200"/>
            <a:r>
              <a:rPr lang="en-US" altLang="zh-CN" sz="2000" dirty="0">
                <a:latin typeface="Adobe 宋体 Std L" panose="02020300000000000000" pitchFamily="18" charset="-122"/>
                <a:ea typeface="Adobe 宋体 Std L" panose="02020300000000000000" pitchFamily="18" charset="-122"/>
              </a:rPr>
              <a:t>3.</a:t>
            </a:r>
            <a:r>
              <a:rPr lang="zh-CN" altLang="zh-CN" sz="2000" dirty="0">
                <a:latin typeface="Adobe 宋体 Std L" panose="02020300000000000000" pitchFamily="18" charset="-122"/>
                <a:ea typeface="Adobe 宋体 Std L" panose="02020300000000000000" pitchFamily="18" charset="-122"/>
              </a:rPr>
              <a:t>代码规范需求</a:t>
            </a:r>
          </a:p>
          <a:p>
            <a:pPr lvl="0" indent="457200"/>
            <a:endParaRPr lang="zh-CN"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896832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noChangeAspect="1"/>
          </p:cNvGrpSpPr>
          <p:nvPr/>
        </p:nvGrpSpPr>
        <p:grpSpPr>
          <a:xfrm flipH="1">
            <a:off x="664942" y="2438879"/>
            <a:ext cx="8841437" cy="2442202"/>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4122574" y="2936705"/>
            <a:ext cx="1926172" cy="1446550"/>
          </a:xfrm>
          <a:prstGeom prst="rect">
            <a:avLst/>
          </a:prstGeom>
        </p:spPr>
        <p:txBody>
          <a:bodyPr wrap="square">
            <a:spAutoFit/>
          </a:bodyPr>
          <a:lstStyle/>
          <a:p>
            <a:pPr algn="ctr"/>
            <a:r>
              <a:rPr lang="zh-CN" altLang="en-US" sz="4400" dirty="0" smtClean="0">
                <a:solidFill>
                  <a:schemeClr val="bg1"/>
                </a:solidFill>
                <a:latin typeface="+mn-ea"/>
                <a:cs typeface="Microsoft New Tai Lue" panose="020B0502040204020203" pitchFamily="34" charset="0"/>
              </a:rPr>
              <a:t>概要</a:t>
            </a:r>
            <a:endParaRPr lang="en-US" altLang="zh-CN" sz="4400" dirty="0" smtClean="0">
              <a:solidFill>
                <a:schemeClr val="bg1"/>
              </a:solidFill>
              <a:latin typeface="+mn-ea"/>
              <a:cs typeface="Microsoft New Tai Lue" panose="020B0502040204020203" pitchFamily="34" charset="0"/>
            </a:endParaRPr>
          </a:p>
          <a:p>
            <a:pPr algn="ctr"/>
            <a:r>
              <a:rPr lang="zh-CN" altLang="en-US" sz="4400" dirty="0" smtClean="0">
                <a:solidFill>
                  <a:schemeClr val="bg1"/>
                </a:solidFill>
                <a:latin typeface="+mn-ea"/>
                <a:cs typeface="Microsoft New Tai Lue" panose="020B0502040204020203" pitchFamily="34" charset="0"/>
              </a:rPr>
              <a:t>设计</a:t>
            </a:r>
            <a:endParaRPr lang="zh-CN" altLang="en-US" sz="44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27362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概要设计</a:t>
            </a:r>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开发环境与工具</a:t>
            </a:r>
            <a:endParaRPr lang="zh-CN" altLang="en-US" sz="2000" dirty="0">
              <a:solidFill>
                <a:schemeClr val="accent2"/>
              </a:solidFill>
              <a:cs typeface="Microsoft New Tai Lue" panose="020B0502040204020203" pitchFamily="34" charset="0"/>
            </a:endParaRPr>
          </a:p>
        </p:txBody>
      </p:sp>
      <p:sp>
        <p:nvSpPr>
          <p:cNvPr id="5" name="矩形 4"/>
          <p:cNvSpPr/>
          <p:nvPr/>
        </p:nvSpPr>
        <p:spPr>
          <a:xfrm>
            <a:off x="395958" y="2163151"/>
            <a:ext cx="9124560" cy="2246769"/>
          </a:xfrm>
          <a:prstGeom prst="rect">
            <a:avLst/>
          </a:prstGeom>
        </p:spPr>
        <p:txBody>
          <a:bodyPr wrap="square">
            <a:spAutoFit/>
          </a:bodyPr>
          <a:lstStyle/>
          <a:p>
            <a:pPr lvl="1"/>
            <a:r>
              <a:rPr lang="zh-CN" altLang="zh-CN" sz="2000" dirty="0" smtClean="0">
                <a:latin typeface="Adobe 宋体 Std L" panose="02020300000000000000" pitchFamily="18" charset="-122"/>
                <a:ea typeface="Adobe 宋体 Std L" panose="02020300000000000000" pitchFamily="18" charset="-122"/>
              </a:rPr>
              <a:t>硬件</a:t>
            </a:r>
            <a:r>
              <a:rPr lang="zh-CN" altLang="zh-CN" sz="2000" dirty="0">
                <a:latin typeface="Adobe 宋体 Std L" panose="02020300000000000000" pitchFamily="18" charset="-122"/>
                <a:ea typeface="Adobe 宋体 Std L" panose="02020300000000000000" pitchFamily="18" charset="-122"/>
              </a:rPr>
              <a:t>环境：酷睿</a:t>
            </a:r>
            <a:r>
              <a:rPr lang="en-US" altLang="zh-CN" sz="2000" dirty="0">
                <a:latin typeface="Adobe 宋体 Std L" panose="02020300000000000000" pitchFamily="18" charset="-122"/>
                <a:ea typeface="Adobe 宋体 Std L" panose="02020300000000000000" pitchFamily="18" charset="-122"/>
              </a:rPr>
              <a:t>i5</a:t>
            </a:r>
            <a:r>
              <a:rPr lang="zh-CN" altLang="zh-CN" sz="2000" dirty="0">
                <a:latin typeface="Adobe 宋体 Std L" panose="02020300000000000000" pitchFamily="18" charset="-122"/>
                <a:ea typeface="Adobe 宋体 Std L" panose="02020300000000000000" pitchFamily="18" charset="-122"/>
              </a:rPr>
              <a:t>处理器，主频</a:t>
            </a:r>
            <a:r>
              <a:rPr lang="en-US" altLang="zh-CN" sz="2000" dirty="0">
                <a:latin typeface="Adobe 宋体 Std L" panose="02020300000000000000" pitchFamily="18" charset="-122"/>
                <a:ea typeface="Adobe 宋体 Std L" panose="02020300000000000000" pitchFamily="18" charset="-122"/>
              </a:rPr>
              <a:t>2.4GHz</a:t>
            </a:r>
            <a:r>
              <a:rPr lang="zh-CN" altLang="zh-CN" sz="2000" dirty="0">
                <a:latin typeface="Adobe 宋体 Std L" panose="02020300000000000000" pitchFamily="18" charset="-122"/>
                <a:ea typeface="Adobe 宋体 Std L" panose="02020300000000000000" pitchFamily="18" charset="-122"/>
              </a:rPr>
              <a:t>，</a:t>
            </a:r>
            <a:r>
              <a:rPr lang="zh-CN" altLang="zh-CN" sz="2000" dirty="0" smtClean="0">
                <a:latin typeface="Adobe 宋体 Std L" panose="02020300000000000000" pitchFamily="18" charset="-122"/>
                <a:ea typeface="Adobe 宋体 Std L" panose="02020300000000000000" pitchFamily="18" charset="-122"/>
              </a:rPr>
              <a:t>内存</a:t>
            </a:r>
            <a:r>
              <a:rPr lang="en-US" altLang="zh-CN" sz="2000" dirty="0">
                <a:latin typeface="Adobe 宋体 Std L" panose="02020300000000000000" pitchFamily="18" charset="-122"/>
                <a:ea typeface="Adobe 宋体 Std L" panose="02020300000000000000" pitchFamily="18" charset="-122"/>
              </a:rPr>
              <a:t>6</a:t>
            </a:r>
            <a:r>
              <a:rPr lang="en-US" altLang="zh-CN" sz="2000" dirty="0" smtClean="0">
                <a:latin typeface="Adobe 宋体 Std L" panose="02020300000000000000" pitchFamily="18" charset="-122"/>
                <a:ea typeface="Adobe 宋体 Std L" panose="02020300000000000000" pitchFamily="18" charset="-122"/>
              </a:rPr>
              <a:t>G</a:t>
            </a:r>
            <a:r>
              <a:rPr lang="zh-CN" altLang="zh-CN" sz="2000" dirty="0">
                <a:latin typeface="Adobe 宋体 Std L" panose="02020300000000000000" pitchFamily="18" charset="-122"/>
                <a:ea typeface="Adobe 宋体 Std L" panose="02020300000000000000" pitchFamily="18" charset="-122"/>
              </a:rPr>
              <a:t>，网卡</a:t>
            </a:r>
            <a:r>
              <a:rPr lang="en-US" altLang="zh-CN" sz="2000" dirty="0">
                <a:latin typeface="Adobe 宋体 Std L" panose="02020300000000000000" pitchFamily="18" charset="-122"/>
                <a:ea typeface="Adobe 宋体 Std L" panose="02020300000000000000" pitchFamily="18" charset="-122"/>
              </a:rPr>
              <a:t>100M</a:t>
            </a:r>
            <a:endParaRPr lang="zh-CN" altLang="zh-CN" sz="2000" dirty="0">
              <a:latin typeface="Adobe 宋体 Std L" panose="02020300000000000000" pitchFamily="18" charset="-122"/>
              <a:ea typeface="Adobe 宋体 Std L" panose="02020300000000000000" pitchFamily="18" charset="-122"/>
            </a:endParaRPr>
          </a:p>
          <a:p>
            <a:pPr lvl="1"/>
            <a:endParaRPr lang="en-US" altLang="zh-CN" sz="2000" dirty="0" smtClean="0">
              <a:latin typeface="Adobe 宋体 Std L" panose="02020300000000000000" pitchFamily="18" charset="-122"/>
              <a:ea typeface="Adobe 宋体 Std L" panose="02020300000000000000" pitchFamily="18" charset="-122"/>
            </a:endParaRPr>
          </a:p>
          <a:p>
            <a:pPr lvl="1"/>
            <a:r>
              <a:rPr lang="zh-CN" altLang="zh-CN" sz="2000" dirty="0" smtClean="0">
                <a:latin typeface="Adobe 宋体 Std L" panose="02020300000000000000" pitchFamily="18" charset="-122"/>
                <a:ea typeface="Adobe 宋体 Std L" panose="02020300000000000000" pitchFamily="18" charset="-122"/>
              </a:rPr>
              <a:t>软件环境</a:t>
            </a:r>
            <a:r>
              <a:rPr lang="zh-CN" altLang="zh-CN" sz="2000" dirty="0">
                <a:latin typeface="Adobe 宋体 Std L" panose="02020300000000000000" pitchFamily="18" charset="-122"/>
                <a:ea typeface="Adobe 宋体 Std L" panose="02020300000000000000" pitchFamily="18" charset="-122"/>
              </a:rPr>
              <a:t>：</a:t>
            </a:r>
            <a:r>
              <a:rPr lang="en-US" altLang="zh-CN" sz="2000" dirty="0">
                <a:latin typeface="Adobe 宋体 Std L" panose="02020300000000000000" pitchFamily="18" charset="-122"/>
                <a:ea typeface="Adobe 宋体 Std L" panose="02020300000000000000" pitchFamily="18" charset="-122"/>
              </a:rPr>
              <a:t>Windows 8</a:t>
            </a:r>
            <a:r>
              <a:rPr lang="zh-CN" altLang="zh-CN" sz="2000" dirty="0">
                <a:latin typeface="Adobe 宋体 Std L" panose="02020300000000000000" pitchFamily="18" charset="-122"/>
                <a:ea typeface="Adobe 宋体 Std L" panose="02020300000000000000" pitchFamily="18" charset="-122"/>
              </a:rPr>
              <a:t>操作系统，</a:t>
            </a:r>
            <a:r>
              <a:rPr lang="en-US" altLang="zh-CN" sz="2000" dirty="0" err="1">
                <a:latin typeface="Adobe 宋体 Std L" panose="02020300000000000000" pitchFamily="18" charset="-122"/>
                <a:ea typeface="Adobe 宋体 Std L" panose="02020300000000000000" pitchFamily="18" charset="-122"/>
              </a:rPr>
              <a:t>Matlab</a:t>
            </a:r>
            <a:r>
              <a:rPr lang="en-US" altLang="zh-CN" sz="2000" dirty="0">
                <a:latin typeface="Adobe 宋体 Std L" panose="02020300000000000000" pitchFamily="18" charset="-122"/>
                <a:ea typeface="Adobe 宋体 Std L" panose="02020300000000000000" pitchFamily="18" charset="-122"/>
              </a:rPr>
              <a:t> R2013a</a:t>
            </a:r>
            <a:endParaRPr lang="zh-CN" altLang="zh-CN" sz="2000" dirty="0">
              <a:latin typeface="Adobe 宋体 Std L" panose="02020300000000000000" pitchFamily="18" charset="-122"/>
              <a:ea typeface="Adobe 宋体 Std L" panose="02020300000000000000" pitchFamily="18" charset="-122"/>
            </a:endParaRPr>
          </a:p>
          <a:p>
            <a:pPr lvl="1"/>
            <a:endParaRPr lang="en-US" altLang="zh-CN" sz="2000" dirty="0" smtClean="0">
              <a:latin typeface="Adobe 宋体 Std L" panose="02020300000000000000" pitchFamily="18" charset="-122"/>
              <a:ea typeface="Adobe 宋体 Std L" panose="02020300000000000000" pitchFamily="18" charset="-122"/>
            </a:endParaRPr>
          </a:p>
          <a:p>
            <a:pPr lvl="1"/>
            <a:r>
              <a:rPr lang="zh-CN" altLang="zh-CN" sz="2000" dirty="0" smtClean="0">
                <a:latin typeface="Adobe 宋体 Std L" panose="02020300000000000000" pitchFamily="18" charset="-122"/>
                <a:ea typeface="Adobe 宋体 Std L" panose="02020300000000000000" pitchFamily="18" charset="-122"/>
              </a:rPr>
              <a:t>开发</a:t>
            </a:r>
            <a:r>
              <a:rPr lang="zh-CN" altLang="zh-CN" sz="2000" dirty="0">
                <a:latin typeface="Adobe 宋体 Std L" panose="02020300000000000000" pitchFamily="18" charset="-122"/>
                <a:ea typeface="Adobe 宋体 Std L" panose="02020300000000000000" pitchFamily="18" charset="-122"/>
              </a:rPr>
              <a:t>工具：</a:t>
            </a:r>
            <a:r>
              <a:rPr lang="en-US" altLang="zh-CN" sz="2000" dirty="0" err="1">
                <a:latin typeface="Adobe 宋体 Std L" panose="02020300000000000000" pitchFamily="18" charset="-122"/>
                <a:ea typeface="Adobe 宋体 Std L" panose="02020300000000000000" pitchFamily="18" charset="-122"/>
              </a:rPr>
              <a:t>Matlab</a:t>
            </a:r>
            <a:r>
              <a:rPr lang="en-US" altLang="zh-CN" sz="2000" dirty="0">
                <a:latin typeface="Adobe 宋体 Std L" panose="02020300000000000000" pitchFamily="18" charset="-122"/>
                <a:ea typeface="Adobe 宋体 Std L" panose="02020300000000000000" pitchFamily="18" charset="-122"/>
              </a:rPr>
              <a:t> R2013a</a:t>
            </a:r>
            <a:endParaRPr lang="zh-CN" altLang="zh-CN" sz="2000" dirty="0">
              <a:latin typeface="Adobe 宋体 Std L" panose="02020300000000000000" pitchFamily="18" charset="-122"/>
              <a:ea typeface="Adobe 宋体 Std L" panose="02020300000000000000" pitchFamily="18" charset="-122"/>
            </a:endParaRPr>
          </a:p>
          <a:p>
            <a:pPr indent="457200"/>
            <a:endParaRPr lang="zh-CN" altLang="zh-CN" sz="2000" dirty="0">
              <a:latin typeface="Adobe 宋体 Std L" panose="02020300000000000000" pitchFamily="18" charset="-122"/>
              <a:ea typeface="Adobe 宋体 Std L" panose="02020300000000000000" pitchFamily="18" charset="-122"/>
            </a:endParaRPr>
          </a:p>
          <a:p>
            <a:pPr lvl="0" indent="457200"/>
            <a:endParaRPr lang="zh-CN"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2598139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概要设计</a:t>
            </a:r>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操作流程图</a:t>
            </a:r>
            <a:endParaRPr lang="zh-CN" altLang="en-US" sz="2000" dirty="0">
              <a:solidFill>
                <a:schemeClr val="accent2"/>
              </a:solidFill>
              <a:cs typeface="Microsoft New Tai Lue" panose="020B0502040204020203" pitchFamily="34" charset="0"/>
            </a:endParaRPr>
          </a:p>
        </p:txBody>
      </p:sp>
      <p:pic>
        <p:nvPicPr>
          <p:cNvPr id="3074" name="Picture 2" descr="操作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545" y="0"/>
            <a:ext cx="5312989" cy="686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508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概要设计</a:t>
            </a:r>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a:solidFill>
                  <a:schemeClr val="accent2"/>
                </a:solidFill>
                <a:cs typeface="Microsoft New Tai Lue" panose="020B0502040204020203" pitchFamily="34" charset="0"/>
              </a:rPr>
              <a:t>基因</a:t>
            </a:r>
            <a:r>
              <a:rPr lang="zh-CN" altLang="en-US" sz="2000" dirty="0" smtClean="0">
                <a:solidFill>
                  <a:schemeClr val="accent2"/>
                </a:solidFill>
                <a:cs typeface="Microsoft New Tai Lue" panose="020B0502040204020203" pitchFamily="34" charset="0"/>
              </a:rPr>
              <a:t>筛选流程图</a:t>
            </a:r>
            <a:endParaRPr lang="zh-CN" altLang="en-US" sz="2000" dirty="0">
              <a:solidFill>
                <a:schemeClr val="accent2"/>
              </a:solidFill>
              <a:cs typeface="Microsoft New Tai Lue" panose="020B0502040204020203" pitchFamily="34" charset="0"/>
            </a:endParaRPr>
          </a:p>
        </p:txBody>
      </p:sp>
      <p:pic>
        <p:nvPicPr>
          <p:cNvPr id="10242" name="Picture 2" descr="筛选基因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269" y="0"/>
            <a:ext cx="725948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089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目录</a:t>
            </a:r>
          </a:p>
        </p:txBody>
      </p:sp>
      <p:sp>
        <p:nvSpPr>
          <p:cNvPr id="7" name="矩形 6"/>
          <p:cNvSpPr/>
          <p:nvPr/>
        </p:nvSpPr>
        <p:spPr>
          <a:xfrm rot="18900000" flipH="1">
            <a:off x="3712698" y="2087643"/>
            <a:ext cx="1494124"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3788825" y="2273224"/>
            <a:ext cx="1341868" cy="1015663"/>
          </a:xfrm>
          <a:prstGeom prst="rect">
            <a:avLst/>
          </a:prstGeom>
        </p:spPr>
        <p:txBody>
          <a:bodyPr wrap="square">
            <a:spAutoFit/>
          </a:bodyPr>
          <a:lstStyle/>
          <a:p>
            <a:pPr algn="ctr"/>
            <a:r>
              <a:rPr lang="zh-CN" altLang="en-US" sz="3000" dirty="0">
                <a:solidFill>
                  <a:schemeClr val="bg1"/>
                </a:solidFill>
                <a:latin typeface="+mn-ea"/>
              </a:rPr>
              <a:t>需求分析</a:t>
            </a:r>
            <a:endParaRPr lang="zh-CN" altLang="en-US" sz="3000" dirty="0">
              <a:solidFill>
                <a:schemeClr val="bg1"/>
              </a:solidFill>
              <a:latin typeface="+mn-ea"/>
              <a:cs typeface="Microsoft New Tai Lue" panose="020B0502040204020203" pitchFamily="34" charset="0"/>
            </a:endParaRPr>
          </a:p>
        </p:txBody>
      </p:sp>
      <p:sp>
        <p:nvSpPr>
          <p:cNvPr id="42" name="矩形 41"/>
          <p:cNvSpPr/>
          <p:nvPr/>
        </p:nvSpPr>
        <p:spPr>
          <a:xfrm rot="18900000" flipH="1">
            <a:off x="5990108" y="2087641"/>
            <a:ext cx="1494124"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6066234" y="2296971"/>
            <a:ext cx="1341868" cy="1015663"/>
          </a:xfrm>
          <a:prstGeom prst="rect">
            <a:avLst/>
          </a:prstGeom>
        </p:spPr>
        <p:txBody>
          <a:bodyPr wrap="square">
            <a:spAutoFit/>
          </a:bodyPr>
          <a:lstStyle/>
          <a:p>
            <a:pPr algn="ctr"/>
            <a:r>
              <a:rPr lang="zh-CN" altLang="en-US" sz="3000" dirty="0" smtClean="0">
                <a:solidFill>
                  <a:schemeClr val="bg1"/>
                </a:solidFill>
                <a:latin typeface="+mn-ea"/>
              </a:rPr>
              <a:t>概要设计</a:t>
            </a:r>
            <a:endParaRPr lang="zh-CN" altLang="en-US" sz="3000" dirty="0">
              <a:solidFill>
                <a:schemeClr val="bg1"/>
              </a:solidFill>
              <a:latin typeface="+mn-ea"/>
              <a:cs typeface="Microsoft New Tai Lue" panose="020B0502040204020203" pitchFamily="34" charset="0"/>
            </a:endParaRPr>
          </a:p>
        </p:txBody>
      </p:sp>
      <p:sp>
        <p:nvSpPr>
          <p:cNvPr id="45" name="矩形 44"/>
          <p:cNvSpPr/>
          <p:nvPr/>
        </p:nvSpPr>
        <p:spPr>
          <a:xfrm rot="18900000" flipH="1">
            <a:off x="2577769" y="3615369"/>
            <a:ext cx="1494124"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2676923" y="3925054"/>
            <a:ext cx="1341868" cy="1015663"/>
          </a:xfrm>
          <a:prstGeom prst="rect">
            <a:avLst/>
          </a:prstGeom>
        </p:spPr>
        <p:txBody>
          <a:bodyPr wrap="square">
            <a:spAutoFit/>
          </a:bodyPr>
          <a:lstStyle/>
          <a:p>
            <a:pPr algn="ctr"/>
            <a:r>
              <a:rPr lang="zh-CN" altLang="en-US" sz="3000" dirty="0" smtClean="0">
                <a:solidFill>
                  <a:schemeClr val="bg1"/>
                </a:solidFill>
                <a:latin typeface="+mn-ea"/>
              </a:rPr>
              <a:t>界面设计</a:t>
            </a:r>
            <a:endParaRPr lang="zh-CN" altLang="en-US" sz="3000" dirty="0">
              <a:solidFill>
                <a:schemeClr val="bg1"/>
              </a:solidFill>
              <a:latin typeface="+mn-ea"/>
              <a:cs typeface="Microsoft New Tai Lue" panose="020B0502040204020203" pitchFamily="34" charset="0"/>
            </a:endParaRPr>
          </a:p>
        </p:txBody>
      </p:sp>
      <p:sp>
        <p:nvSpPr>
          <p:cNvPr id="48" name="矩形 47"/>
          <p:cNvSpPr/>
          <p:nvPr/>
        </p:nvSpPr>
        <p:spPr>
          <a:xfrm rot="18900000" flipH="1">
            <a:off x="4862502" y="3589644"/>
            <a:ext cx="1494124"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4938630" y="3824492"/>
            <a:ext cx="1341868" cy="1015663"/>
          </a:xfrm>
          <a:prstGeom prst="rect">
            <a:avLst/>
          </a:prstGeom>
        </p:spPr>
        <p:txBody>
          <a:bodyPr wrap="square">
            <a:spAutoFit/>
          </a:bodyPr>
          <a:lstStyle/>
          <a:p>
            <a:pPr algn="ctr"/>
            <a:r>
              <a:rPr lang="zh-CN" altLang="en-US" sz="3000" dirty="0" smtClean="0">
                <a:solidFill>
                  <a:schemeClr val="bg1"/>
                </a:solidFill>
                <a:latin typeface="+mn-ea"/>
              </a:rPr>
              <a:t>系统实现</a:t>
            </a:r>
            <a:endParaRPr lang="zh-CN" altLang="en-US" sz="3000" dirty="0">
              <a:solidFill>
                <a:schemeClr val="bg1"/>
              </a:solidFill>
              <a:latin typeface="+mn-ea"/>
              <a:cs typeface="Microsoft New Tai Lue" panose="020B0502040204020203" pitchFamily="34" charset="0"/>
            </a:endParaRPr>
          </a:p>
        </p:txBody>
      </p:sp>
      <p:sp>
        <p:nvSpPr>
          <p:cNvPr id="23" name="矩形 22"/>
          <p:cNvSpPr/>
          <p:nvPr/>
        </p:nvSpPr>
        <p:spPr>
          <a:xfrm rot="18900000" flipH="1">
            <a:off x="1399432" y="2091461"/>
            <a:ext cx="1494124"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1475560" y="2404963"/>
            <a:ext cx="1341868" cy="553998"/>
          </a:xfrm>
          <a:prstGeom prst="rect">
            <a:avLst/>
          </a:prstGeom>
        </p:spPr>
        <p:txBody>
          <a:bodyPr wrap="square">
            <a:spAutoFit/>
          </a:bodyPr>
          <a:lstStyle/>
          <a:p>
            <a:pPr algn="ctr"/>
            <a:r>
              <a:rPr lang="zh-CN" altLang="en-US" sz="3000" dirty="0">
                <a:solidFill>
                  <a:schemeClr val="bg1"/>
                </a:solidFill>
                <a:latin typeface="+mn-ea"/>
                <a:cs typeface="Microsoft New Tai Lue" panose="020B0502040204020203" pitchFamily="34" charset="0"/>
              </a:rPr>
              <a:t>背景</a:t>
            </a:r>
          </a:p>
        </p:txBody>
      </p:sp>
      <p:sp>
        <p:nvSpPr>
          <p:cNvPr id="25" name="矩形 24"/>
          <p:cNvSpPr/>
          <p:nvPr/>
        </p:nvSpPr>
        <p:spPr>
          <a:xfrm rot="18900000" flipH="1">
            <a:off x="7178449" y="3477603"/>
            <a:ext cx="1494124"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7254577" y="3771407"/>
            <a:ext cx="1341868"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总结与展望</a:t>
            </a:r>
            <a:endParaRPr lang="zh-CN" altLang="en-US" sz="30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a:grpSpLocks noChangeAspect="1"/>
          </p:cNvGrpSpPr>
          <p:nvPr/>
        </p:nvGrpSpPr>
        <p:grpSpPr>
          <a:xfrm rot="3092">
            <a:off x="932361" y="2477038"/>
            <a:ext cx="8278884" cy="2354656"/>
            <a:chOff x="1043608" y="2564904"/>
            <a:chExt cx="5297712" cy="2118937"/>
          </a:xfrm>
        </p:grpSpPr>
        <p:sp>
          <p:nvSpPr>
            <p:cNvPr id="17" name="矩形 16"/>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8" name="直接连接符 1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4107658" y="2931091"/>
            <a:ext cx="1926172" cy="1446550"/>
          </a:xfrm>
          <a:prstGeom prst="rect">
            <a:avLst/>
          </a:prstGeom>
        </p:spPr>
        <p:txBody>
          <a:bodyPr wrap="square">
            <a:spAutoFit/>
          </a:bodyPr>
          <a:lstStyle/>
          <a:p>
            <a:pPr algn="ctr"/>
            <a:r>
              <a:rPr lang="zh-CN" altLang="en-US" sz="4400" dirty="0" smtClean="0">
                <a:solidFill>
                  <a:schemeClr val="accent1"/>
                </a:solidFill>
                <a:latin typeface="+mn-ea"/>
                <a:cs typeface="Microsoft New Tai Lue" panose="020B0502040204020203" pitchFamily="34" charset="0"/>
              </a:rPr>
              <a:t>界面</a:t>
            </a:r>
            <a:endParaRPr lang="en-US" altLang="zh-CN" sz="4400" dirty="0" smtClean="0">
              <a:solidFill>
                <a:schemeClr val="accent1"/>
              </a:solidFill>
              <a:latin typeface="+mn-ea"/>
              <a:cs typeface="Microsoft New Tai Lue" panose="020B0502040204020203" pitchFamily="34" charset="0"/>
            </a:endParaRPr>
          </a:p>
          <a:p>
            <a:pPr algn="ctr"/>
            <a:r>
              <a:rPr lang="zh-CN" altLang="en-US" sz="4400" dirty="0">
                <a:solidFill>
                  <a:schemeClr val="accent1"/>
                </a:solidFill>
                <a:latin typeface="+mn-ea"/>
                <a:cs typeface="Microsoft New Tai Lue" panose="020B0502040204020203" pitchFamily="34" charset="0"/>
              </a:rPr>
              <a:t>设计</a:t>
            </a:r>
          </a:p>
        </p:txBody>
      </p:sp>
    </p:spTree>
    <p:extLst>
      <p:ext uri="{BB962C8B-B14F-4D97-AF65-F5344CB8AC3E}">
        <p14:creationId xmlns:p14="http://schemas.microsoft.com/office/powerpoint/2010/main" val="3216221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界面设计</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en-US" altLang="zh-CN" sz="2000" dirty="0" smtClean="0">
                <a:solidFill>
                  <a:schemeClr val="accent2"/>
                </a:solidFill>
                <a:cs typeface="Microsoft New Tai Lue" panose="020B0502040204020203" pitchFamily="34" charset="0"/>
              </a:rPr>
              <a:t>GSE</a:t>
            </a:r>
            <a:r>
              <a:rPr lang="zh-CN" altLang="zh-CN" sz="2000" dirty="0">
                <a:solidFill>
                  <a:schemeClr val="accent2"/>
                </a:solidFill>
                <a:cs typeface="Microsoft New Tai Lue" panose="020B0502040204020203" pitchFamily="34" charset="0"/>
              </a:rPr>
              <a:t>数据筛选界面（主</a:t>
            </a:r>
            <a:r>
              <a:rPr lang="zh-CN" altLang="zh-CN" sz="2000" dirty="0" smtClean="0">
                <a:solidFill>
                  <a:schemeClr val="accent2"/>
                </a:solidFill>
                <a:cs typeface="Microsoft New Tai Lue" panose="020B0502040204020203" pitchFamily="34" charset="0"/>
              </a:rPr>
              <a:t>界面</a:t>
            </a:r>
            <a:r>
              <a:rPr lang="zh-CN" altLang="en-US" sz="2000" dirty="0">
                <a:solidFill>
                  <a:schemeClr val="accent2"/>
                </a:solidFill>
                <a:cs typeface="Microsoft New Tai Lue" panose="020B0502040204020203" pitchFamily="34" charset="0"/>
              </a:rPr>
              <a:t>）</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990" y="1766325"/>
            <a:ext cx="5535425" cy="492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916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界面设计</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zh-CN" sz="2000" dirty="0">
                <a:solidFill>
                  <a:schemeClr val="accent2"/>
                </a:solidFill>
                <a:cs typeface="Microsoft New Tai Lue" panose="020B0502040204020203" pitchFamily="34" charset="0"/>
              </a:rPr>
              <a:t>基因数据筛选界面（行筛选界面</a:t>
            </a:r>
            <a:r>
              <a:rPr lang="zh-CN" altLang="en-US" sz="2000" dirty="0">
                <a:solidFill>
                  <a:schemeClr val="accent2"/>
                </a:solidFill>
                <a:cs typeface="Microsoft New Tai Lue" panose="020B0502040204020203" pitchFamily="34" charset="0"/>
              </a:rPr>
              <a:t>）</a:t>
            </a: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409" y="1820112"/>
            <a:ext cx="6907024" cy="497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805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界面设计</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zh-CN" sz="2000" dirty="0">
                <a:solidFill>
                  <a:schemeClr val="accent2"/>
                </a:solidFill>
                <a:cs typeface="Microsoft New Tai Lue" panose="020B0502040204020203" pitchFamily="34" charset="0"/>
              </a:rPr>
              <a:t>计算及保存结果</a:t>
            </a:r>
            <a:r>
              <a:rPr lang="zh-CN" altLang="zh-CN" sz="2000" dirty="0" smtClean="0">
                <a:solidFill>
                  <a:schemeClr val="accent2"/>
                </a:solidFill>
                <a:cs typeface="Microsoft New Tai Lue" panose="020B0502040204020203" pitchFamily="34" charset="0"/>
              </a:rPr>
              <a:t>界面</a:t>
            </a:r>
            <a:endParaRPr lang="zh-CN" altLang="en-US" sz="2000" dirty="0">
              <a:solidFill>
                <a:schemeClr val="accent2"/>
              </a:solidFill>
              <a:cs typeface="Microsoft New Tai Lue" panose="020B0502040204020203" pitchFamily="34" charset="0"/>
            </a:endParaRP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890" y="1860457"/>
            <a:ext cx="5619673" cy="479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249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界面设计</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菜单设计</a:t>
            </a:r>
            <a:endParaRPr lang="zh-CN" altLang="en-US" sz="2000" dirty="0">
              <a:solidFill>
                <a:schemeClr val="accent2"/>
              </a:solidFill>
              <a:cs typeface="Microsoft New Tai Lue" panose="020B0502040204020203" pitchFamily="34" charset="0"/>
            </a:endParaRPr>
          </a:p>
        </p:txBody>
      </p:sp>
      <p:pic>
        <p:nvPicPr>
          <p:cNvPr id="717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868" y="2008375"/>
            <a:ext cx="5727250" cy="472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285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界面设计</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提示示例：</a:t>
            </a:r>
            <a:endParaRPr lang="zh-CN" altLang="en-US" sz="2000" dirty="0">
              <a:solidFill>
                <a:schemeClr val="accent2"/>
              </a:solidFill>
              <a:cs typeface="Microsoft New Tai Lue" panose="020B0502040204020203" pitchFamily="34" charset="0"/>
            </a:endParaRPr>
          </a:p>
        </p:txBody>
      </p:sp>
      <p:pic>
        <p:nvPicPr>
          <p:cNvPr id="8195" name="Picture 3" descr="~S33Q)AYT{CX0R`5HC_I@N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045" y="2186352"/>
            <a:ext cx="5723684" cy="41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807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界面设计</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提示示例：</a:t>
            </a:r>
            <a:endParaRPr lang="zh-CN" altLang="en-US" sz="2000" dirty="0">
              <a:solidFill>
                <a:schemeClr val="accent2"/>
              </a:solidFill>
              <a:cs typeface="Microsoft New Tai Lue" panose="020B0502040204020203" pitchFamily="34" charset="0"/>
            </a:endParaRP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340" y="2186352"/>
            <a:ext cx="3657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13888" y="3939089"/>
            <a:ext cx="5067153" cy="400110"/>
          </a:xfrm>
          <a:prstGeom prst="rect">
            <a:avLst/>
          </a:prstGeom>
        </p:spPr>
        <p:txBody>
          <a:bodyPr wrap="square">
            <a:spAutoFit/>
          </a:bodyPr>
          <a:lstStyle/>
          <a:p>
            <a:r>
              <a:rPr lang="zh-CN" altLang="en-US" sz="2000" dirty="0">
                <a:solidFill>
                  <a:schemeClr val="accent2"/>
                </a:solidFill>
                <a:cs typeface="Microsoft New Tai Lue" panose="020B0502040204020203" pitchFamily="34" charset="0"/>
              </a:rPr>
              <a:t>警告</a:t>
            </a:r>
            <a:r>
              <a:rPr lang="zh-CN" altLang="en-US" sz="2000" dirty="0" smtClean="0">
                <a:solidFill>
                  <a:schemeClr val="accent2"/>
                </a:solidFill>
                <a:cs typeface="Microsoft New Tai Lue" panose="020B0502040204020203" pitchFamily="34" charset="0"/>
              </a:rPr>
              <a:t>示例：</a:t>
            </a:r>
            <a:endParaRPr lang="zh-CN" altLang="en-US" sz="2000" dirty="0">
              <a:solidFill>
                <a:schemeClr val="accent2"/>
              </a:solidFill>
              <a:cs typeface="Microsoft New Tai Lue" panose="020B0502040204020203" pitchFamily="34" charset="0"/>
            </a:endParaRPr>
          </a:p>
        </p:txBody>
      </p:sp>
      <p:pic>
        <p:nvPicPr>
          <p:cNvPr id="921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165" y="4805363"/>
            <a:ext cx="26479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578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noChangeAspect="1"/>
          </p:cNvGrpSpPr>
          <p:nvPr/>
        </p:nvGrpSpPr>
        <p:grpSpPr>
          <a:xfrm flipH="1">
            <a:off x="664942" y="2438879"/>
            <a:ext cx="8841437" cy="2442202"/>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4122574" y="2842576"/>
            <a:ext cx="1926172" cy="1754326"/>
          </a:xfrm>
          <a:prstGeom prst="rect">
            <a:avLst/>
          </a:prstGeom>
        </p:spPr>
        <p:txBody>
          <a:bodyPr wrap="square">
            <a:spAutoFit/>
          </a:bodyPr>
          <a:lstStyle/>
          <a:p>
            <a:pPr algn="ctr"/>
            <a:r>
              <a:rPr lang="zh-CN" altLang="en-US" sz="3600" dirty="0" smtClean="0">
                <a:solidFill>
                  <a:schemeClr val="bg1"/>
                </a:solidFill>
                <a:latin typeface="+mn-ea"/>
                <a:cs typeface="Microsoft New Tai Lue" panose="020B0502040204020203" pitchFamily="34" charset="0"/>
              </a:rPr>
              <a:t>详细设计及平台实现</a:t>
            </a:r>
            <a:endParaRPr lang="zh-CN" altLang="en-US" sz="36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1700977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详细设计及平台实现</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命名规则（举例）：</a:t>
            </a:r>
            <a:endParaRPr lang="zh-CN" altLang="en-US" sz="2000" dirty="0">
              <a:solidFill>
                <a:schemeClr val="accent2"/>
              </a:solidFill>
              <a:cs typeface="Microsoft New Tai Lue" panose="020B0502040204020203" pitchFamily="34" charset="0"/>
            </a:endParaRPr>
          </a:p>
        </p:txBody>
      </p:sp>
      <p:sp>
        <p:nvSpPr>
          <p:cNvPr id="8" name="矩形 7"/>
          <p:cNvSpPr/>
          <p:nvPr/>
        </p:nvSpPr>
        <p:spPr>
          <a:xfrm>
            <a:off x="395958" y="2186352"/>
            <a:ext cx="9124560" cy="2554545"/>
          </a:xfrm>
          <a:prstGeom prst="rect">
            <a:avLst/>
          </a:prstGeom>
        </p:spPr>
        <p:txBody>
          <a:bodyPr wrap="square">
            <a:spAutoFit/>
          </a:bodyPr>
          <a:lstStyle/>
          <a:p>
            <a:pPr indent="304800" algn="just">
              <a:lnSpc>
                <a:spcPct val="150000"/>
              </a:lnSpc>
              <a:spcAft>
                <a:spcPts val="0"/>
              </a:spcAft>
            </a:pPr>
            <a:r>
              <a:rPr lang="zh-CN" altLang="zh-CN" sz="2000" dirty="0" smtClean="0">
                <a:latin typeface="Adobe 宋体 Std L" panose="02020300000000000000" pitchFamily="18" charset="-122"/>
                <a:ea typeface="Adobe 宋体 Std L" panose="02020300000000000000" pitchFamily="18" charset="-122"/>
              </a:rPr>
              <a:t>局部变量</a:t>
            </a:r>
            <a:r>
              <a:rPr lang="zh-CN" altLang="zh-CN" sz="2000" dirty="0">
                <a:latin typeface="Adobe 宋体 Std L" panose="02020300000000000000" pitchFamily="18" charset="-122"/>
                <a:ea typeface="Adobe 宋体 Std L" panose="02020300000000000000" pitchFamily="18" charset="-122"/>
              </a:rPr>
              <a:t>：第一个单词首字母小写，后面所有的单词首字母都需要大写，如：</a:t>
            </a:r>
            <a:r>
              <a:rPr lang="en-US" altLang="zh-CN" sz="2000" dirty="0" err="1">
                <a:latin typeface="Adobe 宋体 Std L" panose="02020300000000000000" pitchFamily="18" charset="-122"/>
                <a:ea typeface="Adobe 宋体 Std L" panose="02020300000000000000" pitchFamily="18" charset="-122"/>
              </a:rPr>
              <a:t>headSeries</a:t>
            </a:r>
            <a:r>
              <a:rPr lang="zh-CN" altLang="zh-CN"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headSample</a:t>
            </a:r>
            <a:r>
              <a:rPr lang="zh-CN" altLang="zh-CN" sz="2000" dirty="0">
                <a:latin typeface="Adobe 宋体 Std L" panose="02020300000000000000" pitchFamily="18" charset="-122"/>
                <a:ea typeface="Adobe 宋体 Std L" panose="02020300000000000000" pitchFamily="18" charset="-122"/>
              </a:rPr>
              <a:t>；</a:t>
            </a:r>
          </a:p>
          <a:p>
            <a:pPr indent="304800" algn="just">
              <a:lnSpc>
                <a:spcPct val="150000"/>
              </a:lnSpc>
              <a:spcAft>
                <a:spcPts val="0"/>
              </a:spcAft>
            </a:pPr>
            <a:r>
              <a:rPr lang="zh-CN" altLang="zh-CN" sz="2000" dirty="0">
                <a:latin typeface="Adobe 宋体 Std L" panose="02020300000000000000" pitchFamily="18" charset="-122"/>
                <a:ea typeface="Adobe 宋体 Std L" panose="02020300000000000000" pitchFamily="18" charset="-122"/>
              </a:rPr>
              <a:t>全局变量：所有单词全大写，且单词之间用</a:t>
            </a:r>
            <a:r>
              <a:rPr lang="en-US" altLang="zh-CN" sz="2000" dirty="0">
                <a:latin typeface="Adobe 宋体 Std L" panose="02020300000000000000" pitchFamily="18" charset="-122"/>
                <a:ea typeface="Adobe 宋体 Std L" panose="02020300000000000000" pitchFamily="18" charset="-122"/>
              </a:rPr>
              <a:t>‘_’</a:t>
            </a:r>
            <a:r>
              <a:rPr lang="zh-CN" altLang="zh-CN" sz="2000" dirty="0">
                <a:latin typeface="Adobe 宋体 Std L" panose="02020300000000000000" pitchFamily="18" charset="-122"/>
                <a:ea typeface="Adobe 宋体 Std L" panose="02020300000000000000" pitchFamily="18" charset="-122"/>
              </a:rPr>
              <a:t>连接，如：</a:t>
            </a:r>
            <a:r>
              <a:rPr lang="en-US" altLang="zh-CN" sz="2000" dirty="0">
                <a:latin typeface="Adobe 宋体 Std L" panose="02020300000000000000" pitchFamily="18" charset="-122"/>
                <a:ea typeface="Adobe 宋体 Std L" panose="02020300000000000000" pitchFamily="18" charset="-122"/>
              </a:rPr>
              <a:t>GEO_DATA</a:t>
            </a:r>
            <a:r>
              <a:rPr lang="zh-CN" altLang="zh-CN" sz="2000" dirty="0" smtClean="0">
                <a:latin typeface="Adobe 宋体 Std L" panose="02020300000000000000" pitchFamily="18" charset="-122"/>
                <a:ea typeface="Adobe 宋体 Std L" panose="02020300000000000000" pitchFamily="18" charset="-122"/>
              </a:rPr>
              <a:t>；</a:t>
            </a:r>
            <a:endParaRPr lang="en-US" altLang="zh-CN" sz="2000" dirty="0" smtClean="0">
              <a:latin typeface="Adobe 宋体 Std L" panose="02020300000000000000" pitchFamily="18" charset="-122"/>
              <a:ea typeface="Adobe 宋体 Std L" panose="02020300000000000000" pitchFamily="18" charset="-122"/>
            </a:endParaRPr>
          </a:p>
          <a:p>
            <a:pPr indent="304800" algn="just">
              <a:lnSpc>
                <a:spcPct val="150000"/>
              </a:lnSpc>
              <a:spcAft>
                <a:spcPts val="0"/>
              </a:spcAft>
            </a:pPr>
            <a:r>
              <a:rPr lang="zh-CN" altLang="zh-CN" sz="2000" dirty="0" smtClean="0">
                <a:latin typeface="Adobe 宋体 Std L" panose="02020300000000000000" pitchFamily="18" charset="-122"/>
                <a:ea typeface="Adobe 宋体 Std L" panose="02020300000000000000" pitchFamily="18" charset="-122"/>
              </a:rPr>
              <a:t>函数</a:t>
            </a:r>
            <a:r>
              <a:rPr lang="zh-CN" altLang="zh-CN" sz="2000" dirty="0">
                <a:latin typeface="Adobe 宋体 Std L" panose="02020300000000000000" pitchFamily="18" charset="-122"/>
                <a:ea typeface="Adobe 宋体 Std L" panose="02020300000000000000" pitchFamily="18" charset="-122"/>
              </a:rPr>
              <a:t>举例：所有单词首字母大写，如：</a:t>
            </a:r>
            <a:r>
              <a:rPr lang="en-US" altLang="zh-CN" sz="2000" dirty="0" err="1">
                <a:latin typeface="Adobe 宋体 Std L" panose="02020300000000000000" pitchFamily="18" charset="-122"/>
                <a:ea typeface="Adobe 宋体 Std L" panose="02020300000000000000" pitchFamily="18" charset="-122"/>
              </a:rPr>
              <a:t>HighExpressionProbe</a:t>
            </a:r>
            <a:r>
              <a:rPr lang="zh-CN" altLang="zh-CN" sz="2000" dirty="0">
                <a:latin typeface="Adobe 宋体 Std L" panose="02020300000000000000" pitchFamily="18" charset="-122"/>
                <a:ea typeface="Adobe 宋体 Std L" panose="02020300000000000000" pitchFamily="18" charset="-122"/>
              </a:rPr>
              <a:t>。</a:t>
            </a:r>
            <a:endParaRPr lang="zh-CN" altLang="en-US" sz="2000" dirty="0">
              <a:latin typeface="Adobe 宋体 Std L" panose="02020300000000000000" pitchFamily="18" charset="-122"/>
              <a:ea typeface="Adobe 宋体 Std L" panose="02020300000000000000" pitchFamily="18" charset="-122"/>
            </a:endParaRPr>
          </a:p>
          <a:p>
            <a:pPr indent="457200"/>
            <a:endParaRPr lang="zh-CN" altLang="zh-CN" sz="2000" dirty="0">
              <a:latin typeface="Adobe 宋体 Std L" panose="02020300000000000000" pitchFamily="18" charset="-122"/>
              <a:ea typeface="Adobe 宋体 Std L" panose="02020300000000000000" pitchFamily="18" charset="-122"/>
            </a:endParaRPr>
          </a:p>
          <a:p>
            <a:pPr lvl="0" indent="457200"/>
            <a:endParaRPr lang="zh-CN"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4182717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详细设计及平台实现</a:t>
            </a:r>
          </a:p>
        </p:txBody>
      </p:sp>
      <p:sp>
        <p:nvSpPr>
          <p:cNvPr id="6" name="矩形 5"/>
          <p:cNvSpPr/>
          <p:nvPr/>
        </p:nvSpPr>
        <p:spPr>
          <a:xfrm>
            <a:off x="395958" y="1366215"/>
            <a:ext cx="5067153" cy="400110"/>
          </a:xfrm>
          <a:prstGeom prst="rect">
            <a:avLst/>
          </a:prstGeom>
        </p:spPr>
        <p:txBody>
          <a:bodyPr wrap="square">
            <a:spAutoFit/>
          </a:bodyPr>
          <a:lstStyle/>
          <a:p>
            <a:r>
              <a:rPr lang="zh-CN" altLang="en-US" sz="2000" dirty="0">
                <a:solidFill>
                  <a:schemeClr val="accent2"/>
                </a:solidFill>
                <a:cs typeface="Microsoft New Tai Lue" panose="020B0502040204020203" pitchFamily="34" charset="0"/>
              </a:rPr>
              <a:t>菜单</a:t>
            </a:r>
            <a:r>
              <a:rPr lang="zh-CN" altLang="en-US" sz="2000" dirty="0" smtClean="0">
                <a:solidFill>
                  <a:schemeClr val="accent2"/>
                </a:solidFill>
                <a:cs typeface="Microsoft New Tai Lue" panose="020B0502040204020203" pitchFamily="34" charset="0"/>
              </a:rPr>
              <a:t>栏实现：</a:t>
            </a:r>
            <a:endParaRPr lang="zh-CN" altLang="en-US" sz="2000" dirty="0">
              <a:solidFill>
                <a:schemeClr val="accent2"/>
              </a:solidFill>
              <a:cs typeface="Microsoft New Tai Lue" panose="020B0502040204020203" pitchFamily="34" charset="0"/>
            </a:endParaRPr>
          </a:p>
        </p:txBody>
      </p:sp>
      <p:sp>
        <p:nvSpPr>
          <p:cNvPr id="8" name="矩形 7"/>
          <p:cNvSpPr/>
          <p:nvPr/>
        </p:nvSpPr>
        <p:spPr>
          <a:xfrm>
            <a:off x="395958" y="1917412"/>
            <a:ext cx="9124560" cy="2554545"/>
          </a:xfrm>
          <a:prstGeom prst="rect">
            <a:avLst/>
          </a:prstGeom>
        </p:spPr>
        <p:txBody>
          <a:bodyPr wrap="square">
            <a:spAutoFit/>
          </a:bodyPr>
          <a:lstStyle/>
          <a:p>
            <a:pPr indent="304800" algn="just">
              <a:lnSpc>
                <a:spcPct val="150000"/>
              </a:lnSpc>
              <a:spcAft>
                <a:spcPts val="0"/>
              </a:spcAft>
            </a:pPr>
            <a:r>
              <a:rPr lang="zh-CN" altLang="en-US" sz="2000" dirty="0" smtClean="0">
                <a:latin typeface="Adobe 宋体 Std L" panose="02020300000000000000" pitchFamily="18" charset="-122"/>
                <a:ea typeface="Adobe 宋体 Std L" panose="02020300000000000000" pitchFamily="18" charset="-122"/>
              </a:rPr>
              <a:t>打开文件（</a:t>
            </a:r>
            <a:r>
              <a:rPr lang="en-US" altLang="zh-CN" sz="2000" dirty="0" err="1" smtClean="0">
                <a:latin typeface="Adobe 宋体 Std L" panose="02020300000000000000" pitchFamily="18" charset="-122"/>
                <a:ea typeface="Adobe 宋体 Std L" panose="02020300000000000000" pitchFamily="18" charset="-122"/>
              </a:rPr>
              <a:t>Ctrl+O</a:t>
            </a:r>
            <a:r>
              <a:rPr lang="zh-CN" altLang="en-US" sz="2000" dirty="0" smtClean="0">
                <a:latin typeface="Adobe 宋体 Std L" panose="02020300000000000000" pitchFamily="18" charset="-122"/>
                <a:ea typeface="Adobe 宋体 Std L" panose="02020300000000000000" pitchFamily="18" charset="-122"/>
              </a:rPr>
              <a:t>）：</a:t>
            </a:r>
            <a:endParaRPr lang="en-US" altLang="zh-CN" sz="2000" dirty="0" smtClean="0">
              <a:latin typeface="Adobe 宋体 Std L" panose="02020300000000000000" pitchFamily="18" charset="-122"/>
              <a:ea typeface="Adobe 宋体 Std L" panose="02020300000000000000" pitchFamily="18" charset="-122"/>
            </a:endParaRPr>
          </a:p>
          <a:p>
            <a:pPr indent="457200"/>
            <a:r>
              <a:rPr lang="en-US" altLang="zh-CN" sz="2000" dirty="0" smtClean="0">
                <a:latin typeface="Adobe 宋体 Std L" panose="02020300000000000000" pitchFamily="18" charset="-122"/>
                <a:ea typeface="Adobe 宋体 Std L" panose="02020300000000000000" pitchFamily="18" charset="-122"/>
              </a:rPr>
              <a:t>Open</a:t>
            </a:r>
            <a:r>
              <a:rPr lang="zh-CN" altLang="zh-CN" sz="2000" dirty="0">
                <a:latin typeface="Adobe 宋体 Std L" panose="02020300000000000000" pitchFamily="18" charset="-122"/>
                <a:ea typeface="Adobe 宋体 Std L" panose="02020300000000000000" pitchFamily="18" charset="-122"/>
              </a:rPr>
              <a:t>为打开文件，由于实验中的</a:t>
            </a:r>
            <a:r>
              <a:rPr lang="en-US" altLang="zh-CN" sz="2000" dirty="0">
                <a:latin typeface="Adobe 宋体 Std L" panose="02020300000000000000" pitchFamily="18" charset="-122"/>
                <a:ea typeface="Adobe 宋体 Std L" panose="02020300000000000000" pitchFamily="18" charset="-122"/>
              </a:rPr>
              <a:t>GSE</a:t>
            </a:r>
            <a:r>
              <a:rPr lang="zh-CN" altLang="zh-CN" sz="2000" dirty="0">
                <a:latin typeface="Adobe 宋体 Std L" panose="02020300000000000000" pitchFamily="18" charset="-122"/>
                <a:ea typeface="Adobe 宋体 Std L" panose="02020300000000000000" pitchFamily="18" charset="-122"/>
              </a:rPr>
              <a:t>文件使用的</a:t>
            </a:r>
            <a:r>
              <a:rPr lang="en-US" altLang="zh-CN" sz="2000" dirty="0">
                <a:latin typeface="Adobe 宋体 Std L" panose="02020300000000000000" pitchFamily="18" charset="-122"/>
                <a:ea typeface="Adobe 宋体 Std L" panose="02020300000000000000" pitchFamily="18" charset="-122"/>
              </a:rPr>
              <a:t>.txt</a:t>
            </a:r>
            <a:r>
              <a:rPr lang="zh-CN" altLang="zh-CN" sz="2000" dirty="0">
                <a:latin typeface="Adobe 宋体 Std L" panose="02020300000000000000" pitchFamily="18" charset="-122"/>
                <a:ea typeface="Adobe 宋体 Std L" panose="02020300000000000000" pitchFamily="18" charset="-122"/>
              </a:rPr>
              <a:t>格式，所以要求打开文件时只显示文件夹中的</a:t>
            </a:r>
            <a:r>
              <a:rPr lang="en-US" altLang="zh-CN" sz="2000" dirty="0">
                <a:latin typeface="Adobe 宋体 Std L" panose="02020300000000000000" pitchFamily="18" charset="-122"/>
                <a:ea typeface="Adobe 宋体 Std L" panose="02020300000000000000" pitchFamily="18" charset="-122"/>
              </a:rPr>
              <a:t>.txt</a:t>
            </a:r>
            <a:r>
              <a:rPr lang="zh-CN" altLang="zh-CN" sz="2000" dirty="0">
                <a:latin typeface="Adobe 宋体 Std L" panose="02020300000000000000" pitchFamily="18" charset="-122"/>
                <a:ea typeface="Adobe 宋体 Std L" panose="02020300000000000000" pitchFamily="18" charset="-122"/>
              </a:rPr>
              <a:t>类型的文件。</a:t>
            </a:r>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中</a:t>
            </a:r>
            <a:r>
              <a:rPr lang="en-US" altLang="zh-CN" sz="2000" dirty="0" err="1">
                <a:latin typeface="Adobe 宋体 Std L" panose="02020300000000000000" pitchFamily="18" charset="-122"/>
                <a:ea typeface="Adobe 宋体 Std L" panose="02020300000000000000" pitchFamily="18" charset="-122"/>
              </a:rPr>
              <a:t>uigetfile</a:t>
            </a:r>
            <a:r>
              <a:rPr lang="zh-CN" altLang="zh-CN" sz="2000" dirty="0">
                <a:latin typeface="Adobe 宋体 Std L" panose="02020300000000000000" pitchFamily="18" charset="-122"/>
                <a:ea typeface="Adobe 宋体 Std L" panose="02020300000000000000" pitchFamily="18" charset="-122"/>
              </a:rPr>
              <a:t>函数能够代开一个标准对话框检索文件。将从系统中读出的文件的名称保存在</a:t>
            </a:r>
            <a:r>
              <a:rPr lang="en-US" altLang="zh-CN" sz="2000" dirty="0">
                <a:latin typeface="Adobe 宋体 Std L" panose="02020300000000000000" pitchFamily="18" charset="-122"/>
                <a:ea typeface="Adobe 宋体 Std L" panose="02020300000000000000" pitchFamily="18" charset="-122"/>
              </a:rPr>
              <a:t>Filename</a:t>
            </a:r>
            <a:r>
              <a:rPr lang="zh-CN" altLang="zh-CN" sz="2000" dirty="0">
                <a:latin typeface="Adobe 宋体 Std L" panose="02020300000000000000" pitchFamily="18" charset="-122"/>
                <a:ea typeface="Adobe 宋体 Std L" panose="02020300000000000000" pitchFamily="18" charset="-122"/>
              </a:rPr>
              <a:t>变量中，具体的调用代码为：</a:t>
            </a:r>
          </a:p>
          <a:p>
            <a:pPr indent="457200"/>
            <a:r>
              <a:rPr lang="en-US" altLang="zh-CN"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Filename,Pathname</a:t>
            </a:r>
            <a:r>
              <a:rPr lang="en-US" altLang="zh-CN"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uigetfile</a:t>
            </a:r>
            <a:r>
              <a:rPr lang="en-US" altLang="zh-CN" sz="2000" dirty="0">
                <a:latin typeface="Adobe 宋体 Std L" panose="02020300000000000000" pitchFamily="18" charset="-122"/>
                <a:ea typeface="Adobe 宋体 Std L" panose="02020300000000000000" pitchFamily="18" charset="-122"/>
              </a:rPr>
              <a:t>({'*.txt'},'Please choose the File:');</a:t>
            </a:r>
            <a:endParaRPr lang="zh-CN" altLang="zh-CN" sz="2000" dirty="0">
              <a:latin typeface="Adobe 宋体 Std L" panose="02020300000000000000" pitchFamily="18" charset="-122"/>
              <a:ea typeface="Adobe 宋体 Std L" panose="02020300000000000000" pitchFamily="18" charset="-122"/>
            </a:endParaRPr>
          </a:p>
          <a:p>
            <a:pPr indent="304800" algn="just">
              <a:lnSpc>
                <a:spcPct val="150000"/>
              </a:lnSpc>
              <a:spcAft>
                <a:spcPts val="0"/>
              </a:spcAft>
            </a:pPr>
            <a:endParaRPr lang="zh-CN" altLang="zh-CN" sz="2000" dirty="0">
              <a:latin typeface="Adobe 宋体 Std L" panose="02020300000000000000" pitchFamily="18" charset="-122"/>
              <a:ea typeface="Adobe 宋体 Std L" panose="02020300000000000000" pitchFamily="18" charset="-122"/>
            </a:endParaRPr>
          </a:p>
        </p:txBody>
      </p:sp>
      <p:sp>
        <p:nvSpPr>
          <p:cNvPr id="9" name="矩形 8"/>
          <p:cNvSpPr/>
          <p:nvPr/>
        </p:nvSpPr>
        <p:spPr>
          <a:xfrm>
            <a:off x="395958" y="4286174"/>
            <a:ext cx="9124560" cy="2246769"/>
          </a:xfrm>
          <a:prstGeom prst="rect">
            <a:avLst/>
          </a:prstGeom>
        </p:spPr>
        <p:txBody>
          <a:bodyPr wrap="square">
            <a:spAutoFit/>
          </a:bodyPr>
          <a:lstStyle/>
          <a:p>
            <a:pPr indent="457200"/>
            <a:r>
              <a:rPr lang="zh-CN" altLang="en-US" sz="2000" dirty="0">
                <a:solidFill>
                  <a:schemeClr val="accent1"/>
                </a:solidFill>
                <a:latin typeface="Adobe 宋体 Std L" panose="02020300000000000000" pitchFamily="18" charset="-122"/>
                <a:ea typeface="Adobe 宋体 Std L" panose="02020300000000000000" pitchFamily="18" charset="-122"/>
              </a:rPr>
              <a:t>注</a:t>
            </a:r>
            <a:r>
              <a:rPr lang="zh-CN" altLang="en-US" sz="2000" dirty="0" smtClean="0">
                <a:solidFill>
                  <a:schemeClr val="accent1"/>
                </a:solidFill>
                <a:latin typeface="Adobe 宋体 Std L" panose="02020300000000000000" pitchFamily="18" charset="-122"/>
                <a:ea typeface="Adobe 宋体 Std L" panose="02020300000000000000" pitchFamily="18" charset="-122"/>
              </a:rPr>
              <a:t>：</a:t>
            </a:r>
            <a:endParaRPr lang="en-US" altLang="zh-CN" sz="2000" dirty="0" smtClean="0">
              <a:solidFill>
                <a:schemeClr val="accent1"/>
              </a:solidFill>
              <a:latin typeface="Adobe 宋体 Std L" panose="02020300000000000000" pitchFamily="18" charset="-122"/>
              <a:ea typeface="Adobe 宋体 Std L" panose="02020300000000000000" pitchFamily="18" charset="-122"/>
            </a:endParaRPr>
          </a:p>
          <a:p>
            <a:pPr indent="457200"/>
            <a:r>
              <a:rPr lang="zh-CN" altLang="zh-CN" sz="2000" dirty="0" smtClean="0">
                <a:latin typeface="Adobe 宋体 Std L" panose="02020300000000000000" pitchFamily="18" charset="-122"/>
                <a:ea typeface="Adobe 宋体 Std L" panose="02020300000000000000" pitchFamily="18" charset="-122"/>
              </a:rPr>
              <a:t>异常情况</a:t>
            </a:r>
            <a:r>
              <a:rPr lang="zh-CN" altLang="en-US" sz="2000" dirty="0" smtClean="0">
                <a:latin typeface="Adobe 宋体 Std L" panose="02020300000000000000" pitchFamily="18" charset="-122"/>
                <a:ea typeface="Adobe 宋体 Std L" panose="02020300000000000000" pitchFamily="18" charset="-122"/>
              </a:rPr>
              <a:t>：</a:t>
            </a:r>
            <a:r>
              <a:rPr lang="zh-CN" altLang="zh-CN" sz="2000" dirty="0" smtClean="0">
                <a:latin typeface="Adobe 宋体 Std L" panose="02020300000000000000" pitchFamily="18" charset="-122"/>
                <a:ea typeface="Adobe 宋体 Std L" panose="02020300000000000000" pitchFamily="18" charset="-122"/>
              </a:rPr>
              <a:t>用户打开对话框</a:t>
            </a:r>
            <a:r>
              <a:rPr lang="zh-CN" altLang="en-US" sz="2000" dirty="0">
                <a:latin typeface="Adobe 宋体 Std L" panose="02020300000000000000" pitchFamily="18" charset="-122"/>
                <a:ea typeface="Adobe 宋体 Std L" panose="02020300000000000000" pitchFamily="18" charset="-122"/>
              </a:rPr>
              <a:t>后</a:t>
            </a:r>
            <a:r>
              <a:rPr lang="zh-CN" altLang="zh-CN" sz="2000" dirty="0" smtClean="0">
                <a:latin typeface="Adobe 宋体 Std L" panose="02020300000000000000" pitchFamily="18" charset="-122"/>
                <a:ea typeface="Adobe 宋体 Std L" panose="02020300000000000000" pitchFamily="18" charset="-122"/>
              </a:rPr>
              <a:t>如果</a:t>
            </a:r>
            <a:r>
              <a:rPr lang="zh-CN" altLang="zh-CN" sz="2000" dirty="0">
                <a:latin typeface="Adobe 宋体 Std L" panose="02020300000000000000" pitchFamily="18" charset="-122"/>
                <a:ea typeface="Adobe 宋体 Std L" panose="02020300000000000000" pitchFamily="18" charset="-122"/>
              </a:rPr>
              <a:t>关闭对话框或者</a:t>
            </a:r>
            <a:r>
              <a:rPr lang="zh-CN" altLang="zh-CN" sz="2000" dirty="0" smtClean="0">
                <a:latin typeface="Adobe 宋体 Std L" panose="02020300000000000000" pitchFamily="18" charset="-122"/>
                <a:ea typeface="Adobe 宋体 Std L" panose="02020300000000000000" pitchFamily="18" charset="-122"/>
              </a:rPr>
              <a:t>点击取消</a:t>
            </a:r>
            <a:r>
              <a:rPr lang="zh-CN" altLang="zh-CN" sz="2000" dirty="0">
                <a:latin typeface="Adobe 宋体 Std L" panose="02020300000000000000" pitchFamily="18" charset="-122"/>
                <a:ea typeface="Adobe 宋体 Std L" panose="02020300000000000000" pitchFamily="18" charset="-122"/>
              </a:rPr>
              <a:t>，此时</a:t>
            </a:r>
            <a:r>
              <a:rPr lang="en-US" altLang="zh-CN" sz="2000" dirty="0" err="1">
                <a:latin typeface="Adobe 宋体 Std L" panose="02020300000000000000" pitchFamily="18" charset="-122"/>
                <a:ea typeface="Adobe 宋体 Std L" panose="02020300000000000000" pitchFamily="18" charset="-122"/>
              </a:rPr>
              <a:t>uigetfile</a:t>
            </a:r>
            <a:r>
              <a:rPr lang="zh-CN" altLang="zh-CN" sz="2000" dirty="0">
                <a:latin typeface="Adobe 宋体 Std L" panose="02020300000000000000" pitchFamily="18" charset="-122"/>
                <a:ea typeface="Adobe 宋体 Std L" panose="02020300000000000000" pitchFamily="18" charset="-122"/>
              </a:rPr>
              <a:t>函数会返回</a:t>
            </a:r>
            <a:r>
              <a:rPr lang="en-US" altLang="zh-CN" sz="2000" dirty="0" smtClean="0">
                <a:latin typeface="Adobe 宋体 Std L" panose="02020300000000000000" pitchFamily="18" charset="-122"/>
                <a:ea typeface="Adobe 宋体 Std L" panose="02020300000000000000" pitchFamily="18" charset="-122"/>
              </a:rPr>
              <a:t>0</a:t>
            </a:r>
            <a:r>
              <a:rPr lang="zh-CN" altLang="zh-CN" sz="2000" dirty="0" smtClean="0">
                <a:latin typeface="Adobe 宋体 Std L" panose="02020300000000000000" pitchFamily="18" charset="-122"/>
                <a:ea typeface="Adobe 宋体 Std L" panose="02020300000000000000" pitchFamily="18" charset="-122"/>
              </a:rPr>
              <a:t>：</a:t>
            </a:r>
            <a:endParaRPr lang="zh-CN" altLang="zh-CN" sz="2000" dirty="0">
              <a:latin typeface="Adobe 宋体 Std L" panose="02020300000000000000" pitchFamily="18" charset="-122"/>
              <a:ea typeface="Adobe 宋体 Std L" panose="02020300000000000000" pitchFamily="18" charset="-122"/>
            </a:endParaRPr>
          </a:p>
          <a:p>
            <a:pPr indent="457200"/>
            <a:r>
              <a:rPr lang="en-US" altLang="zh-CN" sz="2000" dirty="0">
                <a:latin typeface="Adobe 宋体 Std L" panose="02020300000000000000" pitchFamily="18" charset="-122"/>
                <a:ea typeface="Adobe 宋体 Std L" panose="02020300000000000000" pitchFamily="18" charset="-122"/>
              </a:rPr>
              <a:t>if Filename ~= 0</a:t>
            </a:r>
            <a:endParaRPr lang="zh-CN" altLang="zh-CN" sz="2000" dirty="0">
              <a:latin typeface="Adobe 宋体 Std L" panose="02020300000000000000" pitchFamily="18" charset="-122"/>
              <a:ea typeface="Adobe 宋体 Std L" panose="02020300000000000000" pitchFamily="18" charset="-122"/>
            </a:endParaRPr>
          </a:p>
          <a:p>
            <a:pPr indent="457200"/>
            <a:r>
              <a:rPr lang="en-US" altLang="zh-CN" sz="2000" dirty="0">
                <a:latin typeface="Adobe 宋体 Std L" panose="02020300000000000000" pitchFamily="18" charset="-122"/>
                <a:ea typeface="Adobe 宋体 Std L" panose="02020300000000000000" pitchFamily="18" charset="-122"/>
              </a:rPr>
              <a:t>    Filename = </a:t>
            </a:r>
            <a:r>
              <a:rPr lang="en-US" altLang="zh-CN" sz="2000" dirty="0" err="1">
                <a:latin typeface="Adobe 宋体 Std L" panose="02020300000000000000" pitchFamily="18" charset="-122"/>
                <a:ea typeface="Adobe 宋体 Std L" panose="02020300000000000000" pitchFamily="18" charset="-122"/>
              </a:rPr>
              <a:t>strrep</a:t>
            </a:r>
            <a:r>
              <a:rPr lang="en-US" altLang="zh-CN" sz="2000" dirty="0">
                <a:latin typeface="Adobe 宋体 Std L" panose="02020300000000000000" pitchFamily="18" charset="-122"/>
                <a:ea typeface="Adobe 宋体 Std L" panose="02020300000000000000" pitchFamily="18" charset="-122"/>
              </a:rPr>
              <a:t>(Filename, '.txt', '');</a:t>
            </a:r>
            <a:endParaRPr lang="zh-CN" altLang="zh-CN" sz="2000" dirty="0">
              <a:latin typeface="Adobe 宋体 Std L" panose="02020300000000000000" pitchFamily="18" charset="-122"/>
              <a:ea typeface="Adobe 宋体 Std L" panose="02020300000000000000" pitchFamily="18" charset="-122"/>
            </a:endParaRPr>
          </a:p>
          <a:p>
            <a:pPr indent="457200"/>
            <a:r>
              <a:rPr lang="en-US" altLang="zh-CN" sz="2000" dirty="0">
                <a:latin typeface="Adobe 宋体 Std L" panose="02020300000000000000" pitchFamily="18" charset="-122"/>
                <a:ea typeface="Adobe 宋体 Std L" panose="02020300000000000000" pitchFamily="18" charset="-122"/>
              </a:rPr>
              <a:t>    set(</a:t>
            </a:r>
            <a:r>
              <a:rPr lang="en-US" altLang="zh-CN" sz="2000" dirty="0" err="1">
                <a:latin typeface="Adobe 宋体 Std L" panose="02020300000000000000" pitchFamily="18" charset="-122"/>
                <a:ea typeface="Adobe 宋体 Std L" panose="02020300000000000000" pitchFamily="18" charset="-122"/>
              </a:rPr>
              <a:t>handles.accession</a:t>
            </a:r>
            <a:r>
              <a:rPr lang="en-US" altLang="zh-CN" sz="2000" dirty="0">
                <a:latin typeface="Adobe 宋体 Std L" panose="02020300000000000000" pitchFamily="18" charset="-122"/>
                <a:ea typeface="Adobe 宋体 Std L" panose="02020300000000000000" pitchFamily="18" charset="-122"/>
              </a:rPr>
              <a:t>, 'String', Filename);</a:t>
            </a:r>
            <a:endParaRPr lang="zh-CN" altLang="zh-CN" sz="2000" dirty="0">
              <a:latin typeface="Adobe 宋体 Std L" panose="02020300000000000000" pitchFamily="18" charset="-122"/>
              <a:ea typeface="Adobe 宋体 Std L" panose="02020300000000000000" pitchFamily="18" charset="-122"/>
            </a:endParaRPr>
          </a:p>
          <a:p>
            <a:pPr indent="457200"/>
            <a:r>
              <a:rPr lang="en-US" altLang="zh-CN" sz="2000" dirty="0">
                <a:latin typeface="Adobe 宋体 Std L" panose="02020300000000000000" pitchFamily="18" charset="-122"/>
                <a:ea typeface="Adobe 宋体 Std L" panose="02020300000000000000" pitchFamily="18" charset="-122"/>
              </a:rPr>
              <a:t>end</a:t>
            </a:r>
            <a:endParaRPr lang="zh-CN"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216900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noChangeAspect="1"/>
          </p:cNvGrpSpPr>
          <p:nvPr/>
        </p:nvGrpSpPr>
        <p:grpSpPr>
          <a:xfrm flipH="1">
            <a:off x="664942" y="2438879"/>
            <a:ext cx="8841437" cy="2442202"/>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4098111" y="3259725"/>
            <a:ext cx="1926172" cy="769441"/>
          </a:xfrm>
          <a:prstGeom prst="rect">
            <a:avLst/>
          </a:prstGeom>
        </p:spPr>
        <p:txBody>
          <a:bodyPr wrap="square">
            <a:spAutoFit/>
          </a:bodyPr>
          <a:lstStyle/>
          <a:p>
            <a:pPr algn="ctr"/>
            <a:r>
              <a:rPr lang="zh-CN" altLang="en-US" sz="4400" dirty="0">
                <a:solidFill>
                  <a:schemeClr val="bg1"/>
                </a:solidFill>
                <a:latin typeface="+mn-ea"/>
              </a:rPr>
              <a:t>背景</a:t>
            </a:r>
            <a:endParaRPr lang="zh-CN" altLang="en-US" sz="44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1111787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详细设计及平台实现</a:t>
            </a:r>
            <a:endParaRPr lang="zh-CN" altLang="en-US" dirty="0"/>
          </a:p>
        </p:txBody>
      </p:sp>
      <p:sp>
        <p:nvSpPr>
          <p:cNvPr id="8" name="矩形 7"/>
          <p:cNvSpPr/>
          <p:nvPr/>
        </p:nvSpPr>
        <p:spPr>
          <a:xfrm>
            <a:off x="395958" y="2186352"/>
            <a:ext cx="9124560" cy="1015663"/>
          </a:xfrm>
          <a:prstGeom prst="rect">
            <a:avLst/>
          </a:prstGeom>
        </p:spPr>
        <p:txBody>
          <a:bodyPr wrap="square">
            <a:spAutoFit/>
          </a:bodyPr>
          <a:lstStyle/>
          <a:p>
            <a:pPr indent="304800" algn="just">
              <a:lnSpc>
                <a:spcPct val="150000"/>
              </a:lnSpc>
              <a:spcAft>
                <a:spcPts val="0"/>
              </a:spcAft>
            </a:pPr>
            <a:r>
              <a:rPr lang="zh-CN" altLang="en-US" sz="2000" dirty="0">
                <a:latin typeface="Adobe 宋体 Std L" panose="02020300000000000000" pitchFamily="18" charset="-122"/>
                <a:ea typeface="Adobe 宋体 Std L" panose="02020300000000000000" pitchFamily="18" charset="-122"/>
              </a:rPr>
              <a:t>获取</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文件：</a:t>
            </a:r>
            <a:r>
              <a:rPr lang="en-US" altLang="zh-CN" sz="2000" dirty="0" err="1"/>
              <a:t>getgeodata</a:t>
            </a:r>
            <a:r>
              <a:rPr lang="en-US" altLang="zh-CN" sz="2000" dirty="0"/>
              <a:t>(name,'</a:t>
            </a:r>
            <a:r>
              <a:rPr lang="en-US" altLang="zh-CN" sz="2000" dirty="0" err="1"/>
              <a:t>ToFile</a:t>
            </a:r>
            <a:r>
              <a:rPr lang="en-US" altLang="zh-CN" sz="2000" dirty="0"/>
              <a:t>',filename);</a:t>
            </a:r>
            <a:endParaRPr lang="en-US" altLang="zh-CN" sz="2000" dirty="0" smtClean="0">
              <a:latin typeface="Adobe 宋体 Std L" panose="02020300000000000000" pitchFamily="18" charset="-122"/>
              <a:ea typeface="Adobe 宋体 Std L" panose="02020300000000000000" pitchFamily="18" charset="-122"/>
            </a:endParaRPr>
          </a:p>
          <a:p>
            <a:pPr indent="304800" algn="just">
              <a:lnSpc>
                <a:spcPct val="150000"/>
              </a:lnSpc>
              <a:spcAft>
                <a:spcPts val="0"/>
              </a:spcAft>
            </a:pPr>
            <a:r>
              <a:rPr lang="zh-CN" altLang="en-US" sz="2000" dirty="0" smtClean="0">
                <a:latin typeface="Adobe 宋体 Std L" panose="02020300000000000000" pitchFamily="18" charset="-122"/>
                <a:ea typeface="Adobe 宋体 Std L" panose="02020300000000000000" pitchFamily="18" charset="-122"/>
              </a:rPr>
              <a:t>读取</a:t>
            </a:r>
            <a:r>
              <a:rPr lang="en-US" altLang="zh-CN" sz="2000" dirty="0" smtClean="0">
                <a:latin typeface="Adobe 宋体 Std L" panose="02020300000000000000" pitchFamily="18" charset="-122"/>
                <a:ea typeface="Adobe 宋体 Std L" panose="02020300000000000000" pitchFamily="18" charset="-122"/>
              </a:rPr>
              <a:t>GSE</a:t>
            </a:r>
            <a:r>
              <a:rPr lang="zh-CN" altLang="en-US" sz="2000" dirty="0" smtClean="0">
                <a:latin typeface="Adobe 宋体 Std L" panose="02020300000000000000" pitchFamily="18" charset="-122"/>
                <a:ea typeface="Adobe 宋体 Std L" panose="02020300000000000000" pitchFamily="18" charset="-122"/>
              </a:rPr>
              <a:t>文件：</a:t>
            </a:r>
            <a:r>
              <a:rPr lang="en-US" altLang="zh-CN" sz="2000" dirty="0"/>
              <a:t>GEO_DATA = </a:t>
            </a:r>
            <a:r>
              <a:rPr lang="en-US" altLang="zh-CN" sz="2000" dirty="0" err="1"/>
              <a:t>geoseriesread</a:t>
            </a:r>
            <a:r>
              <a:rPr lang="en-US" altLang="zh-CN" sz="2000" dirty="0"/>
              <a:t>(filename</a:t>
            </a:r>
            <a:r>
              <a:rPr lang="en-US" altLang="zh-CN" sz="2000" dirty="0" smtClean="0"/>
              <a:t>);</a:t>
            </a:r>
          </a:p>
        </p:txBody>
      </p:sp>
      <p:sp>
        <p:nvSpPr>
          <p:cNvPr id="5" name="矩形 4"/>
          <p:cNvSpPr/>
          <p:nvPr/>
        </p:nvSpPr>
        <p:spPr>
          <a:xfrm>
            <a:off x="395958" y="3622042"/>
            <a:ext cx="9124560" cy="1015663"/>
          </a:xfrm>
          <a:prstGeom prst="rect">
            <a:avLst/>
          </a:prstGeom>
        </p:spPr>
        <p:txBody>
          <a:bodyPr wrap="square">
            <a:spAutoFit/>
          </a:bodyPr>
          <a:lstStyle/>
          <a:p>
            <a:pPr indent="304800" algn="just">
              <a:lnSpc>
                <a:spcPct val="150000"/>
              </a:lnSpc>
              <a:spcAft>
                <a:spcPts val="0"/>
              </a:spcAft>
            </a:pPr>
            <a:r>
              <a:rPr lang="zh-CN" altLang="en-US" sz="2000" dirty="0" smtClean="0">
                <a:latin typeface="Adobe 宋体 Std L" panose="02020300000000000000" pitchFamily="18" charset="-122"/>
                <a:ea typeface="Adobe 宋体 Std L" panose="02020300000000000000" pitchFamily="18" charset="-122"/>
              </a:rPr>
              <a:t>将相关信息显示在界面上：</a:t>
            </a:r>
            <a:endParaRPr lang="en-US" altLang="zh-CN" sz="2000" dirty="0" smtClean="0">
              <a:latin typeface="Adobe 宋体 Std L" panose="02020300000000000000" pitchFamily="18" charset="-122"/>
              <a:ea typeface="Adobe 宋体 Std L" panose="02020300000000000000" pitchFamily="18" charset="-122"/>
            </a:endParaRPr>
          </a:p>
          <a:p>
            <a:pPr indent="304800" algn="just">
              <a:lnSpc>
                <a:spcPct val="150000"/>
              </a:lnSpc>
              <a:spcAft>
                <a:spcPts val="0"/>
              </a:spcAft>
            </a:pPr>
            <a:r>
              <a:rPr lang="zh-CN" altLang="en-US" sz="2000" dirty="0" smtClean="0"/>
              <a:t>例：</a:t>
            </a:r>
            <a:r>
              <a:rPr lang="en-US" altLang="zh-CN" sz="2000" dirty="0" smtClean="0"/>
              <a:t>set(</a:t>
            </a:r>
            <a:r>
              <a:rPr lang="en-US" altLang="zh-CN" sz="2000" dirty="0" err="1" smtClean="0"/>
              <a:t>handles.titleShow</a:t>
            </a:r>
            <a:r>
              <a:rPr lang="en-US" altLang="zh-CN" sz="2000" dirty="0"/>
              <a:t>, 'String', </a:t>
            </a:r>
            <a:r>
              <a:rPr lang="en-US" altLang="zh-CN" sz="2000" dirty="0" err="1"/>
              <a:t>headSeries.title</a:t>
            </a:r>
            <a:r>
              <a:rPr lang="en-US" altLang="zh-CN" sz="2000" dirty="0"/>
              <a:t>);</a:t>
            </a:r>
          </a:p>
        </p:txBody>
      </p:sp>
      <p:sp>
        <p:nvSpPr>
          <p:cNvPr id="7" name="矩形 6"/>
          <p:cNvSpPr/>
          <p:nvPr/>
        </p:nvSpPr>
        <p:spPr>
          <a:xfrm>
            <a:off x="395958" y="1366215"/>
            <a:ext cx="5067153" cy="400110"/>
          </a:xfrm>
          <a:prstGeom prst="rect">
            <a:avLst/>
          </a:prstGeom>
        </p:spPr>
        <p:txBody>
          <a:bodyPr wrap="square">
            <a:spAutoFit/>
          </a:bodyPr>
          <a:lstStyle/>
          <a:p>
            <a:r>
              <a:rPr lang="zh-CN" altLang="en-US" sz="2000" dirty="0" smtClean="0">
                <a:solidFill>
                  <a:schemeClr val="accent2"/>
                </a:solidFill>
                <a:cs typeface="Microsoft New Tai Lue" panose="020B0502040204020203" pitchFamily="34" charset="0"/>
              </a:rPr>
              <a:t>命名规则（举例）：</a:t>
            </a:r>
            <a:endParaRPr lang="zh-CN" altLang="en-US" sz="2000" dirty="0">
              <a:solidFill>
                <a:schemeClr val="accent2"/>
              </a:solidFill>
              <a:cs typeface="Microsoft New Tai Lue" panose="020B0502040204020203" pitchFamily="34" charset="0"/>
            </a:endParaRPr>
          </a:p>
        </p:txBody>
      </p:sp>
    </p:spTree>
    <p:extLst>
      <p:ext uri="{BB962C8B-B14F-4D97-AF65-F5344CB8AC3E}">
        <p14:creationId xmlns:p14="http://schemas.microsoft.com/office/powerpoint/2010/main" val="2962166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详细设计及平台实现</a:t>
            </a:r>
            <a:endParaRPr lang="zh-CN" altLang="en-US" dirty="0"/>
          </a:p>
        </p:txBody>
      </p:sp>
      <p:sp>
        <p:nvSpPr>
          <p:cNvPr id="6" name="矩形 5"/>
          <p:cNvSpPr/>
          <p:nvPr/>
        </p:nvSpPr>
        <p:spPr>
          <a:xfrm>
            <a:off x="395958" y="1366215"/>
            <a:ext cx="5067153" cy="400110"/>
          </a:xfrm>
          <a:prstGeom prst="rect">
            <a:avLst/>
          </a:prstGeom>
        </p:spPr>
        <p:txBody>
          <a:bodyPr wrap="square">
            <a:spAutoFit/>
          </a:bodyPr>
          <a:lstStyle/>
          <a:p>
            <a:r>
              <a:rPr lang="zh-CN" altLang="zh-CN" sz="2000" dirty="0" smtClean="0">
                <a:solidFill>
                  <a:schemeClr val="accent2"/>
                </a:solidFill>
                <a:cs typeface="Microsoft New Tai Lue" panose="020B0502040204020203" pitchFamily="34" charset="0"/>
              </a:rPr>
              <a:t> </a:t>
            </a:r>
            <a:r>
              <a:rPr lang="en-US" altLang="zh-CN" sz="2000" dirty="0">
                <a:solidFill>
                  <a:schemeClr val="accent2"/>
                </a:solidFill>
                <a:cs typeface="Microsoft New Tai Lue" panose="020B0502040204020203" pitchFamily="34" charset="0"/>
              </a:rPr>
              <a:t>GSE</a:t>
            </a:r>
            <a:r>
              <a:rPr lang="zh-CN" altLang="zh-CN" sz="2000" dirty="0">
                <a:solidFill>
                  <a:schemeClr val="accent2"/>
                </a:solidFill>
                <a:cs typeface="Microsoft New Tai Lue" panose="020B0502040204020203" pitchFamily="34" charset="0"/>
              </a:rPr>
              <a:t>信息显示界面实现（主界面）</a:t>
            </a:r>
            <a:endParaRPr lang="zh-CN" altLang="en-US" sz="2000" dirty="0">
              <a:solidFill>
                <a:schemeClr val="accent2"/>
              </a:solidFill>
              <a:cs typeface="Microsoft New Tai Lue" panose="020B0502040204020203" pitchFamily="34" charset="0"/>
            </a:endParaRPr>
          </a:p>
        </p:txBody>
      </p:sp>
      <p:sp>
        <p:nvSpPr>
          <p:cNvPr id="8" name="矩形 7"/>
          <p:cNvSpPr/>
          <p:nvPr/>
        </p:nvSpPr>
        <p:spPr>
          <a:xfrm>
            <a:off x="395958" y="1957753"/>
            <a:ext cx="9124560" cy="2862322"/>
          </a:xfrm>
          <a:prstGeom prst="rect">
            <a:avLst/>
          </a:prstGeom>
        </p:spPr>
        <p:txBody>
          <a:bodyPr wrap="square">
            <a:spAutoFit/>
          </a:bodyPr>
          <a:lstStyle/>
          <a:p>
            <a:pPr indent="304800" algn="just">
              <a:lnSpc>
                <a:spcPct val="150000"/>
              </a:lnSpc>
              <a:spcAft>
                <a:spcPts val="0"/>
              </a:spcAft>
            </a:pPr>
            <a:r>
              <a:rPr lang="zh-CN" altLang="en-US" sz="2000" dirty="0" smtClean="0">
                <a:latin typeface="Adobe 宋体 Std L" panose="02020300000000000000" pitchFamily="18" charset="-122"/>
                <a:ea typeface="Adobe 宋体 Std L" panose="02020300000000000000" pitchFamily="18" charset="-122"/>
              </a:rPr>
              <a:t>列筛选：</a:t>
            </a:r>
            <a:endParaRPr lang="en-US" altLang="zh-CN" sz="2000" dirty="0" smtClean="0">
              <a:latin typeface="Adobe 宋体 Std L" panose="02020300000000000000" pitchFamily="18" charset="-122"/>
              <a:ea typeface="Adobe 宋体 Std L" panose="02020300000000000000" pitchFamily="18" charset="-122"/>
            </a:endParaRPr>
          </a:p>
          <a:p>
            <a:pPr indent="304800" algn="just">
              <a:lnSpc>
                <a:spcPct val="150000"/>
              </a:lnSpc>
            </a:pPr>
            <a:r>
              <a:rPr lang="en-US" altLang="zh-CN" sz="2000" dirty="0" err="1">
                <a:latin typeface="Adobe 宋体 Std L" panose="02020300000000000000" pitchFamily="18" charset="-122"/>
                <a:ea typeface="Adobe 宋体 Std L" panose="02020300000000000000" pitchFamily="18" charset="-122"/>
              </a:rPr>
              <a:t>SourceName</a:t>
            </a:r>
            <a:r>
              <a:rPr lang="zh-CN" altLang="en-US" sz="2000" dirty="0">
                <a:latin typeface="Adobe 宋体 Std L" panose="02020300000000000000" pitchFamily="18" charset="-122"/>
                <a:ea typeface="Adobe 宋体 Std L" panose="02020300000000000000" pitchFamily="18" charset="-122"/>
              </a:rPr>
              <a:t>（</a:t>
            </a:r>
            <a:r>
              <a:rPr lang="en-US" altLang="zh-CN" sz="2000" dirty="0">
                <a:latin typeface="Adobe 宋体 Std L" panose="02020300000000000000" pitchFamily="18" charset="-122"/>
                <a:ea typeface="Adobe 宋体 Std L" panose="02020300000000000000" pitchFamily="18" charset="-122"/>
              </a:rPr>
              <a:t>Characteristics</a:t>
            </a:r>
            <a:r>
              <a:rPr lang="zh-CN" altLang="en-US" sz="2000" dirty="0">
                <a:latin typeface="Adobe 宋体 Std L" panose="02020300000000000000" pitchFamily="18" charset="-122"/>
                <a:ea typeface="Adobe 宋体 Std L" panose="02020300000000000000" pitchFamily="18" charset="-122"/>
              </a:rPr>
              <a:t>）</a:t>
            </a:r>
            <a:r>
              <a:rPr lang="zh-CN" altLang="zh-CN" sz="2000" dirty="0">
                <a:latin typeface="Adobe 宋体 Std L" panose="02020300000000000000" pitchFamily="18" charset="-122"/>
                <a:ea typeface="Adobe 宋体 Std L" panose="02020300000000000000" pitchFamily="18" charset="-122"/>
              </a:rPr>
              <a:t>中的一项，将其与</a:t>
            </a:r>
            <a:r>
              <a:rPr lang="en-US" altLang="zh-CN" sz="2000" dirty="0">
                <a:latin typeface="Adobe 宋体 Std L" panose="02020300000000000000" pitchFamily="18" charset="-122"/>
                <a:ea typeface="Adobe 宋体 Std L" panose="02020300000000000000" pitchFamily="18" charset="-122"/>
              </a:rPr>
              <a:t>GSE</a:t>
            </a:r>
            <a:r>
              <a:rPr lang="zh-CN" altLang="zh-CN" sz="2000" dirty="0">
                <a:latin typeface="Adobe 宋体 Std L" panose="02020300000000000000" pitchFamily="18" charset="-122"/>
                <a:ea typeface="Adobe 宋体 Std L" panose="02020300000000000000" pitchFamily="18" charset="-122"/>
              </a:rPr>
              <a:t>中的</a:t>
            </a:r>
            <a:r>
              <a:rPr lang="en-US" altLang="zh-CN" sz="2000" dirty="0" err="1">
                <a:latin typeface="Adobe 宋体 Std L" panose="02020300000000000000" pitchFamily="18" charset="-122"/>
                <a:ea typeface="Adobe 宋体 Std L" panose="02020300000000000000" pitchFamily="18" charset="-122"/>
              </a:rPr>
              <a:t>source_name</a:t>
            </a:r>
            <a:r>
              <a:rPr lang="zh-CN" altLang="en-US"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Characteristics_ch</a:t>
            </a:r>
            <a:r>
              <a:rPr lang="zh-CN" altLang="en-US" sz="2000" dirty="0">
                <a:latin typeface="Adobe 宋体 Std L" panose="02020300000000000000" pitchFamily="18" charset="-122"/>
                <a:ea typeface="Adobe 宋体 Std L" panose="02020300000000000000" pitchFamily="18" charset="-122"/>
              </a:rPr>
              <a:t>）</a:t>
            </a:r>
            <a:r>
              <a:rPr lang="zh-CN" altLang="zh-CN" sz="2000" dirty="0">
                <a:latin typeface="Adobe 宋体 Std L" panose="02020300000000000000" pitchFamily="18" charset="-122"/>
                <a:ea typeface="Adobe 宋体 Std L" panose="02020300000000000000" pitchFamily="18" charset="-122"/>
              </a:rPr>
              <a:t>对比，是</a:t>
            </a:r>
            <a:r>
              <a:rPr lang="en-US" altLang="zh-CN" sz="2000" dirty="0" err="1">
                <a:latin typeface="Adobe 宋体 Std L" panose="02020300000000000000" pitchFamily="18" charset="-122"/>
                <a:ea typeface="Adobe 宋体 Std L" panose="02020300000000000000" pitchFamily="18" charset="-122"/>
              </a:rPr>
              <a:t>SourceName</a:t>
            </a:r>
            <a:r>
              <a:rPr lang="zh-CN" altLang="zh-CN" sz="2000" dirty="0">
                <a:latin typeface="Adobe 宋体 Std L" panose="02020300000000000000" pitchFamily="18" charset="-122"/>
                <a:ea typeface="Adobe 宋体 Std L" panose="02020300000000000000" pitchFamily="18" charset="-122"/>
              </a:rPr>
              <a:t>的列标志为</a:t>
            </a:r>
            <a:r>
              <a:rPr lang="en-US" altLang="zh-CN" sz="2000" dirty="0">
                <a:latin typeface="Adobe 宋体 Std L" panose="02020300000000000000" pitchFamily="18" charset="-122"/>
                <a:ea typeface="Adobe 宋体 Std L" panose="02020300000000000000" pitchFamily="18" charset="-122"/>
              </a:rPr>
              <a:t>1</a:t>
            </a:r>
            <a:r>
              <a:rPr lang="zh-CN" altLang="zh-CN" sz="2000" dirty="0">
                <a:latin typeface="Adobe 宋体 Std L" panose="02020300000000000000" pitchFamily="18" charset="-122"/>
                <a:ea typeface="Adobe 宋体 Std L" panose="02020300000000000000" pitchFamily="18" charset="-122"/>
              </a:rPr>
              <a:t>，不是的标志为</a:t>
            </a:r>
            <a:r>
              <a:rPr lang="en-US" altLang="zh-CN" sz="2000" dirty="0">
                <a:latin typeface="Adobe 宋体 Std L" panose="02020300000000000000" pitchFamily="18" charset="-122"/>
                <a:ea typeface="Adobe 宋体 Std L" panose="02020300000000000000" pitchFamily="18" charset="-122"/>
              </a:rPr>
              <a:t>0</a:t>
            </a:r>
            <a:r>
              <a:rPr lang="zh-CN" altLang="zh-CN" sz="2000" dirty="0">
                <a:latin typeface="Adobe 宋体 Std L" panose="02020300000000000000" pitchFamily="18" charset="-122"/>
                <a:ea typeface="Adobe 宋体 Std L" panose="02020300000000000000" pitchFamily="18" charset="-122"/>
              </a:rPr>
              <a:t>，这样就得到一个以</a:t>
            </a:r>
            <a:r>
              <a:rPr lang="en-US" altLang="zh-CN" sz="2000" dirty="0">
                <a:latin typeface="Adobe 宋体 Std L" panose="02020300000000000000" pitchFamily="18" charset="-122"/>
                <a:ea typeface="Adobe 宋体 Std L" panose="02020300000000000000" pitchFamily="18" charset="-122"/>
              </a:rPr>
              <a:t>[0,1]</a:t>
            </a:r>
            <a:r>
              <a:rPr lang="zh-CN" altLang="zh-CN" sz="2000" dirty="0">
                <a:latin typeface="Adobe 宋体 Std L" panose="02020300000000000000" pitchFamily="18" charset="-122"/>
                <a:ea typeface="Adobe 宋体 Std L" panose="02020300000000000000" pitchFamily="18" charset="-122"/>
              </a:rPr>
              <a:t>为标识的向量</a:t>
            </a:r>
            <a:r>
              <a:rPr lang="zh-CN" altLang="en-US" sz="2000" dirty="0">
                <a:latin typeface="Adobe 宋体 Std L" panose="02020300000000000000" pitchFamily="18" charset="-122"/>
                <a:ea typeface="Adobe 宋体 Std L" panose="02020300000000000000" pitchFamily="18" charset="-122"/>
              </a:rPr>
              <a:t>。</a:t>
            </a:r>
            <a:r>
              <a:rPr lang="zh-CN" altLang="zh-CN" sz="2000" dirty="0">
                <a:latin typeface="Adobe 宋体 Std L" panose="02020300000000000000" pitchFamily="18" charset="-122"/>
                <a:ea typeface="Adobe 宋体 Std L" panose="02020300000000000000" pitchFamily="18" charset="-122"/>
              </a:rPr>
              <a:t>这样得到两个以</a:t>
            </a:r>
            <a:r>
              <a:rPr lang="en-US" altLang="zh-CN" sz="2000" dirty="0">
                <a:latin typeface="Adobe 宋体 Std L" panose="02020300000000000000" pitchFamily="18" charset="-122"/>
                <a:ea typeface="Adobe 宋体 Std L" panose="02020300000000000000" pitchFamily="18" charset="-122"/>
              </a:rPr>
              <a:t>[0,1]</a:t>
            </a:r>
            <a:r>
              <a:rPr lang="zh-CN" altLang="zh-CN" sz="2000" dirty="0">
                <a:latin typeface="Adobe 宋体 Std L" panose="02020300000000000000" pitchFamily="18" charset="-122"/>
                <a:ea typeface="Adobe 宋体 Std L" panose="02020300000000000000" pitchFamily="18" charset="-122"/>
              </a:rPr>
              <a:t>为标识的向量。为得到符合条件的列，将以上得到的两个向量进行“与”</a:t>
            </a:r>
            <a:r>
              <a:rPr lang="zh-CN" altLang="zh-CN" sz="2000" dirty="0" smtClean="0">
                <a:latin typeface="Adobe 宋体 Std L" panose="02020300000000000000" pitchFamily="18" charset="-122"/>
                <a:ea typeface="Adobe 宋体 Std L" panose="02020300000000000000" pitchFamily="18" charset="-122"/>
              </a:rPr>
              <a:t>操作</a:t>
            </a:r>
            <a:r>
              <a:rPr lang="zh-CN" altLang="en-US" sz="2000" dirty="0" smtClean="0">
                <a:latin typeface="Adobe 宋体 Std L" panose="02020300000000000000" pitchFamily="18" charset="-122"/>
                <a:ea typeface="Adobe 宋体 Std L" panose="02020300000000000000" pitchFamily="18" charset="-122"/>
              </a:rPr>
              <a:t>。</a:t>
            </a:r>
            <a:endParaRPr lang="en-US" altLang="zh-CN" sz="2000" dirty="0" smtClean="0">
              <a:latin typeface="Adobe 宋体 Std L" panose="02020300000000000000" pitchFamily="18" charset="-122"/>
              <a:ea typeface="Adobe 宋体 Std L" panose="02020300000000000000" pitchFamily="18" charset="-122"/>
            </a:endParaRPr>
          </a:p>
          <a:p>
            <a:pPr indent="304800" algn="just">
              <a:lnSpc>
                <a:spcPct val="150000"/>
              </a:lnSpc>
            </a:pPr>
            <a:r>
              <a:rPr lang="zh-CN" altLang="en-US" sz="2000" dirty="0" smtClean="0">
                <a:latin typeface="Adobe 宋体 Std L" panose="02020300000000000000" pitchFamily="18" charset="-122"/>
                <a:ea typeface="Adobe 宋体 Std L" panose="02020300000000000000" pitchFamily="18" charset="-122"/>
              </a:rPr>
              <a:t>另外，支持多选的功能，则是进行“或”操作。</a:t>
            </a:r>
            <a:endParaRPr lang="en-US" altLang="zh-CN" sz="2000" dirty="0">
              <a:latin typeface="Adobe 宋体 Std L" panose="02020300000000000000" pitchFamily="18" charset="-122"/>
              <a:ea typeface="Adobe 宋体 Std L" panose="02020300000000000000" pitchFamily="18" charset="-122"/>
            </a:endParaRPr>
          </a:p>
        </p:txBody>
      </p:sp>
      <p:sp>
        <p:nvSpPr>
          <p:cNvPr id="7" name="矩形 6"/>
          <p:cNvSpPr/>
          <p:nvPr/>
        </p:nvSpPr>
        <p:spPr>
          <a:xfrm>
            <a:off x="395958" y="5310554"/>
            <a:ext cx="9124560" cy="1015663"/>
          </a:xfrm>
          <a:prstGeom prst="rect">
            <a:avLst/>
          </a:prstGeom>
        </p:spPr>
        <p:txBody>
          <a:bodyPr wrap="square">
            <a:spAutoFit/>
          </a:bodyPr>
          <a:lstStyle/>
          <a:p>
            <a:pPr indent="304800" algn="just">
              <a:lnSpc>
                <a:spcPct val="150000"/>
              </a:lnSpc>
              <a:spcAft>
                <a:spcPts val="0"/>
              </a:spcAft>
            </a:pPr>
            <a:r>
              <a:rPr lang="zh-CN" altLang="zh-CN" sz="2000" dirty="0" smtClean="0">
                <a:latin typeface="Adobe 宋体 Std L" panose="02020300000000000000" pitchFamily="18" charset="-122"/>
                <a:ea typeface="Adobe 宋体 Std L" panose="02020300000000000000" pitchFamily="18" charset="-122"/>
              </a:rPr>
              <a:t>说明</a:t>
            </a:r>
            <a:r>
              <a:rPr lang="zh-CN" altLang="zh-CN" sz="2000" dirty="0">
                <a:latin typeface="Adobe 宋体 Std L" panose="02020300000000000000" pitchFamily="18" charset="-122"/>
                <a:ea typeface="Adobe 宋体 Std L" panose="02020300000000000000" pitchFamily="18" charset="-122"/>
              </a:rPr>
              <a:t>：</a:t>
            </a:r>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提供</a:t>
            </a:r>
            <a:r>
              <a:rPr lang="en-US" altLang="zh-CN" sz="2000" dirty="0" err="1">
                <a:latin typeface="Adobe 宋体 Std L" panose="02020300000000000000" pitchFamily="18" charset="-122"/>
                <a:ea typeface="Adobe 宋体 Std L" panose="02020300000000000000" pitchFamily="18" charset="-122"/>
              </a:rPr>
              <a:t>bitor</a:t>
            </a:r>
            <a:r>
              <a:rPr lang="zh-CN" altLang="zh-CN" sz="2000" dirty="0">
                <a:latin typeface="Adobe 宋体 Std L" panose="02020300000000000000" pitchFamily="18" charset="-122"/>
                <a:ea typeface="Adobe 宋体 Std L" panose="02020300000000000000" pitchFamily="18" charset="-122"/>
              </a:rPr>
              <a:t>函数进行按位或操作，</a:t>
            </a:r>
            <a:r>
              <a:rPr lang="en-US" altLang="zh-CN" sz="2000" dirty="0" err="1">
                <a:latin typeface="Adobe 宋体 Std L" panose="02020300000000000000" pitchFamily="18" charset="-122"/>
                <a:ea typeface="Adobe 宋体 Std L" panose="02020300000000000000" pitchFamily="18" charset="-122"/>
              </a:rPr>
              <a:t>bitand</a:t>
            </a:r>
            <a:r>
              <a:rPr lang="zh-CN" altLang="zh-CN" sz="2000" dirty="0">
                <a:latin typeface="Adobe 宋体 Std L" panose="02020300000000000000" pitchFamily="18" charset="-122"/>
                <a:ea typeface="Adobe 宋体 Std L" panose="02020300000000000000" pitchFamily="18" charset="-122"/>
              </a:rPr>
              <a:t>进行按位与操作。</a:t>
            </a:r>
            <a:r>
              <a:rPr lang="en-US" altLang="zh-CN" sz="2000" dirty="0">
                <a:latin typeface="Adobe 宋体 Std L" panose="02020300000000000000" pitchFamily="18" charset="-122"/>
                <a:ea typeface="Adobe 宋体 Std L" panose="02020300000000000000" pitchFamily="18" charset="-122"/>
              </a:rPr>
              <a:t>get(handles.</a:t>
            </a:r>
            <a:r>
              <a:rPr lang="en-US" altLang="zh-CN" sz="2000" dirty="0" err="1">
                <a:latin typeface="Adobe 宋体 Std L" panose="02020300000000000000" pitchFamily="18" charset="-122"/>
                <a:ea typeface="Adobe 宋体 Std L" panose="02020300000000000000" pitchFamily="18" charset="-122"/>
              </a:rPr>
              <a:t>SourceNameList</a:t>
            </a:r>
            <a:r>
              <a:rPr lang="en-US" altLang="zh-CN" sz="2000" dirty="0">
                <a:latin typeface="Adobe 宋体 Std L" panose="02020300000000000000" pitchFamily="18" charset="-122"/>
                <a:ea typeface="Adobe 宋体 Std L" panose="02020300000000000000" pitchFamily="18" charset="-122"/>
              </a:rPr>
              <a:t>,'Value')</a:t>
            </a:r>
            <a:r>
              <a:rPr lang="zh-CN" altLang="zh-CN" sz="2000" dirty="0">
                <a:latin typeface="Adobe 宋体 Std L" panose="02020300000000000000" pitchFamily="18" charset="-122"/>
                <a:ea typeface="Adobe 宋体 Std L" panose="02020300000000000000" pitchFamily="18" charset="-122"/>
              </a:rPr>
              <a:t>代表的是获取</a:t>
            </a:r>
            <a:r>
              <a:rPr lang="en-US" altLang="zh-CN" sz="2000" dirty="0" err="1">
                <a:latin typeface="Adobe 宋体 Std L" panose="02020300000000000000" pitchFamily="18" charset="-122"/>
                <a:ea typeface="Adobe 宋体 Std L" panose="02020300000000000000" pitchFamily="18" charset="-122"/>
              </a:rPr>
              <a:t>ListBox</a:t>
            </a:r>
            <a:r>
              <a:rPr lang="zh-CN" altLang="zh-CN" sz="2000" dirty="0">
                <a:latin typeface="Adobe 宋体 Std L" panose="02020300000000000000" pitchFamily="18" charset="-122"/>
                <a:ea typeface="Adobe 宋体 Std L" panose="02020300000000000000" pitchFamily="18" charset="-122"/>
              </a:rPr>
              <a:t>中选中的选项的索引号。</a:t>
            </a:r>
            <a:endParaRPr lang="en-US"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338377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详细设计及平台实现</a:t>
            </a:r>
          </a:p>
        </p:txBody>
      </p:sp>
      <p:sp>
        <p:nvSpPr>
          <p:cNvPr id="13" name="矩形 12"/>
          <p:cNvSpPr/>
          <p:nvPr/>
        </p:nvSpPr>
        <p:spPr>
          <a:xfrm>
            <a:off x="701527" y="1583810"/>
            <a:ext cx="8502945" cy="461665"/>
          </a:xfrm>
          <a:prstGeom prst="rect">
            <a:avLst/>
          </a:prstGeom>
        </p:spPr>
        <p:txBody>
          <a:bodyPr wrap="square">
            <a:spAutoFit/>
          </a:bodyPr>
          <a:lstStyle/>
          <a:p>
            <a:pPr algn="ctr"/>
            <a:r>
              <a:rPr lang="zh-CN" altLang="en-US" sz="2400" dirty="0" smtClean="0">
                <a:solidFill>
                  <a:schemeClr val="accent2"/>
                </a:solidFill>
                <a:latin typeface="+mn-ea"/>
              </a:rPr>
              <a:t>基因筛选过程（行筛选）</a:t>
            </a:r>
            <a:endParaRPr lang="en-US" altLang="zh-CN" sz="2400" dirty="0" smtClean="0">
              <a:solidFill>
                <a:schemeClr val="accent2"/>
              </a:solidFill>
              <a:latin typeface="+mn-ea"/>
            </a:endParaRPr>
          </a:p>
        </p:txBody>
      </p:sp>
      <p:grpSp>
        <p:nvGrpSpPr>
          <p:cNvPr id="19" name="组合 18"/>
          <p:cNvGrpSpPr/>
          <p:nvPr/>
        </p:nvGrpSpPr>
        <p:grpSpPr>
          <a:xfrm>
            <a:off x="677396" y="3243986"/>
            <a:ext cx="8551209"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275480" y="2619479"/>
            <a:ext cx="2216897" cy="646331"/>
          </a:xfrm>
          <a:prstGeom prst="rect">
            <a:avLst/>
          </a:prstGeom>
        </p:spPr>
        <p:txBody>
          <a:bodyPr wrap="square">
            <a:spAutoFit/>
          </a:bodyPr>
          <a:lstStyle/>
          <a:p>
            <a:pPr algn="ctr"/>
            <a:r>
              <a:rPr lang="zh-CN" altLang="en-US" dirty="0"/>
              <a:t>获取</a:t>
            </a:r>
            <a:r>
              <a:rPr lang="en-US" altLang="zh-CN" dirty="0"/>
              <a:t>GPL</a:t>
            </a:r>
            <a:r>
              <a:rPr lang="zh-CN" altLang="en-US" dirty="0" smtClean="0"/>
              <a:t>数据</a:t>
            </a:r>
            <a:endParaRPr lang="en-US" altLang="zh-CN" dirty="0" smtClean="0"/>
          </a:p>
          <a:p>
            <a:pPr algn="ctr"/>
            <a:r>
              <a:rPr lang="zh-CN" altLang="en-US" dirty="0" smtClean="0"/>
              <a:t>（</a:t>
            </a:r>
            <a:r>
              <a:rPr lang="en-US" altLang="zh-CN" dirty="0"/>
              <a:t> </a:t>
            </a:r>
            <a:r>
              <a:rPr lang="en-US" altLang="zh-CN" dirty="0" err="1" smtClean="0"/>
              <a:t>gseAnnotRead</a:t>
            </a:r>
            <a:r>
              <a:rPr lang="zh-CN" altLang="en-US" dirty="0" smtClean="0"/>
              <a:t>）</a:t>
            </a:r>
            <a:endParaRPr lang="zh-CN" altLang="en-US" dirty="0"/>
          </a:p>
        </p:txBody>
      </p:sp>
      <p:sp>
        <p:nvSpPr>
          <p:cNvPr id="23" name="矩形 22"/>
          <p:cNvSpPr/>
          <p:nvPr/>
        </p:nvSpPr>
        <p:spPr>
          <a:xfrm>
            <a:off x="2991286" y="3575721"/>
            <a:ext cx="2216897" cy="646331"/>
          </a:xfrm>
          <a:prstGeom prst="rect">
            <a:avLst/>
          </a:prstGeom>
        </p:spPr>
        <p:txBody>
          <a:bodyPr wrap="square">
            <a:spAutoFit/>
          </a:bodyPr>
          <a:lstStyle/>
          <a:p>
            <a:pPr algn="ctr"/>
            <a:r>
              <a:rPr lang="zh-CN" altLang="en-US" dirty="0"/>
              <a:t>进行</a:t>
            </a:r>
            <a:r>
              <a:rPr lang="en-US" altLang="zh-CN" dirty="0"/>
              <a:t>LOG</a:t>
            </a:r>
            <a:r>
              <a:rPr lang="zh-CN" altLang="en-US" dirty="0" smtClean="0"/>
              <a:t>处理</a:t>
            </a:r>
            <a:endParaRPr lang="en-US" altLang="zh-CN" dirty="0" smtClean="0"/>
          </a:p>
          <a:p>
            <a:pPr algn="ctr"/>
            <a:r>
              <a:rPr lang="zh-CN" altLang="en-US" dirty="0" smtClean="0"/>
              <a:t>（阈值）</a:t>
            </a:r>
            <a:endParaRPr lang="zh-CN" altLang="en-US" dirty="0"/>
          </a:p>
        </p:txBody>
      </p:sp>
      <p:sp>
        <p:nvSpPr>
          <p:cNvPr id="24" name="矩形 23"/>
          <p:cNvSpPr/>
          <p:nvPr/>
        </p:nvSpPr>
        <p:spPr>
          <a:xfrm>
            <a:off x="4697818" y="2783668"/>
            <a:ext cx="2216897" cy="369332"/>
          </a:xfrm>
          <a:prstGeom prst="rect">
            <a:avLst/>
          </a:prstGeom>
        </p:spPr>
        <p:txBody>
          <a:bodyPr wrap="square">
            <a:spAutoFit/>
          </a:bodyPr>
          <a:lstStyle/>
          <a:p>
            <a:pPr algn="ctr"/>
            <a:r>
              <a:rPr lang="zh-CN" altLang="en-US" dirty="0"/>
              <a:t>正则化处理（可选）</a:t>
            </a:r>
          </a:p>
        </p:txBody>
      </p:sp>
      <p:sp>
        <p:nvSpPr>
          <p:cNvPr id="25" name="矩形 24"/>
          <p:cNvSpPr/>
          <p:nvPr/>
        </p:nvSpPr>
        <p:spPr>
          <a:xfrm>
            <a:off x="6404350" y="3575721"/>
            <a:ext cx="2322791" cy="646331"/>
          </a:xfrm>
          <a:prstGeom prst="rect">
            <a:avLst/>
          </a:prstGeom>
        </p:spPr>
        <p:txBody>
          <a:bodyPr wrap="square">
            <a:spAutoFit/>
          </a:bodyPr>
          <a:lstStyle/>
          <a:p>
            <a:pPr algn="ctr"/>
            <a:r>
              <a:rPr lang="zh-CN" altLang="en-US" dirty="0"/>
              <a:t>去表达值</a:t>
            </a:r>
            <a:r>
              <a:rPr lang="zh-CN" altLang="en-US" dirty="0" smtClean="0"/>
              <a:t>低</a:t>
            </a:r>
            <a:endParaRPr lang="en-US" altLang="zh-CN" dirty="0" smtClean="0"/>
          </a:p>
          <a:p>
            <a:pPr algn="ctr"/>
            <a:r>
              <a:rPr lang="zh-CN" altLang="en-US" dirty="0" smtClean="0"/>
              <a:t>（</a:t>
            </a:r>
            <a:r>
              <a:rPr lang="en-US" altLang="zh-CN" dirty="0"/>
              <a:t> </a:t>
            </a:r>
            <a:r>
              <a:rPr lang="en-US" altLang="zh-CN" dirty="0" err="1" smtClean="0"/>
              <a:t>genelowvalfilter</a:t>
            </a:r>
            <a:r>
              <a:rPr lang="zh-CN" altLang="en-US" dirty="0" smtClean="0"/>
              <a:t>）</a:t>
            </a:r>
            <a:endParaRPr lang="en-US" altLang="zh-CN" dirty="0"/>
          </a:p>
        </p:txBody>
      </p:sp>
      <p:grpSp>
        <p:nvGrpSpPr>
          <p:cNvPr id="21" name="组合 20"/>
          <p:cNvGrpSpPr/>
          <p:nvPr/>
        </p:nvGrpSpPr>
        <p:grpSpPr>
          <a:xfrm>
            <a:off x="614644" y="5171396"/>
            <a:ext cx="8551209" cy="244518"/>
            <a:chOff x="625288" y="3441211"/>
            <a:chExt cx="7893424" cy="244518"/>
          </a:xfrm>
        </p:grpSpPr>
        <p:cxnSp>
          <p:nvCxnSpPr>
            <p:cNvPr id="22" name="直接箭头连接符 2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086850" y="3441211"/>
              <a:ext cx="4970300" cy="244518"/>
              <a:chOff x="1944667" y="3441211"/>
              <a:chExt cx="4970300" cy="244518"/>
            </a:xfrm>
          </p:grpSpPr>
          <p:sp>
            <p:nvSpPr>
              <p:cNvPr id="27" name="矩形 26"/>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31" name="矩形 30"/>
          <p:cNvSpPr/>
          <p:nvPr/>
        </p:nvSpPr>
        <p:spPr>
          <a:xfrm>
            <a:off x="1212728" y="4540701"/>
            <a:ext cx="2216897" cy="646331"/>
          </a:xfrm>
          <a:prstGeom prst="rect">
            <a:avLst/>
          </a:prstGeom>
        </p:spPr>
        <p:txBody>
          <a:bodyPr wrap="square">
            <a:spAutoFit/>
          </a:bodyPr>
          <a:lstStyle/>
          <a:p>
            <a:pPr algn="ctr"/>
            <a:r>
              <a:rPr lang="zh-CN" altLang="en-US" dirty="0"/>
              <a:t>去方差</a:t>
            </a:r>
            <a:r>
              <a:rPr lang="zh-CN" altLang="en-US" dirty="0" smtClean="0"/>
              <a:t>低</a:t>
            </a:r>
            <a:endParaRPr lang="en-US" altLang="zh-CN" dirty="0" smtClean="0"/>
          </a:p>
          <a:p>
            <a:pPr algn="ctr"/>
            <a:r>
              <a:rPr lang="zh-CN" altLang="en-US" dirty="0" smtClean="0"/>
              <a:t>（</a:t>
            </a:r>
            <a:r>
              <a:rPr lang="en-US" altLang="zh-CN" dirty="0"/>
              <a:t> </a:t>
            </a:r>
            <a:r>
              <a:rPr lang="en-US" altLang="zh-CN" dirty="0" err="1" smtClean="0"/>
              <a:t>genevarfilter</a:t>
            </a:r>
            <a:r>
              <a:rPr lang="zh-CN" altLang="en-US" dirty="0" smtClean="0"/>
              <a:t>）</a:t>
            </a:r>
            <a:endParaRPr lang="zh-CN" altLang="en-US" dirty="0"/>
          </a:p>
        </p:txBody>
      </p:sp>
      <p:sp>
        <p:nvSpPr>
          <p:cNvPr id="32" name="矩形 31"/>
          <p:cNvSpPr/>
          <p:nvPr/>
        </p:nvSpPr>
        <p:spPr>
          <a:xfrm>
            <a:off x="2928534" y="5503131"/>
            <a:ext cx="2216897" cy="1200329"/>
          </a:xfrm>
          <a:prstGeom prst="rect">
            <a:avLst/>
          </a:prstGeom>
        </p:spPr>
        <p:txBody>
          <a:bodyPr wrap="square">
            <a:spAutoFit/>
          </a:bodyPr>
          <a:lstStyle/>
          <a:p>
            <a:pPr algn="ctr"/>
            <a:r>
              <a:rPr lang="zh-CN" altLang="en-US" dirty="0"/>
              <a:t>合并</a:t>
            </a:r>
            <a:r>
              <a:rPr lang="zh-CN" altLang="en-US" dirty="0" smtClean="0"/>
              <a:t>基因</a:t>
            </a:r>
            <a:r>
              <a:rPr lang="zh-CN" altLang="en-US" dirty="0"/>
              <a:t>，</a:t>
            </a:r>
            <a:r>
              <a:rPr lang="zh-CN" altLang="en-US" dirty="0" smtClean="0"/>
              <a:t>保留表达值最大</a:t>
            </a:r>
            <a:endParaRPr lang="en-US" altLang="zh-CN" dirty="0" smtClean="0"/>
          </a:p>
          <a:p>
            <a:pPr algn="ctr"/>
            <a:r>
              <a:rPr lang="zh-CN" altLang="en-US" dirty="0" smtClean="0"/>
              <a:t>（</a:t>
            </a:r>
            <a:r>
              <a:rPr lang="en-US" altLang="zh-CN" dirty="0" err="1" smtClean="0"/>
              <a:t>HighExpressionProbes</a:t>
            </a:r>
            <a:r>
              <a:rPr lang="zh-CN" altLang="en-US" dirty="0" smtClean="0"/>
              <a:t>）</a:t>
            </a:r>
            <a:endParaRPr lang="en-US" altLang="zh-CN" dirty="0"/>
          </a:p>
        </p:txBody>
      </p:sp>
      <p:sp>
        <p:nvSpPr>
          <p:cNvPr id="33" name="矩形 32"/>
          <p:cNvSpPr/>
          <p:nvPr/>
        </p:nvSpPr>
        <p:spPr>
          <a:xfrm>
            <a:off x="4635066" y="4540702"/>
            <a:ext cx="2216897" cy="646331"/>
          </a:xfrm>
          <a:prstGeom prst="rect">
            <a:avLst/>
          </a:prstGeom>
        </p:spPr>
        <p:txBody>
          <a:bodyPr wrap="square">
            <a:spAutoFit/>
          </a:bodyPr>
          <a:lstStyle/>
          <a:p>
            <a:pPr algn="ctr"/>
            <a:r>
              <a:rPr lang="zh-CN" altLang="en-US" dirty="0" smtClean="0"/>
              <a:t>将探针号替换为基因名称</a:t>
            </a:r>
            <a:endParaRPr lang="zh-CN" altLang="en-US" dirty="0"/>
          </a:p>
        </p:txBody>
      </p:sp>
      <p:sp>
        <p:nvSpPr>
          <p:cNvPr id="34" name="矩形 33"/>
          <p:cNvSpPr/>
          <p:nvPr/>
        </p:nvSpPr>
        <p:spPr>
          <a:xfrm>
            <a:off x="6341598" y="5503131"/>
            <a:ext cx="2216897" cy="369332"/>
          </a:xfrm>
          <a:prstGeom prst="rect">
            <a:avLst/>
          </a:prstGeom>
        </p:spPr>
        <p:txBody>
          <a:bodyPr wrap="square">
            <a:spAutoFit/>
          </a:bodyPr>
          <a:lstStyle/>
          <a:p>
            <a:pPr algn="ctr"/>
            <a:r>
              <a:rPr lang="zh-CN" altLang="en-US" dirty="0" smtClean="0"/>
              <a:t>进入计算步骤</a:t>
            </a:r>
            <a:endParaRPr lang="zh-CN" altLang="en-US" dirty="0"/>
          </a:p>
        </p:txBody>
      </p:sp>
    </p:spTree>
    <p:extLst>
      <p:ext uri="{BB962C8B-B14F-4D97-AF65-F5344CB8AC3E}">
        <p14:creationId xmlns:p14="http://schemas.microsoft.com/office/powerpoint/2010/main" val="4114793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详细设计及平台实现</a:t>
            </a:r>
          </a:p>
        </p:txBody>
      </p:sp>
      <p:sp>
        <p:nvSpPr>
          <p:cNvPr id="3" name="正五边形 2"/>
          <p:cNvSpPr>
            <a:spLocks noChangeAspect="1"/>
          </p:cNvSpPr>
          <p:nvPr/>
        </p:nvSpPr>
        <p:spPr>
          <a:xfrm>
            <a:off x="1138892" y="1925960"/>
            <a:ext cx="78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138892" y="4201074"/>
            <a:ext cx="78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289633" y="2077439"/>
            <a:ext cx="3370939" cy="523220"/>
          </a:xfrm>
          <a:prstGeom prst="rect">
            <a:avLst/>
          </a:prstGeom>
        </p:spPr>
        <p:txBody>
          <a:bodyPr wrap="square">
            <a:spAutoFit/>
          </a:bodyPr>
          <a:lstStyle/>
          <a:p>
            <a:pPr algn="just"/>
            <a:r>
              <a:rPr lang="zh-CN" altLang="en-US" sz="2800" dirty="0" smtClean="0">
                <a:solidFill>
                  <a:schemeClr val="accent2"/>
                </a:solidFill>
                <a:latin typeface="+mn-ea"/>
              </a:rPr>
              <a:t>计算过程</a:t>
            </a:r>
            <a:endParaRPr lang="zh-CN" altLang="en-US" sz="2800" dirty="0">
              <a:solidFill>
                <a:schemeClr val="accent2"/>
              </a:solidFill>
              <a:latin typeface="+mn-ea"/>
            </a:endParaRPr>
          </a:p>
        </p:txBody>
      </p:sp>
      <p:sp>
        <p:nvSpPr>
          <p:cNvPr id="6" name="矩形 5"/>
          <p:cNvSpPr/>
          <p:nvPr/>
        </p:nvSpPr>
        <p:spPr>
          <a:xfrm>
            <a:off x="2289633" y="4352553"/>
            <a:ext cx="3370939" cy="523220"/>
          </a:xfrm>
          <a:prstGeom prst="rect">
            <a:avLst/>
          </a:prstGeom>
        </p:spPr>
        <p:txBody>
          <a:bodyPr wrap="square">
            <a:spAutoFit/>
          </a:bodyPr>
          <a:lstStyle/>
          <a:p>
            <a:pPr algn="just"/>
            <a:r>
              <a:rPr lang="zh-CN" altLang="en-US" sz="2800" dirty="0" smtClean="0">
                <a:solidFill>
                  <a:schemeClr val="accent2"/>
                </a:solidFill>
                <a:latin typeface="+mn-ea"/>
              </a:rPr>
              <a:t>保存结果</a:t>
            </a:r>
            <a:endParaRPr lang="zh-CN" altLang="en-US" sz="2800" dirty="0">
              <a:solidFill>
                <a:schemeClr val="accent2"/>
              </a:solidFill>
              <a:latin typeface="+mn-ea"/>
            </a:endParaRPr>
          </a:p>
        </p:txBody>
      </p:sp>
      <p:sp>
        <p:nvSpPr>
          <p:cNvPr id="7" name="矩形 6"/>
          <p:cNvSpPr/>
          <p:nvPr/>
        </p:nvSpPr>
        <p:spPr>
          <a:xfrm>
            <a:off x="2289632" y="2600660"/>
            <a:ext cx="6421359" cy="1429366"/>
          </a:xfrm>
          <a:prstGeom prst="rect">
            <a:avLst/>
          </a:prstGeom>
        </p:spPr>
        <p:txBody>
          <a:bodyPr wrap="square">
            <a:spAutoFit/>
          </a:bodyPr>
          <a:lstStyle/>
          <a:p>
            <a:pPr indent="304800" algn="just">
              <a:lnSpc>
                <a:spcPct val="150000"/>
              </a:lnSpc>
              <a:spcAft>
                <a:spcPts val="0"/>
              </a:spcAft>
            </a:pPr>
            <a:r>
              <a:rPr lang="zh-CN" altLang="en-US" sz="2000" dirty="0">
                <a:latin typeface="Adobe 宋体 Std L" panose="02020300000000000000" pitchFamily="18" charset="-122"/>
                <a:ea typeface="Adobe 宋体 Std L" panose="02020300000000000000" pitchFamily="18" charset="-122"/>
              </a:rPr>
              <a:t>根据相关逻辑处理以上所得数据，调用相关的处理函数</a:t>
            </a:r>
            <a:r>
              <a:rPr lang="zh-CN" altLang="en-US" sz="2000" dirty="0" smtClean="0">
                <a:latin typeface="Adobe 宋体 Std L" panose="02020300000000000000" pitchFamily="18" charset="-122"/>
                <a:ea typeface="Adobe 宋体 Std L" panose="02020300000000000000" pitchFamily="18" charset="-122"/>
              </a:rPr>
              <a:t>。在</a:t>
            </a:r>
            <a:r>
              <a:rPr lang="zh-CN" altLang="en-US" sz="2000" dirty="0">
                <a:latin typeface="Adobe 宋体 Std L" panose="02020300000000000000" pitchFamily="18" charset="-122"/>
                <a:ea typeface="Adobe 宋体 Std L" panose="02020300000000000000" pitchFamily="18" charset="-122"/>
              </a:rPr>
              <a:t>界面上可以设置相关参数，并对参数进行范围限制。</a:t>
            </a:r>
            <a:endParaRPr lang="en-US" altLang="zh-CN" sz="2000" dirty="0">
              <a:latin typeface="Adobe 宋体 Std L" panose="02020300000000000000" pitchFamily="18" charset="-122"/>
              <a:ea typeface="Adobe 宋体 Std L" panose="02020300000000000000" pitchFamily="18" charset="-122"/>
            </a:endParaRPr>
          </a:p>
        </p:txBody>
      </p:sp>
      <p:sp>
        <p:nvSpPr>
          <p:cNvPr id="8" name="矩形 7"/>
          <p:cNvSpPr/>
          <p:nvPr/>
        </p:nvSpPr>
        <p:spPr>
          <a:xfrm>
            <a:off x="700050" y="4983391"/>
            <a:ext cx="8010941" cy="553998"/>
          </a:xfrm>
          <a:prstGeom prst="rect">
            <a:avLst/>
          </a:prstGeom>
        </p:spPr>
        <p:txBody>
          <a:bodyPr wrap="square">
            <a:spAutoFit/>
          </a:bodyPr>
          <a:lstStyle/>
          <a:p>
            <a:pPr indent="304800" algn="just">
              <a:lnSpc>
                <a:spcPct val="150000"/>
              </a:lnSpc>
              <a:spcAft>
                <a:spcPts val="0"/>
              </a:spcAft>
            </a:pPr>
            <a:r>
              <a:rPr lang="en-US" altLang="zh-CN" sz="2000" dirty="0"/>
              <a:t>[filename ,pathname]=</a:t>
            </a:r>
            <a:r>
              <a:rPr lang="en-US" altLang="zh-CN" sz="2000" dirty="0" err="1"/>
              <a:t>uiputfile</a:t>
            </a:r>
            <a:r>
              <a:rPr lang="en-US" altLang="zh-CN" sz="2000" dirty="0"/>
              <a:t>({'*.</a:t>
            </a:r>
            <a:r>
              <a:rPr lang="en-US" altLang="zh-CN" sz="2000" dirty="0" err="1"/>
              <a:t>txt','TXT</a:t>
            </a:r>
            <a:r>
              <a:rPr lang="en-US" altLang="zh-CN" sz="2000" dirty="0"/>
              <a:t>-files(*.txt)'},'Save');</a:t>
            </a:r>
            <a:endParaRPr lang="en-US" altLang="zh-CN" sz="2000" dirty="0">
              <a:latin typeface="Adobe 宋体 Std L" panose="02020300000000000000" pitchFamily="18" charset="-122"/>
              <a:ea typeface="Adobe 宋体 Std L" panose="02020300000000000000" pitchFamily="18" charset="-122"/>
            </a:endParaRPr>
          </a:p>
        </p:txBody>
      </p:sp>
      <p:cxnSp>
        <p:nvCxnSpPr>
          <p:cNvPr id="9" name="直接连接符 8"/>
          <p:cNvCxnSpPr/>
          <p:nvPr/>
        </p:nvCxnSpPr>
        <p:spPr>
          <a:xfrm>
            <a:off x="153990" y="4038826"/>
            <a:ext cx="6435165"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4406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95958" y="1384145"/>
            <a:ext cx="5067153" cy="400110"/>
          </a:xfrm>
          <a:prstGeom prst="rect">
            <a:avLst/>
          </a:prstGeom>
        </p:spPr>
        <p:txBody>
          <a:bodyPr wrap="square">
            <a:spAutoFit/>
          </a:bodyPr>
          <a:lstStyle/>
          <a:p>
            <a:r>
              <a:rPr lang="zh-CN" altLang="zh-CN" sz="2000" dirty="0" smtClean="0">
                <a:solidFill>
                  <a:schemeClr val="accent2"/>
                </a:solidFill>
                <a:cs typeface="Microsoft New Tai Lue" panose="020B0502040204020203" pitchFamily="34" charset="0"/>
              </a:rPr>
              <a:t> </a:t>
            </a:r>
            <a:r>
              <a:rPr lang="zh-CN" altLang="en-US" sz="2000" dirty="0" smtClean="0">
                <a:solidFill>
                  <a:schemeClr val="accent2"/>
                </a:solidFill>
                <a:cs typeface="Microsoft New Tai Lue" panose="020B0502040204020203" pitchFamily="34" charset="0"/>
              </a:rPr>
              <a:t>计算过程及输出结果</a:t>
            </a:r>
            <a:endParaRPr lang="zh-CN" altLang="en-US" sz="2000" dirty="0">
              <a:solidFill>
                <a:schemeClr val="accent2"/>
              </a:solidFill>
              <a:cs typeface="Microsoft New Tai Lue" panose="020B0502040204020203" pitchFamily="34" charset="0"/>
            </a:endParaRPr>
          </a:p>
        </p:txBody>
      </p:sp>
    </p:spTree>
    <p:extLst>
      <p:ext uri="{BB962C8B-B14F-4D97-AF65-F5344CB8AC3E}">
        <p14:creationId xmlns:p14="http://schemas.microsoft.com/office/powerpoint/2010/main" val="2585594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a:grpSpLocks noChangeAspect="1"/>
          </p:cNvGrpSpPr>
          <p:nvPr/>
        </p:nvGrpSpPr>
        <p:grpSpPr>
          <a:xfrm rot="3092">
            <a:off x="932361" y="2477038"/>
            <a:ext cx="8278884" cy="2354656"/>
            <a:chOff x="1043608" y="2564904"/>
            <a:chExt cx="5297712" cy="2118937"/>
          </a:xfrm>
        </p:grpSpPr>
        <p:sp>
          <p:nvSpPr>
            <p:cNvPr id="17" name="矩形 16"/>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8" name="直接连接符 1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4107658" y="2931091"/>
            <a:ext cx="1926172" cy="1446550"/>
          </a:xfrm>
          <a:prstGeom prst="rect">
            <a:avLst/>
          </a:prstGeom>
        </p:spPr>
        <p:txBody>
          <a:bodyPr wrap="square">
            <a:spAutoFit/>
          </a:bodyPr>
          <a:lstStyle/>
          <a:p>
            <a:pPr algn="ctr"/>
            <a:r>
              <a:rPr lang="zh-CN" altLang="en-US" sz="4400" dirty="0" smtClean="0">
                <a:solidFill>
                  <a:schemeClr val="accent1"/>
                </a:solidFill>
                <a:latin typeface="+mn-ea"/>
                <a:cs typeface="Microsoft New Tai Lue" panose="020B0502040204020203" pitchFamily="34" charset="0"/>
              </a:rPr>
              <a:t>总结</a:t>
            </a:r>
            <a:endParaRPr lang="en-US" altLang="zh-CN" sz="4400" dirty="0" smtClean="0">
              <a:solidFill>
                <a:schemeClr val="accent1"/>
              </a:solidFill>
              <a:latin typeface="+mn-ea"/>
              <a:cs typeface="Microsoft New Tai Lue" panose="020B0502040204020203" pitchFamily="34" charset="0"/>
            </a:endParaRPr>
          </a:p>
          <a:p>
            <a:pPr algn="ctr"/>
            <a:r>
              <a:rPr lang="zh-CN" altLang="en-US" sz="4400" dirty="0" smtClean="0">
                <a:solidFill>
                  <a:schemeClr val="accent1"/>
                </a:solidFill>
                <a:latin typeface="+mn-ea"/>
                <a:cs typeface="Microsoft New Tai Lue" panose="020B0502040204020203" pitchFamily="34" charset="0"/>
              </a:rPr>
              <a:t>展望</a:t>
            </a:r>
            <a:endParaRPr lang="zh-CN" altLang="en-US" sz="4400" dirty="0">
              <a:solidFill>
                <a:schemeClr val="accent1"/>
              </a:solidFill>
              <a:latin typeface="+mn-ea"/>
              <a:cs typeface="Microsoft New Tai Lue" panose="020B0502040204020203" pitchFamily="34" charset="0"/>
            </a:endParaRPr>
          </a:p>
        </p:txBody>
      </p:sp>
    </p:spTree>
    <p:extLst>
      <p:ext uri="{BB962C8B-B14F-4D97-AF65-F5344CB8AC3E}">
        <p14:creationId xmlns:p14="http://schemas.microsoft.com/office/powerpoint/2010/main" val="404181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总结与展望</a:t>
            </a:r>
            <a:endParaRPr lang="zh-CN" altLang="en-US" b="0" dirty="0"/>
          </a:p>
        </p:txBody>
      </p:sp>
      <p:sp>
        <p:nvSpPr>
          <p:cNvPr id="3" name="矩形 2"/>
          <p:cNvSpPr/>
          <p:nvPr/>
        </p:nvSpPr>
        <p:spPr>
          <a:xfrm>
            <a:off x="701528" y="1797885"/>
            <a:ext cx="8502945" cy="1785104"/>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完成情况</a:t>
            </a:r>
            <a:r>
              <a:rPr lang="zh-CN" altLang="en-US" sz="2200" dirty="0" smtClean="0">
                <a:solidFill>
                  <a:schemeClr val="accent2"/>
                </a:solidFill>
                <a:latin typeface="微软雅黑 Light" panose="020B0502040204020203" pitchFamily="34" charset="-122"/>
                <a:ea typeface="微软雅黑 Light" panose="020B0502040204020203" pitchFamily="34" charset="-122"/>
              </a:rPr>
              <a:t>：</a:t>
            </a:r>
            <a:endParaRPr lang="en-US" altLang="zh-CN" sz="2200" dirty="0" smtClean="0">
              <a:solidFill>
                <a:schemeClr val="accent2"/>
              </a:solidFill>
              <a:latin typeface="微软雅黑 Light" panose="020B0502040204020203" pitchFamily="34" charset="-122"/>
              <a:ea typeface="微软雅黑 Light" panose="020B0502040204020203" pitchFamily="34" charset="-122"/>
            </a:endParaRPr>
          </a:p>
          <a:p>
            <a:pPr indent="457200" algn="just"/>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a:latin typeface="微软雅黑 Light" panose="020B0502040204020203" pitchFamily="34" charset="-122"/>
                <a:ea typeface="微软雅黑 Light" panose="020B0502040204020203" pitchFamily="34" charset="-122"/>
              </a:rPr>
              <a:t>对基因的筛选以及计算过程函数的调用按照设计实现。</a:t>
            </a:r>
            <a:r>
              <a:rPr lang="zh-CN" altLang="zh-CN" sz="2200" dirty="0">
                <a:latin typeface="微软雅黑 Light" panose="020B0502040204020203" pitchFamily="34" charset="-122"/>
                <a:ea typeface="微软雅黑 Light" panose="020B0502040204020203" pitchFamily="34" charset="-122"/>
              </a:rPr>
              <a:t>本平台已经经过测试，在实验过程中，对每一步任务的完成较好</a:t>
            </a:r>
            <a:r>
              <a:rPr lang="zh-CN" altLang="en-US" sz="2200" dirty="0">
                <a:latin typeface="微软雅黑 Light" panose="020B0502040204020203" pitchFamily="34" charset="-122"/>
                <a:ea typeface="微软雅黑 Light" panose="020B0502040204020203" pitchFamily="34" charset="-122"/>
              </a:rPr>
              <a:t>。</a:t>
            </a:r>
            <a:r>
              <a:rPr lang="zh-CN" altLang="zh-CN" sz="2200" dirty="0">
                <a:latin typeface="微软雅黑 Light" panose="020B0502040204020203" pitchFamily="34" charset="-122"/>
                <a:ea typeface="微软雅黑 Light" panose="020B0502040204020203" pitchFamily="34" charset="-122"/>
              </a:rPr>
              <a:t>可以说此基于</a:t>
            </a:r>
            <a:r>
              <a:rPr lang="en-US" altLang="zh-CN" sz="2200" dirty="0" err="1">
                <a:latin typeface="微软雅黑 Light" panose="020B0502040204020203" pitchFamily="34" charset="-122"/>
                <a:ea typeface="微软雅黑 Light" panose="020B0502040204020203" pitchFamily="34" charset="-122"/>
              </a:rPr>
              <a:t>Matlab</a:t>
            </a:r>
            <a:r>
              <a:rPr lang="zh-CN" altLang="zh-CN" sz="2200" dirty="0">
                <a:latin typeface="微软雅黑 Light" panose="020B0502040204020203" pitchFamily="34" charset="-122"/>
                <a:ea typeface="微软雅黑 Light" panose="020B0502040204020203" pitchFamily="34" charset="-122"/>
              </a:rPr>
              <a:t>基因共表达分析平台的首个版本已经能够投入</a:t>
            </a:r>
            <a:r>
              <a:rPr lang="zh-CN" altLang="zh-CN" sz="2200" dirty="0" smtClean="0">
                <a:latin typeface="微软雅黑 Light" panose="020B0502040204020203" pitchFamily="34" charset="-122"/>
                <a:ea typeface="微软雅黑 Light" panose="020B0502040204020203" pitchFamily="34" charset="-122"/>
              </a:rPr>
              <a:t>使用</a:t>
            </a:r>
            <a:r>
              <a:rPr lang="zh-CN" altLang="en-US" sz="2200" dirty="0" smtClean="0">
                <a:latin typeface="微软雅黑 Light" panose="020B0502040204020203" pitchFamily="34" charset="-122"/>
                <a:ea typeface="微软雅黑 Light" panose="020B0502040204020203" pitchFamily="34" charset="-122"/>
              </a:rPr>
              <a:t>。</a:t>
            </a:r>
            <a:endParaRPr lang="en-US" altLang="zh-CN" sz="2200" dirty="0">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70375" y="1599555"/>
            <a:ext cx="869970"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70375" y="4221267"/>
            <a:ext cx="869970"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701528" y="4416222"/>
            <a:ext cx="8502945" cy="1446550"/>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操作方面</a:t>
            </a:r>
            <a:r>
              <a:rPr lang="zh-CN" altLang="en-US" sz="2200" dirty="0" smtClean="0">
                <a:solidFill>
                  <a:schemeClr val="accent2"/>
                </a:solidFill>
                <a:latin typeface="微软雅黑 Light" panose="020B0502040204020203" pitchFamily="34" charset="-122"/>
                <a:ea typeface="微软雅黑 Light" panose="020B0502040204020203" pitchFamily="34" charset="-122"/>
              </a:rPr>
              <a:t>：</a:t>
            </a:r>
            <a:endParaRPr lang="en-US" altLang="zh-CN" sz="2200" dirty="0" smtClean="0">
              <a:solidFill>
                <a:schemeClr val="accent2"/>
              </a:solidFill>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比较符合实验人员操作，基本不存在使实验人员难以操作或产生误解的地方。</a:t>
            </a:r>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2" name="直接连接符 11"/>
          <p:cNvCxnSpPr/>
          <p:nvPr/>
        </p:nvCxnSpPr>
        <p:spPr>
          <a:xfrm>
            <a:off x="106820" y="3893686"/>
            <a:ext cx="6435165"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391235"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3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总结与展望</a:t>
            </a:r>
            <a:endParaRPr lang="zh-CN" altLang="en-US" b="0" dirty="0"/>
          </a:p>
        </p:txBody>
      </p:sp>
      <p:sp>
        <p:nvSpPr>
          <p:cNvPr id="3" name="矩形 2"/>
          <p:cNvSpPr/>
          <p:nvPr/>
        </p:nvSpPr>
        <p:spPr>
          <a:xfrm>
            <a:off x="2866574" y="1841582"/>
            <a:ext cx="4172853" cy="523220"/>
          </a:xfrm>
          <a:prstGeom prst="rect">
            <a:avLst/>
          </a:prstGeom>
        </p:spPr>
        <p:txBody>
          <a:bodyPr wrap="square">
            <a:spAutoFit/>
          </a:bodyPr>
          <a:lstStyle/>
          <a:p>
            <a:pPr algn="ctr"/>
            <a:r>
              <a:rPr lang="zh-CN" altLang="en-US" sz="2800" dirty="0" smtClean="0">
                <a:solidFill>
                  <a:schemeClr val="accent2"/>
                </a:solidFill>
                <a:latin typeface="+mn-ea"/>
              </a:rPr>
              <a:t>不足</a:t>
            </a:r>
            <a:endParaRPr lang="zh-CN" altLang="en-US" sz="2800" dirty="0">
              <a:solidFill>
                <a:schemeClr val="accent2"/>
              </a:solidFill>
              <a:latin typeface="+mn-ea"/>
            </a:endParaRPr>
          </a:p>
        </p:txBody>
      </p:sp>
      <p:sp>
        <p:nvSpPr>
          <p:cNvPr id="5" name="六边形 4"/>
          <p:cNvSpPr>
            <a:spLocks noChangeAspect="1"/>
          </p:cNvSpPr>
          <p:nvPr/>
        </p:nvSpPr>
        <p:spPr>
          <a:xfrm rot="5400000">
            <a:off x="1007936" y="2561990"/>
            <a:ext cx="720000" cy="672414"/>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1007936" y="3674668"/>
            <a:ext cx="720000" cy="672414"/>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798484" y="2833907"/>
            <a:ext cx="7195534" cy="400110"/>
          </a:xfrm>
          <a:prstGeom prst="rect">
            <a:avLst/>
          </a:prstGeom>
        </p:spPr>
        <p:txBody>
          <a:bodyPr wrap="square">
            <a:spAutoFit/>
          </a:bodyPr>
          <a:lstStyle/>
          <a:p>
            <a:pPr algn="just"/>
            <a:r>
              <a:rPr lang="zh-CN" altLang="en-US" sz="2000" dirty="0" smtClean="0">
                <a:latin typeface="+mn-ea"/>
              </a:rPr>
              <a:t>人机交互形式有待进一步探索</a:t>
            </a:r>
          </a:p>
        </p:txBody>
      </p:sp>
      <p:sp>
        <p:nvSpPr>
          <p:cNvPr id="8" name="矩形 7"/>
          <p:cNvSpPr/>
          <p:nvPr/>
        </p:nvSpPr>
        <p:spPr>
          <a:xfrm>
            <a:off x="1798483" y="3955613"/>
            <a:ext cx="7195535" cy="400110"/>
          </a:xfrm>
          <a:prstGeom prst="rect">
            <a:avLst/>
          </a:prstGeom>
        </p:spPr>
        <p:txBody>
          <a:bodyPr wrap="square">
            <a:spAutoFit/>
          </a:bodyPr>
          <a:lstStyle/>
          <a:p>
            <a:pPr algn="just"/>
            <a:r>
              <a:rPr lang="zh-CN" altLang="en-US" sz="2000" dirty="0" smtClean="0">
                <a:latin typeface="+mn-ea"/>
              </a:rPr>
              <a:t>功能上有待完善（如正则化处理）</a:t>
            </a:r>
          </a:p>
        </p:txBody>
      </p:sp>
      <p:sp>
        <p:nvSpPr>
          <p:cNvPr id="9" name="六边形 8"/>
          <p:cNvSpPr>
            <a:spLocks noChangeAspect="1"/>
          </p:cNvSpPr>
          <p:nvPr/>
        </p:nvSpPr>
        <p:spPr>
          <a:xfrm rot="5400000">
            <a:off x="1007936" y="4787346"/>
            <a:ext cx="720000" cy="672414"/>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798483" y="5077319"/>
            <a:ext cx="7195535" cy="400110"/>
          </a:xfrm>
          <a:prstGeom prst="rect">
            <a:avLst/>
          </a:prstGeom>
        </p:spPr>
        <p:txBody>
          <a:bodyPr wrap="square">
            <a:spAutoFit/>
          </a:bodyPr>
          <a:lstStyle/>
          <a:p>
            <a:pPr algn="just"/>
            <a:r>
              <a:rPr lang="zh-CN" altLang="en-US" sz="2000" dirty="0">
                <a:latin typeface="+mn-ea"/>
              </a:rPr>
              <a:t>各</a:t>
            </a:r>
            <a:r>
              <a:rPr lang="zh-CN" altLang="en-US" sz="2000" dirty="0" smtClean="0">
                <a:latin typeface="+mn-ea"/>
              </a:rPr>
              <a:t>模块的耦合性仍需降低</a:t>
            </a:r>
          </a:p>
        </p:txBody>
      </p:sp>
    </p:spTree>
    <p:extLst>
      <p:ext uri="{BB962C8B-B14F-4D97-AF65-F5344CB8AC3E}">
        <p14:creationId xmlns:p14="http://schemas.microsoft.com/office/powerpoint/2010/main" val="22235605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3092">
            <a:off x="931771" y="4310645"/>
            <a:ext cx="8278884"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107658" y="3267039"/>
            <a:ext cx="1926172" cy="769441"/>
          </a:xfrm>
          <a:prstGeom prst="rect">
            <a:avLst/>
          </a:prstGeom>
        </p:spPr>
        <p:txBody>
          <a:bodyPr wrap="square">
            <a:spAutoFit/>
          </a:bodyPr>
          <a:lstStyle/>
          <a:p>
            <a:pPr algn="ctr"/>
            <a:r>
              <a:rPr lang="zh-CN" altLang="en-US" sz="4400" dirty="0" smtClean="0">
                <a:solidFill>
                  <a:schemeClr val="accent1"/>
                </a:solidFill>
                <a:latin typeface="+mn-ea"/>
                <a:cs typeface="Microsoft New Tai Lue" panose="020B0502040204020203" pitchFamily="34" charset="0"/>
              </a:rPr>
              <a:t>谢谢</a:t>
            </a:r>
            <a:r>
              <a:rPr lang="zh-CN" altLang="en-US" sz="4400" dirty="0">
                <a:solidFill>
                  <a:schemeClr val="accent1"/>
                </a:solidFill>
                <a:latin typeface="+mn-ea"/>
                <a:cs typeface="Microsoft New Tai Lue" panose="020B0502040204020203" pitchFamily="34" charset="0"/>
              </a:rPr>
              <a:t>！</a:t>
            </a:r>
          </a:p>
        </p:txBody>
      </p:sp>
    </p:spTree>
    <p:extLst>
      <p:ext uri="{BB962C8B-B14F-4D97-AF65-F5344CB8AC3E}">
        <p14:creationId xmlns:p14="http://schemas.microsoft.com/office/powerpoint/2010/main" val="3770858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背景</a:t>
            </a:r>
          </a:p>
        </p:txBody>
      </p:sp>
      <p:sp>
        <p:nvSpPr>
          <p:cNvPr id="5" name="矩形 4"/>
          <p:cNvSpPr/>
          <p:nvPr/>
        </p:nvSpPr>
        <p:spPr>
          <a:xfrm>
            <a:off x="395958" y="1558033"/>
            <a:ext cx="9124560" cy="4524315"/>
          </a:xfrm>
          <a:prstGeom prst="rect">
            <a:avLst/>
          </a:prstGeom>
        </p:spPr>
        <p:txBody>
          <a:bodyPr wrap="square">
            <a:spAutoFit/>
          </a:bodyPr>
          <a:lstStyle/>
          <a:p>
            <a:pPr indent="457200"/>
            <a:r>
              <a:rPr lang="zh-CN" altLang="zh-CN" sz="2400" dirty="0" smtClean="0">
                <a:latin typeface="Adobe 宋体 Std L" panose="02020300000000000000" pitchFamily="18" charset="-122"/>
                <a:ea typeface="Adobe 宋体 Std L" panose="02020300000000000000" pitchFamily="18" charset="-122"/>
              </a:rPr>
              <a:t>基因</a:t>
            </a:r>
            <a:r>
              <a:rPr lang="zh-CN" altLang="zh-CN" sz="2400" dirty="0">
                <a:latin typeface="Adobe 宋体 Std L" panose="02020300000000000000" pitchFamily="18" charset="-122"/>
                <a:ea typeface="Adobe 宋体 Std L" panose="02020300000000000000" pitchFamily="18" charset="-122"/>
              </a:rPr>
              <a:t>共表达分析对预测新的基因功能和构建基因之间的调控网络有着重要</a:t>
            </a:r>
            <a:r>
              <a:rPr lang="zh-CN" altLang="zh-CN" sz="2400" dirty="0" smtClean="0">
                <a:latin typeface="Adobe 宋体 Std L" panose="02020300000000000000" pitchFamily="18" charset="-122"/>
                <a:ea typeface="Adobe 宋体 Std L" panose="02020300000000000000" pitchFamily="18" charset="-122"/>
              </a:rPr>
              <a:t>意义</a:t>
            </a:r>
            <a:r>
              <a:rPr lang="en-US" altLang="zh-CN" sz="2400" dirty="0" smtClean="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同时它也可以用来预测未知基因的功能和调控</a:t>
            </a:r>
            <a:r>
              <a:rPr lang="zh-CN" altLang="zh-CN" sz="2400" dirty="0" smtClean="0">
                <a:latin typeface="Adobe 宋体 Std L" panose="02020300000000000000" pitchFamily="18" charset="-122"/>
                <a:ea typeface="Adobe 宋体 Std L" panose="02020300000000000000" pitchFamily="18" charset="-122"/>
              </a:rPr>
              <a:t>网络</a:t>
            </a:r>
            <a:r>
              <a:rPr lang="en-US" altLang="zh-CN" sz="2400" dirty="0" smtClean="0">
                <a:latin typeface="Adobe 宋体 Std L" panose="02020300000000000000" pitchFamily="18" charset="-122"/>
                <a:ea typeface="Adobe 宋体 Std L" panose="02020300000000000000" pitchFamily="18" charset="-122"/>
              </a:rPr>
              <a:t>,</a:t>
            </a:r>
            <a:r>
              <a:rPr lang="zh-CN" altLang="zh-CN" sz="2400" dirty="0" smtClean="0">
                <a:latin typeface="Adobe 宋体 Std L" panose="02020300000000000000" pitchFamily="18" charset="-122"/>
                <a:ea typeface="Adobe 宋体 Std L" panose="02020300000000000000" pitchFamily="18" charset="-122"/>
              </a:rPr>
              <a:t>为</a:t>
            </a:r>
            <a:r>
              <a:rPr lang="zh-CN" altLang="zh-CN" sz="2400" dirty="0">
                <a:latin typeface="Adobe 宋体 Std L" panose="02020300000000000000" pitchFamily="18" charset="-122"/>
                <a:ea typeface="Adobe 宋体 Std L" panose="02020300000000000000" pitchFamily="18" charset="-122"/>
              </a:rPr>
              <a:t>进一步研究生物通路的基因提供可靠的数据</a:t>
            </a:r>
            <a:r>
              <a:rPr lang="zh-CN" altLang="zh-CN" sz="2400" dirty="0" smtClean="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研究时通过对高通量基因表达（</a:t>
            </a:r>
            <a:r>
              <a:rPr lang="en-US" altLang="zh-CN" sz="2400" dirty="0">
                <a:latin typeface="Adobe 宋体 Std L" panose="02020300000000000000" pitchFamily="18" charset="-122"/>
                <a:ea typeface="Adobe 宋体 Std L" panose="02020300000000000000" pitchFamily="18" charset="-122"/>
              </a:rPr>
              <a:t>GEO</a:t>
            </a:r>
            <a:r>
              <a:rPr lang="zh-CN" altLang="zh-CN" sz="2400" dirty="0">
                <a:latin typeface="Adobe 宋体 Std L" panose="02020300000000000000" pitchFamily="18" charset="-122"/>
                <a:ea typeface="Adobe 宋体 Std L" panose="02020300000000000000" pitchFamily="18" charset="-122"/>
              </a:rPr>
              <a:t>，</a:t>
            </a:r>
            <a:r>
              <a:rPr lang="en-US" altLang="zh-CN" sz="2400" dirty="0">
                <a:latin typeface="Adobe 宋体 Std L" panose="02020300000000000000" pitchFamily="18" charset="-122"/>
                <a:ea typeface="Adobe 宋体 Std L" panose="02020300000000000000" pitchFamily="18" charset="-122"/>
              </a:rPr>
              <a:t>Gene Expression Omnibus</a:t>
            </a:r>
            <a:r>
              <a:rPr lang="zh-CN" altLang="zh-CN" sz="2400" dirty="0">
                <a:latin typeface="Adobe 宋体 Std L" panose="02020300000000000000" pitchFamily="18" charset="-122"/>
                <a:ea typeface="Adobe 宋体 Std L" panose="02020300000000000000" pitchFamily="18" charset="-122"/>
              </a:rPr>
              <a:t>）数据文件进行分析</a:t>
            </a:r>
            <a:r>
              <a:rPr lang="zh-CN" altLang="zh-CN" sz="2400" dirty="0" smtClean="0">
                <a:latin typeface="Adobe 宋体 Std L" panose="02020300000000000000" pitchFamily="18" charset="-122"/>
                <a:ea typeface="Adobe 宋体 Std L" panose="02020300000000000000" pitchFamily="18" charset="-122"/>
              </a:rPr>
              <a:t>处理</a:t>
            </a:r>
            <a:r>
              <a:rPr lang="zh-CN" altLang="en-US" sz="2400" dirty="0">
                <a:latin typeface="Adobe 宋体 Std L" panose="02020300000000000000" pitchFamily="18" charset="-122"/>
                <a:ea typeface="Adobe 宋体 Std L" panose="02020300000000000000" pitchFamily="18" charset="-122"/>
              </a:rPr>
              <a:t>，</a:t>
            </a:r>
            <a:r>
              <a:rPr lang="zh-CN" altLang="zh-CN" sz="2400" dirty="0" smtClean="0">
                <a:latin typeface="Adobe 宋体 Std L" panose="02020300000000000000" pitchFamily="18" charset="-122"/>
                <a:ea typeface="Adobe 宋体 Std L" panose="02020300000000000000" pitchFamily="18" charset="-122"/>
              </a:rPr>
              <a:t>从</a:t>
            </a:r>
            <a:r>
              <a:rPr lang="zh-CN" altLang="zh-CN" sz="2400" dirty="0">
                <a:latin typeface="Adobe 宋体 Std L" panose="02020300000000000000" pitchFamily="18" charset="-122"/>
                <a:ea typeface="Adobe 宋体 Std L" panose="02020300000000000000" pitchFamily="18" charset="-122"/>
              </a:rPr>
              <a:t>基因矩阵中筛选出符合固定条件的基因，从而有助于对相关领域的进一步</a:t>
            </a:r>
            <a:r>
              <a:rPr lang="zh-CN" altLang="zh-CN" sz="2400" dirty="0" smtClean="0">
                <a:latin typeface="Adobe 宋体 Std L" panose="02020300000000000000" pitchFamily="18" charset="-122"/>
                <a:ea typeface="Adobe 宋体 Std L" panose="02020300000000000000" pitchFamily="18" charset="-122"/>
              </a:rPr>
              <a:t>研究</a:t>
            </a:r>
            <a:r>
              <a:rPr lang="zh-CN" altLang="en-US" sz="2400" dirty="0" smtClean="0">
                <a:latin typeface="Adobe 宋体 Std L" panose="02020300000000000000" pitchFamily="18" charset="-122"/>
                <a:ea typeface="Adobe 宋体 Std L" panose="02020300000000000000" pitchFamily="18" charset="-122"/>
              </a:rPr>
              <a:t>。</a:t>
            </a:r>
            <a:endParaRPr lang="en-US" altLang="zh-CN" sz="2400" dirty="0" smtClean="0">
              <a:latin typeface="Adobe 宋体 Std L" panose="02020300000000000000" pitchFamily="18" charset="-122"/>
              <a:ea typeface="Adobe 宋体 Std L" panose="02020300000000000000" pitchFamily="18" charset="-122"/>
            </a:endParaRPr>
          </a:p>
          <a:p>
            <a:pPr indent="457200"/>
            <a:r>
              <a:rPr lang="zh-CN" altLang="zh-CN" sz="2400" dirty="0">
                <a:latin typeface="Adobe 宋体 Std L" panose="02020300000000000000" pitchFamily="18" charset="-122"/>
                <a:ea typeface="Adobe 宋体 Std L" panose="02020300000000000000" pitchFamily="18" charset="-122"/>
              </a:rPr>
              <a:t>由于越来越多的生物数据需要分析</a:t>
            </a:r>
            <a:r>
              <a:rPr lang="zh-CN" altLang="en-US" sz="2400" dirty="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所以</a:t>
            </a:r>
            <a:r>
              <a:rPr lang="en-US" altLang="zh-CN" sz="2400" dirty="0" err="1">
                <a:latin typeface="Adobe 宋体 Std L" panose="02020300000000000000" pitchFamily="18" charset="-122"/>
                <a:ea typeface="Adobe 宋体 Std L" panose="02020300000000000000" pitchFamily="18" charset="-122"/>
              </a:rPr>
              <a:t>Matlab</a:t>
            </a:r>
            <a:r>
              <a:rPr lang="zh-CN" altLang="zh-CN" sz="2400" dirty="0">
                <a:latin typeface="Adobe 宋体 Std L" panose="02020300000000000000" pitchFamily="18" charset="-122"/>
                <a:ea typeface="Adobe 宋体 Std L" panose="02020300000000000000" pitchFamily="18" charset="-122"/>
              </a:rPr>
              <a:t>专门增加了生物信息工具箱</a:t>
            </a:r>
            <a:r>
              <a:rPr lang="en-US" altLang="zh-CN" sz="2400" dirty="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其中便提供了下载得到</a:t>
            </a:r>
            <a:r>
              <a:rPr lang="en-US" altLang="zh-CN" sz="2400" dirty="0">
                <a:latin typeface="Adobe 宋体 Std L" panose="02020300000000000000" pitchFamily="18" charset="-122"/>
                <a:ea typeface="Adobe 宋体 Std L" panose="02020300000000000000" pitchFamily="18" charset="-122"/>
              </a:rPr>
              <a:t>GEO</a:t>
            </a:r>
            <a:r>
              <a:rPr lang="zh-CN" altLang="zh-CN" sz="2400" dirty="0">
                <a:latin typeface="Adobe 宋体 Std L" panose="02020300000000000000" pitchFamily="18" charset="-122"/>
                <a:ea typeface="Adobe 宋体 Std L" panose="02020300000000000000" pitchFamily="18" charset="-122"/>
              </a:rPr>
              <a:t>格式数据文件并将其解析的函数</a:t>
            </a:r>
            <a:r>
              <a:rPr lang="zh-CN" altLang="en-US" sz="2400" dirty="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因此</a:t>
            </a:r>
            <a:r>
              <a:rPr lang="en-US" altLang="zh-CN" sz="2400" dirty="0" err="1">
                <a:latin typeface="Adobe 宋体 Std L" panose="02020300000000000000" pitchFamily="18" charset="-122"/>
                <a:ea typeface="Adobe 宋体 Std L" panose="02020300000000000000" pitchFamily="18" charset="-122"/>
              </a:rPr>
              <a:t>Matlab</a:t>
            </a:r>
            <a:r>
              <a:rPr lang="zh-CN" altLang="zh-CN" sz="2400" dirty="0">
                <a:latin typeface="Adobe 宋体 Std L" panose="02020300000000000000" pitchFamily="18" charset="-122"/>
                <a:ea typeface="Adobe 宋体 Std L" panose="02020300000000000000" pitchFamily="18" charset="-122"/>
              </a:rPr>
              <a:t>成为处理此类数据的首选工具</a:t>
            </a:r>
            <a:r>
              <a:rPr lang="zh-CN" altLang="en-US" sz="2400" dirty="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本文使用基于</a:t>
            </a:r>
            <a:r>
              <a:rPr lang="en-US" altLang="zh-CN" sz="2400" dirty="0" err="1">
                <a:latin typeface="Adobe 宋体 Std L" panose="02020300000000000000" pitchFamily="18" charset="-122"/>
                <a:ea typeface="Adobe 宋体 Std L" panose="02020300000000000000" pitchFamily="18" charset="-122"/>
              </a:rPr>
              <a:t>Matlab</a:t>
            </a:r>
            <a:r>
              <a:rPr lang="zh-CN" altLang="zh-CN" sz="2400" dirty="0">
                <a:latin typeface="Adobe 宋体 Std L" panose="02020300000000000000" pitchFamily="18" charset="-122"/>
                <a:ea typeface="Adobe 宋体 Std L" panose="02020300000000000000" pitchFamily="18" charset="-122"/>
              </a:rPr>
              <a:t>的</a:t>
            </a:r>
            <a:r>
              <a:rPr lang="en-US" altLang="zh-CN" sz="2400" dirty="0">
                <a:latin typeface="Adobe 宋体 Std L" panose="02020300000000000000" pitchFamily="18" charset="-122"/>
                <a:ea typeface="Adobe 宋体 Std L" panose="02020300000000000000" pitchFamily="18" charset="-122"/>
              </a:rPr>
              <a:t>GUI</a:t>
            </a:r>
            <a:r>
              <a:rPr lang="zh-CN" altLang="zh-CN" sz="2400" dirty="0">
                <a:latin typeface="Adobe 宋体 Std L" panose="02020300000000000000" pitchFamily="18" charset="-122"/>
                <a:ea typeface="Adobe 宋体 Std L" panose="02020300000000000000" pitchFamily="18" charset="-122"/>
              </a:rPr>
              <a:t>工具</a:t>
            </a:r>
            <a:r>
              <a:rPr lang="zh-CN" altLang="en-US" sz="2400" dirty="0">
                <a:latin typeface="Adobe 宋体 Std L" panose="02020300000000000000" pitchFamily="18" charset="-122"/>
                <a:ea typeface="Adobe 宋体 Std L" panose="02020300000000000000" pitchFamily="18" charset="-122"/>
              </a:rPr>
              <a:t>，</a:t>
            </a:r>
            <a:r>
              <a:rPr lang="zh-CN" altLang="zh-CN" sz="2400" dirty="0">
                <a:latin typeface="Adobe 宋体 Std L" panose="02020300000000000000" pitchFamily="18" charset="-122"/>
                <a:ea typeface="Adobe 宋体 Std L" panose="02020300000000000000" pitchFamily="18" charset="-122"/>
              </a:rPr>
              <a:t>设计与实现一个基于</a:t>
            </a:r>
            <a:r>
              <a:rPr lang="en-US" altLang="zh-CN" sz="2400" dirty="0" err="1">
                <a:latin typeface="Adobe 宋体 Std L" panose="02020300000000000000" pitchFamily="18" charset="-122"/>
                <a:ea typeface="Adobe 宋体 Std L" panose="02020300000000000000" pitchFamily="18" charset="-122"/>
              </a:rPr>
              <a:t>Matlab</a:t>
            </a:r>
            <a:r>
              <a:rPr lang="zh-CN" altLang="zh-CN" sz="2400" dirty="0">
                <a:latin typeface="Adobe 宋体 Std L" panose="02020300000000000000" pitchFamily="18" charset="-122"/>
                <a:ea typeface="Adobe 宋体 Std L" panose="02020300000000000000" pitchFamily="18" charset="-122"/>
              </a:rPr>
              <a:t>的基因共表达分析平台，根据已有算法，通过调用一些已封装好的函数，设计实现具有友好界面工具供研究人员</a:t>
            </a:r>
            <a:r>
              <a:rPr lang="zh-CN" altLang="zh-CN" sz="2400" dirty="0" smtClean="0">
                <a:latin typeface="Adobe 宋体 Std L" panose="02020300000000000000" pitchFamily="18" charset="-122"/>
                <a:ea typeface="Adobe 宋体 Std L" panose="02020300000000000000" pitchFamily="18" charset="-122"/>
              </a:rPr>
              <a:t>使用</a:t>
            </a:r>
            <a:r>
              <a:rPr lang="zh-CN" altLang="en-US" sz="2400" dirty="0" smtClean="0">
                <a:latin typeface="Adobe 宋体 Std L" panose="02020300000000000000" pitchFamily="18" charset="-122"/>
                <a:ea typeface="Adobe 宋体 Std L" panose="02020300000000000000" pitchFamily="18" charset="-122"/>
              </a:rPr>
              <a:t>。</a:t>
            </a:r>
            <a:endParaRPr lang="zh-CN" altLang="en-US" sz="24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背景</a:t>
            </a:r>
          </a:p>
        </p:txBody>
      </p:sp>
      <p:grpSp>
        <p:nvGrpSpPr>
          <p:cNvPr id="12" name="组合 11"/>
          <p:cNvGrpSpPr/>
          <p:nvPr/>
        </p:nvGrpSpPr>
        <p:grpSpPr>
          <a:xfrm>
            <a:off x="2002119" y="1342006"/>
            <a:ext cx="2053322"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678086"/>
              <a:ext cx="1826371" cy="461665"/>
            </a:xfrm>
            <a:prstGeom prst="rect">
              <a:avLst/>
            </a:prstGeom>
          </p:spPr>
          <p:txBody>
            <a:bodyPr wrap="square">
              <a:spAutoFit/>
            </a:bodyPr>
            <a:lstStyle/>
            <a:p>
              <a:pPr algn="ctr"/>
              <a:r>
                <a:rPr lang="en-US" altLang="zh-CN" sz="2400" dirty="0" smtClean="0"/>
                <a:t>GEO</a:t>
              </a:r>
              <a:r>
                <a:rPr lang="zh-CN" altLang="en-US" sz="2400" dirty="0" smtClean="0"/>
                <a:t>数据库</a:t>
              </a:r>
              <a:endParaRPr lang="zh-CN" altLang="en-US" sz="2400" dirty="0"/>
            </a:p>
          </p:txBody>
        </p:sp>
      </p:grpSp>
      <p:grpSp>
        <p:nvGrpSpPr>
          <p:cNvPr id="13" name="组合 12"/>
          <p:cNvGrpSpPr/>
          <p:nvPr/>
        </p:nvGrpSpPr>
        <p:grpSpPr>
          <a:xfrm>
            <a:off x="5875687" y="1342006"/>
            <a:ext cx="2153403"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678086"/>
              <a:ext cx="1987757" cy="461665"/>
            </a:xfrm>
            <a:prstGeom prst="rect">
              <a:avLst/>
            </a:prstGeom>
          </p:spPr>
          <p:txBody>
            <a:bodyPr wrap="square">
              <a:spAutoFit/>
            </a:bodyPr>
            <a:lstStyle/>
            <a:p>
              <a:pPr algn="ctr"/>
              <a:r>
                <a:rPr lang="en-US" altLang="zh-CN" sz="2400" dirty="0" err="1" smtClean="0">
                  <a:solidFill>
                    <a:prstClr val="white"/>
                  </a:solidFill>
                </a:rPr>
                <a:t>Matlab</a:t>
              </a:r>
              <a:endParaRPr lang="zh-CN" altLang="en-US" sz="2400" dirty="0">
                <a:solidFill>
                  <a:prstClr val="white"/>
                </a:solidFill>
              </a:endParaRPr>
            </a:p>
          </p:txBody>
        </p:sp>
      </p:grpSp>
    </p:spTree>
    <p:extLst>
      <p:ext uri="{BB962C8B-B14F-4D97-AF65-F5344CB8AC3E}">
        <p14:creationId xmlns:p14="http://schemas.microsoft.com/office/powerpoint/2010/main" val="144775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背景</a:t>
            </a:r>
          </a:p>
        </p:txBody>
      </p:sp>
      <p:sp>
        <p:nvSpPr>
          <p:cNvPr id="11" name="矩形 10"/>
          <p:cNvSpPr/>
          <p:nvPr/>
        </p:nvSpPr>
        <p:spPr>
          <a:xfrm>
            <a:off x="395958" y="1366215"/>
            <a:ext cx="5067153" cy="400110"/>
          </a:xfrm>
          <a:prstGeom prst="rect">
            <a:avLst/>
          </a:prstGeom>
        </p:spPr>
        <p:txBody>
          <a:bodyPr wrap="square">
            <a:spAutoFit/>
          </a:bodyPr>
          <a:lstStyle/>
          <a:p>
            <a:r>
              <a:rPr lang="en-US" altLang="zh-CN" sz="2000" dirty="0" smtClean="0">
                <a:solidFill>
                  <a:schemeClr val="accent2"/>
                </a:solidFill>
                <a:cs typeface="Microsoft New Tai Lue" panose="020B0502040204020203" pitchFamily="34" charset="0"/>
              </a:rPr>
              <a:t>GEO</a:t>
            </a:r>
            <a:r>
              <a:rPr lang="zh-CN" altLang="en-US" sz="2000" dirty="0" smtClean="0">
                <a:solidFill>
                  <a:schemeClr val="accent2"/>
                </a:solidFill>
                <a:cs typeface="Microsoft New Tai Lue" panose="020B0502040204020203" pitchFamily="34" charset="0"/>
              </a:rPr>
              <a:t>数据库介绍</a:t>
            </a:r>
            <a:endParaRPr lang="zh-CN" altLang="en-US" sz="2000" dirty="0">
              <a:solidFill>
                <a:schemeClr val="accent2"/>
              </a:solidFill>
              <a:cs typeface="Microsoft New Tai Lue" panose="020B0502040204020203" pitchFamily="34" charset="0"/>
            </a:endParaRPr>
          </a:p>
        </p:txBody>
      </p:sp>
      <p:sp>
        <p:nvSpPr>
          <p:cNvPr id="12" name="矩形 11"/>
          <p:cNvSpPr/>
          <p:nvPr/>
        </p:nvSpPr>
        <p:spPr>
          <a:xfrm>
            <a:off x="395958" y="1746291"/>
            <a:ext cx="9124560" cy="1015663"/>
          </a:xfrm>
          <a:prstGeom prst="rect">
            <a:avLst/>
          </a:prstGeom>
        </p:spPr>
        <p:txBody>
          <a:bodyPr wrap="square">
            <a:spAutoFit/>
          </a:bodyPr>
          <a:lstStyle/>
          <a:p>
            <a:pPr indent="457200"/>
            <a:r>
              <a:rPr lang="en-US" altLang="zh-CN" sz="2000" dirty="0">
                <a:latin typeface="Adobe 宋体 Std L" panose="02020300000000000000" pitchFamily="18" charset="-122"/>
                <a:ea typeface="Adobe 宋体 Std L" panose="02020300000000000000" pitchFamily="18" charset="-122"/>
              </a:rPr>
              <a:t>GEO</a:t>
            </a:r>
            <a:r>
              <a:rPr lang="zh-CN" altLang="zh-CN" sz="2000" dirty="0">
                <a:latin typeface="Adobe 宋体 Std L" panose="02020300000000000000" pitchFamily="18" charset="-122"/>
                <a:ea typeface="Adobe 宋体 Std L" panose="02020300000000000000" pitchFamily="18" charset="-122"/>
              </a:rPr>
              <a:t>（</a:t>
            </a:r>
            <a:r>
              <a:rPr lang="en-US" altLang="zh-CN" sz="2000" dirty="0">
                <a:latin typeface="Adobe 宋体 Std L" panose="02020300000000000000" pitchFamily="18" charset="-122"/>
                <a:ea typeface="Adobe 宋体 Std L" panose="02020300000000000000" pitchFamily="18" charset="-122"/>
              </a:rPr>
              <a:t>Gene Expression Omnibus</a:t>
            </a:r>
            <a:r>
              <a:rPr lang="zh-CN" altLang="zh-CN" sz="2000" dirty="0">
                <a:latin typeface="Adobe 宋体 Std L" panose="02020300000000000000" pitchFamily="18" charset="-122"/>
                <a:ea typeface="Adobe 宋体 Std L" panose="02020300000000000000" pitchFamily="18" charset="-122"/>
              </a:rPr>
              <a:t>）目的是建立一个基因表达数据的仓库及在线共享的资源，用于从所有物种或人的来源来检索基因表达数据</a:t>
            </a:r>
            <a:r>
              <a:rPr lang="zh-CN" altLang="en-US" sz="2000" dirty="0">
                <a:latin typeface="Adobe 宋体 Std L" panose="02020300000000000000" pitchFamily="18" charset="-122"/>
                <a:ea typeface="Adobe 宋体 Std L" panose="02020300000000000000" pitchFamily="18" charset="-122"/>
              </a:rPr>
              <a:t>。</a:t>
            </a:r>
            <a:r>
              <a:rPr lang="en-US" altLang="zh-CN" sz="2000" dirty="0">
                <a:latin typeface="Adobe 宋体 Std L" panose="02020300000000000000" pitchFamily="18" charset="-122"/>
                <a:ea typeface="Adobe 宋体 Std L" panose="02020300000000000000" pitchFamily="18" charset="-122"/>
              </a:rPr>
              <a:t>GEO</a:t>
            </a:r>
            <a:r>
              <a:rPr lang="zh-CN" altLang="zh-CN" sz="2000" dirty="0">
                <a:latin typeface="Adobe 宋体 Std L" panose="02020300000000000000" pitchFamily="18" charset="-122"/>
                <a:ea typeface="Adobe 宋体 Std L" panose="02020300000000000000" pitchFamily="18" charset="-122"/>
              </a:rPr>
              <a:t>共包括四种实体</a:t>
            </a:r>
            <a:r>
              <a:rPr lang="zh-CN" altLang="zh-CN" sz="2000" dirty="0" smtClean="0">
                <a:latin typeface="Adobe 宋体 Std L" panose="02020300000000000000" pitchFamily="18" charset="-122"/>
                <a:ea typeface="Adobe 宋体 Std L" panose="02020300000000000000" pitchFamily="18" charset="-122"/>
              </a:rPr>
              <a:t>类</a:t>
            </a:r>
            <a:r>
              <a:rPr lang="zh-CN" altLang="en-US" sz="2000" dirty="0" smtClean="0">
                <a:latin typeface="Adobe 宋体 Std L" panose="02020300000000000000" pitchFamily="18" charset="-122"/>
                <a:ea typeface="Adobe 宋体 Std L" panose="02020300000000000000" pitchFamily="18" charset="-122"/>
              </a:rPr>
              <a:t>。</a:t>
            </a:r>
            <a:endParaRPr lang="en-US" altLang="zh-CN" sz="2000" dirty="0">
              <a:latin typeface="Adobe 宋体 Std L" panose="02020300000000000000" pitchFamily="18" charset="-122"/>
              <a:ea typeface="Adobe 宋体 Std L" panose="02020300000000000000" pitchFamily="18" charset="-122"/>
            </a:endParaRPr>
          </a:p>
        </p:txBody>
      </p:sp>
      <p:sp>
        <p:nvSpPr>
          <p:cNvPr id="13" name="矩形 12"/>
          <p:cNvSpPr/>
          <p:nvPr/>
        </p:nvSpPr>
        <p:spPr>
          <a:xfrm>
            <a:off x="395958" y="3028937"/>
            <a:ext cx="9124560" cy="2862322"/>
          </a:xfrm>
          <a:prstGeom prst="rect">
            <a:avLst/>
          </a:prstGeom>
        </p:spPr>
        <p:txBody>
          <a:bodyPr wrap="square">
            <a:spAutoFit/>
          </a:bodyPr>
          <a:lstStyle/>
          <a:p>
            <a:pPr indent="457200"/>
            <a:r>
              <a:rPr lang="zh-CN" altLang="en-US" sz="2000" dirty="0">
                <a:latin typeface="Adobe 宋体 Std L" panose="02020300000000000000" pitchFamily="18" charset="-122"/>
                <a:ea typeface="Adobe 宋体 Std L" panose="02020300000000000000" pitchFamily="18" charset="-122"/>
              </a:rPr>
              <a:t>一条平台记录描述了实验所用芯片的元件列表如：</a:t>
            </a:r>
            <a:r>
              <a:rPr lang="en-US" altLang="zh-CN" sz="2000" dirty="0" err="1">
                <a:latin typeface="Adobe 宋体 Std L" panose="02020300000000000000" pitchFamily="18" charset="-122"/>
                <a:ea typeface="Adobe 宋体 Std L" panose="02020300000000000000" pitchFamily="18" charset="-122"/>
              </a:rPr>
              <a:t>cDNAs</a:t>
            </a:r>
            <a:r>
              <a:rPr lang="zh-CN" altLang="en-US" sz="2000" dirty="0">
                <a:latin typeface="Adobe 宋体 Std L" panose="02020300000000000000" pitchFamily="18" charset="-122"/>
                <a:ea typeface="Adobe 宋体 Std L" panose="02020300000000000000" pitchFamily="18" charset="-122"/>
              </a:rPr>
              <a:t>、寡核苷酸探针集等，每个平台记录拥有一个唯一、稳定的</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存取号（</a:t>
            </a:r>
            <a:r>
              <a:rPr lang="en-US" altLang="zh-CN" sz="2000" dirty="0" err="1">
                <a:latin typeface="Adobe 宋体 Std L" panose="02020300000000000000" pitchFamily="18" charset="-122"/>
                <a:ea typeface="Adobe 宋体 Std L" panose="02020300000000000000" pitchFamily="18" charset="-122"/>
              </a:rPr>
              <a:t>GPLxxx</a:t>
            </a:r>
            <a:r>
              <a:rPr lang="zh-CN" altLang="en-US" sz="2000" dirty="0">
                <a:latin typeface="Adobe 宋体 Std L" panose="02020300000000000000" pitchFamily="18" charset="-122"/>
                <a:ea typeface="Adobe 宋体 Std L" panose="02020300000000000000" pitchFamily="18" charset="-122"/>
              </a:rPr>
              <a:t>）。</a:t>
            </a:r>
          </a:p>
          <a:p>
            <a:pPr indent="457200"/>
            <a:r>
              <a:rPr lang="zh-CN" altLang="en-US" sz="2000" dirty="0">
                <a:latin typeface="Adobe 宋体 Std L" panose="02020300000000000000" pitchFamily="18" charset="-122"/>
                <a:ea typeface="Adobe 宋体 Std L" panose="02020300000000000000" pitchFamily="18" charset="-122"/>
              </a:rPr>
              <a:t>一条样本记录描述每个样本的处理条件、操作、每个元件的丰度测量值，每个样本记录拥有一个唯一、稳定的</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存取号（</a:t>
            </a:r>
            <a:r>
              <a:rPr lang="en-US" altLang="zh-CN" sz="2000" dirty="0" err="1">
                <a:latin typeface="Adobe 宋体 Std L" panose="02020300000000000000" pitchFamily="18" charset="-122"/>
                <a:ea typeface="Adobe 宋体 Std L" panose="02020300000000000000" pitchFamily="18" charset="-122"/>
              </a:rPr>
              <a:t>GSMxxx</a:t>
            </a:r>
            <a:r>
              <a:rPr lang="zh-CN" altLang="en-US" sz="2000" dirty="0">
                <a:latin typeface="Adobe 宋体 Std L" panose="02020300000000000000" pitchFamily="18" charset="-122"/>
                <a:ea typeface="Adobe 宋体 Std L" panose="02020300000000000000" pitchFamily="18" charset="-122"/>
              </a:rPr>
              <a:t>）。</a:t>
            </a:r>
          </a:p>
          <a:p>
            <a:pPr indent="457200"/>
            <a:r>
              <a:rPr lang="zh-CN" altLang="en-US" sz="2000" dirty="0">
                <a:latin typeface="Adobe 宋体 Std L" panose="02020300000000000000" pitchFamily="18" charset="-122"/>
                <a:ea typeface="Adobe 宋体 Std L" panose="02020300000000000000" pitchFamily="18" charset="-122"/>
              </a:rPr>
              <a:t>一条系列记录定义了一组相关的样本并提供了整个研究的焦点和描述信息，也包含描述提取数据的表、概要结论或分析，每个系列记录拥有一个唯一、稳定的</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存取号（</a:t>
            </a:r>
            <a:r>
              <a:rPr lang="en-US" altLang="zh-CN" sz="2000" dirty="0" err="1">
                <a:latin typeface="Adobe 宋体 Std L" panose="02020300000000000000" pitchFamily="18" charset="-122"/>
                <a:ea typeface="Adobe 宋体 Std L" panose="02020300000000000000" pitchFamily="18" charset="-122"/>
              </a:rPr>
              <a:t>GSExxx</a:t>
            </a:r>
            <a:r>
              <a:rPr lang="zh-CN" altLang="en-US" sz="2000" dirty="0">
                <a:latin typeface="Adobe 宋体 Std L" panose="02020300000000000000" pitchFamily="18" charset="-122"/>
                <a:ea typeface="Adobe 宋体 Std L" panose="02020300000000000000" pitchFamily="18" charset="-122"/>
              </a:rPr>
              <a:t>）。</a:t>
            </a:r>
          </a:p>
          <a:p>
            <a:pPr indent="457200"/>
            <a:r>
              <a:rPr lang="zh-CN" altLang="en-US" sz="2000" dirty="0">
                <a:latin typeface="Adobe 宋体 Std L" panose="02020300000000000000" pitchFamily="18" charset="-122"/>
                <a:ea typeface="Adobe 宋体 Std L" panose="02020300000000000000" pitchFamily="18" charset="-122"/>
              </a:rPr>
              <a:t>一条数据集记录（</a:t>
            </a:r>
            <a:r>
              <a:rPr lang="en-US" altLang="zh-CN" sz="2000" dirty="0" err="1">
                <a:latin typeface="Adobe 宋体 Std L" panose="02020300000000000000" pitchFamily="18" charset="-122"/>
                <a:ea typeface="Adobe 宋体 Std L" panose="02020300000000000000" pitchFamily="18" charset="-122"/>
              </a:rPr>
              <a:t>GDSxxx</a:t>
            </a:r>
            <a:r>
              <a:rPr lang="zh-CN" altLang="en-US" sz="2000" dirty="0">
                <a:latin typeface="Adobe 宋体 Std L" panose="02020300000000000000" pitchFamily="18" charset="-122"/>
                <a:ea typeface="Adobe 宋体 Std L" panose="02020300000000000000" pitchFamily="18" charset="-122"/>
              </a:rPr>
              <a:t>）代表一个生物学和统计学可比较的</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样本的集合，</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数据集是</a:t>
            </a:r>
            <a:r>
              <a:rPr lang="en-US" altLang="zh-CN" sz="2000" dirty="0">
                <a:latin typeface="Adobe 宋体 Std L" panose="02020300000000000000" pitchFamily="18" charset="-122"/>
                <a:ea typeface="Adobe 宋体 Std L" panose="02020300000000000000" pitchFamily="18" charset="-122"/>
              </a:rPr>
              <a:t>GEO</a:t>
            </a:r>
            <a:r>
              <a:rPr lang="zh-CN" altLang="en-US" sz="2000" dirty="0">
                <a:latin typeface="Adobe 宋体 Std L" panose="02020300000000000000" pitchFamily="18" charset="-122"/>
                <a:ea typeface="Adobe 宋体 Std L" panose="02020300000000000000" pitchFamily="18" charset="-122"/>
              </a:rPr>
              <a:t>样本数据的修订集。</a:t>
            </a:r>
          </a:p>
        </p:txBody>
      </p:sp>
    </p:spTree>
    <p:extLst>
      <p:ext uri="{BB962C8B-B14F-4D97-AF65-F5344CB8AC3E}">
        <p14:creationId xmlns:p14="http://schemas.microsoft.com/office/powerpoint/2010/main" val="3067759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背景</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29" y="1393205"/>
            <a:ext cx="8876190" cy="5066667"/>
          </a:xfrm>
          <a:prstGeom prst="rect">
            <a:avLst/>
          </a:prstGeom>
        </p:spPr>
      </p:pic>
      <p:cxnSp>
        <p:nvCxnSpPr>
          <p:cNvPr id="19" name="直接连接符 18"/>
          <p:cNvCxnSpPr/>
          <p:nvPr/>
        </p:nvCxnSpPr>
        <p:spPr>
          <a:xfrm>
            <a:off x="395958" y="3388659"/>
            <a:ext cx="8887561" cy="537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622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背景</a:t>
            </a:r>
          </a:p>
        </p:txBody>
      </p:sp>
      <p:sp>
        <p:nvSpPr>
          <p:cNvPr id="5" name="矩形 4"/>
          <p:cNvSpPr/>
          <p:nvPr/>
        </p:nvSpPr>
        <p:spPr>
          <a:xfrm>
            <a:off x="395958" y="1366215"/>
            <a:ext cx="5067153" cy="400110"/>
          </a:xfrm>
          <a:prstGeom prst="rect">
            <a:avLst/>
          </a:prstGeom>
        </p:spPr>
        <p:txBody>
          <a:bodyPr wrap="square">
            <a:spAutoFit/>
          </a:bodyPr>
          <a:lstStyle/>
          <a:p>
            <a:r>
              <a:rPr lang="en-US" altLang="zh-CN" sz="2000" dirty="0" smtClean="0">
                <a:solidFill>
                  <a:schemeClr val="accent2"/>
                </a:solidFill>
                <a:cs typeface="Microsoft New Tai Lue" panose="020B0502040204020203" pitchFamily="34" charset="0"/>
              </a:rPr>
              <a:t>GSE</a:t>
            </a:r>
            <a:r>
              <a:rPr lang="zh-CN" altLang="en-US" sz="2000" dirty="0" smtClean="0">
                <a:solidFill>
                  <a:schemeClr val="accent2"/>
                </a:solidFill>
                <a:cs typeface="Microsoft New Tai Lue" panose="020B0502040204020203" pitchFamily="34" charset="0"/>
              </a:rPr>
              <a:t>数据文件</a:t>
            </a:r>
            <a:endParaRPr lang="zh-CN" altLang="en-US" sz="2000" dirty="0">
              <a:solidFill>
                <a:schemeClr val="accent2"/>
              </a:solidFill>
              <a:cs typeface="Microsoft New Tai Lue" panose="020B0502040204020203" pitchFamily="34" charset="0"/>
            </a:endParaRPr>
          </a:p>
        </p:txBody>
      </p:sp>
      <p:sp>
        <p:nvSpPr>
          <p:cNvPr id="6" name="矩形 5"/>
          <p:cNvSpPr/>
          <p:nvPr/>
        </p:nvSpPr>
        <p:spPr>
          <a:xfrm>
            <a:off x="633523" y="2186352"/>
            <a:ext cx="9124560" cy="400110"/>
          </a:xfrm>
          <a:prstGeom prst="rect">
            <a:avLst/>
          </a:prstGeom>
        </p:spPr>
        <p:txBody>
          <a:bodyPr wrap="square">
            <a:spAutoFit/>
          </a:bodyPr>
          <a:lstStyle/>
          <a:p>
            <a:pPr indent="457200"/>
            <a:r>
              <a:rPr lang="zh-CN" altLang="en-US" sz="2000" dirty="0" smtClean="0">
                <a:latin typeface="Adobe 宋体 Std L" panose="02020300000000000000" pitchFamily="18" charset="-122"/>
                <a:ea typeface="Adobe 宋体 Std L" panose="02020300000000000000" pitchFamily="18" charset="-122"/>
              </a:rPr>
              <a:t>直观分析介绍</a:t>
            </a:r>
            <a:r>
              <a:rPr lang="en-US" altLang="zh-CN" sz="2000" dirty="0" smtClean="0">
                <a:latin typeface="Adobe 宋体 Std L" panose="02020300000000000000" pitchFamily="18" charset="-122"/>
                <a:ea typeface="Adobe 宋体 Std L" panose="02020300000000000000" pitchFamily="18" charset="-122"/>
                <a:hlinkClick r:id="rId2" action="ppaction://hlinkfile"/>
              </a:rPr>
              <a:t>GSE11287</a:t>
            </a:r>
            <a:endParaRPr lang="en-US" altLang="zh-CN" sz="2000" dirty="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519793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背景</a:t>
            </a:r>
          </a:p>
        </p:txBody>
      </p:sp>
      <p:sp>
        <p:nvSpPr>
          <p:cNvPr id="11" name="矩形 10"/>
          <p:cNvSpPr/>
          <p:nvPr/>
        </p:nvSpPr>
        <p:spPr>
          <a:xfrm>
            <a:off x="395958" y="1366215"/>
            <a:ext cx="5067153" cy="400110"/>
          </a:xfrm>
          <a:prstGeom prst="rect">
            <a:avLst/>
          </a:prstGeom>
        </p:spPr>
        <p:txBody>
          <a:bodyPr wrap="square">
            <a:spAutoFit/>
          </a:bodyPr>
          <a:lstStyle/>
          <a:p>
            <a:r>
              <a:rPr lang="en-US" altLang="zh-CN" sz="2000" dirty="0" err="1" smtClean="0">
                <a:solidFill>
                  <a:schemeClr val="accent2"/>
                </a:solidFill>
                <a:cs typeface="Microsoft New Tai Lue" panose="020B0502040204020203" pitchFamily="34" charset="0"/>
              </a:rPr>
              <a:t>Matlab</a:t>
            </a:r>
            <a:r>
              <a:rPr lang="zh-CN" altLang="en-US" sz="2000" dirty="0" smtClean="0">
                <a:solidFill>
                  <a:schemeClr val="accent2"/>
                </a:solidFill>
                <a:cs typeface="Microsoft New Tai Lue" panose="020B0502040204020203" pitchFamily="34" charset="0"/>
              </a:rPr>
              <a:t>相关技术介绍</a:t>
            </a:r>
            <a:endParaRPr lang="zh-CN" altLang="en-US" sz="2000" dirty="0">
              <a:solidFill>
                <a:schemeClr val="accent2"/>
              </a:solidFill>
              <a:cs typeface="Microsoft New Tai Lue" panose="020B0502040204020203" pitchFamily="34" charset="0"/>
            </a:endParaRPr>
          </a:p>
        </p:txBody>
      </p:sp>
      <p:sp>
        <p:nvSpPr>
          <p:cNvPr id="12" name="矩形 11"/>
          <p:cNvSpPr/>
          <p:nvPr/>
        </p:nvSpPr>
        <p:spPr>
          <a:xfrm>
            <a:off x="395958" y="2391750"/>
            <a:ext cx="9124560" cy="707886"/>
          </a:xfrm>
          <a:prstGeom prst="rect">
            <a:avLst/>
          </a:prstGeom>
        </p:spPr>
        <p:txBody>
          <a:bodyPr wrap="square">
            <a:spAutoFit/>
          </a:bodyPr>
          <a:lstStyle/>
          <a:p>
            <a:pPr indent="457200"/>
            <a:r>
              <a:rPr lang="en-US" altLang="zh-CN" sz="2000" dirty="0" err="1" smtClean="0">
                <a:latin typeface="Adobe 宋体 Std L" panose="02020300000000000000" pitchFamily="18" charset="-122"/>
                <a:ea typeface="Adobe 宋体 Std L" panose="02020300000000000000" pitchFamily="18" charset="-122"/>
              </a:rPr>
              <a:t>Matlab</a:t>
            </a:r>
            <a:r>
              <a:rPr lang="zh-CN" altLang="en-US" sz="2000" dirty="0" smtClean="0">
                <a:latin typeface="Adobe 宋体 Std L" panose="02020300000000000000" pitchFamily="18" charset="-122"/>
                <a:ea typeface="Adobe 宋体 Std L" panose="02020300000000000000" pitchFamily="18" charset="-122"/>
              </a:rPr>
              <a:t>中包含生物学信息工具箱，本平台实验过程中可以直接调取相关函数对</a:t>
            </a:r>
            <a:r>
              <a:rPr lang="en-US" altLang="zh-CN" sz="2000" dirty="0" smtClean="0">
                <a:latin typeface="Adobe 宋体 Std L" panose="02020300000000000000" pitchFamily="18" charset="-122"/>
                <a:ea typeface="Adobe 宋体 Std L" panose="02020300000000000000" pitchFamily="18" charset="-122"/>
              </a:rPr>
              <a:t>GEO</a:t>
            </a:r>
            <a:r>
              <a:rPr lang="zh-CN" altLang="en-US" sz="2000" dirty="0" smtClean="0">
                <a:latin typeface="Adobe 宋体 Std L" panose="02020300000000000000" pitchFamily="18" charset="-122"/>
                <a:ea typeface="Adobe 宋体 Std L" panose="02020300000000000000" pitchFamily="18" charset="-122"/>
              </a:rPr>
              <a:t>数据进行处理。</a:t>
            </a:r>
            <a:endParaRPr lang="en-US" altLang="zh-CN" sz="2000" dirty="0">
              <a:latin typeface="Adobe 宋体 Std L" panose="02020300000000000000" pitchFamily="18" charset="-122"/>
              <a:ea typeface="Adobe 宋体 Std L" panose="02020300000000000000" pitchFamily="18" charset="-122"/>
            </a:endParaRPr>
          </a:p>
        </p:txBody>
      </p:sp>
      <p:sp>
        <p:nvSpPr>
          <p:cNvPr id="13" name="矩形 12"/>
          <p:cNvSpPr/>
          <p:nvPr/>
        </p:nvSpPr>
        <p:spPr>
          <a:xfrm>
            <a:off x="395958" y="4024022"/>
            <a:ext cx="9124560" cy="707886"/>
          </a:xfrm>
          <a:prstGeom prst="rect">
            <a:avLst/>
          </a:prstGeom>
        </p:spPr>
        <p:txBody>
          <a:bodyPr wrap="square">
            <a:spAutoFit/>
          </a:bodyPr>
          <a:lstStyle/>
          <a:p>
            <a:pPr indent="457200"/>
            <a:r>
              <a:rPr lang="en-US" altLang="zh-CN" sz="2000" dirty="0" err="1">
                <a:latin typeface="Adobe 宋体 Std L" panose="02020300000000000000" pitchFamily="18" charset="-122"/>
                <a:ea typeface="Adobe 宋体 Std L" panose="02020300000000000000" pitchFamily="18" charset="-122"/>
              </a:rPr>
              <a:t>Matlab</a:t>
            </a:r>
            <a:r>
              <a:rPr lang="zh-CN" altLang="zh-CN" sz="2000" dirty="0">
                <a:latin typeface="Adobe 宋体 Std L" panose="02020300000000000000" pitchFamily="18" charset="-122"/>
                <a:ea typeface="Adobe 宋体 Std L" panose="02020300000000000000" pitchFamily="18" charset="-122"/>
              </a:rPr>
              <a:t>的图形用户界面（</a:t>
            </a:r>
            <a:r>
              <a:rPr lang="en-US" altLang="zh-CN" sz="2000" dirty="0">
                <a:latin typeface="Adobe 宋体 Std L" panose="02020300000000000000" pitchFamily="18" charset="-122"/>
                <a:ea typeface="Adobe 宋体 Std L" panose="02020300000000000000" pitchFamily="18" charset="-122"/>
              </a:rPr>
              <a:t>graphical user interface </a:t>
            </a:r>
            <a:r>
              <a:rPr lang="zh-CN" altLang="zh-CN" sz="2000" dirty="0">
                <a:latin typeface="Adobe 宋体 Std L" panose="02020300000000000000" pitchFamily="18" charset="-122"/>
                <a:ea typeface="Adobe 宋体 Std L" panose="02020300000000000000" pitchFamily="18" charset="-122"/>
              </a:rPr>
              <a:t>，</a:t>
            </a:r>
            <a:r>
              <a:rPr lang="en-US" altLang="zh-CN" sz="2000" dirty="0">
                <a:latin typeface="Adobe 宋体 Std L" panose="02020300000000000000" pitchFamily="18" charset="-122"/>
                <a:ea typeface="Adobe 宋体 Std L" panose="02020300000000000000" pitchFamily="18" charset="-122"/>
              </a:rPr>
              <a:t>GUI</a:t>
            </a:r>
            <a:r>
              <a:rPr lang="zh-CN" altLang="zh-CN" sz="2000" dirty="0">
                <a:latin typeface="Adobe 宋体 Std L" panose="02020300000000000000" pitchFamily="18" charset="-122"/>
                <a:ea typeface="Adobe 宋体 Std L" panose="02020300000000000000" pitchFamily="18" charset="-122"/>
              </a:rPr>
              <a:t>）是由窗口（</a:t>
            </a:r>
            <a:r>
              <a:rPr lang="en-US" altLang="zh-CN" sz="2000" dirty="0">
                <a:latin typeface="Adobe 宋体 Std L" panose="02020300000000000000" pitchFamily="18" charset="-122"/>
                <a:ea typeface="Adobe 宋体 Std L" panose="02020300000000000000" pitchFamily="18" charset="-122"/>
              </a:rPr>
              <a:t>Dialogue</a:t>
            </a:r>
            <a:r>
              <a:rPr lang="zh-CN" altLang="zh-CN" sz="2000" dirty="0">
                <a:latin typeface="Adobe 宋体 Std L" panose="02020300000000000000" pitchFamily="18" charset="-122"/>
                <a:ea typeface="Adobe 宋体 Std L" panose="02020300000000000000" pitchFamily="18" charset="-122"/>
              </a:rPr>
              <a:t>）、文字说明（</a:t>
            </a:r>
            <a:r>
              <a:rPr lang="en-US" altLang="zh-CN" sz="2000" dirty="0">
                <a:latin typeface="Adobe 宋体 Std L" panose="02020300000000000000" pitchFamily="18" charset="-122"/>
                <a:ea typeface="Adobe 宋体 Std L" panose="02020300000000000000" pitchFamily="18" charset="-122"/>
              </a:rPr>
              <a:t>Static text</a:t>
            </a:r>
            <a:r>
              <a:rPr lang="zh-CN" altLang="zh-CN" sz="2000" dirty="0">
                <a:latin typeface="Adobe 宋体 Std L" panose="02020300000000000000" pitchFamily="18" charset="-122"/>
                <a:ea typeface="Adobe 宋体 Std L" panose="02020300000000000000" pitchFamily="18" charset="-122"/>
              </a:rPr>
              <a:t>）、菜单（</a:t>
            </a:r>
            <a:r>
              <a:rPr lang="en-US" altLang="zh-CN" sz="2000" dirty="0">
                <a:latin typeface="Adobe 宋体 Std L" panose="02020300000000000000" pitchFamily="18" charset="-122"/>
                <a:ea typeface="Adobe 宋体 Std L" panose="02020300000000000000" pitchFamily="18" charset="-122"/>
              </a:rPr>
              <a:t>Menu</a:t>
            </a:r>
            <a:r>
              <a:rPr lang="zh-CN" altLang="zh-CN" sz="2000" dirty="0">
                <a:latin typeface="Adobe 宋体 Std L" panose="02020300000000000000" pitchFamily="18" charset="-122"/>
                <a:ea typeface="Adobe 宋体 Std L" panose="02020300000000000000" pitchFamily="18" charset="-122"/>
              </a:rPr>
              <a:t>）、按键（</a:t>
            </a:r>
            <a:r>
              <a:rPr lang="en-US" altLang="zh-CN" sz="2000" dirty="0">
                <a:latin typeface="Adobe 宋体 Std L" panose="02020300000000000000" pitchFamily="18" charset="-122"/>
                <a:ea typeface="Adobe 宋体 Std L" panose="02020300000000000000" pitchFamily="18" charset="-122"/>
              </a:rPr>
              <a:t>Button</a:t>
            </a:r>
            <a:r>
              <a:rPr lang="zh-CN" altLang="zh-CN" sz="2000" dirty="0">
                <a:latin typeface="Adobe 宋体 Std L" panose="02020300000000000000" pitchFamily="18" charset="-122"/>
                <a:ea typeface="Adobe 宋体 Std L" panose="02020300000000000000" pitchFamily="18" charset="-122"/>
              </a:rPr>
              <a:t>）等对象</a:t>
            </a:r>
            <a:r>
              <a:rPr lang="zh-CN" altLang="zh-CN" sz="2000" dirty="0" smtClean="0">
                <a:latin typeface="Adobe 宋体 Std L" panose="02020300000000000000" pitchFamily="18" charset="-122"/>
                <a:ea typeface="Adobe 宋体 Std L" panose="02020300000000000000" pitchFamily="18" charset="-122"/>
              </a:rPr>
              <a:t>构成</a:t>
            </a:r>
            <a:r>
              <a:rPr lang="zh-CN" altLang="en-US" sz="2000" dirty="0" smtClean="0">
                <a:latin typeface="Adobe 宋体 Std L" panose="02020300000000000000" pitchFamily="18" charset="-122"/>
                <a:ea typeface="Adobe 宋体 Std L" panose="02020300000000000000" pitchFamily="18" charset="-122"/>
              </a:rPr>
              <a:t>。</a:t>
            </a:r>
            <a:endParaRPr lang="zh-CN" altLang="en-US" sz="2000" dirty="0">
              <a:latin typeface="Adobe 宋体 Std L" panose="02020300000000000000" pitchFamily="18" charset="-122"/>
              <a:ea typeface="Adobe 宋体 Std L" panose="02020300000000000000" pitchFamily="18" charset="-122"/>
            </a:endParaRPr>
          </a:p>
        </p:txBody>
      </p:sp>
      <p:sp>
        <p:nvSpPr>
          <p:cNvPr id="3" name="菱形 2"/>
          <p:cNvSpPr/>
          <p:nvPr/>
        </p:nvSpPr>
        <p:spPr>
          <a:xfrm>
            <a:off x="524436" y="2391750"/>
            <a:ext cx="268941" cy="322728"/>
          </a:xfrm>
          <a:prstGeom prst="diamon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524436" y="4055237"/>
            <a:ext cx="268941" cy="322728"/>
          </a:xfrm>
          <a:prstGeom prst="diamon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986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707</TotalTime>
  <Words>1432</Words>
  <Application>Microsoft Office PowerPoint</Application>
  <PresentationFormat>A4 纸张(210x297 毫米)</PresentationFormat>
  <Paragraphs>163</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Adobe 宋体 Std L</vt:lpstr>
      <vt:lpstr>宋体</vt:lpstr>
      <vt:lpstr>微软雅黑</vt:lpstr>
      <vt:lpstr>微软雅黑 Light</vt:lpstr>
      <vt:lpstr>Arial</vt:lpstr>
      <vt:lpstr>Calibri</vt:lpstr>
      <vt:lpstr>Microsoft New Tai Lue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旮旯儿</cp:lastModifiedBy>
  <cp:revision>455</cp:revision>
  <dcterms:created xsi:type="dcterms:W3CDTF">2015-04-19T07:39:12Z</dcterms:created>
  <dcterms:modified xsi:type="dcterms:W3CDTF">2015-05-24T15:09:25Z</dcterms:modified>
</cp:coreProperties>
</file>