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c89d6ce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c89d6cec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c89d6cec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c89d6cec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c89d6cec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c89d6cec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c89d6cec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c89d6cec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c89d6cec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c89d6cec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c89d6cec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c89d6cec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aedaa89f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aedaa89f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c89d6cec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c89d6cec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c89d6ce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c89d6ce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c89d6ce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c89d6ce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c89d6ce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c89d6ce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c89d6cec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c89d6cec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c89d6cec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c89d6cec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c89d6cec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c89d6cec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hyperlink" Target="https://github.com/Snakesystem/Home-Credit_Data-Scientist-Projec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id" sz="3959"/>
              <a:t>PRESENTASI PROJECT AKHIR VIRTUAL INTERSHIP EXPERIENCE</a:t>
            </a:r>
            <a:endParaRPr sz="3959"/>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HOME CREDIT INDONESIA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Modeling Bagging Random Forest</a:t>
            </a:r>
            <a:endParaRPr/>
          </a:p>
        </p:txBody>
      </p:sp>
      <p:sp>
        <p:nvSpPr>
          <p:cNvPr id="122" name="Google Shape;122;p22"/>
          <p:cNvSpPr txBox="1"/>
          <p:nvPr>
            <p:ph idx="1" type="body"/>
          </p:nvPr>
        </p:nvSpPr>
        <p:spPr>
          <a:xfrm>
            <a:off x="4822350" y="1152475"/>
            <a:ext cx="401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Pada Random Forestterlihat performanya tidak jauh berbeda dengan K-Nearest Neighbors, namun pada </a:t>
            </a:r>
            <a:r>
              <a:rPr b="1" lang="id"/>
              <a:t>precision, recall dan sensitifity</a:t>
            </a:r>
            <a:r>
              <a:rPr lang="id"/>
              <a:t>, terlihat bahwa model tidak mengenali class 1 (Pinjaman ditolak). Atau dalam kata lain bahwa model gagal untuk memprediksi transaksi dan data nasabah yang pengajuannya di batalkan atau ditolak.</a:t>
            </a:r>
            <a:endParaRPr/>
          </a:p>
        </p:txBody>
      </p:sp>
      <p:pic>
        <p:nvPicPr>
          <p:cNvPr id="123" name="Google Shape;123;p22"/>
          <p:cNvPicPr preferRelativeResize="0"/>
          <p:nvPr/>
        </p:nvPicPr>
        <p:blipFill>
          <a:blip r:embed="rId3">
            <a:alphaModFix/>
          </a:blip>
          <a:stretch>
            <a:fillRect/>
          </a:stretch>
        </p:blipFill>
        <p:spPr>
          <a:xfrm>
            <a:off x="311688" y="1152475"/>
            <a:ext cx="4010025" cy="1485900"/>
          </a:xfrm>
          <a:prstGeom prst="rect">
            <a:avLst/>
          </a:prstGeom>
          <a:noFill/>
          <a:ln>
            <a:noFill/>
          </a:ln>
        </p:spPr>
      </p:pic>
      <p:pic>
        <p:nvPicPr>
          <p:cNvPr id="124" name="Google Shape;124;p22"/>
          <p:cNvPicPr preferRelativeResize="0"/>
          <p:nvPr/>
        </p:nvPicPr>
        <p:blipFill>
          <a:blip r:embed="rId4">
            <a:alphaModFix/>
          </a:blip>
          <a:stretch>
            <a:fillRect/>
          </a:stretch>
        </p:blipFill>
        <p:spPr>
          <a:xfrm>
            <a:off x="1322625" y="2638375"/>
            <a:ext cx="2867360" cy="193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Modeling Gradient Boosting</a:t>
            </a:r>
            <a:endParaRPr/>
          </a:p>
        </p:txBody>
      </p:sp>
      <p:sp>
        <p:nvSpPr>
          <p:cNvPr id="130" name="Google Shape;130;p23"/>
          <p:cNvSpPr txBox="1"/>
          <p:nvPr>
            <p:ph idx="1" type="body"/>
          </p:nvPr>
        </p:nvSpPr>
        <p:spPr>
          <a:xfrm>
            <a:off x="4932425" y="1152475"/>
            <a:ext cx="390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Tidak jauh berbeda dengan Rndom Forest, Gradient Boosting juga memiliki kesamaan performa pada data ini. Hal tersebut karena kedua algoritma tersebut dibangun dari pohon keputusan (Decision Tree). Hanya saja Gradient Boosting menggunakan konsep perulangan dalam membuat model trainingnya.</a:t>
            </a:r>
            <a:endParaRPr/>
          </a:p>
        </p:txBody>
      </p:sp>
      <p:pic>
        <p:nvPicPr>
          <p:cNvPr id="131" name="Google Shape;131;p23"/>
          <p:cNvPicPr preferRelativeResize="0"/>
          <p:nvPr/>
        </p:nvPicPr>
        <p:blipFill>
          <a:blip r:embed="rId3">
            <a:alphaModFix/>
          </a:blip>
          <a:stretch>
            <a:fillRect/>
          </a:stretch>
        </p:blipFill>
        <p:spPr>
          <a:xfrm>
            <a:off x="457863" y="1336825"/>
            <a:ext cx="4029075" cy="1447800"/>
          </a:xfrm>
          <a:prstGeom prst="rect">
            <a:avLst/>
          </a:prstGeom>
          <a:noFill/>
          <a:ln>
            <a:noFill/>
          </a:ln>
        </p:spPr>
      </p:pic>
      <p:pic>
        <p:nvPicPr>
          <p:cNvPr id="132" name="Google Shape;132;p23"/>
          <p:cNvPicPr preferRelativeResize="0"/>
          <p:nvPr/>
        </p:nvPicPr>
        <p:blipFill>
          <a:blip r:embed="rId4">
            <a:alphaModFix/>
          </a:blip>
          <a:stretch>
            <a:fillRect/>
          </a:stretch>
        </p:blipFill>
        <p:spPr>
          <a:xfrm>
            <a:off x="1729375" y="2876275"/>
            <a:ext cx="2538900" cy="16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Hyperparameter Gradient Boosting</a:t>
            </a:r>
            <a:endParaRPr/>
          </a:p>
        </p:txBody>
      </p:sp>
      <p:sp>
        <p:nvSpPr>
          <p:cNvPr id="138" name="Google Shape;138;p24"/>
          <p:cNvSpPr txBox="1"/>
          <p:nvPr>
            <p:ph idx="1" type="body"/>
          </p:nvPr>
        </p:nvSpPr>
        <p:spPr>
          <a:xfrm>
            <a:off x="4843550" y="1152475"/>
            <a:ext cx="3988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d"/>
              <a:t>Karena penasaran dengan model Ensemble, maka saya melakukan Hyperparameter pada salah satu model ini yaitu Gradient Boosting.</a:t>
            </a:r>
            <a:endParaRPr/>
          </a:p>
          <a:p>
            <a:pPr indent="0" lvl="0" marL="0" rtl="0" algn="l">
              <a:spcBef>
                <a:spcPts val="1200"/>
              </a:spcBef>
              <a:spcAft>
                <a:spcPts val="1200"/>
              </a:spcAft>
              <a:buNone/>
            </a:pPr>
            <a:r>
              <a:rPr lang="id"/>
              <a:t>Namun ternyata semakin ditambahkan banyaknya pohon, error yang dihasilkan semakin besar, maka dari itu saya akan mencoba menggunakan jumlah pohon yang sedikit &lt;= 50</a:t>
            </a:r>
            <a:endParaRPr/>
          </a:p>
        </p:txBody>
      </p:sp>
      <p:pic>
        <p:nvPicPr>
          <p:cNvPr id="139" name="Google Shape;139;p24"/>
          <p:cNvPicPr preferRelativeResize="0"/>
          <p:nvPr/>
        </p:nvPicPr>
        <p:blipFill>
          <a:blip r:embed="rId3">
            <a:alphaModFix/>
          </a:blip>
          <a:stretch>
            <a:fillRect/>
          </a:stretch>
        </p:blipFill>
        <p:spPr>
          <a:xfrm>
            <a:off x="414400" y="1152475"/>
            <a:ext cx="4157601" cy="261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Evaluation</a:t>
            </a:r>
            <a:endParaRPr/>
          </a:p>
        </p:txBody>
      </p:sp>
      <p:sp>
        <p:nvSpPr>
          <p:cNvPr id="145" name="Google Shape;145;p25"/>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Ternyata tidak terjadi perubahan yang signifikan pada model ensemble ini, dimana class 1 tidak berhasil diprediksi oleh model.</a:t>
            </a:r>
            <a:endParaRPr/>
          </a:p>
          <a:p>
            <a:pPr indent="0" lvl="0" marL="0" rtl="0" algn="l">
              <a:spcBef>
                <a:spcPts val="1200"/>
              </a:spcBef>
              <a:spcAft>
                <a:spcPts val="1200"/>
              </a:spcAft>
              <a:buNone/>
            </a:pPr>
            <a:r>
              <a:rPr lang="id"/>
              <a:t>Maka dariitu K-Nearest Neighbors performanya lebih baik dibandingkan dengan model lainya pada dataset ini.</a:t>
            </a:r>
            <a:endParaRPr/>
          </a:p>
        </p:txBody>
      </p:sp>
      <p:pic>
        <p:nvPicPr>
          <p:cNvPr id="146" name="Google Shape;146;p25"/>
          <p:cNvPicPr preferRelativeResize="0"/>
          <p:nvPr/>
        </p:nvPicPr>
        <p:blipFill>
          <a:blip r:embed="rId3">
            <a:alphaModFix/>
          </a:blip>
          <a:stretch>
            <a:fillRect/>
          </a:stretch>
        </p:blipFill>
        <p:spPr>
          <a:xfrm>
            <a:off x="311700" y="1152463"/>
            <a:ext cx="3619500" cy="1285875"/>
          </a:xfrm>
          <a:prstGeom prst="rect">
            <a:avLst/>
          </a:prstGeom>
          <a:noFill/>
          <a:ln>
            <a:noFill/>
          </a:ln>
        </p:spPr>
      </p:pic>
      <p:pic>
        <p:nvPicPr>
          <p:cNvPr id="147" name="Google Shape;147;p25"/>
          <p:cNvPicPr preferRelativeResize="0"/>
          <p:nvPr/>
        </p:nvPicPr>
        <p:blipFill>
          <a:blip r:embed="rId4">
            <a:alphaModFix/>
          </a:blip>
          <a:stretch>
            <a:fillRect/>
          </a:stretch>
        </p:blipFill>
        <p:spPr>
          <a:xfrm>
            <a:off x="1410400" y="2573104"/>
            <a:ext cx="2300025" cy="160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Conclution</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Pada Akhirnya saya menggunakan model K-Nearest Neighbors sebagai model akhir yang di gunakan untuk melakukan prediksi terhadap calon nasabah yang akan di aproace pengajuan pinjamannya atau ditolak. dengan performa model sebagai berikut:</a:t>
            </a:r>
            <a:endParaRPr/>
          </a:p>
          <a:p>
            <a:pPr indent="0" lvl="0" marL="0" rtl="0" algn="l">
              <a:spcBef>
                <a:spcPts val="120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532663" y="2571738"/>
            <a:ext cx="1943100" cy="1400175"/>
          </a:xfrm>
          <a:prstGeom prst="rect">
            <a:avLst/>
          </a:prstGeom>
          <a:noFill/>
          <a:ln>
            <a:noFill/>
          </a:ln>
        </p:spPr>
      </p:pic>
      <p:pic>
        <p:nvPicPr>
          <p:cNvPr id="155" name="Google Shape;155;p26"/>
          <p:cNvPicPr preferRelativeResize="0"/>
          <p:nvPr/>
        </p:nvPicPr>
        <p:blipFill>
          <a:blip r:embed="rId4">
            <a:alphaModFix/>
          </a:blip>
          <a:stretch>
            <a:fillRect/>
          </a:stretch>
        </p:blipFill>
        <p:spPr>
          <a:xfrm>
            <a:off x="3841400" y="2628888"/>
            <a:ext cx="3638550" cy="1285875"/>
          </a:xfrm>
          <a:prstGeom prst="rect">
            <a:avLst/>
          </a:prstGeom>
          <a:noFill/>
          <a:ln>
            <a:noFill/>
          </a:ln>
        </p:spPr>
      </p:pic>
      <p:sp>
        <p:nvSpPr>
          <p:cNvPr id="156" name="Google Shape;156;p26"/>
          <p:cNvSpPr txBox="1"/>
          <p:nvPr/>
        </p:nvSpPr>
        <p:spPr>
          <a:xfrm>
            <a:off x="477675" y="3971925"/>
            <a:ext cx="45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u="sng">
                <a:solidFill>
                  <a:schemeClr val="hlink"/>
                </a:solidFill>
                <a:hlinkClick r:id="rId5"/>
              </a:rPr>
              <a:t>Link repository github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DATASET</a:t>
            </a:r>
            <a:endParaRPr/>
          </a:p>
        </p:txBody>
      </p:sp>
      <p:sp>
        <p:nvSpPr>
          <p:cNvPr id="63" name="Google Shape;63;p14"/>
          <p:cNvSpPr txBox="1"/>
          <p:nvPr>
            <p:ph idx="1" type="body"/>
          </p:nvPr>
        </p:nvSpPr>
        <p:spPr>
          <a:xfrm>
            <a:off x="311700" y="2788375"/>
            <a:ext cx="8520600" cy="173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d"/>
              <a:t>Dataset terdiri dari 307511 baris dan 122 kolom dimana terdiri dari:</a:t>
            </a:r>
            <a:endParaRPr/>
          </a:p>
          <a:p>
            <a:pPr indent="0" lvl="0" marL="0" rtl="0" algn="l">
              <a:spcBef>
                <a:spcPts val="1200"/>
              </a:spcBef>
              <a:spcAft>
                <a:spcPts val="0"/>
              </a:spcAft>
              <a:buNone/>
            </a:pPr>
            <a:r>
              <a:rPr lang="id"/>
              <a:t>65 kolom berupa data floating point</a:t>
            </a:r>
            <a:endParaRPr/>
          </a:p>
          <a:p>
            <a:pPr indent="0" lvl="0" marL="0" rtl="0" algn="l">
              <a:spcBef>
                <a:spcPts val="1200"/>
              </a:spcBef>
              <a:spcAft>
                <a:spcPts val="0"/>
              </a:spcAft>
              <a:buNone/>
            </a:pPr>
            <a:r>
              <a:rPr lang="id"/>
              <a:t>41 kolom berupa integer</a:t>
            </a:r>
            <a:endParaRPr/>
          </a:p>
          <a:p>
            <a:pPr indent="0" lvl="0" marL="0" rtl="0" algn="l">
              <a:spcBef>
                <a:spcPts val="1200"/>
              </a:spcBef>
              <a:spcAft>
                <a:spcPts val="1200"/>
              </a:spcAft>
              <a:buNone/>
            </a:pPr>
            <a:r>
              <a:rPr lang="id"/>
              <a:t>16 kolom berupa object / kategorikal</a:t>
            </a:r>
            <a:endParaRPr/>
          </a:p>
        </p:txBody>
      </p:sp>
      <p:pic>
        <p:nvPicPr>
          <p:cNvPr id="64" name="Google Shape;64;p14"/>
          <p:cNvPicPr preferRelativeResize="0"/>
          <p:nvPr/>
        </p:nvPicPr>
        <p:blipFill>
          <a:blip r:embed="rId3">
            <a:alphaModFix/>
          </a:blip>
          <a:stretch>
            <a:fillRect/>
          </a:stretch>
        </p:blipFill>
        <p:spPr>
          <a:xfrm>
            <a:off x="311700" y="1152475"/>
            <a:ext cx="8520600" cy="156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Data Cleansing</a:t>
            </a:r>
            <a:endParaRPr/>
          </a:p>
        </p:txBody>
      </p:sp>
      <p:sp>
        <p:nvSpPr>
          <p:cNvPr id="70" name="Google Shape;70;p15"/>
          <p:cNvSpPr txBox="1"/>
          <p:nvPr>
            <p:ph idx="1" type="body"/>
          </p:nvPr>
        </p:nvSpPr>
        <p:spPr>
          <a:xfrm>
            <a:off x="3832625" y="1152475"/>
            <a:ext cx="49998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id"/>
              <a:t>Terdiri 6 kolom object yang memiliki bnyak data kosong sangat banyak, untuk kolom </a:t>
            </a:r>
            <a:r>
              <a:rPr b="1" lang="id"/>
              <a:t>name_type_suit</a:t>
            </a:r>
            <a:r>
              <a:rPr lang="id"/>
              <a:t> saya melakukan analisis lebih lanjut karena mamiliki </a:t>
            </a:r>
            <a:r>
              <a:rPr i="1" lang="id"/>
              <a:t>Nan</a:t>
            </a:r>
            <a:r>
              <a:rPr lang="id"/>
              <a:t> yang sedikit. Namun ternyata terdapat banyak nilai </a:t>
            </a:r>
            <a:r>
              <a:rPr b="1" lang="id"/>
              <a:t>unknow</a:t>
            </a:r>
            <a:r>
              <a:rPr lang="id"/>
              <a:t> dalam kolom tersebut, jadi kolom tidak kurang memberikan penjelasan, begitu juga dengan kolom </a:t>
            </a:r>
            <a:r>
              <a:rPr b="1" lang="id"/>
              <a:t>occupation_type</a:t>
            </a:r>
            <a:r>
              <a:rPr lang="id"/>
              <a:t>. Maka pada akhirnya saya putuskan untuk melakukan penghapusan pada kolom kategorikal yang memiliki nilai </a:t>
            </a:r>
            <a:r>
              <a:rPr i="1" lang="id"/>
              <a:t>Nan.</a:t>
            </a:r>
            <a:endParaRPr i="1"/>
          </a:p>
          <a:p>
            <a:pPr indent="0" lvl="0" marL="0" rtl="0" algn="l">
              <a:spcBef>
                <a:spcPts val="1200"/>
              </a:spcBef>
              <a:spcAft>
                <a:spcPts val="1200"/>
              </a:spcAft>
              <a:buNone/>
            </a:pPr>
            <a:r>
              <a:rPr lang="id"/>
              <a:t>Begitu juga pada kolom numeric karena nilai jika mengisikan dengan  measure centran tendency maka distribusi data akan sangat jomplang, sedangkan jika mengisinya dengan regressi maka kolom bisa saja terjadi heteorskedastisiti.</a:t>
            </a:r>
            <a:endParaRPr/>
          </a:p>
        </p:txBody>
      </p:sp>
      <p:pic>
        <p:nvPicPr>
          <p:cNvPr id="71" name="Google Shape;71;p15"/>
          <p:cNvPicPr preferRelativeResize="0"/>
          <p:nvPr/>
        </p:nvPicPr>
        <p:blipFill>
          <a:blip r:embed="rId3">
            <a:alphaModFix/>
          </a:blip>
          <a:stretch>
            <a:fillRect/>
          </a:stretch>
        </p:blipFill>
        <p:spPr>
          <a:xfrm>
            <a:off x="311702" y="1162050"/>
            <a:ext cx="3441354" cy="340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8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Exploratory Data Analysis</a:t>
            </a:r>
            <a:endParaRPr/>
          </a:p>
        </p:txBody>
      </p:sp>
      <p:sp>
        <p:nvSpPr>
          <p:cNvPr id="77" name="Google Shape;77;p16"/>
          <p:cNvSpPr txBox="1"/>
          <p:nvPr>
            <p:ph idx="1" type="body"/>
          </p:nvPr>
        </p:nvSpPr>
        <p:spPr>
          <a:xfrm>
            <a:off x="4572000" y="908075"/>
            <a:ext cx="4122000" cy="194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id"/>
              <a:t>Temuan pertama pada visualisasi data adalah kebanyakan para nasabah yang mengajukan pinjaman adalah seorang pekerja personal, bahkan jarang sekali peminjam berasal dari kalangan pengusaha atau perusahaan.</a:t>
            </a:r>
            <a:endParaRPr/>
          </a:p>
        </p:txBody>
      </p:sp>
      <p:pic>
        <p:nvPicPr>
          <p:cNvPr id="78" name="Google Shape;78;p16"/>
          <p:cNvPicPr preferRelativeResize="0"/>
          <p:nvPr/>
        </p:nvPicPr>
        <p:blipFill>
          <a:blip r:embed="rId3">
            <a:alphaModFix/>
          </a:blip>
          <a:stretch>
            <a:fillRect/>
          </a:stretch>
        </p:blipFill>
        <p:spPr>
          <a:xfrm>
            <a:off x="400574" y="862199"/>
            <a:ext cx="3523601" cy="1992900"/>
          </a:xfrm>
          <a:prstGeom prst="rect">
            <a:avLst/>
          </a:prstGeom>
          <a:noFill/>
          <a:ln>
            <a:noFill/>
          </a:ln>
        </p:spPr>
      </p:pic>
      <p:pic>
        <p:nvPicPr>
          <p:cNvPr id="79" name="Google Shape;79;p16"/>
          <p:cNvPicPr preferRelativeResize="0"/>
          <p:nvPr/>
        </p:nvPicPr>
        <p:blipFill>
          <a:blip r:embed="rId4">
            <a:alphaModFix/>
          </a:blip>
          <a:stretch>
            <a:fillRect/>
          </a:stretch>
        </p:blipFill>
        <p:spPr>
          <a:xfrm>
            <a:off x="436425" y="2855100"/>
            <a:ext cx="3451896" cy="1983625"/>
          </a:xfrm>
          <a:prstGeom prst="rect">
            <a:avLst/>
          </a:prstGeom>
          <a:noFill/>
          <a:ln>
            <a:noFill/>
          </a:ln>
        </p:spPr>
      </p:pic>
      <p:sp>
        <p:nvSpPr>
          <p:cNvPr id="80" name="Google Shape;80;p16"/>
          <p:cNvSpPr txBox="1"/>
          <p:nvPr>
            <p:ph idx="1" type="body"/>
          </p:nvPr>
        </p:nvSpPr>
        <p:spPr>
          <a:xfrm>
            <a:off x="4572000" y="2960125"/>
            <a:ext cx="4122000" cy="194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id"/>
              <a:t>Temuan lainnya adalah, kebanyakan nasabah yang terdaftar pada Home Credit sudah berstatus </a:t>
            </a:r>
            <a:r>
              <a:rPr i="1" lang="id"/>
              <a:t>Meried</a:t>
            </a:r>
            <a:r>
              <a:rPr lang="id"/>
              <a:t> atau sudah berpasangan, mungkin saja karena kebutuhan akan keluarga yang perlu terpenuhi.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8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Exploratory Data Analysis</a:t>
            </a:r>
            <a:endParaRPr/>
          </a:p>
        </p:txBody>
      </p:sp>
      <p:sp>
        <p:nvSpPr>
          <p:cNvPr id="86" name="Google Shape;86;p17"/>
          <p:cNvSpPr txBox="1"/>
          <p:nvPr>
            <p:ph idx="1" type="body"/>
          </p:nvPr>
        </p:nvSpPr>
        <p:spPr>
          <a:xfrm>
            <a:off x="4710300" y="914600"/>
            <a:ext cx="4122000" cy="3349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d"/>
              <a:t>Ada temuan yang unik menurut saya disini,pada kolom status banyak nasabah yang melakukan pinjaman adalah berstatus </a:t>
            </a:r>
            <a:r>
              <a:rPr i="1" lang="id"/>
              <a:t>Meried</a:t>
            </a:r>
            <a:r>
              <a:rPr lang="id"/>
              <a:t>. Namun ternyata dari kolom </a:t>
            </a:r>
            <a:r>
              <a:rPr b="1" lang="id"/>
              <a:t>jumlah_anak</a:t>
            </a:r>
            <a:r>
              <a:rPr lang="id"/>
              <a:t> ternyata banyak juga nasabah yang belum memiliki anak.</a:t>
            </a:r>
            <a:endParaRPr/>
          </a:p>
          <a:p>
            <a:pPr indent="0" lvl="0" marL="0" rtl="0" algn="l">
              <a:spcBef>
                <a:spcPts val="1200"/>
              </a:spcBef>
              <a:spcAft>
                <a:spcPts val="1200"/>
              </a:spcAft>
              <a:buNone/>
            </a:pPr>
            <a:r>
              <a:rPr lang="id"/>
              <a:t>Anggapan saya bahwa kebanyakan nasabah yang mengajukan pinjaman kepada Home Credit adalah para pasangan muda, bisa saja pinjaman digunakan untuk keperluan resepsi atau keperluan lain pasutri muda. Uwwuw banget.</a:t>
            </a:r>
            <a:endParaRPr/>
          </a:p>
        </p:txBody>
      </p:sp>
      <p:pic>
        <p:nvPicPr>
          <p:cNvPr id="87" name="Google Shape;87;p17"/>
          <p:cNvPicPr preferRelativeResize="0"/>
          <p:nvPr/>
        </p:nvPicPr>
        <p:blipFill>
          <a:blip r:embed="rId3">
            <a:alphaModFix/>
          </a:blip>
          <a:stretch>
            <a:fillRect/>
          </a:stretch>
        </p:blipFill>
        <p:spPr>
          <a:xfrm>
            <a:off x="396800" y="914600"/>
            <a:ext cx="4267200" cy="2541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Preprocessing Data</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500"/>
              <a:t>Pada tahap ini saya hanya menggunakan </a:t>
            </a:r>
            <a:r>
              <a:rPr b="1" lang="id" sz="1500"/>
              <a:t>LabelEncoder </a:t>
            </a:r>
            <a:r>
              <a:rPr lang="id" sz="1500"/>
              <a:t>karena data object type semuanya terdapat lebih dari 2 class value data</a:t>
            </a:r>
            <a:endParaRPr sz="1500"/>
          </a:p>
          <a:p>
            <a:pPr indent="0" lvl="0" marL="0" rtl="0" algn="l">
              <a:spcBef>
                <a:spcPts val="1200"/>
              </a:spcBef>
              <a:spcAft>
                <a:spcPts val="0"/>
              </a:spcAft>
              <a:buNone/>
            </a:pPr>
            <a:r>
              <a:rPr lang="id" sz="1500"/>
              <a:t>Selain itu saya juga tidak melakukan </a:t>
            </a:r>
            <a:r>
              <a:rPr b="1" lang="id" sz="1500"/>
              <a:t>StandardScaler, RobustScaler dsb.</a:t>
            </a:r>
            <a:r>
              <a:rPr lang="id" sz="1500"/>
              <a:t> Karena distribusi dari kolom </a:t>
            </a:r>
            <a:r>
              <a:rPr b="1" lang="id" sz="1500"/>
              <a:t>Jumlah pinjaman dan JumlahPencairan. </a:t>
            </a:r>
            <a:r>
              <a:rPr lang="id" sz="1500"/>
              <a:t>Memiliki distribusi normal. Berikut adalah data yang telah dilakukan preprocessing:</a:t>
            </a:r>
            <a:endParaRPr sz="1500"/>
          </a:p>
          <a:p>
            <a:pPr indent="0" lvl="0" marL="0" rtl="0" algn="l">
              <a:spcBef>
                <a:spcPts val="120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311700" y="2756975"/>
            <a:ext cx="8520601" cy="147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Modeling</a:t>
            </a:r>
            <a:endParaRPr/>
          </a:p>
        </p:txBody>
      </p:sp>
      <p:sp>
        <p:nvSpPr>
          <p:cNvPr id="100" name="Google Shape;100;p19"/>
          <p:cNvSpPr txBox="1"/>
          <p:nvPr>
            <p:ph idx="1" type="body"/>
          </p:nvPr>
        </p:nvSpPr>
        <p:spPr>
          <a:xfrm>
            <a:off x="4432525" y="1152475"/>
            <a:ext cx="439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Karena label (Y) merupakan imbalance dan berupa data discret, maka saya akan menggunakan beberapa algoritma clasifikasi yang bisa mengatasi tersebut. Diantaranya:</a:t>
            </a:r>
            <a:endParaRPr/>
          </a:p>
          <a:p>
            <a:pPr indent="-342900" lvl="0" marL="457200" rtl="0" algn="l">
              <a:spcBef>
                <a:spcPts val="1200"/>
              </a:spcBef>
              <a:spcAft>
                <a:spcPts val="0"/>
              </a:spcAft>
              <a:buSzPts val="1800"/>
              <a:buChar char="-"/>
            </a:pPr>
            <a:r>
              <a:rPr lang="id"/>
              <a:t>K-Nearest Neighbors</a:t>
            </a:r>
            <a:endParaRPr/>
          </a:p>
          <a:p>
            <a:pPr indent="-342900" lvl="0" marL="457200" rtl="0" algn="l">
              <a:spcBef>
                <a:spcPts val="0"/>
              </a:spcBef>
              <a:spcAft>
                <a:spcPts val="0"/>
              </a:spcAft>
              <a:buSzPts val="1800"/>
              <a:buChar char="-"/>
            </a:pPr>
            <a:r>
              <a:rPr lang="id"/>
              <a:t>Decision tree</a:t>
            </a:r>
            <a:endParaRPr/>
          </a:p>
          <a:p>
            <a:pPr indent="-342900" lvl="0" marL="457200" rtl="0" algn="l">
              <a:spcBef>
                <a:spcPts val="0"/>
              </a:spcBef>
              <a:spcAft>
                <a:spcPts val="0"/>
              </a:spcAft>
              <a:buSzPts val="1800"/>
              <a:buChar char="-"/>
            </a:pPr>
            <a:r>
              <a:rPr lang="id"/>
              <a:t>Bagging Ensemble</a:t>
            </a:r>
            <a:endParaRPr/>
          </a:p>
          <a:p>
            <a:pPr indent="-342900" lvl="0" marL="457200" rtl="0" algn="l">
              <a:spcBef>
                <a:spcPts val="0"/>
              </a:spcBef>
              <a:spcAft>
                <a:spcPts val="0"/>
              </a:spcAft>
              <a:buSzPts val="1800"/>
              <a:buChar char="-"/>
            </a:pPr>
            <a:r>
              <a:rPr lang="id"/>
              <a:t>Boosting Ensemble</a:t>
            </a:r>
            <a:endParaRPr/>
          </a:p>
        </p:txBody>
      </p:sp>
      <p:pic>
        <p:nvPicPr>
          <p:cNvPr id="101" name="Google Shape;101;p19"/>
          <p:cNvPicPr preferRelativeResize="0"/>
          <p:nvPr/>
        </p:nvPicPr>
        <p:blipFill>
          <a:blip r:embed="rId3">
            <a:alphaModFix/>
          </a:blip>
          <a:stretch>
            <a:fillRect/>
          </a:stretch>
        </p:blipFill>
        <p:spPr>
          <a:xfrm>
            <a:off x="311700" y="1152463"/>
            <a:ext cx="3924300" cy="254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Modeling K-Nearest Neighbors</a:t>
            </a:r>
            <a:endParaRPr/>
          </a:p>
        </p:txBody>
      </p:sp>
      <p:sp>
        <p:nvSpPr>
          <p:cNvPr id="107" name="Google Shape;107;p20"/>
          <p:cNvSpPr txBox="1"/>
          <p:nvPr>
            <p:ph idx="1" type="body"/>
          </p:nvPr>
        </p:nvSpPr>
        <p:spPr>
          <a:xfrm>
            <a:off x="4572000" y="1152475"/>
            <a:ext cx="4193100" cy="238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Dari hasil Wlbow Curve, Nilai </a:t>
            </a:r>
            <a:r>
              <a:rPr b="1" lang="id"/>
              <a:t>K </a:t>
            </a:r>
            <a:r>
              <a:rPr lang="id"/>
              <a:t> yang lebih optimal mulai dari </a:t>
            </a:r>
            <a:r>
              <a:rPr b="1" lang="id"/>
              <a:t>k11 </a:t>
            </a:r>
            <a:r>
              <a:rPr lang="id"/>
              <a:t>dan seterusnya. Maka saya menggunakan </a:t>
            </a:r>
            <a:r>
              <a:rPr b="1" lang="id"/>
              <a:t>K15</a:t>
            </a:r>
            <a:r>
              <a:rPr lang="id"/>
              <a:t> untuk train model dan didapati hasil matrics yang tepat dan tidak terjadi undervit atau overvit pada data test maupun data train.</a:t>
            </a:r>
            <a:endParaRPr/>
          </a:p>
        </p:txBody>
      </p:sp>
      <p:pic>
        <p:nvPicPr>
          <p:cNvPr id="108" name="Google Shape;108;p20"/>
          <p:cNvPicPr preferRelativeResize="0"/>
          <p:nvPr/>
        </p:nvPicPr>
        <p:blipFill>
          <a:blip r:embed="rId3">
            <a:alphaModFix/>
          </a:blip>
          <a:stretch>
            <a:fillRect/>
          </a:stretch>
        </p:blipFill>
        <p:spPr>
          <a:xfrm>
            <a:off x="311700" y="1152469"/>
            <a:ext cx="3940276" cy="2118925"/>
          </a:xfrm>
          <a:prstGeom prst="rect">
            <a:avLst/>
          </a:prstGeom>
          <a:noFill/>
          <a:ln>
            <a:noFill/>
          </a:ln>
        </p:spPr>
      </p:pic>
      <p:pic>
        <p:nvPicPr>
          <p:cNvPr id="109" name="Google Shape;109;p20"/>
          <p:cNvPicPr preferRelativeResize="0"/>
          <p:nvPr/>
        </p:nvPicPr>
        <p:blipFill>
          <a:blip r:embed="rId4">
            <a:alphaModFix/>
          </a:blip>
          <a:stretch>
            <a:fillRect/>
          </a:stretch>
        </p:blipFill>
        <p:spPr>
          <a:xfrm>
            <a:off x="1310288" y="3168688"/>
            <a:ext cx="1943100" cy="140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Modeling Decision Tree</a:t>
            </a:r>
            <a:endParaRPr/>
          </a:p>
        </p:txBody>
      </p:sp>
      <p:sp>
        <p:nvSpPr>
          <p:cNvPr id="115" name="Google Shape;115;p21"/>
          <p:cNvSpPr txBox="1"/>
          <p:nvPr>
            <p:ph idx="1" type="body"/>
          </p:nvPr>
        </p:nvSpPr>
        <p:spPr>
          <a:xfrm>
            <a:off x="3910400" y="1676475"/>
            <a:ext cx="4921800" cy="193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Sepertinya Decision Tree Classifier tidak cocok untuk data ini, karena terlihat bahwa sangat dominan terhadap data train, sedangkan performa pada data test sangat kurang. Sehingga terjadilah overfitting pada model ini.</a:t>
            </a:r>
            <a:endParaRPr/>
          </a:p>
        </p:txBody>
      </p:sp>
      <p:pic>
        <p:nvPicPr>
          <p:cNvPr id="116" name="Google Shape;116;p21"/>
          <p:cNvPicPr preferRelativeResize="0"/>
          <p:nvPr/>
        </p:nvPicPr>
        <p:blipFill>
          <a:blip r:embed="rId3">
            <a:alphaModFix/>
          </a:blip>
          <a:stretch>
            <a:fillRect/>
          </a:stretch>
        </p:blipFill>
        <p:spPr>
          <a:xfrm>
            <a:off x="774056" y="1676481"/>
            <a:ext cx="2462847" cy="193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