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82" r:id="rId7"/>
    <p:sldId id="264" r:id="rId8"/>
    <p:sldId id="265" r:id="rId9"/>
    <p:sldId id="275" r:id="rId10"/>
    <p:sldId id="276" r:id="rId11"/>
    <p:sldId id="266" r:id="rId12"/>
    <p:sldId id="267" r:id="rId13"/>
    <p:sldId id="268" r:id="rId14"/>
    <p:sldId id="278" r:id="rId15"/>
    <p:sldId id="277" r:id="rId16"/>
    <p:sldId id="279" r:id="rId17"/>
    <p:sldId id="280" r:id="rId18"/>
    <p:sldId id="281" r:id="rId19"/>
    <p:sldId id="270" r:id="rId20"/>
    <p:sldId id="271" r:id="rId21"/>
    <p:sldId id="283" r:id="rId22"/>
    <p:sldId id="284" r:id="rId23"/>
    <p:sldId id="272" r:id="rId24"/>
  </p:sldIdLst>
  <p:sldSz cx="9144000" cy="5143500" type="screen16x9"/>
  <p:notesSz cx="6858000" cy="9144000"/>
  <p:embeddedFontLst>
    <p:embeddedFont>
      <p:font typeface="Inter" panose="020B0604020202020204" charset="0"/>
      <p:regular r:id="rId26"/>
      <p:bold r:id="rId27"/>
    </p:embeddedFont>
    <p:embeddedFont>
      <p:font typeface="Inter Medium" panose="020B0604020202020204" charset="0"/>
      <p:regular r:id="rId28"/>
      <p:bold r:id="rId29"/>
    </p:embeddedFont>
    <p:embeddedFont>
      <p:font typeface="Inter SemiBold" panose="020B0604020202020204" charset="0"/>
      <p:regular r:id="rId30"/>
      <p:bold r:id="rId31"/>
    </p:embeddedFont>
    <p:embeddedFont>
      <p:font typeface="Maven Pro SemiBol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1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877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51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70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05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2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3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ee.id/2020/12/jenis-uji-korelasi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Kelompok 6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&lt;Feri Irawansyah&gt;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&lt;Achmad Raihan&gt;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5611761" y="1556750"/>
            <a:ext cx="2949677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 untuk melihat keseimbangan jumlah </a:t>
            </a:r>
            <a:r>
              <a:rPr lang="en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target variable </a:t>
            </a: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kolom</a:t>
            </a:r>
            <a:r>
              <a:rPr lang="en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 </a:t>
            </a: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tiap tingkat kualitasnya.</a:t>
            </a:r>
            <a:endParaRPr lang="en" sz="12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383E5-3BAA-9705-00F7-922FF3C5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2" y="1382737"/>
            <a:ext cx="4685714" cy="30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2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tanpa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</a:t>
            </a: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F08FAB-F9EA-1837-60BD-AC6093E37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66046"/>
              </p:ext>
            </p:extLst>
          </p:nvPr>
        </p:nvGraphicFramePr>
        <p:xfrm>
          <a:off x="521110" y="231222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671210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026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Persentase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8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6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1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15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F08FAB-F9EA-1837-60BD-AC6093E37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27937"/>
              </p:ext>
            </p:extLst>
          </p:nvPr>
        </p:nvGraphicFramePr>
        <p:xfrm>
          <a:off x="521110" y="231222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671210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026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Persentase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8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6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1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1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5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4800600" y="1492925"/>
            <a:ext cx="344519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8CE74-682B-E549-40B3-4C9DD47D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1" y="1375203"/>
            <a:ext cx="3706740" cy="31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4800600" y="1492925"/>
            <a:ext cx="344519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8CE74-682B-E549-40B3-4C9DD47D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1" y="1375203"/>
            <a:ext cx="3706740" cy="31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1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C46F-A1D6-9A0E-BF64-E93E2A834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Heatmap Confusion Matrix pada Random Forest: Classifier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5F7B-8A2F-B50F-AB62-BAA97EAD28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Heatmap Confusion Matrix pada Support Vector Machine: Classifier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ECF01B81-3853-4951-C891-9DF8C9B6DF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86EA3-FE1A-B520-F2EC-760FAC5E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1" y="2056421"/>
            <a:ext cx="3421677" cy="2347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DE3EC-1794-623C-DFF7-5D3C785C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9" y="2030033"/>
            <a:ext cx="3322990" cy="23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51900" y="1492925"/>
            <a:ext cx="789389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Heatmap Confusion Matrix Support Vector Machine: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Classifier,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melebihi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kapasitas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test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dimana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seharusnya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400 smartphone,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jika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perhitungan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manual,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402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perhitungan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berikut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99+1+2+87+4+3+97+5+2+102 = 402.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fr-FR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Heatmap</a:t>
            </a:r>
            <a:r>
              <a:rPr lang="fr-FR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Confusion Matrix </a:t>
            </a:r>
            <a:r>
              <a:rPr lang="fr-FR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fr-FR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</a:t>
            </a:r>
            <a:r>
              <a:rPr lang="fr-FR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Forest: Classifier </a:t>
            </a:r>
            <a:r>
              <a:rPr lang="fr-FR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berada</a:t>
            </a:r>
            <a:r>
              <a:rPr lang="fr-FR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fr-FR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kondisi</a:t>
            </a:r>
            <a:r>
              <a:rPr lang="fr-FR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normal.</a:t>
            </a:r>
            <a:endParaRPr lang="fr-FR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1741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paparkan kesimpulan Anda, apa saja insights/trend yang menarik, dan sertakan saran Anda kepada stakeholder&gt;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properti, maka Anda bisa memberikan saran kepada calon pembeli properti, kira-kira properti yang seperti apa yang paling worth it&gt;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churn, maka Anda bisa memberikan saran kepada perusahaan bagaimana untuk menurunkan churn, faktor-faktor apa yang harus diperhatikan, dst&gt;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diperhatikan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kepada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pembeli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disebakan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RAM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Battery Power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Pixel Width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Pixel Height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5422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Forest: Classifier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90%.</a:t>
            </a: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3364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600" dirty="0">
                <a:hlinkClick r:id="rId3"/>
              </a:rPr>
              <a:t>Mobile Price Classification | Kaggle</a:t>
            </a:r>
            <a:endParaRPr lang="en-US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smartphone.</a:t>
            </a:r>
          </a:p>
          <a:p>
            <a:pPr indent="-323850">
              <a:lnSpc>
                <a:spcPct val="150000"/>
              </a:lnSpc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salah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perangkat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elektronik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fungsi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utama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komunikasi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dirilis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tiap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disebabkan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khusus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khusus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bermain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games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fotografi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dll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8702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b="1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px_height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minimum 0, index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1481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kejanggalan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berikut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berada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peringkat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3/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bluetooth</a:t>
            </a:r>
            <a:endParaRPr lang="en-US" sz="12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yang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cukup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battery power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 pada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b="1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sc_width</a:t>
            </a:r>
            <a:r>
              <a:rPr lang="en-US" sz="12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= 0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Tindakan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menghapus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baris tersebut karena ambigunya informasi tersebut.</a:t>
            </a:r>
            <a:endParaRPr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824973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 4 fitur yang memiliki korelasi diatas 10%, yaitu: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pendapat dari Jonathan Sarwono Direktur Penjaminan Mutu di </a:t>
            </a:r>
            <a:r>
              <a:rPr lang="sv-SE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International Women University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dalam artikel 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http://www.databee.id/2020/12/jenis-uji-korelasi.html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maka fitur tersebut akan dijadikan sebagai prediktor untuk prediksi kualitas </a:t>
            </a:r>
            <a:r>
              <a:rPr lang="sv-SE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1DA86D-DA8D-642A-21FA-C84A9291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24382"/>
              </p:ext>
            </p:extLst>
          </p:nvPr>
        </p:nvGraphicFramePr>
        <p:xfrm>
          <a:off x="398206" y="1931067"/>
          <a:ext cx="3996814" cy="121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07">
                  <a:extLst>
                    <a:ext uri="{9D8B030D-6E8A-4147-A177-3AD203B41FA5}">
                      <a16:colId xmlns:a16="http://schemas.microsoft.com/office/drawing/2014/main" val="824116862"/>
                    </a:ext>
                  </a:extLst>
                </a:gridCol>
                <a:gridCol w="1998407">
                  <a:extLst>
                    <a:ext uri="{9D8B030D-6E8A-4147-A177-3AD203B41FA5}">
                      <a16:colId xmlns:a16="http://schemas.microsoft.com/office/drawing/2014/main" val="2478806425"/>
                    </a:ext>
                  </a:extLst>
                </a:gridCol>
              </a:tblGrid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Fitur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Persentase</a:t>
                      </a:r>
                      <a:endParaRPr lang="en-US" sz="1000" dirty="0"/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564104376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RAM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762794454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Battery Power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503357209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Pixel Width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372314420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Pixel Height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500529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5611761" y="1556750"/>
            <a:ext cx="2949677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 untuk melihat adanya </a:t>
            </a:r>
            <a:r>
              <a:rPr lang="en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outlier </a:t>
            </a: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distribusi dari 4 fitur tersebut.</a:t>
            </a: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49E62-E073-5669-E282-A80186A2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81" y="1323714"/>
            <a:ext cx="4860132" cy="33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82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On-screen Show (16:9)</PresentationFormat>
  <Paragraphs>157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Inter Medium</vt:lpstr>
      <vt:lpstr>Inter SemiBold</vt:lpstr>
      <vt:lpstr>Maven Pro SemiBold</vt:lpstr>
      <vt:lpstr>Arial</vt:lpstr>
      <vt:lpstr>Inter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</vt:lpstr>
      <vt:lpstr>Modelling</vt:lpstr>
      <vt:lpstr>Machine Learning Model</vt:lpstr>
      <vt:lpstr>Machine Learning Model</vt:lpstr>
      <vt:lpstr>Machine Learning Model</vt:lpstr>
      <vt:lpstr>Machine Learning Model</vt:lpstr>
      <vt:lpstr>Machine Learning Model</vt:lpstr>
      <vt:lpstr>Evaluation</vt:lpstr>
      <vt:lpstr>Evaluation</vt:lpstr>
      <vt:lpstr>Conclusion</vt:lpstr>
      <vt:lpstr>PowerPoint Presentation</vt:lpstr>
      <vt:lpstr>PowerPoint Presentation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Admin</dc:creator>
  <cp:lastModifiedBy>Rontlond</cp:lastModifiedBy>
  <cp:revision>1</cp:revision>
  <dcterms:modified xsi:type="dcterms:W3CDTF">2022-07-10T16:59:00Z</dcterms:modified>
</cp:coreProperties>
</file>