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82" r:id="rId7"/>
    <p:sldId id="264" r:id="rId8"/>
    <p:sldId id="265" r:id="rId9"/>
    <p:sldId id="275" r:id="rId10"/>
    <p:sldId id="276" r:id="rId11"/>
    <p:sldId id="266" r:id="rId12"/>
    <p:sldId id="268" r:id="rId13"/>
    <p:sldId id="278" r:id="rId14"/>
    <p:sldId id="277" r:id="rId15"/>
    <p:sldId id="279" r:id="rId16"/>
    <p:sldId id="280" r:id="rId17"/>
    <p:sldId id="281" r:id="rId18"/>
    <p:sldId id="270" r:id="rId19"/>
    <p:sldId id="283" r:id="rId20"/>
    <p:sldId id="284" r:id="rId21"/>
    <p:sldId id="272" r:id="rId22"/>
  </p:sldIdLst>
  <p:sldSz cx="9144000" cy="5143500" type="screen16x9"/>
  <p:notesSz cx="6858000" cy="9144000"/>
  <p:embeddedFontLst>
    <p:embeddedFont>
      <p:font typeface="Inter" panose="020B0604020202020204" charset="0"/>
      <p:regular r:id="rId24"/>
      <p:bold r:id="rId25"/>
    </p:embeddedFont>
    <p:embeddedFont>
      <p:font typeface="Inter Medium" panose="020B0604020202020204" charset="0"/>
      <p:regular r:id="rId26"/>
      <p:bold r:id="rId27"/>
    </p:embeddedFont>
    <p:embeddedFont>
      <p:font typeface="Inter SemiBold" panose="020B0604020202020204" charset="0"/>
      <p:regular r:id="rId28"/>
      <p:bold r:id="rId29"/>
    </p:embeddedFont>
    <p:embeddedFont>
      <p:font typeface="Maven Pro SemiBold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4d516647d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4d516647d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716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58e27b57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58e27b57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87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637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877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551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58e27b57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58e27b57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58e27b57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58e27b57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070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58e27b57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58e27b57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705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4d516647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4d516647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list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4d516647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4d516647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4d516647d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4d516647d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4d516647d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4d516647d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58e27b5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58e27b5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58e27b57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58e27b57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626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58e27b57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58e27b57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333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iabhishekofficial/mobile-price-classification?select=train.csv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bee.id/2020/12/jenis-uji-korelasi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209950"/>
            <a:ext cx="42006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Final Project Presentation</a:t>
            </a:r>
            <a:endParaRPr sz="31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547100"/>
            <a:ext cx="4619400" cy="5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4F0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Machine Learning Class</a:t>
            </a:r>
            <a:endParaRPr sz="1400">
              <a:solidFill>
                <a:srgbClr val="F4F0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384025" y="4219296"/>
            <a:ext cx="1289400" cy="0"/>
          </a:xfrm>
          <a:prstGeom prst="straightConnector1">
            <a:avLst/>
          </a:prstGeom>
          <a:noFill/>
          <a:ln w="9525" cap="flat" cmpd="sng">
            <a:solidFill>
              <a:srgbClr val="A338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2403875"/>
            <a:ext cx="4619400" cy="9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Nomor Kelompok:  Kelompok 6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 Mentor: Rauzan Sumara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Nama: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&lt;Feri Irawansyah&gt;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&lt;Achmad Raihan&gt;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4281925"/>
            <a:ext cx="3227400" cy="5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Program Studi Independen Bersertifikat</a:t>
            </a:r>
            <a:endParaRPr sz="1100" b="1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Zenius Bersama Kampus Merdeka</a:t>
            </a:r>
            <a:endParaRPr sz="1100" b="1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l="-1385" r="20837"/>
          <a:stretch/>
        </p:blipFill>
        <p:spPr>
          <a:xfrm>
            <a:off x="4708725" y="0"/>
            <a:ext cx="4435275" cy="32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l="-1001" r="15385"/>
          <a:stretch/>
        </p:blipFill>
        <p:spPr>
          <a:xfrm>
            <a:off x="5491100" y="1912250"/>
            <a:ext cx="3652900" cy="3231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3"/>
          <p:cNvGrpSpPr/>
          <p:nvPr/>
        </p:nvGrpSpPr>
        <p:grpSpPr>
          <a:xfrm>
            <a:off x="384040" y="392237"/>
            <a:ext cx="2423786" cy="634878"/>
            <a:chOff x="384019" y="392240"/>
            <a:chExt cx="2701500" cy="707700"/>
          </a:xfrm>
        </p:grpSpPr>
        <p:sp>
          <p:nvSpPr>
            <p:cNvPr id="62" name="Google Shape;62;p13"/>
            <p:cNvSpPr/>
            <p:nvPr/>
          </p:nvSpPr>
          <p:spPr>
            <a:xfrm>
              <a:off x="384019" y="392240"/>
              <a:ext cx="2701500" cy="707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61996" y="5465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4" name="Google Shape;64;p13"/>
            <p:cNvCxnSpPr/>
            <p:nvPr/>
          </p:nvCxnSpPr>
          <p:spPr>
            <a:xfrm>
              <a:off x="1787419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1787385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66" name="Google Shape;66;p13"/>
            <p:cNvPicPr preferRelativeResize="0"/>
            <p:nvPr/>
          </p:nvPicPr>
          <p:blipFill rotWithShape="1">
            <a:blip r:embed="rId6">
              <a:alphaModFix/>
            </a:blip>
            <a:srcRect l="9895" r="8731"/>
            <a:stretch/>
          </p:blipFill>
          <p:spPr>
            <a:xfrm>
              <a:off x="555910" y="5130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body" idx="1"/>
          </p:nvPr>
        </p:nvSpPr>
        <p:spPr>
          <a:xfrm>
            <a:off x="5611761" y="1556750"/>
            <a:ext cx="2949677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Visualisasi untuk melihat keseimbangan jumlah </a:t>
            </a:r>
            <a:r>
              <a:rPr lang="en" sz="12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target variable </a:t>
            </a:r>
            <a:r>
              <a:rPr lang="en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pada kolom</a:t>
            </a:r>
            <a:r>
              <a:rPr lang="en" sz="12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Price Range </a:t>
            </a:r>
            <a:r>
              <a:rPr lang="en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pada tiap tingkat kualitasnya.</a:t>
            </a:r>
            <a:endParaRPr lang="en" sz="1200" i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3383E5-3BAA-9705-00F7-922FF3C56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62" y="1382737"/>
            <a:ext cx="4685714" cy="30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20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96" name="Google Shape;196;p23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3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8" name="Google Shape;198;p23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Akurasi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Machine Learning Model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prediksi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kualitas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smartphone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tanpa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melakukan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Exploratory Data Analysis</a:t>
            </a:r>
          </a:p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lang="en-US" sz="1500" i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Machine Learning Model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7F08FAB-F9EA-1837-60BD-AC6093E37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266046"/>
              </p:ext>
            </p:extLst>
          </p:nvPr>
        </p:nvGraphicFramePr>
        <p:xfrm>
          <a:off x="521110" y="2312225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76712107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70268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Machine Learning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Persentase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Akurasi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98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Forest: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60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211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 Vector Machine: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8155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Akurasi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Machine Learning Model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prediksi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kualitas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smartphone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melakukan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Exploratory Data Analysis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Hyperparameter Tuning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lang="en-US" sz="1500" i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lang="en-US" sz="1500" i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Machine Learning Model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7F08FAB-F9EA-1837-60BD-AC6093E37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127937"/>
              </p:ext>
            </p:extLst>
          </p:nvPr>
        </p:nvGraphicFramePr>
        <p:xfrm>
          <a:off x="521110" y="2312225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76712107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70268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Machine Learning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Persentase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Akurasi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98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Forest: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60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211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 Vector Machine: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815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15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4800600" y="1492925"/>
            <a:ext cx="3445199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Visualisasi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akurasi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Machine Learning Model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melakukan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Exploratory Data Analysis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Hyperparameter Tuning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1500" i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Machine Learning Model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18CE74-682B-E549-40B3-4C9DD47D1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201" y="1375203"/>
            <a:ext cx="3706740" cy="315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99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4800600" y="1492925"/>
            <a:ext cx="3445199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Visualisasi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akurasi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Machine Learning Model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melakukan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Exploratory Data Analysis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Hyperparameter Tuning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1500" i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Machine Learning Model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18CE74-682B-E549-40B3-4C9DD47D1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201" y="1375203"/>
            <a:ext cx="3706740" cy="315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13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FC46F-A1D6-9A0E-BF64-E93E2A834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Heatmap Confusion Matrix pada Random Forest: Classifier</a:t>
            </a:r>
          </a:p>
          <a:p>
            <a:pPr marL="13970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C5F7B-8A2F-B50F-AB62-BAA97EAD287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Heatmap Confusion Matrix pada Support Vector Machine: Classifier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5" name="Google Shape;227;p25">
            <a:extLst>
              <a:ext uri="{FF2B5EF4-FFF2-40B4-BE49-F238E27FC236}">
                <a16:creationId xmlns:a16="http://schemas.microsoft.com/office/drawing/2014/main" id="{ECF01B81-3853-4951-C891-9DF8C9B6DF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Evaluation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886EA3-FE1A-B520-F2EC-760FAC5EA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11" y="2056421"/>
            <a:ext cx="3421677" cy="23471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DDE3EC-1794-623C-DFF7-5D3C785CD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329" y="2030033"/>
            <a:ext cx="3322990" cy="239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54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51900" y="1492925"/>
            <a:ext cx="7893899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Pada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Heatmap Confusion Matrix Support Vector Machine: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Classifier,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nilai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prediksi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melebihi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kapasitas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dari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data test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dimana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seharusnya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berjumlah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400 smartphone,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namun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jika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dilakukan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perhitungan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manual,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hasilnya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yaitu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402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perhitungan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berikut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99+1+2+87+4+3+97+5+2+102 = 402.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Sedangkan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fr-FR" sz="1500" i="1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Heatmap</a:t>
            </a:r>
            <a:r>
              <a:rPr lang="fr-FR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Confusion Matrix </a:t>
            </a:r>
            <a:r>
              <a:rPr lang="fr-FR" sz="1500" i="1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pada</a:t>
            </a:r>
            <a:r>
              <a:rPr lang="fr-FR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fr-FR" sz="1500" i="1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</a:t>
            </a:r>
            <a:r>
              <a:rPr lang="fr-FR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Forest: Classifier </a:t>
            </a:r>
            <a:r>
              <a:rPr lang="fr-FR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berada</a:t>
            </a:r>
            <a:r>
              <a:rPr lang="fr-FR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fr-FR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dalam</a:t>
            </a:r>
            <a:r>
              <a:rPr lang="fr-FR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fr-FR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kondisi</a:t>
            </a:r>
            <a:r>
              <a:rPr lang="fr-FR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normal.</a:t>
            </a:r>
            <a:endParaRPr lang="fr-FR" sz="1500" i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3335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Evaluation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017410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Conclusion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47" name="Google Shape;247;p27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50" name="Google Shape;250;p27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7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2" name="Google Shape;252;p27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7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Berdasarkan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hasil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analisis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telah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dilakukan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terdapat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4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faktor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harus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diperhatikan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kepada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calon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pembeli</a:t>
            </a:r>
            <a:r>
              <a:rPr lang="en-US" sz="1500" i="1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smartphone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Hal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tersebut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disebakan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karena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memengaruhi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kualitas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smartphone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yaitu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</a:p>
          <a:p>
            <a:pPr marL="285750" indent="-285750">
              <a:lnSpc>
                <a:spcPct val="150000"/>
              </a:lnSpc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RAM</a:t>
            </a:r>
          </a:p>
          <a:p>
            <a:pPr marL="285750" indent="-285750">
              <a:lnSpc>
                <a:spcPct val="150000"/>
              </a:lnSpc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Battery Power</a:t>
            </a:r>
          </a:p>
          <a:p>
            <a:pPr marL="285750" indent="-285750">
              <a:lnSpc>
                <a:spcPct val="150000"/>
              </a:lnSpc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Pixel Width</a:t>
            </a:r>
          </a:p>
          <a:p>
            <a:pPr marL="285750" indent="-285750">
              <a:lnSpc>
                <a:spcPct val="150000"/>
              </a:lnSpc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Pixel Height</a:t>
            </a:r>
          </a:p>
        </p:txBody>
      </p:sp>
      <p:sp>
        <p:nvSpPr>
          <p:cNvPr id="262" name="Google Shape;262;p2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63" name="Google Shape;263;p2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64" name="Google Shape;26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5" name="Google Shape;265;p2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67" name="Google Shape;267;p28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35422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517750" y="1101600"/>
            <a:ext cx="6253800" cy="29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Daftar Isi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8" name="Google Shape;88;p1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89" name="Google Shape;8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0" name="Google Shape;90;p1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1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92" name="Google Shape;92;p15"/>
            <p:cNvPicPr preferRelativeResize="0"/>
            <p:nvPr/>
          </p:nvPicPr>
          <p:blipFill rotWithShape="1">
            <a:blip r:embed="rId5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Berdasarkan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evaluasi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telah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dilakukan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maka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Machine Learning Model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terbaik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prediksi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kualitas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smartphone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yaitu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 Forest: Classifier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akurasi</a:t>
            </a:r>
            <a:r>
              <a:rPr lang="en-US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90%.</a:t>
            </a:r>
            <a:endParaRPr lang="en-US" sz="1500" i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63" name="Google Shape;263;p2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64" name="Google Shape;26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5" name="Google Shape;265;p2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67" name="Google Shape;267;p28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933643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>
            <a:spLocks noGrp="1"/>
          </p:cNvSpPr>
          <p:nvPr>
            <p:ph type="title"/>
          </p:nvPr>
        </p:nvSpPr>
        <p:spPr>
          <a:xfrm>
            <a:off x="430058" y="1162650"/>
            <a:ext cx="4114800" cy="26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Terima kasih!</a:t>
            </a:r>
            <a:endParaRPr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4F0FF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Ada pertanyaan?</a:t>
            </a:r>
            <a:endParaRPr sz="2800">
              <a:solidFill>
                <a:srgbClr val="F4F0FF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00" y="0"/>
            <a:ext cx="4114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9"/>
          <p:cNvSpPr/>
          <p:nvPr/>
        </p:nvSpPr>
        <p:spPr>
          <a:xfrm>
            <a:off x="6256350" y="1438550"/>
            <a:ext cx="1655700" cy="5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7" name="Google Shape;277;p29"/>
          <p:cNvPicPr preferRelativeResize="0"/>
          <p:nvPr/>
        </p:nvPicPr>
        <p:blipFill rotWithShape="1">
          <a:blip r:embed="rId4">
            <a:alphaModFix/>
          </a:blip>
          <a:srcRect l="9895" r="8731"/>
          <a:stretch/>
        </p:blipFill>
        <p:spPr>
          <a:xfrm>
            <a:off x="6381425" y="1382127"/>
            <a:ext cx="1405548" cy="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>
            <a:off x="8315569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8315546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3" name="Google Shape;103;p16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Pendahuluan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311700" y="1744750"/>
            <a:ext cx="65910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Sumber Data: </a:t>
            </a:r>
            <a:r>
              <a:rPr lang="en-US" sz="1600" dirty="0">
                <a:hlinkClick r:id="rId3"/>
              </a:rPr>
              <a:t>Mobile Price Classification | Kaggle</a:t>
            </a:r>
            <a:endParaRPr lang="en-US"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Problem: </a:t>
            </a:r>
            <a:r>
              <a:rPr lang="en" sz="15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Classification 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Tujuan: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Mengetahui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faktor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memengaruhi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kualitas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smartphone.</a:t>
            </a:r>
          </a:p>
          <a:p>
            <a:pPr indent="-323850">
              <a:lnSpc>
                <a:spcPct val="150000"/>
              </a:lnSpc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Menentukan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Machine Learning Model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terbaik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akurasi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tinggi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Prediksi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kualitas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smartphone.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5" name="Google Shape;115;p1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16" name="Google Shape;116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7" name="Google Shape;117;p1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19" name="Google Shape;119;p17"/>
            <p:cNvPicPr preferRelativeResize="0"/>
            <p:nvPr/>
          </p:nvPicPr>
          <p:blipFill rotWithShape="1">
            <a:blip r:embed="rId5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 Project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29" name="Google Shape;129;p18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Explorasi Data dan Visualisasi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311700" y="1556750"/>
            <a:ext cx="71913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Smartphone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merupakan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salah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satu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perangkat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elektronik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fungsi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utama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sebagai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alat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komunikasi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</a:p>
          <a:p>
            <a:pPr marL="285750" indent="-285750">
              <a:lnSpc>
                <a:spcPct val="150000"/>
              </a:lnSpc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Perbedaan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dirilis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tiap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perusahaan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disebabkan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karena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perbedaan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tujuan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khusus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dari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spesifikasi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smartphone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indent="-285750">
              <a:lnSpc>
                <a:spcPct val="150000"/>
              </a:lnSpc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Berasarkan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spesifikasinya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smartphone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juga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dibuat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tujuan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khusus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seperti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bermain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games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fotografi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dll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  <p:sp>
        <p:nvSpPr>
          <p:cNvPr id="141" name="Google Shape;141;p1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19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9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47" name="Google Shape;147;p19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Business Understanding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387022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311700" y="1556750"/>
            <a:ext cx="71913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Pada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b="1" i="1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px_height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nilai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minimum 0, index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1481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terdapat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kejanggalan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sebagai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berikut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</a:p>
          <a:p>
            <a:pPr marL="171450" indent="-171450" algn="just">
              <a:spcAft>
                <a:spcPts val="1000"/>
              </a:spcAft>
            </a:pP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Terdapat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smartphone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berada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di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peringkat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3/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kualitas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terbaik</a:t>
            </a:r>
            <a:endParaRPr lang="en-US" sz="12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71450" indent="-171450" algn="just">
              <a:spcAft>
                <a:spcPts val="1000"/>
              </a:spcAft>
            </a:pP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Tidak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i="1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bluetooth</a:t>
            </a:r>
            <a:endParaRPr lang="en-US" sz="1200" i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71450" indent="-171450" algn="just">
              <a:spcAft>
                <a:spcPts val="1000"/>
              </a:spcAft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RAM yang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cukup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besar</a:t>
            </a:r>
            <a:endParaRPr lang="en-US" sz="12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71450" indent="-171450" algn="just">
              <a:spcAft>
                <a:spcPts val="1000"/>
              </a:spcAft>
            </a:pP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battery power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besar</a:t>
            </a:r>
            <a:endParaRPr lang="en-US" sz="12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71450" indent="-171450" algn="just">
              <a:spcAft>
                <a:spcPts val="1000"/>
              </a:spcAft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Nilai pada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b="1" i="1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sc_width</a:t>
            </a:r>
            <a:r>
              <a:rPr lang="en-US" sz="12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= 0</a:t>
            </a:r>
          </a:p>
          <a:p>
            <a:pPr marL="0" indent="0" algn="just">
              <a:spcAft>
                <a:spcPts val="1000"/>
              </a:spcAft>
              <a:buNone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Tindakan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terbaik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dilakukan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yaitu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menghapus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sv-SE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baris tersebut karena ambigunya informasi tersebut.</a:t>
            </a:r>
            <a:endParaRPr sz="12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68" name="Google Shape;168;p21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69" name="Google Shape;169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0" name="Google Shape;170;p21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1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72" name="Google Shape;172;p21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body" idx="1"/>
          </p:nvPr>
        </p:nvSpPr>
        <p:spPr>
          <a:xfrm>
            <a:off x="311699" y="1556750"/>
            <a:ext cx="8249739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Aft>
                <a:spcPts val="1000"/>
              </a:spcAft>
              <a:buNone/>
            </a:pPr>
            <a:r>
              <a:rPr lang="en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Terdapat 4 fitur yang memiliki korelasi diatas 10%, yaitu:</a:t>
            </a:r>
          </a:p>
          <a:p>
            <a:pPr marL="0" indent="0" algn="just">
              <a:spcAft>
                <a:spcPts val="1000"/>
              </a:spcAft>
              <a:buNone/>
            </a:pPr>
            <a:endParaRPr lang="en" sz="12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indent="0" algn="just">
              <a:spcAft>
                <a:spcPts val="1000"/>
              </a:spcAft>
              <a:buNone/>
            </a:pPr>
            <a:endParaRPr lang="en" sz="12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indent="0" algn="just">
              <a:spcAft>
                <a:spcPts val="1000"/>
              </a:spcAft>
              <a:buNone/>
            </a:pPr>
            <a:endParaRPr lang="en" sz="12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indent="0" algn="just">
              <a:spcAft>
                <a:spcPts val="1000"/>
              </a:spcAft>
              <a:buNone/>
            </a:pPr>
            <a:endParaRPr lang="en" sz="12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Berdasarkan </a:t>
            </a:r>
            <a:r>
              <a:rPr lang="sv-SE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pendapat dari Jonathan Sarwono Direktur Penjaminan Mutu di </a:t>
            </a:r>
            <a:r>
              <a:rPr lang="sv-SE" sz="12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International Women University</a:t>
            </a:r>
            <a:r>
              <a:rPr lang="sv-SE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dalam artikel </a:t>
            </a:r>
            <a:r>
              <a:rPr lang="sv-SE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http://www.databee.id/2020/12/jenis-uji-korelasi.html</a:t>
            </a:r>
            <a:r>
              <a:rPr lang="sv-SE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maka fitur tersebut akan dijadikan sebagai prediktor untuk prediksi kualitas </a:t>
            </a:r>
            <a:r>
              <a:rPr lang="sv-SE" sz="12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smartphone</a:t>
            </a:r>
            <a:r>
              <a:rPr lang="sv-SE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lang="en" sz="12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5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11DA86D-DA8D-642A-21FA-C84A9291F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424382"/>
              </p:ext>
            </p:extLst>
          </p:nvPr>
        </p:nvGraphicFramePr>
        <p:xfrm>
          <a:off x="398206" y="1931067"/>
          <a:ext cx="3996814" cy="1215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407">
                  <a:extLst>
                    <a:ext uri="{9D8B030D-6E8A-4147-A177-3AD203B41FA5}">
                      <a16:colId xmlns:a16="http://schemas.microsoft.com/office/drawing/2014/main" val="824116862"/>
                    </a:ext>
                  </a:extLst>
                </a:gridCol>
                <a:gridCol w="1998407">
                  <a:extLst>
                    <a:ext uri="{9D8B030D-6E8A-4147-A177-3AD203B41FA5}">
                      <a16:colId xmlns:a16="http://schemas.microsoft.com/office/drawing/2014/main" val="2478806425"/>
                    </a:ext>
                  </a:extLst>
                </a:gridCol>
              </a:tblGrid>
              <a:tr h="24313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Fitur</a:t>
                      </a:r>
                    </a:p>
                  </a:txBody>
                  <a:tcPr marL="59952" marR="59952" marT="29976" marB="299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Persentase</a:t>
                      </a:r>
                      <a:endParaRPr lang="en-US" sz="1000" dirty="0"/>
                    </a:p>
                  </a:txBody>
                  <a:tcPr marL="59952" marR="59952" marT="29976" marB="29976"/>
                </a:tc>
                <a:extLst>
                  <a:ext uri="{0D108BD9-81ED-4DB2-BD59-A6C34878D82A}">
                    <a16:rowId xmlns:a16="http://schemas.microsoft.com/office/drawing/2014/main" val="2564104376"/>
                  </a:ext>
                </a:extLst>
              </a:tr>
              <a:tr h="24313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RAM</a:t>
                      </a:r>
                    </a:p>
                  </a:txBody>
                  <a:tcPr marL="59952" marR="59952" marT="29976" marB="299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91%</a:t>
                      </a:r>
                    </a:p>
                  </a:txBody>
                  <a:tcPr marL="59952" marR="59952" marT="29976" marB="29976"/>
                </a:tc>
                <a:extLst>
                  <a:ext uri="{0D108BD9-81ED-4DB2-BD59-A6C34878D82A}">
                    <a16:rowId xmlns:a16="http://schemas.microsoft.com/office/drawing/2014/main" val="2762794454"/>
                  </a:ext>
                </a:extLst>
              </a:tr>
              <a:tr h="24313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Battery Power</a:t>
                      </a:r>
                    </a:p>
                  </a:txBody>
                  <a:tcPr marL="59952" marR="59952" marT="29976" marB="299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20%</a:t>
                      </a:r>
                    </a:p>
                  </a:txBody>
                  <a:tcPr marL="59952" marR="59952" marT="29976" marB="29976"/>
                </a:tc>
                <a:extLst>
                  <a:ext uri="{0D108BD9-81ED-4DB2-BD59-A6C34878D82A}">
                    <a16:rowId xmlns:a16="http://schemas.microsoft.com/office/drawing/2014/main" val="503357209"/>
                  </a:ext>
                </a:extLst>
              </a:tr>
              <a:tr h="24313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Pixel Width</a:t>
                      </a:r>
                    </a:p>
                  </a:txBody>
                  <a:tcPr marL="59952" marR="59952" marT="29976" marB="299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16%</a:t>
                      </a:r>
                    </a:p>
                  </a:txBody>
                  <a:tcPr marL="59952" marR="59952" marT="29976" marB="29976"/>
                </a:tc>
                <a:extLst>
                  <a:ext uri="{0D108BD9-81ED-4DB2-BD59-A6C34878D82A}">
                    <a16:rowId xmlns:a16="http://schemas.microsoft.com/office/drawing/2014/main" val="2372314420"/>
                  </a:ext>
                </a:extLst>
              </a:tr>
              <a:tr h="24313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Pixel Height</a:t>
                      </a:r>
                    </a:p>
                  </a:txBody>
                  <a:tcPr marL="59952" marR="59952" marT="29976" marB="299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14%</a:t>
                      </a:r>
                    </a:p>
                  </a:txBody>
                  <a:tcPr marL="59952" marR="59952" marT="29976" marB="29976"/>
                </a:tc>
                <a:extLst>
                  <a:ext uri="{0D108BD9-81ED-4DB2-BD59-A6C34878D82A}">
                    <a16:rowId xmlns:a16="http://schemas.microsoft.com/office/drawing/2014/main" val="25005293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body" idx="1"/>
          </p:nvPr>
        </p:nvSpPr>
        <p:spPr>
          <a:xfrm>
            <a:off x="5611761" y="1556750"/>
            <a:ext cx="2949677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Visualisasi untuk melihat adanya </a:t>
            </a:r>
            <a:r>
              <a:rPr lang="en" sz="12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outlier </a:t>
            </a:r>
            <a:r>
              <a:rPr lang="en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berdasarkan distribusi dari 4 fitur tersebut.</a:t>
            </a:r>
          </a:p>
        </p:txBody>
      </p:sp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549E62-E073-5669-E282-A80186A28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81" y="1323714"/>
            <a:ext cx="4860132" cy="339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7829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824</Words>
  <Application>Microsoft Office PowerPoint</Application>
  <PresentationFormat>On-screen Show (16:9)</PresentationFormat>
  <Paragraphs>141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Maven Pro SemiBold</vt:lpstr>
      <vt:lpstr>Inter</vt:lpstr>
      <vt:lpstr>Arial</vt:lpstr>
      <vt:lpstr>Inter Medium</vt:lpstr>
      <vt:lpstr>Inter SemiBold</vt:lpstr>
      <vt:lpstr>Simple Light</vt:lpstr>
      <vt:lpstr>Final Project Presentation</vt:lpstr>
      <vt:lpstr>Latar Belakang Explorasi Data dan Visualisasi Modelling Kesimpulan</vt:lpstr>
      <vt:lpstr>Latar Belakang</vt:lpstr>
      <vt:lpstr>Latar Belakang Project</vt:lpstr>
      <vt:lpstr>Explorasi Data dan Visualisasi</vt:lpstr>
      <vt:lpstr>Business Understanding</vt:lpstr>
      <vt:lpstr>Data Cleansing</vt:lpstr>
      <vt:lpstr>Exploratory Data Analysis</vt:lpstr>
      <vt:lpstr>Exploratory Data Analysis</vt:lpstr>
      <vt:lpstr>Exploratory Data Analysis</vt:lpstr>
      <vt:lpstr>Modelling</vt:lpstr>
      <vt:lpstr>Machine Learning Model</vt:lpstr>
      <vt:lpstr>Machine Learning Model</vt:lpstr>
      <vt:lpstr>Machine Learning Model</vt:lpstr>
      <vt:lpstr>Machine Learning Model</vt:lpstr>
      <vt:lpstr>Evaluation</vt:lpstr>
      <vt:lpstr>Evaluation</vt:lpstr>
      <vt:lpstr>Conclusion</vt:lpstr>
      <vt:lpstr>PowerPoint Presentation</vt:lpstr>
      <vt:lpstr>PowerPoint Presentation</vt:lpstr>
      <vt:lpstr>Terima kasih! Ada pertanyaan?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Admin</dc:creator>
  <cp:lastModifiedBy>Rontlond</cp:lastModifiedBy>
  <cp:revision>2</cp:revision>
  <dcterms:modified xsi:type="dcterms:W3CDTF">2022-07-11T09:13:44Z</dcterms:modified>
</cp:coreProperties>
</file>