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should mention that we’ve been able to build and run Snap on Windows, now we’re just trying to find the best/most maintainable way to automate the process.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50">
                <a:solidFill>
                  <a:srgbClr val="454545"/>
                </a:solidFill>
                <a:latin typeface="Verdana"/>
                <a:ea typeface="Verdana"/>
                <a:cs typeface="Verdana"/>
                <a:sym typeface="Verdana"/>
              </a:rPr>
              <a:t>Idea for Perfmon plugin came from message on Slack by a Snap user (maybe from Intel).</a:t>
            </a:r>
          </a:p>
          <a:p>
            <a:pPr lvl="0" rtl="0">
              <a:lnSpc>
                <a:spcPct val="115000"/>
              </a:lnSpc>
              <a:spcBef>
                <a:spcPts val="0"/>
              </a:spcBef>
              <a:spcAft>
                <a:spcPts val="1600"/>
              </a:spcAft>
              <a:buNone/>
            </a:pPr>
            <a:r>
              <a:rPr lang="en" sz="1050">
                <a:solidFill>
                  <a:srgbClr val="454545"/>
                </a:solidFill>
                <a:latin typeface="Verdana"/>
                <a:ea typeface="Verdana"/>
                <a:cs typeface="Verdana"/>
                <a:sym typeface="Verdana"/>
              </a:rPr>
              <a:t>Perfmon application interfaces with the Performance Counters API to provide and consume counter data.</a:t>
            </a:r>
          </a:p>
          <a:p>
            <a:pPr lvl="0" rtl="0">
              <a:lnSpc>
                <a:spcPct val="115000"/>
              </a:lnSpc>
              <a:spcBef>
                <a:spcPts val="0"/>
              </a:spcBef>
              <a:spcAft>
                <a:spcPts val="1600"/>
              </a:spcAft>
              <a:buNone/>
            </a:pPr>
            <a:r>
              <a:rPr lang="en" sz="1050">
                <a:solidFill>
                  <a:srgbClr val="454545"/>
                </a:solidFill>
                <a:latin typeface="Verdana"/>
                <a:ea typeface="Verdana"/>
                <a:cs typeface="Verdana"/>
                <a:sym typeface="Verdana"/>
              </a:rPr>
              <a:t>Counters are used to provide information as to how well the operating system or an application, service, or driver is performing. The counter data can help determine system bottlenecks and fine-tune system and application performance. The operating system, network, and devices provide counter data that an application can consume to provide users with a graphical view of how well the system is performing.</a:t>
            </a:r>
          </a:p>
          <a:p>
            <a:pPr lvl="0">
              <a:lnSpc>
                <a:spcPct val="115000"/>
              </a:lnSpc>
              <a:spcBef>
                <a:spcPts val="0"/>
              </a:spcBef>
              <a:spcAft>
                <a:spcPts val="1600"/>
              </a:spcAft>
              <a:buNone/>
            </a:pPr>
            <a:r>
              <a:rPr lang="en" sz="1050">
                <a:solidFill>
                  <a:srgbClr val="454545"/>
                </a:solidFill>
                <a:latin typeface="Verdana"/>
                <a:ea typeface="Verdana"/>
                <a:cs typeface="Verdana"/>
                <a:sym typeface="Verdana"/>
              </a:rPr>
              <a:t>https://msdn.microsoft.com/en-us/library/windows/desktop/aa371643(v=vs.85).aspx</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can opt to take this slide out, but it could fill time if needed and may be good to explain why we aren’t farther along in the project/don’t have a demo.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may want to change this to “Milestones” and then put actual dates next to each item.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Snap provides a unified way of gathering data from any layer of your system. It is made to be modular, so the collection aspect is completely separate from the processing and publishing, etc. Explain difference between collector, processor, publisher. Allows you to define “workflows”. Talk about Snap’s ability to scale with Tribes?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Open Source image at: https://gongos.com/tl/data-scientists-converting-big-business-to-open-source/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Rubric: We need to make sure and explain why we’re doing this. What are the benefits to customers and users?</a:t>
            </a:r>
          </a:p>
          <a:p>
            <a:pPr lvl="0">
              <a:spcBef>
                <a:spcPts val="0"/>
              </a:spcBef>
              <a:buNone/>
            </a:pPr>
            <a:r>
              <a:rPr lang="en"/>
              <a:t>In terms of web servers, Linux takes the lead, but both are around 30 percent (according to Wikipedia)</a:t>
            </a:r>
          </a:p>
          <a:p>
            <a:pPr lvl="0">
              <a:spcBef>
                <a:spcPts val="0"/>
              </a:spcBef>
              <a:buNone/>
            </a:pPr>
            <a:r>
              <a:rPr lang="en"/>
              <a:t>For graphic of Windows desktop environment percentage: </a:t>
            </a:r>
            <a:r>
              <a:rPr lang="en" sz="700"/>
              <a:t>https://www.netmarketshare.com/operating-system-market-share.aspx?qprid=10&amp;qpcustomd=0</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Need to present a clear and accurate summary of the project here. </a:t>
            </a:r>
          </a:p>
          <a:p>
            <a:pPr lvl="0">
              <a:spcBef>
                <a:spcPts val="0"/>
              </a:spcBef>
              <a:buNone/>
            </a:pPr>
            <a:r>
              <a:rPr lang="en"/>
              <a:t>What are our goals with this project? What do we plan to accomplish/have already accomplished?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can change the title of slide, but rubric has: “The project management approach is appropriate for the design, and is completely and clearly presented (scheduling, changes, budget).”       </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Tech groups:</a:t>
            </a:r>
          </a:p>
          <a:p>
            <a:pPr lvl="0">
              <a:spcBef>
                <a:spcPts val="0"/>
              </a:spcBef>
              <a:buNone/>
            </a:pPr>
            <a:r>
              <a:rPr lang="en"/>
              <a:t>Main - snap</a:t>
            </a:r>
          </a:p>
          <a:p>
            <a:pPr lvl="0">
              <a:spcBef>
                <a:spcPts val="0"/>
              </a:spcBef>
              <a:buNone/>
            </a:pPr>
            <a:r>
              <a:rPr lang="en"/>
              <a:t>Supporting - Active Directory, Sysinternals, Perfmon, Windows Server 2016</a:t>
            </a:r>
          </a:p>
          <a:p>
            <a:pPr lvl="0">
              <a:spcBef>
                <a:spcPts val="0"/>
              </a:spcBef>
              <a:buNone/>
            </a:pPr>
            <a:r>
              <a:rPr lang="en"/>
              <a:t>Organization - github, go</a:t>
            </a:r>
          </a:p>
          <a:p>
            <a:pPr lvl="0">
              <a:spcBef>
                <a:spcPts val="0"/>
              </a:spcBef>
              <a:buNone/>
            </a:pPr>
            <a:r>
              <a:rPr lang="en"/>
              <a:t>Communication - slack, google hangouts, zoom</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5.png"/><Relationship Id="rId11" Type="http://schemas.openxmlformats.org/officeDocument/2006/relationships/image" Target="../media/image11.png"/><Relationship Id="rId10" Type="http://schemas.openxmlformats.org/officeDocument/2006/relationships/image" Target="../media/image09.png"/><Relationship Id="rId12"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02.png"/><Relationship Id="rId7" Type="http://schemas.openxmlformats.org/officeDocument/2006/relationships/image" Target="../media/image06.png"/><Relationship Id="rId8"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descr="snappy-frontpage-banner.png" id="67" name="Shape 67"/>
          <p:cNvPicPr preferRelativeResize="0"/>
          <p:nvPr/>
        </p:nvPicPr>
        <p:blipFill>
          <a:blip r:embed="rId3">
            <a:alphaModFix/>
          </a:blip>
          <a:stretch>
            <a:fillRect/>
          </a:stretch>
        </p:blipFill>
        <p:spPr>
          <a:xfrm>
            <a:off x="0" y="4"/>
            <a:ext cx="9144001" cy="2749942"/>
          </a:xfrm>
          <a:prstGeom prst="rect">
            <a:avLst/>
          </a:prstGeom>
          <a:noFill/>
          <a:ln>
            <a:noFill/>
          </a:ln>
        </p:spPr>
      </p:pic>
      <p:sp>
        <p:nvSpPr>
          <p:cNvPr id="68" name="Shape 68"/>
          <p:cNvSpPr txBox="1"/>
          <p:nvPr>
            <p:ph idx="4294967295" type="subTitle"/>
          </p:nvPr>
        </p:nvSpPr>
        <p:spPr>
          <a:xfrm>
            <a:off x="390525" y="3818367"/>
            <a:ext cx="8222100" cy="1056300"/>
          </a:xfrm>
          <a:prstGeom prst="rect">
            <a:avLst/>
          </a:prstGeom>
        </p:spPr>
        <p:txBody>
          <a:bodyPr anchorCtr="0" anchor="t" bIns="91425" lIns="91425" rIns="91425" tIns="91425">
            <a:noAutofit/>
          </a:bodyPr>
          <a:lstStyle/>
          <a:p>
            <a:pPr lvl="0">
              <a:spcBef>
                <a:spcPts val="0"/>
              </a:spcBef>
              <a:buNone/>
            </a:pPr>
            <a:r>
              <a:rPr lang="en"/>
              <a:t>Jesse Millar, Mat Kuhn, Phillip Anderson, Devin Durtschi, McKade Clements</a:t>
            </a:r>
          </a:p>
          <a:p>
            <a:pPr lvl="0" rtl="0">
              <a:spcBef>
                <a:spcPts val="0"/>
              </a:spcBef>
              <a:buNone/>
            </a:pPr>
            <a:r>
              <a:rPr lang="en"/>
              <a:t>Professor Ekstrom</a:t>
            </a:r>
          </a:p>
        </p:txBody>
      </p:sp>
      <p:sp>
        <p:nvSpPr>
          <p:cNvPr id="69" name="Shape 69"/>
          <p:cNvSpPr txBox="1"/>
          <p:nvPr>
            <p:ph idx="4294967295" type="ctrTitle"/>
          </p:nvPr>
        </p:nvSpPr>
        <p:spPr>
          <a:xfrm>
            <a:off x="390525" y="2848525"/>
            <a:ext cx="8222100" cy="933600"/>
          </a:xfrm>
          <a:prstGeom prst="rect">
            <a:avLst/>
          </a:prstGeom>
        </p:spPr>
        <p:txBody>
          <a:bodyPr anchorCtr="0" anchor="b" bIns="91425" lIns="91425" rIns="91425" tIns="91425">
            <a:noAutofit/>
          </a:bodyPr>
          <a:lstStyle/>
          <a:p>
            <a:pPr lvl="0" rtl="0">
              <a:spcBef>
                <a:spcPts val="0"/>
              </a:spcBef>
              <a:buNone/>
            </a:pPr>
            <a:r>
              <a:rPr lang="en">
                <a:solidFill>
                  <a:schemeClr val="lt2"/>
                </a:solidFill>
              </a:rPr>
              <a:t>Snap for Windows Capstone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Snap Build Process</a:t>
            </a:r>
          </a:p>
        </p:txBody>
      </p:sp>
      <p:sp>
        <p:nvSpPr>
          <p:cNvPr id="137" name="Shape 13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Currently created for Linux operatings systems</a:t>
            </a:r>
          </a:p>
          <a:p>
            <a:pPr lvl="0">
              <a:spcBef>
                <a:spcPts val="0"/>
              </a:spcBef>
              <a:buNone/>
            </a:pPr>
            <a:r>
              <a:rPr lang="en"/>
              <a:t>Built in Go which cross compiles</a:t>
            </a:r>
          </a:p>
          <a:p>
            <a:pPr lvl="0">
              <a:spcBef>
                <a:spcPts val="0"/>
              </a:spcBef>
              <a:buNone/>
            </a:pPr>
            <a:r>
              <a:rPr lang="en"/>
              <a:t>Makefiles don’t work natively on Windows Server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Snap Build Process (cont’d)</a:t>
            </a:r>
          </a:p>
        </p:txBody>
      </p:sp>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Looking into CMake as a maintainable solution</a:t>
            </a:r>
          </a:p>
          <a:p>
            <a:pPr lvl="0">
              <a:spcBef>
                <a:spcPts val="0"/>
              </a:spcBef>
              <a:buNone/>
            </a:pPr>
            <a:r>
              <a:rPr lang="en"/>
              <a:t>Currently operational using a manual process</a:t>
            </a:r>
          </a:p>
          <a:p>
            <a:pPr lvl="0">
              <a:spcBef>
                <a:spcPts val="0"/>
              </a:spcBef>
              <a:buNone/>
            </a:pPr>
            <a:r>
              <a:rPr lang="en"/>
              <a:t>Will potentially make a Windows batch script in the meantime for easier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Development Environment</a:t>
            </a: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Set up firewall with PFSense</a:t>
            </a:r>
          </a:p>
          <a:p>
            <a:pPr lvl="0">
              <a:spcBef>
                <a:spcPts val="0"/>
              </a:spcBef>
              <a:buNone/>
            </a:pPr>
            <a:r>
              <a:rPr lang="en"/>
              <a:t>Contains domain inside</a:t>
            </a:r>
          </a:p>
          <a:p>
            <a:pPr lvl="0">
              <a:spcBef>
                <a:spcPts val="0"/>
              </a:spcBef>
              <a:buNone/>
            </a:pPr>
            <a:r>
              <a:rPr lang="en"/>
              <a:t>With domain controller</a:t>
            </a:r>
          </a:p>
          <a:p>
            <a:pPr lvl="0">
              <a:spcBef>
                <a:spcPts val="0"/>
              </a:spcBef>
              <a:buNone/>
            </a:pPr>
            <a:r>
              <a:rPr lang="en"/>
              <a:t>With several Windows 10 nodes</a:t>
            </a:r>
          </a:p>
        </p:txBody>
      </p:sp>
      <p:pic>
        <p:nvPicPr>
          <p:cNvPr id="150" name="Shape 150"/>
          <p:cNvPicPr preferRelativeResize="0"/>
          <p:nvPr/>
        </p:nvPicPr>
        <p:blipFill>
          <a:blip r:embed="rId4">
            <a:alphaModFix/>
          </a:blip>
          <a:stretch>
            <a:fillRect/>
          </a:stretch>
        </p:blipFill>
        <p:spPr>
          <a:xfrm>
            <a:off x="5227776" y="1773775"/>
            <a:ext cx="3104946" cy="3315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Plugins</a:t>
            </a:r>
          </a:p>
        </p:txBody>
      </p:sp>
      <p:sp>
        <p:nvSpPr>
          <p:cNvPr id="156" name="Shape 156"/>
          <p:cNvSpPr txBox="1"/>
          <p:nvPr>
            <p:ph idx="1" type="body"/>
          </p:nvPr>
        </p:nvSpPr>
        <p:spPr>
          <a:xfrm>
            <a:off x="1181350" y="2071475"/>
            <a:ext cx="49419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
              <a:t>Perfmon</a:t>
            </a:r>
          </a:p>
          <a:p>
            <a:pPr lvl="0">
              <a:spcBef>
                <a:spcPts val="0"/>
              </a:spcBef>
              <a:buNone/>
            </a:pPr>
            <a:r>
              <a:t/>
            </a:r>
            <a:endParaRPr/>
          </a:p>
          <a:p>
            <a:pPr indent="-228600" lvl="0" marL="457200" rtl="0">
              <a:spcBef>
                <a:spcPts val="0"/>
              </a:spcBef>
              <a:buAutoNum type="arabicPeriod"/>
            </a:pPr>
            <a:r>
              <a:rPr lang="en"/>
              <a:t>SysInternals</a:t>
            </a:r>
          </a:p>
          <a:p>
            <a:pPr lvl="0" rtl="0">
              <a:spcBef>
                <a:spcPts val="0"/>
              </a:spcBef>
              <a:buNone/>
            </a:pPr>
            <a:r>
              <a:t/>
            </a:r>
            <a:endParaRPr/>
          </a:p>
          <a:p>
            <a:pPr indent="-228600" lvl="0" marL="457200">
              <a:spcBef>
                <a:spcPts val="0"/>
              </a:spcBef>
              <a:buAutoNum type="arabicPeriod"/>
            </a:pPr>
            <a:r>
              <a:rPr lang="en"/>
              <a:t>Active Directory</a:t>
            </a:r>
          </a:p>
        </p:txBody>
      </p:sp>
      <p:pic>
        <p:nvPicPr>
          <p:cNvPr descr="collect.png" id="157" name="Shape 157"/>
          <p:cNvPicPr preferRelativeResize="0"/>
          <p:nvPr/>
        </p:nvPicPr>
        <p:blipFill>
          <a:blip r:embed="rId3">
            <a:alphaModFix/>
          </a:blip>
          <a:stretch>
            <a:fillRect/>
          </a:stretch>
        </p:blipFill>
        <p:spPr>
          <a:xfrm>
            <a:off x="5186525" y="1916875"/>
            <a:ext cx="3019400" cy="301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Perfmon</a:t>
            </a:r>
          </a:p>
        </p:txBody>
      </p:sp>
      <p:sp>
        <p:nvSpPr>
          <p:cNvPr id="163" name="Shape 16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Used to display Windows metrics</a:t>
            </a:r>
          </a:p>
          <a:p>
            <a:pPr indent="-228600" lvl="0" marL="457200" rtl="0">
              <a:spcBef>
                <a:spcPts val="0"/>
              </a:spcBef>
              <a:buChar char="●"/>
            </a:pPr>
            <a:r>
              <a:rPr lang="en"/>
              <a:t>Obtains data from “counters”</a:t>
            </a:r>
          </a:p>
          <a:p>
            <a:pPr indent="-228600" lvl="0" marL="457200" rtl="0">
              <a:spcBef>
                <a:spcPts val="0"/>
              </a:spcBef>
              <a:buChar char="●"/>
            </a:pPr>
            <a:r>
              <a:rPr lang="en"/>
              <a:t>Plugin implements PowerShell script </a:t>
            </a:r>
          </a:p>
          <a:p>
            <a:pPr indent="-228600" lvl="1" marL="914400" rtl="0">
              <a:spcBef>
                <a:spcPts val="0"/>
              </a:spcBef>
              <a:buChar char="○"/>
            </a:pPr>
            <a:r>
              <a:rPr lang="en"/>
              <a:t>Outputs to CSV file which will be parsed</a:t>
            </a:r>
          </a:p>
          <a:p>
            <a:pPr indent="-228600" lvl="0" marL="457200" rtl="0">
              <a:spcBef>
                <a:spcPts val="0"/>
              </a:spcBef>
              <a:buChar char="●"/>
            </a:pPr>
            <a:r>
              <a:rPr lang="en"/>
              <a:t>Outlined basic pseudo-code to build </a:t>
            </a:r>
          </a:p>
          <a:p>
            <a:pPr indent="-228600" lvl="1" marL="914400" rtl="0">
              <a:spcBef>
                <a:spcPts val="0"/>
              </a:spcBef>
              <a:buChar char="○"/>
            </a:pPr>
            <a:r>
              <a:rPr lang="en"/>
              <a:t>File structure set up</a:t>
            </a:r>
          </a:p>
          <a:p>
            <a:pPr indent="-228600" lvl="1" marL="914400">
              <a:spcBef>
                <a:spcPts val="0"/>
              </a:spcBef>
              <a:buChar char="○"/>
            </a:pPr>
            <a:r>
              <a:rPr lang="en"/>
              <a:t>Dealing with recent library deprecation</a:t>
            </a:r>
          </a:p>
        </p:txBody>
      </p:sp>
      <p:pic>
        <p:nvPicPr>
          <p:cNvPr id="164" name="Shape 164"/>
          <p:cNvPicPr preferRelativeResize="0"/>
          <p:nvPr/>
        </p:nvPicPr>
        <p:blipFill>
          <a:blip r:embed="rId3">
            <a:alphaModFix/>
          </a:blip>
          <a:stretch>
            <a:fillRect/>
          </a:stretch>
        </p:blipFill>
        <p:spPr>
          <a:xfrm>
            <a:off x="4937724" y="2238399"/>
            <a:ext cx="3968025" cy="222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SysInternals - PsList</a:t>
            </a:r>
          </a:p>
        </p:txBody>
      </p:sp>
      <p:sp>
        <p:nvSpPr>
          <p:cNvPr id="170" name="Shape 170"/>
          <p:cNvSpPr txBox="1"/>
          <p:nvPr>
            <p:ph idx="1" type="body"/>
          </p:nvPr>
        </p:nvSpPr>
        <p:spPr>
          <a:xfrm>
            <a:off x="471900" y="1919075"/>
            <a:ext cx="3652200" cy="2710200"/>
          </a:xfrm>
          <a:prstGeom prst="rect">
            <a:avLst/>
          </a:prstGeom>
        </p:spPr>
        <p:txBody>
          <a:bodyPr anchorCtr="0" anchor="t" bIns="91425" lIns="91425" rIns="91425" tIns="91425">
            <a:noAutofit/>
          </a:bodyPr>
          <a:lstStyle/>
          <a:p>
            <a:pPr lvl="0">
              <a:spcBef>
                <a:spcPts val="0"/>
              </a:spcBef>
              <a:buNone/>
            </a:pPr>
            <a:r>
              <a:rPr lang="en"/>
              <a:t>Show information about each running process</a:t>
            </a:r>
          </a:p>
          <a:p>
            <a:pPr lvl="0">
              <a:spcBef>
                <a:spcPts val="0"/>
              </a:spcBef>
              <a:buNone/>
            </a:pPr>
            <a:r>
              <a:rPr lang="en"/>
              <a:t>Use Powershell script to download/update the PsList executable</a:t>
            </a:r>
          </a:p>
          <a:p>
            <a:pPr lvl="0">
              <a:spcBef>
                <a:spcPts val="0"/>
              </a:spcBef>
              <a:buNone/>
            </a:pPr>
            <a:r>
              <a:t/>
            </a:r>
            <a:endParaRPr/>
          </a:p>
        </p:txBody>
      </p:sp>
      <p:pic>
        <p:nvPicPr>
          <p:cNvPr id="171" name="Shape 171"/>
          <p:cNvPicPr preferRelativeResize="0"/>
          <p:nvPr/>
        </p:nvPicPr>
        <p:blipFill>
          <a:blip r:embed="rId4">
            <a:alphaModFix/>
          </a:blip>
          <a:stretch>
            <a:fillRect/>
          </a:stretch>
        </p:blipFill>
        <p:spPr>
          <a:xfrm>
            <a:off x="4574950" y="1978287"/>
            <a:ext cx="4382126" cy="2591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Active Directory</a:t>
            </a:r>
          </a:p>
        </p:txBody>
      </p:sp>
      <p:sp>
        <p:nvSpPr>
          <p:cNvPr id="177" name="Shape 17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a:t>
            </a:r>
          </a:p>
        </p:txBody>
      </p:sp>
      <p:pic>
        <p:nvPicPr>
          <p:cNvPr id="178" name="Shape 178"/>
          <p:cNvPicPr preferRelativeResize="0"/>
          <p:nvPr/>
        </p:nvPicPr>
        <p:blipFill>
          <a:blip r:embed="rId3">
            <a:alphaModFix/>
          </a:blip>
          <a:stretch>
            <a:fillRect/>
          </a:stretch>
        </p:blipFill>
        <p:spPr>
          <a:xfrm>
            <a:off x="1249200" y="1919075"/>
            <a:ext cx="666750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Lessons Learned</a:t>
            </a:r>
          </a:p>
        </p:txBody>
      </p:sp>
      <p:sp>
        <p:nvSpPr>
          <p:cNvPr id="184" name="Shape 184"/>
          <p:cNvSpPr txBox="1"/>
          <p:nvPr>
            <p:ph idx="1" type="body"/>
          </p:nvPr>
        </p:nvSpPr>
        <p:spPr>
          <a:xfrm>
            <a:off x="460950" y="2281500"/>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Documentation</a:t>
            </a:r>
          </a:p>
          <a:p>
            <a:pPr indent="-228600" lvl="0" marL="457200" rtl="0">
              <a:lnSpc>
                <a:spcPct val="150000"/>
              </a:lnSpc>
              <a:spcBef>
                <a:spcPts val="0"/>
              </a:spcBef>
              <a:buChar char="●"/>
            </a:pPr>
            <a:r>
              <a:rPr lang="en"/>
              <a:t>Snap Community</a:t>
            </a:r>
          </a:p>
          <a:p>
            <a:pPr indent="-228600" lvl="0" marL="457200" rtl="0">
              <a:lnSpc>
                <a:spcPct val="150000"/>
              </a:lnSpc>
              <a:spcBef>
                <a:spcPts val="0"/>
              </a:spcBef>
              <a:buChar char="●"/>
            </a:pPr>
            <a:r>
              <a:rPr lang="en"/>
              <a:t>Deprecated plugin library </a:t>
            </a:r>
          </a:p>
          <a:p>
            <a:pPr indent="-228600" lvl="0" marL="457200" rtl="0">
              <a:lnSpc>
                <a:spcPct val="150000"/>
              </a:lnSpc>
              <a:spcBef>
                <a:spcPts val="0"/>
              </a:spcBef>
              <a:buChar char="●"/>
            </a:pPr>
            <a:r>
              <a:rPr lang="en"/>
              <a:t>Understanding pre-built framework and requirements</a:t>
            </a:r>
          </a:p>
          <a:p>
            <a:pPr indent="-228600" lvl="0" marL="457200">
              <a:lnSpc>
                <a:spcPct val="150000"/>
              </a:lnSpc>
              <a:spcBef>
                <a:spcPts val="0"/>
              </a:spcBef>
              <a:buChar char="●"/>
            </a:pPr>
            <a:r>
              <a:rPr lang="en"/>
              <a:t>Learning Go, Git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Goals</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00000"/>
              </a:lnSpc>
              <a:spcBef>
                <a:spcPts val="0"/>
              </a:spcBef>
              <a:buChar char="●"/>
            </a:pPr>
            <a:r>
              <a:rPr lang="en"/>
              <a:t>December 20</a:t>
            </a:r>
          </a:p>
          <a:p>
            <a:pPr indent="-228600" lvl="1" marL="914400" rtl="0">
              <a:lnSpc>
                <a:spcPct val="100000"/>
              </a:lnSpc>
              <a:spcBef>
                <a:spcPts val="0"/>
              </a:spcBef>
              <a:buChar char="○"/>
            </a:pPr>
            <a:r>
              <a:rPr lang="en"/>
              <a:t>Fully functional build automation script</a:t>
            </a:r>
          </a:p>
          <a:p>
            <a:pPr indent="-228600" lvl="0" marL="457200" rtl="0">
              <a:lnSpc>
                <a:spcPct val="100000"/>
              </a:lnSpc>
              <a:spcBef>
                <a:spcPts val="0"/>
              </a:spcBef>
              <a:buChar char="●"/>
            </a:pPr>
            <a:r>
              <a:rPr lang="en"/>
              <a:t>January</a:t>
            </a:r>
          </a:p>
          <a:p>
            <a:pPr indent="-228600" lvl="1" marL="914400" rtl="0">
              <a:lnSpc>
                <a:spcPct val="100000"/>
              </a:lnSpc>
              <a:spcBef>
                <a:spcPts val="0"/>
              </a:spcBef>
              <a:buChar char="○"/>
            </a:pPr>
            <a:r>
              <a:rPr lang="en"/>
              <a:t>Begin Active Directory Plugin</a:t>
            </a:r>
          </a:p>
          <a:p>
            <a:pPr indent="-228600" lvl="0" marL="457200" rtl="0">
              <a:lnSpc>
                <a:spcPct val="100000"/>
              </a:lnSpc>
              <a:spcBef>
                <a:spcPts val="0"/>
              </a:spcBef>
              <a:buChar char="●"/>
            </a:pPr>
            <a:r>
              <a:rPr lang="en"/>
              <a:t>March </a:t>
            </a:r>
          </a:p>
          <a:p>
            <a:pPr indent="-228600" lvl="1" marL="914400" rtl="0">
              <a:lnSpc>
                <a:spcPct val="100000"/>
              </a:lnSpc>
              <a:spcBef>
                <a:spcPts val="0"/>
              </a:spcBef>
              <a:buChar char="○"/>
            </a:pPr>
            <a:r>
              <a:rPr lang="en"/>
              <a:t>Complete functionality of plugins</a:t>
            </a:r>
          </a:p>
          <a:p>
            <a:pPr indent="-228600" lvl="1" marL="914400" rtl="0">
              <a:lnSpc>
                <a:spcPct val="100000"/>
              </a:lnSpc>
              <a:spcBef>
                <a:spcPts val="0"/>
              </a:spcBef>
              <a:buChar char="○"/>
            </a:pPr>
            <a:r>
              <a:rPr lang="en"/>
              <a:t>Perform testing of all plugins (Perfmon, Sysinternals, Active Directory)</a:t>
            </a:r>
          </a:p>
          <a:p>
            <a:pPr indent="-228600" lvl="0" marL="457200" rtl="0">
              <a:lnSpc>
                <a:spcPct val="100000"/>
              </a:lnSpc>
              <a:spcBef>
                <a:spcPts val="0"/>
              </a:spcBef>
              <a:buChar char="●"/>
            </a:pPr>
            <a:r>
              <a:rPr lang="en"/>
              <a:t>Stretch Goal </a:t>
            </a:r>
          </a:p>
          <a:p>
            <a:pPr indent="-228600" lvl="1" marL="914400" rtl="0">
              <a:lnSpc>
                <a:spcPct val="100000"/>
              </a:lnSpc>
              <a:spcBef>
                <a:spcPts val="0"/>
              </a:spcBef>
              <a:buChar char="○"/>
            </a:pPr>
            <a:r>
              <a:rPr lang="en"/>
              <a:t>Research machine learning algorithms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is it?</a:t>
            </a:r>
          </a:p>
        </p:txBody>
      </p:sp>
      <p:sp>
        <p:nvSpPr>
          <p:cNvPr id="75" name="Shape 75"/>
          <p:cNvSpPr txBox="1"/>
          <p:nvPr>
            <p:ph idx="1" type="body"/>
          </p:nvPr>
        </p:nvSpPr>
        <p:spPr>
          <a:xfrm>
            <a:off x="471900" y="1919075"/>
            <a:ext cx="5006700" cy="2710200"/>
          </a:xfrm>
          <a:prstGeom prst="rect">
            <a:avLst/>
          </a:prstGeom>
        </p:spPr>
        <p:txBody>
          <a:bodyPr anchorCtr="0" anchor="t" bIns="91425" lIns="91425" rIns="91425" tIns="91425">
            <a:noAutofit/>
          </a:bodyPr>
          <a:lstStyle/>
          <a:p>
            <a:pPr lvl="0">
              <a:spcBef>
                <a:spcPts val="0"/>
              </a:spcBef>
              <a:buNone/>
            </a:pPr>
            <a:r>
              <a:rPr lang="en"/>
              <a:t>Snap is an open source project started by Intel in July of 2015</a:t>
            </a:r>
          </a:p>
          <a:p>
            <a:pPr lvl="0">
              <a:spcBef>
                <a:spcPts val="0"/>
              </a:spcBef>
              <a:buNone/>
            </a:pPr>
            <a:r>
              <a:rPr lang="en"/>
              <a:t>Written in Go, but recently made expandable to encompass the usage of other languages</a:t>
            </a:r>
          </a:p>
          <a:p>
            <a:pPr lvl="0">
              <a:spcBef>
                <a:spcPts val="0"/>
              </a:spcBef>
              <a:buNone/>
            </a:pPr>
            <a:r>
              <a:rPr lang="en"/>
              <a:t>A single API for collecting telemetry data in Unix-based systems</a:t>
            </a:r>
          </a:p>
          <a:p>
            <a:pPr lvl="0">
              <a:spcBef>
                <a:spcPts val="0"/>
              </a:spcBef>
              <a:buNone/>
            </a:pPr>
            <a:r>
              <a:t/>
            </a:r>
            <a:endParaRPr/>
          </a:p>
        </p:txBody>
      </p:sp>
      <p:pic>
        <p:nvPicPr>
          <p:cNvPr descr="snap_url.png" id="76" name="Shape 76"/>
          <p:cNvPicPr preferRelativeResize="0"/>
          <p:nvPr/>
        </p:nvPicPr>
        <p:blipFill>
          <a:blip r:embed="rId3">
            <a:alphaModFix/>
          </a:blip>
          <a:stretch>
            <a:fillRect/>
          </a:stretch>
        </p:blipFill>
        <p:spPr>
          <a:xfrm>
            <a:off x="4824045" y="1824700"/>
            <a:ext cx="4243749" cy="339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is Telemetry</a:t>
            </a:r>
            <a:r>
              <a:rPr lang="en"/>
              <a:t>?</a:t>
            </a:r>
          </a:p>
        </p:txBody>
      </p:sp>
      <p:sp>
        <p:nvSpPr>
          <p:cNvPr id="82" name="Shape 8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Telemetry is the gathering of system metrics from a distance</a:t>
            </a:r>
          </a:p>
          <a:p>
            <a:pPr indent="-228600" lvl="0" marL="457200" rtl="0">
              <a:spcBef>
                <a:spcPts val="0"/>
              </a:spcBef>
              <a:buChar char="●"/>
            </a:pPr>
            <a:r>
              <a:rPr lang="en"/>
              <a:t>Used mainly for monitoring and troubleshooting purposes</a:t>
            </a:r>
          </a:p>
          <a:p>
            <a:pPr indent="-228600" lvl="0" marL="457200">
              <a:spcBef>
                <a:spcPts val="0"/>
              </a:spcBef>
              <a:buChar char="●"/>
            </a:pPr>
            <a:r>
              <a:rPr lang="en"/>
              <a:t>Telemetry feedback can lead to system improvements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pic>
        <p:nvPicPr>
          <p:cNvPr descr="flow_graphs_included.png" id="87" name="Shape 87"/>
          <p:cNvPicPr preferRelativeResize="0"/>
          <p:nvPr/>
        </p:nvPicPr>
        <p:blipFill>
          <a:blip r:embed="rId3">
            <a:alphaModFix/>
          </a:blip>
          <a:stretch>
            <a:fillRect/>
          </a:stretch>
        </p:blipFill>
        <p:spPr>
          <a:xfrm>
            <a:off x="252562" y="689674"/>
            <a:ext cx="8638876" cy="3764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Stakeholders </a:t>
            </a:r>
          </a:p>
        </p:txBody>
      </p:sp>
      <p:sp>
        <p:nvSpPr>
          <p:cNvPr id="93" name="Shape 93"/>
          <p:cNvSpPr txBox="1"/>
          <p:nvPr>
            <p:ph idx="1" type="body"/>
          </p:nvPr>
        </p:nvSpPr>
        <p:spPr>
          <a:xfrm>
            <a:off x="460950" y="2003900"/>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Intel</a:t>
            </a:r>
          </a:p>
          <a:p>
            <a:pPr indent="-228600" lvl="0" marL="457200" rtl="0">
              <a:lnSpc>
                <a:spcPct val="150000"/>
              </a:lnSpc>
              <a:spcBef>
                <a:spcPts val="0"/>
              </a:spcBef>
              <a:buChar char="●"/>
            </a:pPr>
            <a:r>
              <a:rPr lang="en"/>
              <a:t>Companies with Windows Systems</a:t>
            </a:r>
          </a:p>
          <a:p>
            <a:pPr indent="-228600" lvl="0" marL="457200" rtl="0">
              <a:lnSpc>
                <a:spcPct val="150000"/>
              </a:lnSpc>
              <a:spcBef>
                <a:spcPts val="0"/>
              </a:spcBef>
              <a:buChar char="●"/>
            </a:pPr>
            <a:r>
              <a:rPr lang="en"/>
              <a:t>Operators of Windows Systems</a:t>
            </a:r>
          </a:p>
          <a:p>
            <a:pPr indent="-228600" lvl="0" marL="457200" rtl="0">
              <a:lnSpc>
                <a:spcPct val="150000"/>
              </a:lnSpc>
              <a:spcBef>
                <a:spcPts val="0"/>
              </a:spcBef>
              <a:buChar char="●"/>
            </a:pPr>
            <a:r>
              <a:rPr lang="en"/>
              <a:t>Open-source Maintainers of the Snap Project</a:t>
            </a:r>
          </a:p>
          <a:p>
            <a:pPr indent="-228600" lvl="0" marL="457200" rtl="0">
              <a:lnSpc>
                <a:spcPct val="150000"/>
              </a:lnSpc>
              <a:spcBef>
                <a:spcPts val="0"/>
              </a:spcBef>
              <a:buChar char="●"/>
            </a:pPr>
            <a:r>
              <a:rPr lang="en"/>
              <a:t>Members of the Snap Community </a:t>
            </a:r>
          </a:p>
        </p:txBody>
      </p:sp>
      <p:pic>
        <p:nvPicPr>
          <p:cNvPr id="94" name="Shape 94"/>
          <p:cNvPicPr preferRelativeResize="0"/>
          <p:nvPr/>
        </p:nvPicPr>
        <p:blipFill>
          <a:blip r:embed="rId3">
            <a:alphaModFix/>
          </a:blip>
          <a:stretch>
            <a:fillRect/>
          </a:stretch>
        </p:blipFill>
        <p:spPr>
          <a:xfrm>
            <a:off x="5880425" y="1828800"/>
            <a:ext cx="2435224" cy="1179799"/>
          </a:xfrm>
          <a:prstGeom prst="rect">
            <a:avLst/>
          </a:prstGeom>
          <a:noFill/>
          <a:ln>
            <a:noFill/>
          </a:ln>
        </p:spPr>
      </p:pic>
      <p:sp>
        <p:nvSpPr>
          <p:cNvPr id="95" name="Shape 95"/>
          <p:cNvSpPr txBox="1"/>
          <p:nvPr/>
        </p:nvSpPr>
        <p:spPr>
          <a:xfrm>
            <a:off x="5713900" y="4587125"/>
            <a:ext cx="3122100" cy="260100"/>
          </a:xfrm>
          <a:prstGeom prst="rect">
            <a:avLst/>
          </a:prstGeom>
          <a:noFill/>
          <a:ln>
            <a:noFill/>
          </a:ln>
        </p:spPr>
        <p:txBody>
          <a:bodyPr anchorCtr="0" anchor="t" bIns="91425" lIns="91425" rIns="91425" tIns="91425">
            <a:noAutofit/>
          </a:bodyPr>
          <a:lstStyle/>
          <a:p>
            <a:pPr lvl="0">
              <a:spcBef>
                <a:spcPts val="0"/>
              </a:spcBef>
              <a:buNone/>
            </a:pPr>
            <a:r>
              <a:t/>
            </a:r>
            <a:endParaRPr sz="600"/>
          </a:p>
        </p:txBody>
      </p:sp>
      <p:pic>
        <p:nvPicPr>
          <p:cNvPr id="96" name="Shape 96"/>
          <p:cNvPicPr preferRelativeResize="0"/>
          <p:nvPr/>
        </p:nvPicPr>
        <p:blipFill>
          <a:blip r:embed="rId4">
            <a:alphaModFix/>
          </a:blip>
          <a:stretch>
            <a:fillRect/>
          </a:stretch>
        </p:blipFill>
        <p:spPr>
          <a:xfrm>
            <a:off x="5769912" y="3208925"/>
            <a:ext cx="2790825" cy="163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does this impact stakeholders?</a:t>
            </a:r>
          </a:p>
        </p:txBody>
      </p:sp>
      <p:sp>
        <p:nvSpPr>
          <p:cNvPr id="102" name="Shape 102"/>
          <p:cNvSpPr txBox="1"/>
          <p:nvPr>
            <p:ph idx="1" type="body"/>
          </p:nvPr>
        </p:nvSpPr>
        <p:spPr>
          <a:xfrm>
            <a:off x="471900" y="1842875"/>
            <a:ext cx="8222100" cy="2498400"/>
          </a:xfrm>
          <a:prstGeom prst="rect">
            <a:avLst/>
          </a:prstGeom>
        </p:spPr>
        <p:txBody>
          <a:bodyPr anchorCtr="0" anchor="t" bIns="91425" lIns="91425" rIns="91425" tIns="91425">
            <a:noAutofit/>
          </a:bodyPr>
          <a:lstStyle/>
          <a:p>
            <a:pPr indent="-228600" lvl="0" marL="457200" rtl="0">
              <a:lnSpc>
                <a:spcPct val="180000"/>
              </a:lnSpc>
              <a:spcBef>
                <a:spcPts val="0"/>
              </a:spcBef>
              <a:buChar char="●"/>
            </a:pPr>
            <a:r>
              <a:rPr lang="en"/>
              <a:t>Windows servers/devices large percentage of enterprise environments</a:t>
            </a:r>
          </a:p>
          <a:p>
            <a:pPr indent="-228600" lvl="0" marL="457200" rtl="0">
              <a:lnSpc>
                <a:spcPct val="180000"/>
              </a:lnSpc>
              <a:spcBef>
                <a:spcPts val="0"/>
              </a:spcBef>
              <a:buChar char="●"/>
            </a:pPr>
            <a:r>
              <a:rPr lang="en"/>
              <a:t>Windows runs on Intel processors </a:t>
            </a:r>
          </a:p>
          <a:p>
            <a:pPr indent="-342900" lvl="0" marL="457200" rtl="0">
              <a:lnSpc>
                <a:spcPct val="180000"/>
              </a:lnSpc>
              <a:spcBef>
                <a:spcPts val="0"/>
              </a:spcBef>
              <a:buSzPct val="100000"/>
              <a:buChar char="●"/>
            </a:pPr>
            <a:r>
              <a:rPr lang="en" sz="1800"/>
              <a:t>Greater ease in system management</a:t>
            </a:r>
          </a:p>
          <a:p>
            <a:pPr indent="-342900" lvl="0" marL="457200" rtl="0">
              <a:lnSpc>
                <a:spcPct val="180000"/>
              </a:lnSpc>
              <a:spcBef>
                <a:spcPts val="0"/>
              </a:spcBef>
              <a:buSzPct val="100000"/>
              <a:buChar char="●"/>
            </a:pPr>
            <a:r>
              <a:rPr lang="en"/>
              <a:t>Greater sales for Intel</a:t>
            </a:r>
            <a:r>
              <a:rPr lang="en" sz="1800"/>
              <a:t> </a:t>
            </a:r>
          </a:p>
          <a:p>
            <a:pPr indent="-342900" lvl="0" marL="457200" rtl="0">
              <a:lnSpc>
                <a:spcPct val="185000"/>
              </a:lnSpc>
              <a:spcBef>
                <a:spcPts val="0"/>
              </a:spcBef>
              <a:buSzPct val="100000"/>
              <a:buChar char="●"/>
            </a:pPr>
            <a:r>
              <a:rPr lang="en" sz="1800"/>
              <a:t>Reduced cost for companies</a:t>
            </a:r>
          </a:p>
          <a:p>
            <a:pPr indent="-342900" lvl="0" marL="457200">
              <a:lnSpc>
                <a:spcPct val="185000"/>
              </a:lnSpc>
              <a:spcBef>
                <a:spcPts val="0"/>
              </a:spcBef>
              <a:buSzPct val="100000"/>
              <a:buChar char="●"/>
            </a:pPr>
            <a:r>
              <a:rPr lang="en"/>
              <a:t>By porting this to Windows, benefits are greatly increased</a:t>
            </a:r>
          </a:p>
        </p:txBody>
      </p:sp>
      <p:pic>
        <p:nvPicPr>
          <p:cNvPr id="103" name="Shape 103"/>
          <p:cNvPicPr preferRelativeResize="0"/>
          <p:nvPr/>
        </p:nvPicPr>
        <p:blipFill>
          <a:blip r:embed="rId3">
            <a:alphaModFix/>
          </a:blip>
          <a:stretch>
            <a:fillRect/>
          </a:stretch>
        </p:blipFill>
        <p:spPr>
          <a:xfrm>
            <a:off x="5380100" y="2263850"/>
            <a:ext cx="2775449" cy="1937000"/>
          </a:xfrm>
          <a:prstGeom prst="rect">
            <a:avLst/>
          </a:prstGeom>
          <a:noFill/>
          <a:ln>
            <a:noFill/>
          </a:ln>
        </p:spPr>
      </p:pic>
      <p:sp>
        <p:nvSpPr>
          <p:cNvPr id="104" name="Shape 104"/>
          <p:cNvSpPr txBox="1"/>
          <p:nvPr/>
        </p:nvSpPr>
        <p:spPr>
          <a:xfrm>
            <a:off x="5273600" y="4054475"/>
            <a:ext cx="3092100" cy="280200"/>
          </a:xfrm>
          <a:prstGeom prst="rect">
            <a:avLst/>
          </a:prstGeom>
          <a:noFill/>
          <a:ln>
            <a:noFill/>
          </a:ln>
        </p:spPr>
        <p:txBody>
          <a:bodyPr anchorCtr="0" anchor="t" bIns="91425" lIns="91425" rIns="91425" tIns="91425">
            <a:noAutofit/>
          </a:bodyPr>
          <a:lstStyle/>
          <a:p>
            <a:pPr lvl="0">
              <a:spcBef>
                <a:spcPts val="0"/>
              </a:spcBef>
              <a:buNone/>
            </a:pPr>
            <a:r>
              <a:rPr lang="en" sz="700"/>
              <a:t>https://community.spiceworks.com/networking/articles/2462-server-virtualization-and-os-trends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Objective Statement</a:t>
            </a:r>
          </a:p>
        </p:txBody>
      </p:sp>
      <p:sp>
        <p:nvSpPr>
          <p:cNvPr id="110" name="Shape 110"/>
          <p:cNvSpPr txBox="1"/>
          <p:nvPr>
            <p:ph idx="1" type="body"/>
          </p:nvPr>
        </p:nvSpPr>
        <p:spPr>
          <a:xfrm>
            <a:off x="471900" y="2374075"/>
            <a:ext cx="8222100" cy="2710200"/>
          </a:xfrm>
          <a:prstGeom prst="rect">
            <a:avLst/>
          </a:prstGeom>
        </p:spPr>
        <p:txBody>
          <a:bodyPr anchorCtr="0" anchor="t" bIns="91425" lIns="91425" rIns="91425" tIns="91425">
            <a:noAutofit/>
          </a:bodyPr>
          <a:lstStyle/>
          <a:p>
            <a:pPr lvl="0">
              <a:spcBef>
                <a:spcPts val="0"/>
              </a:spcBef>
              <a:buNone/>
            </a:pPr>
            <a:r>
              <a:rPr lang="en"/>
              <a:t>Automate the Snap build process and port at least three Snap data collection plugins for Windows, including Perfmon, Sysinternals, and Active Directory by March 20th.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Project Management	</a:t>
            </a:r>
          </a:p>
        </p:txBody>
      </p:sp>
      <p:sp>
        <p:nvSpPr>
          <p:cNvPr id="116" name="Shape 11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Tie into existing system</a:t>
            </a:r>
          </a:p>
          <a:p>
            <a:pPr indent="-228600" lvl="0" marL="457200" rtl="0">
              <a:lnSpc>
                <a:spcPct val="150000"/>
              </a:lnSpc>
              <a:spcBef>
                <a:spcPts val="0"/>
              </a:spcBef>
              <a:buChar char="●"/>
            </a:pPr>
            <a:r>
              <a:rPr lang="en"/>
              <a:t>GitHub</a:t>
            </a:r>
          </a:p>
          <a:p>
            <a:pPr indent="-228600" lvl="0" marL="457200" rtl="0">
              <a:lnSpc>
                <a:spcPct val="150000"/>
              </a:lnSpc>
              <a:spcBef>
                <a:spcPts val="0"/>
              </a:spcBef>
              <a:buChar char="●"/>
            </a:pPr>
            <a:r>
              <a:rPr lang="en"/>
              <a:t>Weekly Standup Meetings</a:t>
            </a:r>
          </a:p>
          <a:p>
            <a:pPr indent="-228600" lvl="1" marL="914400" rtl="0">
              <a:lnSpc>
                <a:spcPct val="150000"/>
              </a:lnSpc>
              <a:spcBef>
                <a:spcPts val="0"/>
              </a:spcBef>
              <a:buChar char="○"/>
            </a:pPr>
            <a:r>
              <a:rPr lang="en"/>
              <a:t>Zoom (with sponsor)</a:t>
            </a:r>
          </a:p>
          <a:p>
            <a:pPr indent="-228600" lvl="1" marL="914400" rtl="0">
              <a:lnSpc>
                <a:spcPct val="150000"/>
              </a:lnSpc>
              <a:spcBef>
                <a:spcPts val="0"/>
              </a:spcBef>
              <a:buChar char="○"/>
            </a:pPr>
            <a:r>
              <a:rPr lang="en"/>
              <a:t>Google Hangouts</a:t>
            </a:r>
          </a:p>
          <a:p>
            <a:pPr indent="-228600" lvl="1" marL="914400">
              <a:lnSpc>
                <a:spcPct val="150000"/>
              </a:lnSpc>
              <a:spcBef>
                <a:spcPts val="0"/>
              </a:spcBef>
              <a:buChar char="○"/>
            </a:pPr>
            <a:r>
              <a:rPr lang="en"/>
              <a:t>Slack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Technologies Involved</a:t>
            </a:r>
          </a:p>
        </p:txBody>
      </p:sp>
      <p:pic>
        <p:nvPicPr>
          <p:cNvPr id="122" name="Shape 122"/>
          <p:cNvPicPr preferRelativeResize="0"/>
          <p:nvPr/>
        </p:nvPicPr>
        <p:blipFill>
          <a:blip r:embed="rId3">
            <a:alphaModFix/>
          </a:blip>
          <a:stretch>
            <a:fillRect/>
          </a:stretch>
        </p:blipFill>
        <p:spPr>
          <a:xfrm>
            <a:off x="471900" y="1981350"/>
            <a:ext cx="1402099" cy="1631300"/>
          </a:xfrm>
          <a:prstGeom prst="rect">
            <a:avLst/>
          </a:prstGeom>
          <a:noFill/>
          <a:ln>
            <a:noFill/>
          </a:ln>
        </p:spPr>
      </p:pic>
      <p:pic>
        <p:nvPicPr>
          <p:cNvPr id="123" name="Shape 123"/>
          <p:cNvPicPr preferRelativeResize="0"/>
          <p:nvPr/>
        </p:nvPicPr>
        <p:blipFill>
          <a:blip r:embed="rId4">
            <a:alphaModFix/>
          </a:blip>
          <a:stretch>
            <a:fillRect/>
          </a:stretch>
        </p:blipFill>
        <p:spPr>
          <a:xfrm>
            <a:off x="7090975" y="2050425"/>
            <a:ext cx="1731263" cy="904725"/>
          </a:xfrm>
          <a:prstGeom prst="rect">
            <a:avLst/>
          </a:prstGeom>
          <a:noFill/>
          <a:ln>
            <a:noFill/>
          </a:ln>
        </p:spPr>
      </p:pic>
      <p:pic>
        <p:nvPicPr>
          <p:cNvPr id="124" name="Shape 124"/>
          <p:cNvPicPr preferRelativeResize="0"/>
          <p:nvPr/>
        </p:nvPicPr>
        <p:blipFill>
          <a:blip r:embed="rId5">
            <a:alphaModFix/>
          </a:blip>
          <a:stretch>
            <a:fillRect/>
          </a:stretch>
        </p:blipFill>
        <p:spPr>
          <a:xfrm>
            <a:off x="2584100" y="3774737"/>
            <a:ext cx="1610200" cy="1207639"/>
          </a:xfrm>
          <a:prstGeom prst="rect">
            <a:avLst/>
          </a:prstGeom>
          <a:noFill/>
          <a:ln>
            <a:noFill/>
          </a:ln>
        </p:spPr>
      </p:pic>
      <p:pic>
        <p:nvPicPr>
          <p:cNvPr id="125" name="Shape 125"/>
          <p:cNvPicPr preferRelativeResize="0"/>
          <p:nvPr/>
        </p:nvPicPr>
        <p:blipFill>
          <a:blip r:embed="rId6">
            <a:alphaModFix/>
          </a:blip>
          <a:stretch>
            <a:fillRect/>
          </a:stretch>
        </p:blipFill>
        <p:spPr>
          <a:xfrm>
            <a:off x="1935171" y="2226246"/>
            <a:ext cx="1731275" cy="1386399"/>
          </a:xfrm>
          <a:prstGeom prst="rect">
            <a:avLst/>
          </a:prstGeom>
          <a:noFill/>
          <a:ln>
            <a:noFill/>
          </a:ln>
        </p:spPr>
      </p:pic>
      <p:pic>
        <p:nvPicPr>
          <p:cNvPr id="126" name="Shape 126"/>
          <p:cNvPicPr preferRelativeResize="0"/>
          <p:nvPr/>
        </p:nvPicPr>
        <p:blipFill>
          <a:blip r:embed="rId7">
            <a:alphaModFix/>
          </a:blip>
          <a:stretch>
            <a:fillRect/>
          </a:stretch>
        </p:blipFill>
        <p:spPr>
          <a:xfrm>
            <a:off x="4297724" y="3637099"/>
            <a:ext cx="2477670" cy="1166874"/>
          </a:xfrm>
          <a:prstGeom prst="rect">
            <a:avLst/>
          </a:prstGeom>
          <a:noFill/>
          <a:ln>
            <a:noFill/>
          </a:ln>
        </p:spPr>
      </p:pic>
      <p:pic>
        <p:nvPicPr>
          <p:cNvPr id="127" name="Shape 127"/>
          <p:cNvPicPr preferRelativeResize="0"/>
          <p:nvPr/>
        </p:nvPicPr>
        <p:blipFill>
          <a:blip r:embed="rId8">
            <a:alphaModFix/>
          </a:blip>
          <a:stretch>
            <a:fillRect/>
          </a:stretch>
        </p:blipFill>
        <p:spPr>
          <a:xfrm>
            <a:off x="7406669" y="4169412"/>
            <a:ext cx="1610194" cy="904724"/>
          </a:xfrm>
          <a:prstGeom prst="rect">
            <a:avLst/>
          </a:prstGeom>
          <a:noFill/>
          <a:ln>
            <a:noFill/>
          </a:ln>
        </p:spPr>
      </p:pic>
      <p:pic>
        <p:nvPicPr>
          <p:cNvPr id="128" name="Shape 128"/>
          <p:cNvPicPr preferRelativeResize="0"/>
          <p:nvPr/>
        </p:nvPicPr>
        <p:blipFill>
          <a:blip r:embed="rId9">
            <a:alphaModFix/>
          </a:blip>
          <a:stretch>
            <a:fillRect/>
          </a:stretch>
        </p:blipFill>
        <p:spPr>
          <a:xfrm>
            <a:off x="3857237" y="2119394"/>
            <a:ext cx="1250509" cy="904724"/>
          </a:xfrm>
          <a:prstGeom prst="rect">
            <a:avLst/>
          </a:prstGeom>
          <a:noFill/>
          <a:ln>
            <a:noFill/>
          </a:ln>
        </p:spPr>
      </p:pic>
      <p:pic>
        <p:nvPicPr>
          <p:cNvPr id="129" name="Shape 129"/>
          <p:cNvPicPr preferRelativeResize="0"/>
          <p:nvPr/>
        </p:nvPicPr>
        <p:blipFill>
          <a:blip r:embed="rId10">
            <a:alphaModFix/>
          </a:blip>
          <a:stretch>
            <a:fillRect/>
          </a:stretch>
        </p:blipFill>
        <p:spPr>
          <a:xfrm>
            <a:off x="5171795" y="1919350"/>
            <a:ext cx="1731275" cy="1166866"/>
          </a:xfrm>
          <a:prstGeom prst="rect">
            <a:avLst/>
          </a:prstGeom>
          <a:noFill/>
          <a:ln>
            <a:noFill/>
          </a:ln>
        </p:spPr>
      </p:pic>
      <p:pic>
        <p:nvPicPr>
          <p:cNvPr id="130" name="Shape 130"/>
          <p:cNvPicPr preferRelativeResize="0"/>
          <p:nvPr/>
        </p:nvPicPr>
        <p:blipFill>
          <a:blip r:embed="rId11">
            <a:alphaModFix/>
          </a:blip>
          <a:stretch>
            <a:fillRect/>
          </a:stretch>
        </p:blipFill>
        <p:spPr>
          <a:xfrm>
            <a:off x="727025" y="3926194"/>
            <a:ext cx="1451648" cy="904724"/>
          </a:xfrm>
          <a:prstGeom prst="rect">
            <a:avLst/>
          </a:prstGeom>
          <a:noFill/>
          <a:ln>
            <a:noFill/>
          </a:ln>
        </p:spPr>
      </p:pic>
      <p:pic>
        <p:nvPicPr>
          <p:cNvPr id="131" name="Shape 131"/>
          <p:cNvPicPr preferRelativeResize="0"/>
          <p:nvPr/>
        </p:nvPicPr>
        <p:blipFill>
          <a:blip r:embed="rId12">
            <a:alphaModFix/>
          </a:blip>
          <a:stretch>
            <a:fillRect/>
          </a:stretch>
        </p:blipFill>
        <p:spPr>
          <a:xfrm>
            <a:off x="6878820" y="3243974"/>
            <a:ext cx="1919249" cy="76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