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6" r:id="rId3"/>
    <p:sldId id="265" r:id="rId4"/>
    <p:sldId id="266" r:id="rId5"/>
    <p:sldId id="269" r:id="rId6"/>
    <p:sldId id="259" r:id="rId7"/>
    <p:sldId id="260" r:id="rId8"/>
    <p:sldId id="268" r:id="rId9"/>
    <p:sldId id="267" r:id="rId10"/>
    <p:sldId id="270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1C51D-001D-440B-9AE8-CC2431B7B1BD}" type="datetimeFigureOut">
              <a:rPr lang="en-AU" smtClean="0"/>
              <a:t>31/07/2016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D187E-3A90-46B8-B608-556A6F075B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1486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SCENE 1: Presentation</a:t>
            </a:r>
            <a:r>
              <a:rPr lang="en-AU" baseline="0" dirty="0" smtClean="0"/>
              <a:t> of the App</a:t>
            </a:r>
          </a:p>
          <a:p>
            <a:endParaRPr lang="en-AU" baseline="0" dirty="0" smtClean="0"/>
          </a:p>
          <a:p>
            <a:r>
              <a:rPr lang="en-AU" baseline="0" dirty="0" smtClean="0"/>
              <a:t>Images/films from gold coast – Australia Geographic</a:t>
            </a:r>
          </a:p>
          <a:p>
            <a:endParaRPr lang="en-AU" baseline="0" dirty="0" smtClean="0"/>
          </a:p>
          <a:p>
            <a:r>
              <a:rPr lang="en-AU" baseline="0" dirty="0" smtClean="0"/>
              <a:t>Audio: The SNAP RANGER emerged from the uniqueness nature and wildlife of the Gold Coast City and importance of promote preservation and wildlife care throughout the community.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D187E-3A90-46B8-B608-556A6F075BC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113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SCENE 2: Technical</a:t>
            </a:r>
            <a:r>
              <a:rPr lang="en-AU" baseline="0" dirty="0" smtClean="0"/>
              <a:t> Description of the app</a:t>
            </a:r>
          </a:p>
          <a:p>
            <a:endParaRPr lang="en-AU" baseline="0" dirty="0" smtClean="0"/>
          </a:p>
          <a:p>
            <a:r>
              <a:rPr lang="en-AU" baseline="0" dirty="0" smtClean="0"/>
              <a:t>Who: Sebastian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Which database was used</a:t>
            </a:r>
          </a:p>
          <a:p>
            <a:pPr marL="171450" indent="-171450">
              <a:buFontTx/>
              <a:buChar char="-"/>
            </a:pPr>
            <a:r>
              <a:rPr lang="en-AU" dirty="0" smtClean="0"/>
              <a:t>Which languages</a:t>
            </a:r>
          </a:p>
          <a:p>
            <a:pPr marL="171450" indent="-171450">
              <a:buFontTx/>
              <a:buChar char="-"/>
            </a:pPr>
            <a:r>
              <a:rPr lang="en-AU" dirty="0" smtClean="0"/>
              <a:t>Additional relevant technical issues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D187E-3A90-46B8-B608-556A6F075BC4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5404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SCENE 3: Usage</a:t>
            </a:r>
          </a:p>
          <a:p>
            <a:endParaRPr lang="en-AU" dirty="0" smtClean="0"/>
          </a:p>
          <a:p>
            <a:r>
              <a:rPr lang="en-AU" dirty="0" smtClean="0"/>
              <a:t>Screenshots</a:t>
            </a:r>
            <a:r>
              <a:rPr lang="en-AU" baseline="0" dirty="0" smtClean="0"/>
              <a:t> from the APP (pages?)</a:t>
            </a:r>
          </a:p>
          <a:p>
            <a:r>
              <a:rPr lang="en-AU" baseline="0" dirty="0" smtClean="0"/>
              <a:t>Who: Luke?</a:t>
            </a:r>
          </a:p>
          <a:p>
            <a:endParaRPr lang="en-AU" baseline="0" dirty="0" smtClean="0"/>
          </a:p>
          <a:p>
            <a:r>
              <a:rPr lang="en-AU" baseline="0" dirty="0" smtClean="0"/>
              <a:t>5 pages</a:t>
            </a:r>
          </a:p>
          <a:p>
            <a:r>
              <a:rPr lang="en-AU" baseline="0" dirty="0" smtClean="0"/>
              <a:t>1) MAP</a:t>
            </a:r>
          </a:p>
          <a:p>
            <a:r>
              <a:rPr lang="en-AU" baseline="0" dirty="0" smtClean="0"/>
              <a:t>2) INFORMATION</a:t>
            </a:r>
          </a:p>
          <a:p>
            <a:r>
              <a:rPr lang="en-AU" baseline="0" dirty="0" smtClean="0"/>
              <a:t>3) TRACKING MAP</a:t>
            </a:r>
          </a:p>
          <a:p>
            <a:r>
              <a:rPr lang="en-AU" baseline="0" dirty="0" smtClean="0"/>
              <a:t>4) CAMERA</a:t>
            </a:r>
          </a:p>
          <a:p>
            <a:r>
              <a:rPr lang="en-AU" baseline="0" dirty="0" smtClean="0"/>
              <a:t>5) COLLECTION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D187E-3A90-46B8-B608-556A6F075BC4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3168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SCENE 2: Technical</a:t>
            </a:r>
            <a:r>
              <a:rPr lang="en-AU" baseline="0" dirty="0" smtClean="0"/>
              <a:t> Description of the app</a:t>
            </a:r>
          </a:p>
          <a:p>
            <a:endParaRPr lang="en-AU" baseline="0" dirty="0" smtClean="0"/>
          </a:p>
          <a:p>
            <a:r>
              <a:rPr lang="en-AU" baseline="0" dirty="0" smtClean="0"/>
              <a:t>Who: Sebastian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Which database was used</a:t>
            </a:r>
          </a:p>
          <a:p>
            <a:pPr marL="171450" indent="-171450">
              <a:buFontTx/>
              <a:buChar char="-"/>
            </a:pPr>
            <a:r>
              <a:rPr lang="en-AU" dirty="0" smtClean="0"/>
              <a:t>Which languages</a:t>
            </a:r>
          </a:p>
          <a:p>
            <a:pPr marL="171450" indent="-171450">
              <a:buFontTx/>
              <a:buChar char="-"/>
            </a:pPr>
            <a:r>
              <a:rPr lang="en-AU" dirty="0" smtClean="0"/>
              <a:t>Additional relevant technical issues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D187E-3A90-46B8-B608-556A6F075BC4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720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0E29-4A6F-43E5-8F76-F350008882CF}" type="datetimeFigureOut">
              <a:rPr lang="en-AU" smtClean="0"/>
              <a:t>31/07/2016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5E7F-3B07-48F1-9271-17A97A6DF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819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0E29-4A6F-43E5-8F76-F350008882CF}" type="datetimeFigureOut">
              <a:rPr lang="en-AU" smtClean="0"/>
              <a:t>31/07/2016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5E7F-3B07-48F1-9271-17A97A6DF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166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0E29-4A6F-43E5-8F76-F350008882CF}" type="datetimeFigureOut">
              <a:rPr lang="en-AU" smtClean="0"/>
              <a:t>31/07/2016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5E7F-3B07-48F1-9271-17A97A6DF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105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0E29-4A6F-43E5-8F76-F350008882CF}" type="datetimeFigureOut">
              <a:rPr lang="en-AU" smtClean="0"/>
              <a:t>31/07/2016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5E7F-3B07-48F1-9271-17A97A6DF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789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0E29-4A6F-43E5-8F76-F350008882CF}" type="datetimeFigureOut">
              <a:rPr lang="en-AU" smtClean="0"/>
              <a:t>31/07/2016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5E7F-3B07-48F1-9271-17A97A6DF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776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0E29-4A6F-43E5-8F76-F350008882CF}" type="datetimeFigureOut">
              <a:rPr lang="en-AU" smtClean="0"/>
              <a:t>31/07/2016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5E7F-3B07-48F1-9271-17A97A6DF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286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0E29-4A6F-43E5-8F76-F350008882CF}" type="datetimeFigureOut">
              <a:rPr lang="en-AU" smtClean="0"/>
              <a:t>31/07/2016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5E7F-3B07-48F1-9271-17A97A6DF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73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0E29-4A6F-43E5-8F76-F350008882CF}" type="datetimeFigureOut">
              <a:rPr lang="en-AU" smtClean="0"/>
              <a:t>31/07/2016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5E7F-3B07-48F1-9271-17A97A6DF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282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0E29-4A6F-43E5-8F76-F350008882CF}" type="datetimeFigureOut">
              <a:rPr lang="en-AU" smtClean="0"/>
              <a:t>31/07/2016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5E7F-3B07-48F1-9271-17A97A6DF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379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0E29-4A6F-43E5-8F76-F350008882CF}" type="datetimeFigureOut">
              <a:rPr lang="en-AU" smtClean="0"/>
              <a:t>31/07/2016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5E7F-3B07-48F1-9271-17A97A6DF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432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0E29-4A6F-43E5-8F76-F350008882CF}" type="datetimeFigureOut">
              <a:rPr lang="en-AU" smtClean="0"/>
              <a:t>31/07/2016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5E7F-3B07-48F1-9271-17A97A6DF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746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30E29-4A6F-43E5-8F76-F350008882CF}" type="datetimeFigureOut">
              <a:rPr lang="en-AU" smtClean="0"/>
              <a:t>31/07/2016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75E7F-3B07-48F1-9271-17A97A6DF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804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2016.hackerspace.govhack.org/sites/default/files/field/image/Snap%20Ranger%20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054" y="1328133"/>
            <a:ext cx="4145968" cy="4145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80837" y="5474101"/>
            <a:ext cx="40911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000" dirty="0" smtClean="0">
                <a:latin typeface="Bernard MT Condensed" panose="02050806060905020404" pitchFamily="18" charset="0"/>
              </a:rPr>
              <a:t>SNAP RANGER</a:t>
            </a:r>
            <a:endParaRPr lang="en-AU" sz="60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7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2016.hackerspace.govhack.org/sites/default/files/field/image/Snap%20Ranger%20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073" y="108933"/>
            <a:ext cx="1271632" cy="1271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645459" y="1362635"/>
            <a:ext cx="9592235" cy="1793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45459" y="500861"/>
            <a:ext cx="397724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5000" dirty="0">
                <a:latin typeface="Bernard MT Condensed" panose="02050806060905020404" pitchFamily="18" charset="0"/>
              </a:rPr>
              <a:t>SNAP RANGER</a:t>
            </a:r>
            <a:endParaRPr lang="en-AU" sz="5000" dirty="0">
              <a:latin typeface="Bernard MT Condensed" panose="020508060609050204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575" y="1380565"/>
            <a:ext cx="11245130" cy="4375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/>
              <a:t>Other Benefits:</a:t>
            </a:r>
          </a:p>
          <a:p>
            <a:endParaRPr lang="en-AU" sz="2500" b="1" dirty="0" smtClean="0"/>
          </a:p>
          <a:p>
            <a:pPr marL="628650" lvl="1" indent="-1714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25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Engage, Educate and Inspire Community </a:t>
            </a:r>
          </a:p>
          <a:p>
            <a:pPr marL="628650" lvl="1" indent="-1714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25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Engage</a:t>
            </a:r>
            <a:r>
              <a:rPr lang="en-AU" sz="25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Educate and Inspire Visitors </a:t>
            </a:r>
            <a:endParaRPr lang="en-AU" sz="2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25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collected research data </a:t>
            </a:r>
            <a:r>
              <a:rPr lang="en-AU" sz="2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 </a:t>
            </a:r>
            <a:r>
              <a:rPr lang="en-AU" sz="25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depth </a:t>
            </a:r>
            <a:r>
              <a:rPr lang="en-AU" sz="2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across institutions) – (Future Improvements</a:t>
            </a:r>
            <a:r>
              <a:rPr lang="en-AU" sz="25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628650" lvl="1" indent="-1714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25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Inspire </a:t>
            </a:r>
            <a:r>
              <a:rPr lang="en-AU" sz="25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Discoverability </a:t>
            </a:r>
            <a:r>
              <a:rPr lang="en-AU" sz="2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Gold Coast region for users</a:t>
            </a:r>
          </a:p>
          <a:p>
            <a:pPr marL="628650" lvl="1" indent="-1714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25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Promotion </a:t>
            </a:r>
            <a:r>
              <a:rPr lang="en-AU" sz="2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AU" sz="25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healthy lifestyle </a:t>
            </a:r>
            <a:r>
              <a:rPr lang="en-AU" sz="2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outside activities and</a:t>
            </a:r>
            <a:r>
              <a:rPr lang="en-AU" sz="25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nature interaction</a:t>
            </a:r>
            <a:endParaRPr lang="en-AU" sz="2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25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</a:t>
            </a:r>
            <a:r>
              <a:rPr lang="en-AU" sz="25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5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potential of implementation</a:t>
            </a:r>
            <a:endParaRPr lang="en-AU" sz="2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tabLst>
                <a:tab pos="914400" algn="l"/>
              </a:tabLst>
            </a:pPr>
            <a:endParaRPr lang="en-A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79774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1062" y="1351128"/>
            <a:ext cx="273786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3000" b="1" u="sng" dirty="0" smtClean="0">
                <a:solidFill>
                  <a:schemeClr val="bg1"/>
                </a:solidFill>
                <a:latin typeface="Gill Sans MT Condensed" panose="020B0506020104020203" pitchFamily="34" charset="0"/>
                <a:cs typeface="Arial" panose="020B0604020202020204" pitchFamily="34" charset="0"/>
              </a:rPr>
              <a:t>Empower Ranger Team</a:t>
            </a:r>
          </a:p>
          <a:p>
            <a:pPr algn="ctr"/>
            <a:endParaRPr lang="en-AU" sz="3000" dirty="0" smtClean="0">
              <a:solidFill>
                <a:schemeClr val="bg1"/>
              </a:solidFill>
              <a:latin typeface="Gill Sans MT Condensed" panose="020B0506020104020203" pitchFamily="34" charset="0"/>
              <a:cs typeface="Arial" panose="020B0604020202020204" pitchFamily="34" charset="0"/>
            </a:endParaRPr>
          </a:p>
          <a:p>
            <a:pPr algn="ctr"/>
            <a:r>
              <a:rPr lang="en-AU" sz="3000" dirty="0" smtClean="0">
                <a:solidFill>
                  <a:schemeClr val="bg1"/>
                </a:solidFill>
                <a:latin typeface="Gill Sans MT Condensed" panose="020B0506020104020203" pitchFamily="34" charset="0"/>
                <a:cs typeface="Arial" panose="020B0604020202020204" pitchFamily="34" charset="0"/>
              </a:rPr>
              <a:t>Luke Thorpe</a:t>
            </a:r>
          </a:p>
          <a:p>
            <a:pPr algn="ctr"/>
            <a:r>
              <a:rPr lang="en-AU" sz="3000" dirty="0" smtClean="0">
                <a:solidFill>
                  <a:schemeClr val="bg1"/>
                </a:solidFill>
                <a:latin typeface="Gill Sans MT Condensed" panose="020B0506020104020203" pitchFamily="34" charset="0"/>
                <a:cs typeface="Arial" panose="020B0604020202020204" pitchFamily="34" charset="0"/>
              </a:rPr>
              <a:t>Sebastian </a:t>
            </a:r>
            <a:r>
              <a:rPr lang="en-AU" sz="3000" dirty="0" err="1" smtClean="0">
                <a:solidFill>
                  <a:schemeClr val="bg1"/>
                </a:solidFill>
                <a:latin typeface="Gill Sans MT Condensed" panose="020B0506020104020203" pitchFamily="34" charset="0"/>
                <a:cs typeface="Arial" panose="020B0604020202020204" pitchFamily="34" charset="0"/>
              </a:rPr>
              <a:t>Schimdt</a:t>
            </a:r>
            <a:endParaRPr lang="en-AU" sz="3000" dirty="0" smtClean="0">
              <a:solidFill>
                <a:schemeClr val="bg1"/>
              </a:solidFill>
              <a:latin typeface="Gill Sans MT Condensed" panose="020B0506020104020203" pitchFamily="34" charset="0"/>
              <a:cs typeface="Arial" panose="020B0604020202020204" pitchFamily="34" charset="0"/>
            </a:endParaRPr>
          </a:p>
          <a:p>
            <a:pPr algn="ctr"/>
            <a:r>
              <a:rPr lang="en-AU" sz="3000" dirty="0" smtClean="0">
                <a:solidFill>
                  <a:schemeClr val="bg1"/>
                </a:solidFill>
                <a:latin typeface="Gill Sans MT Condensed" panose="020B0506020104020203" pitchFamily="34" charset="0"/>
                <a:cs typeface="Arial" panose="020B0604020202020204" pitchFamily="34" charset="0"/>
              </a:rPr>
              <a:t>Steffi Tan </a:t>
            </a:r>
          </a:p>
          <a:p>
            <a:pPr algn="ctr"/>
            <a:r>
              <a:rPr lang="en-AU" sz="3000" dirty="0" smtClean="0">
                <a:solidFill>
                  <a:schemeClr val="bg1"/>
                </a:solidFill>
                <a:latin typeface="Gill Sans MT Condensed" panose="020B0506020104020203" pitchFamily="34" charset="0"/>
                <a:cs typeface="Arial" panose="020B0604020202020204" pitchFamily="34" charset="0"/>
              </a:rPr>
              <a:t>Jack Chiang</a:t>
            </a:r>
          </a:p>
          <a:p>
            <a:pPr algn="ctr"/>
            <a:r>
              <a:rPr lang="en-AU" sz="3000" dirty="0" smtClean="0">
                <a:solidFill>
                  <a:schemeClr val="bg1"/>
                </a:solidFill>
                <a:latin typeface="Gill Sans MT Condensed" panose="020B0506020104020203" pitchFamily="34" charset="0"/>
                <a:cs typeface="Arial" panose="020B0604020202020204" pitchFamily="34" charset="0"/>
              </a:rPr>
              <a:t>Jonathan Romero</a:t>
            </a:r>
          </a:p>
          <a:p>
            <a:pPr algn="ctr"/>
            <a:r>
              <a:rPr lang="en-AU" sz="3000" dirty="0" err="1" smtClean="0">
                <a:solidFill>
                  <a:schemeClr val="bg1"/>
                </a:solidFill>
                <a:latin typeface="Gill Sans MT Condensed" panose="020B0506020104020203" pitchFamily="34" charset="0"/>
                <a:cs typeface="Arial" panose="020B0604020202020204" pitchFamily="34" charset="0"/>
              </a:rPr>
              <a:t>Rubiana</a:t>
            </a:r>
            <a:r>
              <a:rPr lang="en-AU" sz="3000" dirty="0" smtClean="0">
                <a:solidFill>
                  <a:schemeClr val="bg1"/>
                </a:solidFill>
                <a:latin typeface="Gill Sans MT Condensed" panose="020B0506020104020203" pitchFamily="34" charset="0"/>
                <a:cs typeface="Arial" panose="020B0604020202020204" pitchFamily="34" charset="0"/>
              </a:rPr>
              <a:t> </a:t>
            </a:r>
            <a:r>
              <a:rPr lang="en-AU" sz="3000" dirty="0" err="1" smtClean="0">
                <a:solidFill>
                  <a:schemeClr val="bg1"/>
                </a:solidFill>
                <a:latin typeface="Gill Sans MT Condensed" panose="020B0506020104020203" pitchFamily="34" charset="0"/>
                <a:cs typeface="Arial" panose="020B0604020202020204" pitchFamily="34" charset="0"/>
              </a:rPr>
              <a:t>Cury</a:t>
            </a:r>
            <a:endParaRPr lang="en-AU" sz="3000" dirty="0" smtClean="0">
              <a:solidFill>
                <a:schemeClr val="bg1"/>
              </a:solidFill>
              <a:latin typeface="Gill Sans MT Condensed" panose="020B0506020104020203" pitchFamily="34" charset="0"/>
              <a:cs typeface="Arial" panose="020B0604020202020204" pitchFamily="34" charset="0"/>
            </a:endParaRPr>
          </a:p>
          <a:p>
            <a:pPr algn="ctr"/>
            <a:r>
              <a:rPr lang="en-AU" sz="3000" dirty="0" smtClean="0">
                <a:solidFill>
                  <a:schemeClr val="bg1"/>
                </a:solidFill>
                <a:latin typeface="Gill Sans MT Condensed" panose="020B0506020104020203" pitchFamily="34" charset="0"/>
                <a:cs typeface="Arial" panose="020B0604020202020204" pitchFamily="34" charset="0"/>
              </a:rPr>
              <a:t>Alan </a:t>
            </a:r>
            <a:r>
              <a:rPr lang="en-AU" sz="3000" dirty="0" err="1" smtClean="0">
                <a:solidFill>
                  <a:schemeClr val="bg1"/>
                </a:solidFill>
                <a:latin typeface="Gill Sans MT Condensed" panose="020B0506020104020203" pitchFamily="34" charset="0"/>
                <a:cs typeface="Arial" panose="020B0604020202020204" pitchFamily="34" charset="0"/>
              </a:rPr>
              <a:t>Monardes</a:t>
            </a:r>
            <a:endParaRPr lang="en-AU" sz="3000" dirty="0">
              <a:solidFill>
                <a:schemeClr val="bg1"/>
              </a:solidFill>
              <a:latin typeface="Gill Sans MT Condensed" panose="020B0506020104020203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https://2016.hackerspace.govhack.org/sites/default/files/field/image/Snap%20Ranger%20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702" y="240860"/>
            <a:ext cx="901720" cy="901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02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02134" y="1351128"/>
            <a:ext cx="643573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3000" b="1" u="sng" dirty="0" smtClean="0">
                <a:solidFill>
                  <a:schemeClr val="bg1"/>
                </a:solidFill>
                <a:latin typeface="Gill Sans MT Condensed" panose="020B0506020104020203" pitchFamily="34" charset="0"/>
                <a:cs typeface="Arial" panose="020B0604020202020204" pitchFamily="34" charset="0"/>
              </a:rPr>
              <a:t>Acknowledgements</a:t>
            </a:r>
          </a:p>
          <a:p>
            <a:pPr algn="ctr"/>
            <a:endParaRPr lang="en-AU" sz="3000" dirty="0" smtClean="0">
              <a:solidFill>
                <a:schemeClr val="bg1"/>
              </a:solidFill>
              <a:latin typeface="Gill Sans MT Condensed" panose="020B0506020104020203" pitchFamily="34" charset="0"/>
              <a:cs typeface="Arial" panose="020B0604020202020204" pitchFamily="34" charset="0"/>
            </a:endParaRPr>
          </a:p>
          <a:p>
            <a:pPr algn="ctr"/>
            <a:r>
              <a:rPr lang="en-AU" sz="3000" dirty="0" smtClean="0">
                <a:solidFill>
                  <a:schemeClr val="bg1"/>
                </a:solidFill>
                <a:latin typeface="Gill Sans MT Condensed" panose="020B0506020104020203" pitchFamily="34" charset="0"/>
                <a:cs typeface="Arial" panose="020B0604020202020204" pitchFamily="34" charset="0"/>
              </a:rPr>
              <a:t>Gold Coast </a:t>
            </a:r>
            <a:r>
              <a:rPr lang="en-AU" sz="3000" dirty="0" err="1" smtClean="0">
                <a:solidFill>
                  <a:schemeClr val="bg1"/>
                </a:solidFill>
                <a:latin typeface="Gill Sans MT Condensed" panose="020B0506020104020203" pitchFamily="34" charset="0"/>
                <a:cs typeface="Arial" panose="020B0604020202020204" pitchFamily="34" charset="0"/>
              </a:rPr>
              <a:t>GovHack</a:t>
            </a:r>
            <a:r>
              <a:rPr lang="en-AU" sz="3000" dirty="0" smtClean="0">
                <a:solidFill>
                  <a:schemeClr val="bg1"/>
                </a:solidFill>
                <a:latin typeface="Gill Sans MT Condensed" panose="020B0506020104020203" pitchFamily="34" charset="0"/>
                <a:cs typeface="Arial" panose="020B0604020202020204" pitchFamily="34" charset="0"/>
              </a:rPr>
              <a:t> 2016 Amazing Crew and Mentors!!</a:t>
            </a:r>
          </a:p>
          <a:p>
            <a:pPr algn="ctr"/>
            <a:r>
              <a:rPr lang="en-AU" sz="3000" dirty="0" smtClean="0">
                <a:solidFill>
                  <a:schemeClr val="bg1"/>
                </a:solidFill>
                <a:latin typeface="Gill Sans MT Condensed" panose="020B0506020104020203" pitchFamily="34" charset="0"/>
                <a:cs typeface="Arial" panose="020B0604020202020204" pitchFamily="34" charset="0"/>
              </a:rPr>
              <a:t>and</a:t>
            </a:r>
          </a:p>
          <a:p>
            <a:pPr algn="ctr"/>
            <a:r>
              <a:rPr lang="en-AU" sz="3000" dirty="0" err="1" smtClean="0">
                <a:solidFill>
                  <a:schemeClr val="bg1"/>
                </a:solidFill>
                <a:latin typeface="Gill Sans MT Condensed" panose="020B0506020104020203" pitchFamily="34" charset="0"/>
                <a:cs typeface="Arial" panose="020B0604020202020204" pitchFamily="34" charset="0"/>
              </a:rPr>
              <a:t>GovHack</a:t>
            </a:r>
            <a:r>
              <a:rPr lang="en-AU" sz="3000" dirty="0" smtClean="0">
                <a:solidFill>
                  <a:schemeClr val="bg1"/>
                </a:solidFill>
                <a:latin typeface="Gill Sans MT Condensed" panose="020B0506020104020203" pitchFamily="34" charset="0"/>
                <a:cs typeface="Arial" panose="020B0604020202020204" pitchFamily="34" charset="0"/>
              </a:rPr>
              <a:t> 2016 Sponsors:</a:t>
            </a:r>
            <a:endParaRPr lang="en-AU" sz="3000" dirty="0">
              <a:solidFill>
                <a:schemeClr val="bg1"/>
              </a:solidFill>
              <a:latin typeface="Gill Sans MT Condensed" panose="020B0506020104020203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172" y="3955436"/>
            <a:ext cx="3180824" cy="8003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802" y="3955436"/>
            <a:ext cx="1920803" cy="8003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10" y="5358030"/>
            <a:ext cx="3038095" cy="9809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563" y="5417317"/>
            <a:ext cx="3155042" cy="8623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5337" y="5416922"/>
            <a:ext cx="3235397" cy="862773"/>
          </a:xfrm>
          <a:prstGeom prst="rect">
            <a:avLst/>
          </a:prstGeom>
        </p:spPr>
      </p:pic>
      <p:pic>
        <p:nvPicPr>
          <p:cNvPr id="12" name="Picture 11" descr="https://2016.hackerspace.govhack.org/sites/default/files/field/image/Snap%20Ranger%20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014" y="192734"/>
            <a:ext cx="901720" cy="901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26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2016.hackerspace.govhack.org/sites/default/files/field/image/Snap%20Ranger%20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073" y="108933"/>
            <a:ext cx="1271632" cy="1271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645459" y="1362635"/>
            <a:ext cx="9592235" cy="1793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45459" y="500861"/>
            <a:ext cx="397724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5000" dirty="0">
                <a:latin typeface="Bernard MT Condensed" panose="02050806060905020404" pitchFamily="18" charset="0"/>
              </a:rPr>
              <a:t>SNAP RANGER</a:t>
            </a:r>
            <a:endParaRPr lang="en-AU" sz="5000" dirty="0">
              <a:latin typeface="Bernard MT Condensed" panose="020508060609050204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459" y="1854701"/>
            <a:ext cx="1142562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000" b="1" dirty="0" smtClean="0"/>
              <a:t>Purpose:</a:t>
            </a:r>
          </a:p>
          <a:p>
            <a:endParaRPr lang="en-AU" sz="3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000" b="1" dirty="0" smtClean="0"/>
              <a:t>Promote Appreciation of Australia’s native wildlife on the Gold Coast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000" b="1" dirty="0" smtClean="0"/>
              <a:t>Provide Education about Australian wildlife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000" b="1" dirty="0" smtClean="0"/>
              <a:t>Promote Conservation of Australian wildlife</a:t>
            </a:r>
          </a:p>
        </p:txBody>
      </p:sp>
      <p:pic>
        <p:nvPicPr>
          <p:cNvPr id="6" name="Picture 2" descr="http://1.bp.blogspot.com/_EA1ULqNXFMU/TD2k66baJPI/AAAAAAAAAFw/_FAsxoFCFJk/s400/Currumbin+Wildlife+Sanctuar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044" y="4560260"/>
            <a:ext cx="2522877" cy="205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dn.blog.queensland.com/wp-content/uploads/2014/05/Echidna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4" y="4549107"/>
            <a:ext cx="2064656" cy="20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hellogoldcoast.com.au/listingImages/image/cwskangaroo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910" y="4560260"/>
            <a:ext cx="3090176" cy="205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81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2016.hackerspace.govhack.org/sites/default/files/field/image/Snap%20Ranger%20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073" y="108933"/>
            <a:ext cx="1271632" cy="1271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645459" y="1362635"/>
            <a:ext cx="9592235" cy="1793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45459" y="500861"/>
            <a:ext cx="397724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5000" dirty="0">
                <a:latin typeface="Bernard MT Condensed" panose="02050806060905020404" pitchFamily="18" charset="0"/>
              </a:rPr>
              <a:t>SNAP RANGER</a:t>
            </a:r>
            <a:endParaRPr lang="en-AU" sz="5000" dirty="0">
              <a:latin typeface="Bernard MT Condensed" panose="020508060609050204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59" y="1586142"/>
            <a:ext cx="11226450" cy="470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7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2016.hackerspace.govhack.org/sites/default/files/field/image/Snap%20Ranger%20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073" y="108933"/>
            <a:ext cx="1271632" cy="1271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645459" y="1362635"/>
            <a:ext cx="9592235" cy="1793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45459" y="500861"/>
            <a:ext cx="397724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5000" dirty="0">
                <a:latin typeface="Bernard MT Condensed" panose="02050806060905020404" pitchFamily="18" charset="0"/>
              </a:rPr>
              <a:t>SNAP RANGER</a:t>
            </a:r>
            <a:endParaRPr lang="en-AU" sz="5000" dirty="0">
              <a:latin typeface="Bernard MT Condensed" panose="020508060609050204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9" y="1508967"/>
            <a:ext cx="4436048" cy="24952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50" y="4200168"/>
            <a:ext cx="4451457" cy="25039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946" y="1508967"/>
            <a:ext cx="3862317" cy="249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8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23" y="1968986"/>
            <a:ext cx="9305471" cy="4250986"/>
          </a:xfrm>
          <a:prstGeom prst="rect">
            <a:avLst/>
          </a:prstGeom>
        </p:spPr>
      </p:pic>
      <p:pic>
        <p:nvPicPr>
          <p:cNvPr id="3" name="Picture 2" descr="https://2016.hackerspace.govhack.org/sites/default/files/field/image/Snap%20Ranger%20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073" y="108933"/>
            <a:ext cx="1271632" cy="1271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645459" y="1362635"/>
            <a:ext cx="9592235" cy="1793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45459" y="500861"/>
            <a:ext cx="397724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5000" dirty="0">
                <a:latin typeface="Bernard MT Condensed" panose="02050806060905020404" pitchFamily="18" charset="0"/>
              </a:rPr>
              <a:t>SNAP RANGER</a:t>
            </a:r>
            <a:endParaRPr lang="en-AU" sz="50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66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2016.hackerspace.govhack.org/sites/default/files/field/image/Snap%20Ranger%20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073" y="108933"/>
            <a:ext cx="1271632" cy="1271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645459" y="1362635"/>
            <a:ext cx="9592235" cy="1793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45459" y="500861"/>
            <a:ext cx="397724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5000" dirty="0">
                <a:latin typeface="Bernard MT Condensed" panose="02050806060905020404" pitchFamily="18" charset="0"/>
              </a:rPr>
              <a:t>SNAP RANGER</a:t>
            </a:r>
            <a:endParaRPr lang="en-AU" sz="50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2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2016.hackerspace.govhack.org/sites/default/files/field/image/Snap%20Ranger%20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073" y="108933"/>
            <a:ext cx="1271632" cy="1271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645459" y="1362635"/>
            <a:ext cx="9592235" cy="1793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45459" y="500861"/>
            <a:ext cx="397724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5000" dirty="0">
                <a:latin typeface="Bernard MT Condensed" panose="02050806060905020404" pitchFamily="18" charset="0"/>
              </a:rPr>
              <a:t>SNAP RANGER</a:t>
            </a:r>
            <a:endParaRPr lang="en-AU" sz="5000" dirty="0">
              <a:latin typeface="Bernard MT Condensed" panose="02050806060905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5459" y="1965102"/>
            <a:ext cx="1003390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AU" sz="3000" b="1" dirty="0" smtClean="0"/>
              <a:t>Database used:</a:t>
            </a:r>
          </a:p>
          <a:p>
            <a:pPr lvl="0"/>
            <a:endParaRPr lang="en-AU" sz="3000" b="1" dirty="0" smtClean="0"/>
          </a:p>
          <a:p>
            <a:pPr lvl="0"/>
            <a:r>
              <a:rPr lang="en-AU" sz="3000" b="1" dirty="0" smtClean="0"/>
              <a:t>Queensland </a:t>
            </a:r>
            <a:r>
              <a:rPr lang="en-AU" sz="3000" b="1" dirty="0"/>
              <a:t>Government Database</a:t>
            </a:r>
            <a:endParaRPr lang="en-AU" sz="3000" dirty="0"/>
          </a:p>
          <a:p>
            <a:pPr lvl="1"/>
            <a:r>
              <a:rPr lang="en-AU" sz="3000" dirty="0" smtClean="0"/>
              <a:t>Threats to species and prevention actions:</a:t>
            </a:r>
          </a:p>
          <a:p>
            <a:pPr lvl="1"/>
            <a:r>
              <a:rPr lang="en-AU" sz="3000" i="1" dirty="0" smtClean="0"/>
              <a:t>Conservation </a:t>
            </a:r>
            <a:r>
              <a:rPr lang="en-AU" sz="3000" i="1" dirty="0"/>
              <a:t>status of Queensland Wildlife – Species – Data </a:t>
            </a:r>
            <a:endParaRPr lang="en-AU" sz="3000" dirty="0" smtClean="0"/>
          </a:p>
          <a:p>
            <a:pPr lvl="1"/>
            <a:endParaRPr lang="en-AU" sz="3000" dirty="0"/>
          </a:p>
          <a:p>
            <a:pPr lvl="0"/>
            <a:r>
              <a:rPr lang="en-AU" sz="3000" b="1" dirty="0"/>
              <a:t>Gold Coast City Council Database</a:t>
            </a:r>
            <a:endParaRPr lang="en-AU" sz="3000" dirty="0"/>
          </a:p>
          <a:p>
            <a:r>
              <a:rPr lang="en-AU" sz="3000" dirty="0" smtClean="0"/>
              <a:t>        Animal Location and basic information:</a:t>
            </a:r>
          </a:p>
          <a:p>
            <a:r>
              <a:rPr lang="en-AU" sz="3000" i="1" dirty="0" smtClean="0"/>
              <a:t>        Nature </a:t>
            </a:r>
            <a:r>
              <a:rPr lang="en-AU" sz="3000" i="1" dirty="0"/>
              <a:t>Conservation Strategy Fauna on the Gold Coast </a:t>
            </a:r>
            <a:endParaRPr lang="en-AU" sz="3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2983320"/>
            <a:ext cx="2008094" cy="6483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600" y="4907694"/>
            <a:ext cx="2008094" cy="53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2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2016.hackerspace.govhack.org/sites/default/files/field/image/Snap%20Ranger%20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073" y="108933"/>
            <a:ext cx="1271632" cy="1271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645459" y="1362635"/>
            <a:ext cx="9592235" cy="1793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45459" y="500861"/>
            <a:ext cx="397724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5000" dirty="0">
                <a:latin typeface="Bernard MT Condensed" panose="02050806060905020404" pitchFamily="18" charset="0"/>
              </a:rPr>
              <a:t>SNAP RANGER</a:t>
            </a:r>
            <a:endParaRPr lang="en-AU" sz="5000" dirty="0">
              <a:latin typeface="Bernard MT Condensed" panose="020508060609050204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5459" y="2675331"/>
            <a:ext cx="50663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000" b="1" dirty="0" smtClean="0"/>
              <a:t>Provides a service for:</a:t>
            </a:r>
          </a:p>
          <a:p>
            <a:endParaRPr lang="en-AU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000" dirty="0" smtClean="0"/>
              <a:t>Schools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000" dirty="0" smtClean="0"/>
              <a:t>Local Community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000" dirty="0" smtClean="0"/>
              <a:t>Tourists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000" dirty="0" smtClean="0"/>
              <a:t>Future Conservation Actions</a:t>
            </a:r>
            <a:endParaRPr lang="en-AU" sz="3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283" y="1771242"/>
            <a:ext cx="2294411" cy="467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9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039" y="1598929"/>
            <a:ext cx="10591073" cy="4966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spcAft>
                <a:spcPts val="0"/>
              </a:spcAft>
              <a:tabLst>
                <a:tab pos="914400" algn="l"/>
              </a:tabLst>
            </a:pPr>
            <a:r>
              <a:rPr lang="en-AU" sz="25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‘Problem Solving’ Government Advantages:</a:t>
            </a:r>
          </a:p>
          <a:p>
            <a:pPr lvl="1">
              <a:lnSpc>
                <a:spcPct val="107000"/>
              </a:lnSpc>
              <a:spcAft>
                <a:spcPts val="0"/>
              </a:spcAft>
              <a:tabLst>
                <a:tab pos="914400" algn="l"/>
              </a:tabLst>
            </a:pPr>
            <a:endParaRPr lang="en-AU" sz="25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25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Alignment with </a:t>
            </a:r>
            <a:r>
              <a:rPr lang="en-AU" sz="2500" b="1" dirty="0" smtClean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Australia’s Biodiversity Conservation Strategy (2010-2030) </a:t>
            </a:r>
          </a:p>
          <a:p>
            <a:pPr lvl="2" algn="just">
              <a:lnSpc>
                <a:spcPct val="107000"/>
              </a:lnSpc>
              <a:tabLst>
                <a:tab pos="914400" algn="l"/>
              </a:tabLst>
            </a:pPr>
            <a:r>
              <a:rPr lang="en-AU" i="1" dirty="0" smtClean="0"/>
              <a:t>“Engaging </a:t>
            </a:r>
            <a:r>
              <a:rPr lang="en-AU" i="1" dirty="0"/>
              <a:t>all Australians through mainstreaming biodiversity finding ways to get more Australians to participate in biodiversity conservation</a:t>
            </a:r>
            <a:r>
              <a:rPr lang="en-AU" dirty="0"/>
              <a:t> and g</a:t>
            </a:r>
            <a:r>
              <a:rPr lang="en-AU" i="1" dirty="0"/>
              <a:t>etting measurable results through improving and sharing knowledge</a:t>
            </a:r>
            <a:r>
              <a:rPr lang="en-AU" dirty="0" smtClean="0"/>
              <a:t>.” – </a:t>
            </a:r>
            <a:r>
              <a:rPr lang="en-AU" i="1" dirty="0" smtClean="0"/>
              <a:t>Priorities 1 and 3</a:t>
            </a:r>
          </a:p>
          <a:p>
            <a:pPr lvl="2" algn="just">
              <a:lnSpc>
                <a:spcPct val="107000"/>
              </a:lnSpc>
              <a:tabLst>
                <a:tab pos="914400" algn="l"/>
              </a:tabLst>
            </a:pPr>
            <a:endParaRPr lang="en-AU" i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25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Alignment with</a:t>
            </a:r>
            <a:r>
              <a:rPr lang="en-AU" sz="2500" b="1" dirty="0" smtClean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Gold Coast Nature Conservation Strategy (2009-2019)</a:t>
            </a:r>
            <a:endParaRPr lang="en-AU" sz="25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07000"/>
              </a:lnSpc>
              <a:tabLst>
                <a:tab pos="914400" algn="l"/>
              </a:tabLst>
            </a:pPr>
            <a:r>
              <a:rPr lang="en-AU" i="1" dirty="0" smtClean="0"/>
              <a:t>“</a:t>
            </a:r>
            <a:r>
              <a:rPr lang="en-AU" i="1" dirty="0"/>
              <a:t>conserving the city’s biodiversity and natural assets through Council’s overarching and strong commitment to protecting, managing and restoring a diverse, connected and viable conservation network” – Strategic Objective</a:t>
            </a:r>
          </a:p>
          <a:p>
            <a:pPr marL="628650" lvl="1" indent="-1714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AU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25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Facilitate the </a:t>
            </a:r>
            <a:r>
              <a:rPr lang="en-AU" sz="25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engagement of the community with </a:t>
            </a:r>
            <a:r>
              <a:rPr lang="en-AU" sz="2500" b="1" dirty="0" smtClean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Environmental </a:t>
            </a:r>
            <a:r>
              <a:rPr lang="en-AU" sz="25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Natural Resources Science data</a:t>
            </a:r>
            <a:r>
              <a:rPr lang="en-AU" sz="25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AU" sz="25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https://2016.hackerspace.govhack.org/sites/default/files/field/image/Snap%20Ranger%20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073" y="108933"/>
            <a:ext cx="1271632" cy="1271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645459" y="1362635"/>
            <a:ext cx="9592235" cy="1793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45459" y="500861"/>
            <a:ext cx="397724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5000" dirty="0">
                <a:latin typeface="Bernard MT Condensed" panose="02050806060905020404" pitchFamily="18" charset="0"/>
              </a:rPr>
              <a:t>SNAP RANGER</a:t>
            </a:r>
            <a:endParaRPr lang="en-AU" sz="50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94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409</Words>
  <Application>Microsoft Office PowerPoint</Application>
  <PresentationFormat>Widescreen</PresentationFormat>
  <Paragraphs>93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Bernard MT Condensed</vt:lpstr>
      <vt:lpstr>Calibri</vt:lpstr>
      <vt:lpstr>Calibri Light</vt:lpstr>
      <vt:lpstr>Gill Sans MT Condensed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irfan</dc:creator>
  <cp:lastModifiedBy>irfan</cp:lastModifiedBy>
  <cp:revision>30</cp:revision>
  <dcterms:created xsi:type="dcterms:W3CDTF">2016-07-30T02:34:53Z</dcterms:created>
  <dcterms:modified xsi:type="dcterms:W3CDTF">2016-07-31T05:35:48Z</dcterms:modified>
</cp:coreProperties>
</file>