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6" r:id="rId10"/>
    <p:sldId id="268" r:id="rId11"/>
    <p:sldId id="267" r:id="rId12"/>
    <p:sldId id="270"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07132C-8D27-4C98-94AE-48B47B960271}" type="datetimeFigureOut">
              <a:rPr lang="en-US" smtClean="0"/>
              <a:t>12/3/2021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03112F9-6268-4682-9398-99F18963A8A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623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7132C-8D27-4C98-94AE-48B47B960271}"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112F9-6268-4682-9398-99F18963A8A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647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7132C-8D27-4C98-94AE-48B47B960271}"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112F9-6268-4682-9398-99F18963A8A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7406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07132C-8D27-4C98-94AE-48B47B960271}"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112F9-6268-4682-9398-99F18963A8A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976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7132C-8D27-4C98-94AE-48B47B960271}"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112F9-6268-4682-9398-99F18963A8A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572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07132C-8D27-4C98-94AE-48B47B960271}"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112F9-6268-4682-9398-99F18963A8A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741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7132C-8D27-4C98-94AE-48B47B960271}"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3112F9-6268-4682-9398-99F18963A8A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3542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07132C-8D27-4C98-94AE-48B47B960271}"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112F9-6268-4682-9398-99F18963A8A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3258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7132C-8D27-4C98-94AE-48B47B960271}"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3112F9-6268-4682-9398-99F18963A8A2}" type="slidenum">
              <a:rPr lang="en-US" smtClean="0"/>
              <a:t>‹#›</a:t>
            </a:fld>
            <a:endParaRPr lang="en-US"/>
          </a:p>
        </p:txBody>
      </p:sp>
    </p:spTree>
    <p:extLst>
      <p:ext uri="{BB962C8B-B14F-4D97-AF65-F5344CB8AC3E}">
        <p14:creationId xmlns:p14="http://schemas.microsoft.com/office/powerpoint/2010/main" val="3537825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07132C-8D27-4C98-94AE-48B47B960271}"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112F9-6268-4682-9398-99F18963A8A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5305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507132C-8D27-4C98-94AE-48B47B960271}" type="datetimeFigureOut">
              <a:rPr lang="en-US" smtClean="0"/>
              <a:t>12/3/2021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03112F9-6268-4682-9398-99F18963A8A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8365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507132C-8D27-4C98-94AE-48B47B960271}" type="datetimeFigureOut">
              <a:rPr lang="en-US" smtClean="0"/>
              <a:t>12/3/2021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03112F9-6268-4682-9398-99F18963A8A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630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localhost:8888/notebooks/CAR%20PRICE%20PREDICTION.ipynb#variant-year-and-fuel-are-very-highly-correlated-to-the-price-column-and-variant-being-the-highest-compared-to-the-other-two."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localhost:8888/notebooks/CAR%20PRICE%20PREDICTION.ipynb#most-of-the-used-cars-for-sale-comes-from-the-year-2016,-2017,-2018"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97C8-0DC7-4956-AD51-ABB43432AE6B}"/>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CAR PRICE PREDICTION</a:t>
            </a:r>
          </a:p>
        </p:txBody>
      </p:sp>
      <p:sp>
        <p:nvSpPr>
          <p:cNvPr id="3" name="Subtitle 2">
            <a:extLst>
              <a:ext uri="{FF2B5EF4-FFF2-40B4-BE49-F238E27FC236}">
                <a16:creationId xmlns:a16="http://schemas.microsoft.com/office/drawing/2014/main" id="{115493AB-AADC-4148-B85B-F64586B7D005}"/>
              </a:ext>
            </a:extLst>
          </p:cNvPr>
          <p:cNvSpPr>
            <a:spLocks noGrp="1"/>
          </p:cNvSpPr>
          <p:nvPr>
            <p:ph type="subTitle" idx="1"/>
          </p:nvPr>
        </p:nvSpPr>
        <p:spPr/>
        <p:txBody>
          <a:bodyPr>
            <a:normAutofit/>
          </a:bodyPr>
          <a:lstStyle/>
          <a:p>
            <a:r>
              <a:rPr lang="en-US" sz="3600" i="1" dirty="0">
                <a:latin typeface="Times New Roman" panose="02020603050405020304" pitchFamily="18" charset="0"/>
                <a:cs typeface="Times New Roman" panose="02020603050405020304" pitchFamily="18" charset="0"/>
              </a:rPr>
              <a:t>NAME – KAUSHIK VEER</a:t>
            </a:r>
          </a:p>
        </p:txBody>
      </p:sp>
    </p:spTree>
    <p:extLst>
      <p:ext uri="{BB962C8B-B14F-4D97-AF65-F5344CB8AC3E}">
        <p14:creationId xmlns:p14="http://schemas.microsoft.com/office/powerpoint/2010/main" val="1140922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CD20-6E33-42F1-995E-3E4ED7C46F9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E32AB39-D79B-4D15-9ADB-3FCE104970B6}"/>
              </a:ext>
            </a:extLst>
          </p:cNvPr>
          <p:cNvSpPr>
            <a:spLocks noGrp="1"/>
          </p:cNvSpPr>
          <p:nvPr>
            <p:ph idx="1"/>
          </p:nvPr>
        </p:nvSpPr>
        <p:spPr/>
        <p:txBody>
          <a:bodyPr/>
          <a:lstStyle/>
          <a:p>
            <a:endParaRPr lang="en-US" dirty="0"/>
          </a:p>
          <a:p>
            <a:pPr algn="l"/>
            <a:r>
              <a:rPr lang="en-US" i="0" dirty="0">
                <a:solidFill>
                  <a:srgbClr val="000000"/>
                </a:solidFill>
                <a:effectLst/>
                <a:latin typeface="Times New Roman" panose="02020603050405020304" pitchFamily="18" charset="0"/>
                <a:cs typeface="Times New Roman" panose="02020603050405020304" pitchFamily="18" charset="0"/>
              </a:rPr>
              <a:t>observation:</a:t>
            </a:r>
          </a:p>
          <a:p>
            <a:pPr algn="l"/>
            <a:r>
              <a:rPr lang="en-US" i="0" dirty="0">
                <a:solidFill>
                  <a:srgbClr val="000000"/>
                </a:solidFill>
                <a:effectLst/>
                <a:latin typeface="Times New Roman" panose="02020603050405020304" pitchFamily="18" charset="0"/>
                <a:cs typeface="Times New Roman" panose="02020603050405020304" pitchFamily="18" charset="0"/>
              </a:rPr>
              <a:t>Brand and model columns are very less correlated to the price column.</a:t>
            </a:r>
          </a:p>
          <a:p>
            <a:pPr algn="l"/>
            <a:r>
              <a:rPr lang="en-US" i="0" dirty="0">
                <a:solidFill>
                  <a:srgbClr val="000000"/>
                </a:solidFill>
                <a:effectLst/>
                <a:latin typeface="Times New Roman" panose="02020603050405020304" pitchFamily="18" charset="0"/>
                <a:cs typeface="Times New Roman" panose="02020603050405020304" pitchFamily="18" charset="0"/>
              </a:rPr>
              <a:t>variant year and fuel are very highly correlated to the price column and variant being the highest compared to the other two.</a:t>
            </a:r>
            <a:r>
              <a:rPr lang="en-US" i="0" u="none" strike="noStrike" dirty="0">
                <a:solidFill>
                  <a:srgbClr val="296EAA"/>
                </a:solidFill>
                <a:effectLst/>
                <a:latin typeface="Times New Roman" panose="02020603050405020304" pitchFamily="18" charset="0"/>
                <a:cs typeface="Times New Roman" panose="02020603050405020304" pitchFamily="18" charset="0"/>
                <a:hlinkClick r:id="rId2"/>
              </a:rPr>
              <a:t>¶</a:t>
            </a:r>
            <a:endParaRPr lang="en-US"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77C6E1C1-A439-4FB6-A9A3-EB6D14113E83}"/>
              </a:ext>
            </a:extLst>
          </p:cNvPr>
          <p:cNvPicPr>
            <a:picLocks noChangeAspect="1"/>
          </p:cNvPicPr>
          <p:nvPr/>
        </p:nvPicPr>
        <p:blipFill>
          <a:blip r:embed="rId3"/>
          <a:stretch>
            <a:fillRect/>
          </a:stretch>
        </p:blipFill>
        <p:spPr>
          <a:xfrm>
            <a:off x="654341" y="0"/>
            <a:ext cx="3772426" cy="2424418"/>
          </a:xfrm>
          <a:prstGeom prst="rect">
            <a:avLst/>
          </a:prstGeom>
        </p:spPr>
      </p:pic>
      <p:pic>
        <p:nvPicPr>
          <p:cNvPr id="7" name="Picture 6">
            <a:extLst>
              <a:ext uri="{FF2B5EF4-FFF2-40B4-BE49-F238E27FC236}">
                <a16:creationId xmlns:a16="http://schemas.microsoft.com/office/drawing/2014/main" id="{121E00E9-F81A-4D5C-BBED-47A38874DE0A}"/>
              </a:ext>
            </a:extLst>
          </p:cNvPr>
          <p:cNvPicPr>
            <a:picLocks noChangeAspect="1"/>
          </p:cNvPicPr>
          <p:nvPr/>
        </p:nvPicPr>
        <p:blipFill>
          <a:blip r:embed="rId4"/>
          <a:stretch>
            <a:fillRect/>
          </a:stretch>
        </p:blipFill>
        <p:spPr>
          <a:xfrm>
            <a:off x="4426767" y="0"/>
            <a:ext cx="7421011" cy="2424418"/>
          </a:xfrm>
          <a:prstGeom prst="rect">
            <a:avLst/>
          </a:prstGeom>
        </p:spPr>
      </p:pic>
    </p:spTree>
    <p:extLst>
      <p:ext uri="{BB962C8B-B14F-4D97-AF65-F5344CB8AC3E}">
        <p14:creationId xmlns:p14="http://schemas.microsoft.com/office/powerpoint/2010/main" val="1115280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C6215-35C6-47DA-A7CF-53A266CC973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2031FCE-F865-4CA2-A979-34F04F9CF857}"/>
              </a:ext>
            </a:extLst>
          </p:cNvPr>
          <p:cNvSpPr>
            <a:spLocks noGrp="1"/>
          </p:cNvSpPr>
          <p:nvPr>
            <p:ph idx="1"/>
          </p:nvPr>
        </p:nvSpPr>
        <p:spPr/>
        <p:txBody>
          <a:bodyPr/>
          <a:lstStyle/>
          <a:p>
            <a:endParaRPr lang="en-US" dirty="0"/>
          </a:p>
          <a:p>
            <a:r>
              <a:rPr lang="en-US" sz="1600" dirty="0">
                <a:latin typeface="Times New Roman" panose="02020603050405020304" pitchFamily="18" charset="0"/>
                <a:cs typeface="Times New Roman" panose="02020603050405020304" pitchFamily="18" charset="0"/>
              </a:rPr>
              <a:t>We saw some </a:t>
            </a:r>
            <a:r>
              <a:rPr lang="en-US" sz="1600" dirty="0" err="1">
                <a:latin typeface="Times New Roman" panose="02020603050405020304" pitchFamily="18" charset="0"/>
                <a:cs typeface="Times New Roman" panose="02020603050405020304" pitchFamily="18" charset="0"/>
              </a:rPr>
              <a:t>some</a:t>
            </a:r>
            <a:r>
              <a:rPr lang="en-US" sz="1600" dirty="0">
                <a:latin typeface="Times New Roman" panose="02020603050405020304" pitchFamily="18" charset="0"/>
                <a:cs typeface="Times New Roman" panose="02020603050405020304" pitchFamily="18" charset="0"/>
              </a:rPr>
              <a:t> skewness present in the data so we used power transform method to remove the skewness.</a:t>
            </a:r>
          </a:p>
          <a:p>
            <a:r>
              <a:rPr lang="en-US" sz="1600" dirty="0">
                <a:latin typeface="Times New Roman" panose="02020603050405020304" pitchFamily="18" charset="0"/>
                <a:cs typeface="Times New Roman" panose="02020603050405020304" pitchFamily="18" charset="0"/>
              </a:rPr>
              <a:t>We used standard scaler to scale the data and feature scaling.</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We split the data into x and y.</a:t>
            </a:r>
          </a:p>
          <a:p>
            <a:pPr marL="0" indent="0">
              <a:buNone/>
            </a:pPr>
            <a:endParaRPr lang="en-US" sz="1600"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A792CD8C-C7EB-43B6-8A9E-1D089A1FC8B0}"/>
              </a:ext>
            </a:extLst>
          </p:cNvPr>
          <p:cNvPicPr>
            <a:picLocks noChangeAspect="1"/>
          </p:cNvPicPr>
          <p:nvPr/>
        </p:nvPicPr>
        <p:blipFill>
          <a:blip r:embed="rId2"/>
          <a:stretch>
            <a:fillRect/>
          </a:stretch>
        </p:blipFill>
        <p:spPr>
          <a:xfrm>
            <a:off x="1451579" y="-160315"/>
            <a:ext cx="5315510" cy="2442121"/>
          </a:xfrm>
          <a:prstGeom prst="rect">
            <a:avLst/>
          </a:prstGeom>
        </p:spPr>
      </p:pic>
      <p:pic>
        <p:nvPicPr>
          <p:cNvPr id="7" name="Picture 6">
            <a:extLst>
              <a:ext uri="{FF2B5EF4-FFF2-40B4-BE49-F238E27FC236}">
                <a16:creationId xmlns:a16="http://schemas.microsoft.com/office/drawing/2014/main" id="{0CEE02E4-523A-470D-B8F0-4BEF5A249252}"/>
              </a:ext>
            </a:extLst>
          </p:cNvPr>
          <p:cNvPicPr>
            <a:picLocks noChangeAspect="1"/>
          </p:cNvPicPr>
          <p:nvPr/>
        </p:nvPicPr>
        <p:blipFill>
          <a:blip r:embed="rId3"/>
          <a:stretch>
            <a:fillRect/>
          </a:stretch>
        </p:blipFill>
        <p:spPr>
          <a:xfrm>
            <a:off x="1749128" y="3246640"/>
            <a:ext cx="5087900" cy="931077"/>
          </a:xfrm>
          <a:prstGeom prst="rect">
            <a:avLst/>
          </a:prstGeom>
        </p:spPr>
      </p:pic>
    </p:spTree>
    <p:extLst>
      <p:ext uri="{BB962C8B-B14F-4D97-AF65-F5344CB8AC3E}">
        <p14:creationId xmlns:p14="http://schemas.microsoft.com/office/powerpoint/2010/main" val="10683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E371-625B-4DA1-9F81-B74D3B08907B}"/>
              </a:ext>
            </a:extLst>
          </p:cNvPr>
          <p:cNvSpPr>
            <a:spLocks noGrp="1"/>
          </p:cNvSpPr>
          <p:nvPr>
            <p:ph type="title"/>
          </p:nvPr>
        </p:nvSpPr>
        <p:spPr/>
        <p:txBody>
          <a:bodyPr/>
          <a:lstStyle/>
          <a:p>
            <a:r>
              <a:rPr lang="en-US" dirty="0"/>
              <a:t>Model building &amp; evaluation</a:t>
            </a:r>
          </a:p>
        </p:txBody>
      </p:sp>
      <p:sp>
        <p:nvSpPr>
          <p:cNvPr id="3" name="Content Placeholder 2">
            <a:extLst>
              <a:ext uri="{FF2B5EF4-FFF2-40B4-BE49-F238E27FC236}">
                <a16:creationId xmlns:a16="http://schemas.microsoft.com/office/drawing/2014/main" id="{F70AADB4-956A-4008-847E-AD3CFC7BAC0C}"/>
              </a:ext>
            </a:extLst>
          </p:cNvPr>
          <p:cNvSpPr>
            <a:spLocks noGrp="1"/>
          </p:cNvSpPr>
          <p:nvPr>
            <p:ph idx="1"/>
          </p:nvPr>
        </p:nvSpPr>
        <p:spPr/>
        <p:txBody>
          <a:bodyPr>
            <a:normAutofit fontScale="92500" lnSpcReduction="10000"/>
          </a:bodyPr>
          <a:lstStyle/>
          <a:p>
            <a:r>
              <a:rPr lang="en-US" sz="1900" dirty="0">
                <a:latin typeface="Times New Roman" panose="02020603050405020304" pitchFamily="18" charset="0"/>
                <a:cs typeface="Times New Roman" panose="02020603050405020304" pitchFamily="18" charset="0"/>
              </a:rPr>
              <a:t>We split the data into X &amp; Y where x holds all the input variables and y holds the output variable. </a:t>
            </a:r>
          </a:p>
          <a:p>
            <a:r>
              <a:rPr lang="en-US" sz="1900" dirty="0">
                <a:latin typeface="Times New Roman" panose="02020603050405020304" pitchFamily="18" charset="0"/>
                <a:cs typeface="Times New Roman" panose="02020603050405020304" pitchFamily="18" charset="0"/>
              </a:rPr>
              <a:t>We used standard scaler to scale the data and we went forward with model building of the data. </a:t>
            </a:r>
          </a:p>
          <a:p>
            <a:r>
              <a:rPr lang="en-US" sz="1900" i="0" dirty="0">
                <a:solidFill>
                  <a:srgbClr val="000000"/>
                </a:solidFill>
                <a:effectLst/>
                <a:latin typeface="Times New Roman" panose="02020603050405020304" pitchFamily="18" charset="0"/>
                <a:cs typeface="Times New Roman" panose="02020603050405020304" pitchFamily="18" charset="0"/>
              </a:rPr>
              <a:t>we will check the metrics such as r2_score and mean cross </a:t>
            </a:r>
            <a:r>
              <a:rPr lang="en-US" sz="1900" i="0" dirty="0" err="1">
                <a:solidFill>
                  <a:srgbClr val="000000"/>
                </a:solidFill>
                <a:effectLst/>
                <a:latin typeface="Times New Roman" panose="02020603050405020304" pitchFamily="18" charset="0"/>
                <a:cs typeface="Times New Roman" panose="02020603050405020304" pitchFamily="18" charset="0"/>
              </a:rPr>
              <a:t>val</a:t>
            </a:r>
            <a:r>
              <a:rPr lang="en-US" sz="1900" i="0" dirty="0">
                <a:solidFill>
                  <a:srgbClr val="000000"/>
                </a:solidFill>
                <a:effectLst/>
                <a:latin typeface="Times New Roman" panose="02020603050405020304" pitchFamily="18" charset="0"/>
                <a:cs typeface="Times New Roman" panose="02020603050405020304" pitchFamily="18" charset="0"/>
              </a:rPr>
              <a:t> score as well as mean absolute </a:t>
            </a:r>
            <a:r>
              <a:rPr lang="en-US" sz="1900" i="0" dirty="0" err="1">
                <a:solidFill>
                  <a:srgbClr val="000000"/>
                </a:solidFill>
                <a:effectLst/>
                <a:latin typeface="Times New Roman" panose="02020603050405020304" pitchFamily="18" charset="0"/>
                <a:cs typeface="Times New Roman" panose="02020603050405020304" pitchFamily="18" charset="0"/>
              </a:rPr>
              <a:t>erroe</a:t>
            </a:r>
            <a:r>
              <a:rPr lang="en-US" sz="1900" i="0" dirty="0">
                <a:solidFill>
                  <a:srgbClr val="000000"/>
                </a:solidFill>
                <a:effectLst/>
                <a:latin typeface="Times New Roman" panose="02020603050405020304" pitchFamily="18" charset="0"/>
                <a:cs typeface="Times New Roman" panose="02020603050405020304" pitchFamily="18" charset="0"/>
              </a:rPr>
              <a:t> before choosing the best model </a:t>
            </a:r>
          </a:p>
          <a:p>
            <a:r>
              <a:rPr lang="en-US" sz="1900" i="0" dirty="0">
                <a:solidFill>
                  <a:srgbClr val="000000"/>
                </a:solidFill>
                <a:effectLst/>
                <a:latin typeface="Times New Roman" panose="02020603050405020304" pitchFamily="18" charset="0"/>
                <a:cs typeface="Times New Roman" panose="02020603050405020304" pitchFamily="18" charset="0"/>
              </a:rPr>
              <a:t>We used </a:t>
            </a:r>
            <a:r>
              <a:rPr lang="en-US" sz="1900" dirty="0">
                <a:solidFill>
                  <a:srgbClr val="000000"/>
                </a:solidFill>
                <a:latin typeface="Times New Roman" panose="02020603050405020304" pitchFamily="18" charset="0"/>
                <a:cs typeface="Times New Roman" panose="02020603050405020304" pitchFamily="18" charset="0"/>
              </a:rPr>
              <a:t>regression models to predict the data like </a:t>
            </a:r>
            <a:r>
              <a:rPr lang="en-US" sz="1900" i="0" dirty="0" err="1">
                <a:solidFill>
                  <a:srgbClr val="000000"/>
                </a:solidFill>
                <a:effectLst/>
                <a:latin typeface="Times New Roman" panose="02020603050405020304" pitchFamily="18" charset="0"/>
                <a:cs typeface="Times New Roman" panose="02020603050405020304" pitchFamily="18" charset="0"/>
              </a:rPr>
              <a:t>GradientBoostingRegressor</a:t>
            </a:r>
            <a:r>
              <a:rPr lang="en-US" sz="1900" i="0" dirty="0">
                <a:solidFill>
                  <a:srgbClr val="000000"/>
                </a:solidFill>
                <a:effectLst/>
                <a:latin typeface="Times New Roman" panose="02020603050405020304" pitchFamily="18" charset="0"/>
                <a:cs typeface="Times New Roman" panose="02020603050405020304" pitchFamily="18" charset="0"/>
              </a:rPr>
              <a:t>,  </a:t>
            </a:r>
            <a:r>
              <a:rPr lang="en-US" sz="1900" i="0" dirty="0" err="1">
                <a:solidFill>
                  <a:srgbClr val="000000"/>
                </a:solidFill>
                <a:effectLst/>
                <a:latin typeface="Times New Roman" panose="02020603050405020304" pitchFamily="18" charset="0"/>
                <a:cs typeface="Times New Roman" panose="02020603050405020304" pitchFamily="18" charset="0"/>
              </a:rPr>
              <a:t>LinearRegression</a:t>
            </a:r>
            <a:r>
              <a:rPr lang="en-US" sz="1900" i="0" dirty="0">
                <a:solidFill>
                  <a:srgbClr val="000000"/>
                </a:solidFill>
                <a:effectLst/>
                <a:latin typeface="Times New Roman" panose="02020603050405020304" pitchFamily="18" charset="0"/>
                <a:cs typeface="Times New Roman" panose="02020603050405020304" pitchFamily="18" charset="0"/>
              </a:rPr>
              <a:t>, Ridge, </a:t>
            </a:r>
            <a:r>
              <a:rPr lang="en-US" sz="1900" i="0" dirty="0" err="1">
                <a:solidFill>
                  <a:srgbClr val="000000"/>
                </a:solidFill>
                <a:effectLst/>
                <a:latin typeface="Times New Roman" panose="02020603050405020304" pitchFamily="18" charset="0"/>
                <a:cs typeface="Times New Roman" panose="02020603050405020304" pitchFamily="18" charset="0"/>
              </a:rPr>
              <a:t>BayesianRidge</a:t>
            </a:r>
            <a:r>
              <a:rPr lang="en-US" sz="1900" i="0" dirty="0">
                <a:solidFill>
                  <a:srgbClr val="000000"/>
                </a:solidFill>
                <a:effectLst/>
                <a:latin typeface="Times New Roman" panose="02020603050405020304" pitchFamily="18" charset="0"/>
                <a:cs typeface="Times New Roman" panose="02020603050405020304" pitchFamily="18" charset="0"/>
              </a:rPr>
              <a:t>, </a:t>
            </a:r>
            <a:r>
              <a:rPr lang="en-US" sz="1900" i="0" dirty="0" err="1">
                <a:solidFill>
                  <a:srgbClr val="000000"/>
                </a:solidFill>
                <a:effectLst/>
                <a:latin typeface="Times New Roman" panose="02020603050405020304" pitchFamily="18" charset="0"/>
                <a:cs typeface="Times New Roman" panose="02020603050405020304" pitchFamily="18" charset="0"/>
              </a:rPr>
              <a:t>SGDRegressor</a:t>
            </a:r>
            <a:r>
              <a:rPr lang="en-US" sz="1900" i="0" dirty="0">
                <a:solidFill>
                  <a:srgbClr val="000000"/>
                </a:solidFill>
                <a:effectLst/>
                <a:latin typeface="Times New Roman" panose="02020603050405020304" pitchFamily="18" charset="0"/>
                <a:cs typeface="Times New Roman" panose="02020603050405020304" pitchFamily="18" charset="0"/>
              </a:rPr>
              <a:t>, SVR,  </a:t>
            </a:r>
            <a:r>
              <a:rPr lang="en-US" sz="1900" i="0" dirty="0" err="1">
                <a:solidFill>
                  <a:srgbClr val="000000"/>
                </a:solidFill>
                <a:effectLst/>
                <a:latin typeface="Times New Roman" panose="02020603050405020304" pitchFamily="18" charset="0"/>
                <a:cs typeface="Times New Roman" panose="02020603050405020304" pitchFamily="18" charset="0"/>
              </a:rPr>
              <a:t>AdaBoostRegressor</a:t>
            </a:r>
            <a:r>
              <a:rPr lang="en-US" sz="1900" i="0" dirty="0">
                <a:solidFill>
                  <a:srgbClr val="000000"/>
                </a:solidFill>
                <a:effectLst/>
                <a:latin typeface="Times New Roman" panose="02020603050405020304" pitchFamily="18" charset="0"/>
                <a:cs typeface="Times New Roman" panose="02020603050405020304" pitchFamily="18" charset="0"/>
              </a:rPr>
              <a:t>, </a:t>
            </a:r>
            <a:r>
              <a:rPr lang="en-US" sz="1900" i="0" dirty="0" err="1">
                <a:solidFill>
                  <a:srgbClr val="000000"/>
                </a:solidFill>
                <a:effectLst/>
                <a:latin typeface="Times New Roman" panose="02020603050405020304" pitchFamily="18" charset="0"/>
                <a:cs typeface="Times New Roman" panose="02020603050405020304" pitchFamily="18" charset="0"/>
              </a:rPr>
              <a:t>KNeighborsRegressor</a:t>
            </a:r>
            <a:r>
              <a:rPr lang="en-US" sz="1900" i="0" dirty="0">
                <a:solidFill>
                  <a:srgbClr val="000000"/>
                </a:solidFill>
                <a:effectLst/>
                <a:latin typeface="Times New Roman" panose="02020603050405020304" pitchFamily="18" charset="0"/>
                <a:cs typeface="Times New Roman" panose="02020603050405020304" pitchFamily="18" charset="0"/>
              </a:rPr>
              <a:t>, </a:t>
            </a:r>
            <a:r>
              <a:rPr lang="en-US" sz="1900" i="0" dirty="0" err="1">
                <a:solidFill>
                  <a:srgbClr val="000000"/>
                </a:solidFill>
                <a:effectLst/>
                <a:latin typeface="Times New Roman" panose="02020603050405020304" pitchFamily="18" charset="0"/>
                <a:cs typeface="Times New Roman" panose="02020603050405020304" pitchFamily="18" charset="0"/>
              </a:rPr>
              <a:t>RandomForestRegressor</a:t>
            </a:r>
            <a:r>
              <a:rPr lang="en-US" sz="1900" i="0" dirty="0">
                <a:solidFill>
                  <a:srgbClr val="000000"/>
                </a:solidFill>
                <a:effectLst/>
                <a:latin typeface="Times New Roman" panose="02020603050405020304" pitchFamily="18" charset="0"/>
                <a:cs typeface="Times New Roman" panose="02020603050405020304" pitchFamily="18" charset="0"/>
              </a:rPr>
              <a:t>, </a:t>
            </a:r>
            <a:r>
              <a:rPr lang="en-US" sz="1900" i="0" dirty="0" err="1">
                <a:solidFill>
                  <a:srgbClr val="000000"/>
                </a:solidFill>
                <a:effectLst/>
                <a:latin typeface="Times New Roman" panose="02020603050405020304" pitchFamily="18" charset="0"/>
                <a:cs typeface="Times New Roman" panose="02020603050405020304" pitchFamily="18" charset="0"/>
              </a:rPr>
              <a:t>BaggingRegressor</a:t>
            </a:r>
            <a:r>
              <a:rPr lang="en-US" sz="1900" i="0" dirty="0">
                <a:solidFill>
                  <a:srgbClr val="000000"/>
                </a:solidFill>
                <a:effectLst/>
                <a:latin typeface="Times New Roman" panose="02020603050405020304" pitchFamily="18" charset="0"/>
                <a:cs typeface="Times New Roman" panose="02020603050405020304" pitchFamily="18" charset="0"/>
              </a:rPr>
              <a:t>, </a:t>
            </a:r>
            <a:r>
              <a:rPr lang="en-US" sz="1900" i="0" dirty="0" err="1">
                <a:solidFill>
                  <a:srgbClr val="000000"/>
                </a:solidFill>
                <a:effectLst/>
                <a:latin typeface="Times New Roman" panose="02020603050405020304" pitchFamily="18" charset="0"/>
                <a:cs typeface="Times New Roman" panose="02020603050405020304" pitchFamily="18" charset="0"/>
              </a:rPr>
              <a:t>DecisionTreeRegressor</a:t>
            </a:r>
            <a:r>
              <a:rPr lang="en-US" sz="1900" i="0" dirty="0">
                <a:solidFill>
                  <a:srgbClr val="000000"/>
                </a:solidFill>
                <a:effectLst/>
                <a:latin typeface="Times New Roman" panose="02020603050405020304" pitchFamily="18" charset="0"/>
                <a:cs typeface="Times New Roman" panose="02020603050405020304" pitchFamily="18" charset="0"/>
              </a:rPr>
              <a:t> ,</a:t>
            </a:r>
            <a:r>
              <a:rPr lang="en-US" sz="1900" i="0" dirty="0" err="1">
                <a:solidFill>
                  <a:srgbClr val="000000"/>
                </a:solidFill>
                <a:effectLst/>
                <a:latin typeface="Times New Roman" panose="02020603050405020304" pitchFamily="18" charset="0"/>
                <a:cs typeface="Times New Roman" panose="02020603050405020304" pitchFamily="18" charset="0"/>
              </a:rPr>
              <a:t>ExtraTreesRegressor</a:t>
            </a:r>
            <a:r>
              <a:rPr lang="en-US" sz="1900" i="0" dirty="0">
                <a:solidFill>
                  <a:srgbClr val="000000"/>
                </a:solidFill>
                <a:effectLst/>
                <a:latin typeface="Times New Roman" panose="02020603050405020304" pitchFamily="18" charset="0"/>
                <a:cs typeface="Times New Roman" panose="02020603050405020304" pitchFamily="18" charset="0"/>
              </a:rPr>
              <a:t>.</a:t>
            </a:r>
          </a:p>
          <a:p>
            <a:r>
              <a:rPr lang="en-US" sz="1900" dirty="0">
                <a:solidFill>
                  <a:srgbClr val="000000"/>
                </a:solidFill>
                <a:latin typeface="Times New Roman" panose="02020603050405020304" pitchFamily="18" charset="0"/>
                <a:cs typeface="Times New Roman" panose="02020603050405020304" pitchFamily="18" charset="0"/>
              </a:rPr>
              <a:t>Below are the images of the results that we got from our models and their r2 score, cross </a:t>
            </a:r>
            <a:r>
              <a:rPr lang="en-US" sz="1900" dirty="0" err="1">
                <a:solidFill>
                  <a:srgbClr val="000000"/>
                </a:solidFill>
                <a:latin typeface="Times New Roman" panose="02020603050405020304" pitchFamily="18" charset="0"/>
                <a:cs typeface="Times New Roman" panose="02020603050405020304" pitchFamily="18" charset="0"/>
              </a:rPr>
              <a:t>val</a:t>
            </a:r>
            <a:r>
              <a:rPr lang="en-US" sz="1900" dirty="0">
                <a:solidFill>
                  <a:srgbClr val="000000"/>
                </a:solidFill>
                <a:latin typeface="Times New Roman" panose="02020603050405020304" pitchFamily="18" charset="0"/>
                <a:cs typeface="Times New Roman" panose="02020603050405020304" pitchFamily="18" charset="0"/>
              </a:rPr>
              <a:t> mean score, as well as the error.</a:t>
            </a:r>
            <a:endParaRPr lang="en-US" sz="19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74904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1D60F24-6D57-4475-AC37-63AD09B0141C}"/>
              </a:ext>
            </a:extLst>
          </p:cNvPr>
          <p:cNvPicPr>
            <a:picLocks noGrp="1" noChangeAspect="1"/>
          </p:cNvPicPr>
          <p:nvPr>
            <p:ph idx="1"/>
          </p:nvPr>
        </p:nvPicPr>
        <p:blipFill>
          <a:blip r:embed="rId2"/>
          <a:stretch>
            <a:fillRect/>
          </a:stretch>
        </p:blipFill>
        <p:spPr>
          <a:xfrm>
            <a:off x="6253215" y="-20639"/>
            <a:ext cx="3156051" cy="6136213"/>
          </a:xfrm>
        </p:spPr>
      </p:pic>
      <p:pic>
        <p:nvPicPr>
          <p:cNvPr id="5" name="Picture 4">
            <a:extLst>
              <a:ext uri="{FF2B5EF4-FFF2-40B4-BE49-F238E27FC236}">
                <a16:creationId xmlns:a16="http://schemas.microsoft.com/office/drawing/2014/main" id="{93100A9A-DC47-42A7-BC81-64FE715258F3}"/>
              </a:ext>
            </a:extLst>
          </p:cNvPr>
          <p:cNvPicPr>
            <a:picLocks noChangeAspect="1"/>
          </p:cNvPicPr>
          <p:nvPr/>
        </p:nvPicPr>
        <p:blipFill>
          <a:blip r:embed="rId3"/>
          <a:stretch>
            <a:fillRect/>
          </a:stretch>
        </p:blipFill>
        <p:spPr>
          <a:xfrm>
            <a:off x="1451579" y="0"/>
            <a:ext cx="3162741" cy="6115574"/>
          </a:xfrm>
          <a:prstGeom prst="rect">
            <a:avLst/>
          </a:prstGeom>
        </p:spPr>
      </p:pic>
    </p:spTree>
    <p:extLst>
      <p:ext uri="{BB962C8B-B14F-4D97-AF65-F5344CB8AC3E}">
        <p14:creationId xmlns:p14="http://schemas.microsoft.com/office/powerpoint/2010/main" val="1772555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831A-2E39-4D97-BB8F-499C5E23D9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1932E7-8EC3-46D9-AD6E-D3B9C6AE0F96}"/>
              </a:ext>
            </a:extLst>
          </p:cNvPr>
          <p:cNvSpPr>
            <a:spLocks noGrp="1"/>
          </p:cNvSpPr>
          <p:nvPr>
            <p:ph idx="1"/>
          </p:nvPr>
        </p:nvSpPr>
        <p:spPr/>
        <p:txBody>
          <a:bodyPr>
            <a:normAutofit/>
          </a:bodyPr>
          <a:lstStyle/>
          <a:p>
            <a:pPr algn="l"/>
            <a:r>
              <a:rPr lang="en-US" sz="1600" i="0" dirty="0">
                <a:solidFill>
                  <a:srgbClr val="000000"/>
                </a:solidFill>
                <a:effectLst/>
                <a:latin typeface="Times New Roman" panose="02020603050405020304" pitchFamily="18" charset="0"/>
                <a:cs typeface="Times New Roman" panose="02020603050405020304" pitchFamily="18" charset="0"/>
              </a:rPr>
              <a:t>from the above results what we found is that our best performing models:</a:t>
            </a:r>
          </a:p>
          <a:p>
            <a:pPr algn="l"/>
            <a:r>
              <a:rPr lang="en-US" sz="1600" i="0" dirty="0">
                <a:solidFill>
                  <a:srgbClr val="000000"/>
                </a:solidFill>
                <a:effectLst/>
                <a:latin typeface="Times New Roman" panose="02020603050405020304" pitchFamily="18" charset="0"/>
                <a:cs typeface="Times New Roman" panose="02020603050405020304" pitchFamily="18" charset="0"/>
              </a:rPr>
              <a:t>Bagging regressor is providing us with the accuracy of 89% and least cross </a:t>
            </a:r>
            <a:r>
              <a:rPr lang="en-US" sz="1600" i="0" dirty="0" err="1">
                <a:solidFill>
                  <a:srgbClr val="000000"/>
                </a:solidFill>
                <a:effectLst/>
                <a:latin typeface="Times New Roman" panose="02020603050405020304" pitchFamily="18" charset="0"/>
                <a:cs typeface="Times New Roman" panose="02020603050405020304" pitchFamily="18" charset="0"/>
              </a:rPr>
              <a:t>val</a:t>
            </a:r>
            <a:r>
              <a:rPr lang="en-US" sz="1600" i="0" dirty="0">
                <a:solidFill>
                  <a:srgbClr val="000000"/>
                </a:solidFill>
                <a:effectLst/>
                <a:latin typeface="Times New Roman" panose="02020603050405020304" pitchFamily="18" charset="0"/>
                <a:cs typeface="Times New Roman" panose="02020603050405020304" pitchFamily="18" charset="0"/>
              </a:rPr>
              <a:t> difference.</a:t>
            </a:r>
          </a:p>
          <a:p>
            <a:pPr algn="l"/>
            <a:r>
              <a:rPr lang="en-US" sz="1600" i="0" dirty="0">
                <a:solidFill>
                  <a:srgbClr val="000000"/>
                </a:solidFill>
                <a:effectLst/>
                <a:latin typeface="Times New Roman" panose="02020603050405020304" pitchFamily="18" charset="0"/>
                <a:cs typeface="Times New Roman" panose="02020603050405020304" pitchFamily="18" charset="0"/>
              </a:rPr>
              <a:t>random forest is giving us the accuracy of 89% with less cross </a:t>
            </a:r>
            <a:r>
              <a:rPr lang="en-US" sz="1600" i="0" dirty="0" err="1">
                <a:solidFill>
                  <a:srgbClr val="000000"/>
                </a:solidFill>
                <a:effectLst/>
                <a:latin typeface="Times New Roman" panose="02020603050405020304" pitchFamily="18" charset="0"/>
                <a:cs typeface="Times New Roman" panose="02020603050405020304" pitchFamily="18" charset="0"/>
              </a:rPr>
              <a:t>val</a:t>
            </a:r>
            <a:r>
              <a:rPr lang="en-US" sz="1600" i="0" dirty="0">
                <a:solidFill>
                  <a:srgbClr val="000000"/>
                </a:solidFill>
                <a:effectLst/>
                <a:latin typeface="Times New Roman" panose="02020603050405020304" pitchFamily="18" charset="0"/>
                <a:cs typeface="Times New Roman" panose="02020603050405020304" pitchFamily="18" charset="0"/>
              </a:rPr>
              <a:t> difference</a:t>
            </a:r>
          </a:p>
          <a:p>
            <a:pPr algn="l"/>
            <a:r>
              <a:rPr lang="en-US" sz="1600" i="0" dirty="0" err="1">
                <a:solidFill>
                  <a:srgbClr val="000000"/>
                </a:solidFill>
                <a:effectLst/>
                <a:latin typeface="Times New Roman" panose="02020603050405020304" pitchFamily="18" charset="0"/>
                <a:cs typeface="Times New Roman" panose="02020603050405020304" pitchFamily="18" charset="0"/>
              </a:rPr>
              <a:t>extratrees</a:t>
            </a:r>
            <a:r>
              <a:rPr lang="en-US" sz="1600" i="0" dirty="0">
                <a:solidFill>
                  <a:srgbClr val="000000"/>
                </a:solidFill>
                <a:effectLst/>
                <a:latin typeface="Times New Roman" panose="02020603050405020304" pitchFamily="18" charset="0"/>
                <a:cs typeface="Times New Roman" panose="02020603050405020304" pitchFamily="18" charset="0"/>
              </a:rPr>
              <a:t> is giving us the accuracy of 88%</a:t>
            </a:r>
          </a:p>
          <a:p>
            <a:pPr algn="l" rtl="0"/>
            <a:r>
              <a:rPr lang="en-US" sz="1600" dirty="0">
                <a:solidFill>
                  <a:srgbClr val="000000"/>
                </a:solidFill>
                <a:latin typeface="Times New Roman" panose="02020603050405020304" pitchFamily="18" charset="0"/>
                <a:cs typeface="Times New Roman" panose="02020603050405020304" pitchFamily="18" charset="0"/>
              </a:rPr>
              <a:t>W</a:t>
            </a:r>
            <a:r>
              <a:rPr lang="en-US" sz="1600" i="0" dirty="0">
                <a:solidFill>
                  <a:srgbClr val="000000"/>
                </a:solidFill>
                <a:effectLst/>
                <a:latin typeface="Times New Roman" panose="02020603050405020304" pitchFamily="18" charset="0"/>
                <a:cs typeface="Times New Roman" panose="02020603050405020304" pitchFamily="18" charset="0"/>
              </a:rPr>
              <a:t>e will try to hyper tune our top 3 models and check whether we can improve the accuracy.</a:t>
            </a:r>
          </a:p>
          <a:p>
            <a:r>
              <a:rPr lang="en-US" sz="1600" i="0" dirty="0">
                <a:solidFill>
                  <a:srgbClr val="000000"/>
                </a:solidFill>
                <a:effectLst/>
                <a:latin typeface="Times New Roman" panose="02020603050405020304" pitchFamily="18" charset="0"/>
                <a:cs typeface="Times New Roman" panose="02020603050405020304" pitchFamily="18" charset="0"/>
              </a:rPr>
              <a:t>After </a:t>
            </a:r>
            <a:r>
              <a:rPr lang="en-US" sz="1600" i="0" dirty="0" err="1">
                <a:solidFill>
                  <a:srgbClr val="000000"/>
                </a:solidFill>
                <a:effectLst/>
                <a:latin typeface="Times New Roman" panose="02020603050405020304" pitchFamily="18" charset="0"/>
                <a:cs typeface="Times New Roman" panose="02020603050405020304" pitchFamily="18" charset="0"/>
              </a:rPr>
              <a:t>hypertuning</a:t>
            </a:r>
            <a:r>
              <a:rPr lang="en-US" sz="1600" i="0" dirty="0">
                <a:solidFill>
                  <a:srgbClr val="000000"/>
                </a:solidFill>
                <a:effectLst/>
                <a:latin typeface="Times New Roman" panose="02020603050405020304" pitchFamily="18" charset="0"/>
                <a:cs typeface="Times New Roman" panose="02020603050405020304" pitchFamily="18" charset="0"/>
              </a:rPr>
              <a:t> bagging regressor gave us the accuracy of 90%. </a:t>
            </a:r>
          </a:p>
          <a:p>
            <a:r>
              <a:rPr lang="en-US" sz="1600" dirty="0">
                <a:solidFill>
                  <a:srgbClr val="000000"/>
                </a:solidFill>
                <a:latin typeface="Times New Roman" panose="02020603050405020304" pitchFamily="18" charset="0"/>
                <a:cs typeface="Times New Roman" panose="02020603050405020304" pitchFamily="18" charset="0"/>
              </a:rPr>
              <a:t>Below are the images of the results from </a:t>
            </a:r>
            <a:r>
              <a:rPr lang="en-US" sz="1600" dirty="0" err="1">
                <a:solidFill>
                  <a:srgbClr val="000000"/>
                </a:solidFill>
                <a:latin typeface="Times New Roman" panose="02020603050405020304" pitchFamily="18" charset="0"/>
                <a:cs typeface="Times New Roman" panose="02020603050405020304" pitchFamily="18" charset="0"/>
              </a:rPr>
              <a:t>hypertuning</a:t>
            </a:r>
            <a:r>
              <a:rPr lang="en-US" sz="1600" dirty="0">
                <a:solidFill>
                  <a:srgbClr val="000000"/>
                </a:solidFill>
                <a:latin typeface="Times New Roman" panose="02020603050405020304" pitchFamily="18" charset="0"/>
                <a:cs typeface="Times New Roman" panose="02020603050405020304" pitchFamily="18" charset="0"/>
              </a:rPr>
              <a:t> the models.</a:t>
            </a:r>
            <a:endParaRPr lang="en-US" sz="1600" i="0" dirty="0">
              <a:solidFill>
                <a:srgbClr val="000000"/>
              </a:solidFill>
              <a:effectLst/>
              <a:latin typeface="Times New Roman" panose="02020603050405020304" pitchFamily="18" charset="0"/>
              <a:cs typeface="Times New Roman" panose="02020603050405020304" pitchFamily="18" charset="0"/>
            </a:endParaRPr>
          </a:p>
          <a:p>
            <a:endParaRPr lang="en-US" sz="1600" i="0" dirty="0">
              <a:solidFill>
                <a:srgbClr val="000000"/>
              </a:solidFill>
              <a:effectLst/>
              <a:latin typeface="Times New Roman" panose="02020603050405020304" pitchFamily="18" charset="0"/>
              <a:cs typeface="Times New Roman" panose="02020603050405020304" pitchFamily="18" charset="0"/>
            </a:endParaRPr>
          </a:p>
          <a:p>
            <a:pPr algn="l" rtl="0"/>
            <a:endParaRPr lang="en-US" sz="1600"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24689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4EB1-8178-4939-9048-F816AA27A81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C41B6DB-BCDA-47DC-9E9C-4EF41E077F1D}"/>
              </a:ext>
            </a:extLst>
          </p:cNvPr>
          <p:cNvPicPr>
            <a:picLocks noGrp="1" noChangeAspect="1"/>
          </p:cNvPicPr>
          <p:nvPr>
            <p:ph idx="1"/>
          </p:nvPr>
        </p:nvPicPr>
        <p:blipFill>
          <a:blip r:embed="rId2"/>
          <a:stretch>
            <a:fillRect/>
          </a:stretch>
        </p:blipFill>
        <p:spPr>
          <a:xfrm>
            <a:off x="151286" y="724553"/>
            <a:ext cx="5878629" cy="4938016"/>
          </a:xfrm>
        </p:spPr>
      </p:pic>
      <p:pic>
        <p:nvPicPr>
          <p:cNvPr id="7" name="Picture 6">
            <a:extLst>
              <a:ext uri="{FF2B5EF4-FFF2-40B4-BE49-F238E27FC236}">
                <a16:creationId xmlns:a16="http://schemas.microsoft.com/office/drawing/2014/main" id="{D9AA859D-E99B-4011-8A02-FFA796FE9276}"/>
              </a:ext>
            </a:extLst>
          </p:cNvPr>
          <p:cNvPicPr>
            <a:picLocks noChangeAspect="1"/>
          </p:cNvPicPr>
          <p:nvPr/>
        </p:nvPicPr>
        <p:blipFill>
          <a:blip r:embed="rId3"/>
          <a:stretch>
            <a:fillRect/>
          </a:stretch>
        </p:blipFill>
        <p:spPr>
          <a:xfrm>
            <a:off x="6029914" y="724553"/>
            <a:ext cx="6010799" cy="4938016"/>
          </a:xfrm>
          <a:prstGeom prst="rect">
            <a:avLst/>
          </a:prstGeom>
        </p:spPr>
      </p:pic>
    </p:spTree>
    <p:extLst>
      <p:ext uri="{BB962C8B-B14F-4D97-AF65-F5344CB8AC3E}">
        <p14:creationId xmlns:p14="http://schemas.microsoft.com/office/powerpoint/2010/main" val="948005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2602-BC22-4693-B633-975CB81B560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58DA6CC-CD08-480F-A1FD-FA5CC231B703}"/>
              </a:ext>
            </a:extLst>
          </p:cNvPr>
          <p:cNvSpPr>
            <a:spLocks noGrp="1"/>
          </p:cNvSpPr>
          <p:nvPr>
            <p:ph idx="1"/>
          </p:nvPr>
        </p:nvSpPr>
        <p:spPr/>
        <p:txBody>
          <a:bodyPr/>
          <a:lstStyle/>
          <a:p>
            <a:r>
              <a:rPr lang="en-US" sz="1600" dirty="0">
                <a:solidFill>
                  <a:srgbClr val="000000"/>
                </a:solidFill>
                <a:latin typeface="Times New Roman" panose="02020603050405020304" pitchFamily="18" charset="0"/>
                <a:cs typeface="Times New Roman" panose="02020603050405020304" pitchFamily="18" charset="0"/>
              </a:rPr>
              <a:t>A</a:t>
            </a:r>
            <a:r>
              <a:rPr lang="en-US" sz="1600" i="0" dirty="0">
                <a:solidFill>
                  <a:srgbClr val="000000"/>
                </a:solidFill>
                <a:effectLst/>
                <a:latin typeface="Times New Roman" panose="02020603050405020304" pitchFamily="18" charset="0"/>
                <a:cs typeface="Times New Roman" panose="02020603050405020304" pitchFamily="18" charset="0"/>
              </a:rPr>
              <a:t>fter hyper tuning we got close to 90% accuracy and with less error with Bagging regressor.</a:t>
            </a:r>
          </a:p>
          <a:p>
            <a:r>
              <a:rPr lang="en-US" sz="1600" i="0" dirty="0">
                <a:solidFill>
                  <a:srgbClr val="000000"/>
                </a:solidFill>
                <a:effectLst/>
                <a:latin typeface="Times New Roman" panose="02020603050405020304" pitchFamily="18" charset="0"/>
                <a:cs typeface="Times New Roman" panose="02020603050405020304" pitchFamily="18" charset="0"/>
              </a:rPr>
              <a:t>after </a:t>
            </a:r>
            <a:r>
              <a:rPr lang="en-US" sz="1600" i="0" dirty="0" err="1">
                <a:solidFill>
                  <a:srgbClr val="000000"/>
                </a:solidFill>
                <a:effectLst/>
                <a:latin typeface="Times New Roman" panose="02020603050405020304" pitchFamily="18" charset="0"/>
                <a:cs typeface="Times New Roman" panose="02020603050405020304" pitchFamily="18" charset="0"/>
              </a:rPr>
              <a:t>hypertuning</a:t>
            </a:r>
            <a:r>
              <a:rPr lang="en-US" sz="1600" i="0" dirty="0">
                <a:solidFill>
                  <a:srgbClr val="000000"/>
                </a:solidFill>
                <a:effectLst/>
                <a:latin typeface="Times New Roman" panose="02020603050405020304" pitchFamily="18" charset="0"/>
                <a:cs typeface="Times New Roman" panose="02020603050405020304" pitchFamily="18" charset="0"/>
              </a:rPr>
              <a:t> on Random forest we got the accuracy of 89%.</a:t>
            </a:r>
          </a:p>
          <a:p>
            <a:r>
              <a:rPr lang="en-US" sz="1600" i="0" dirty="0">
                <a:solidFill>
                  <a:srgbClr val="000000"/>
                </a:solidFill>
                <a:effectLst/>
                <a:latin typeface="Times New Roman" panose="02020603050405020304" pitchFamily="18" charset="0"/>
                <a:cs typeface="Times New Roman" panose="02020603050405020304" pitchFamily="18" charset="0"/>
              </a:rPr>
              <a:t>we found our best performing model with 89% accuracy which is </a:t>
            </a:r>
            <a:r>
              <a:rPr lang="en-US" sz="1600" i="0" dirty="0" err="1">
                <a:solidFill>
                  <a:srgbClr val="000000"/>
                </a:solidFill>
                <a:effectLst/>
                <a:latin typeface="Times New Roman" panose="02020603050405020304" pitchFamily="18" charset="0"/>
                <a:cs typeface="Times New Roman" panose="02020603050405020304" pitchFamily="18" charset="0"/>
              </a:rPr>
              <a:t>ExtraTreeRegressor</a:t>
            </a:r>
            <a:r>
              <a:rPr lang="en-US" sz="1600" i="0" dirty="0">
                <a:solidFill>
                  <a:srgbClr val="000000"/>
                </a:solidFill>
                <a:effectLst/>
                <a:latin typeface="Times New Roman" panose="02020603050405020304" pitchFamily="18" charset="0"/>
                <a:cs typeface="Times New Roman" panose="02020603050405020304" pitchFamily="18" charset="0"/>
              </a:rPr>
              <a:t>.</a:t>
            </a:r>
          </a:p>
          <a:p>
            <a:r>
              <a:rPr lang="en-US" sz="1600" dirty="0">
                <a:solidFill>
                  <a:srgbClr val="000000"/>
                </a:solidFill>
                <a:latin typeface="Times New Roman" panose="02020603050405020304" pitchFamily="18" charset="0"/>
                <a:cs typeface="Times New Roman" panose="02020603050405020304" pitchFamily="18" charset="0"/>
              </a:rPr>
              <a:t>From the below images we can see that the actual data and the predicted data by our model very close to each other.</a:t>
            </a:r>
          </a:p>
          <a:p>
            <a:endParaRPr lang="en-US" sz="1600"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F2213416-E28E-4C02-BD62-03E2B9820AE8}"/>
              </a:ext>
            </a:extLst>
          </p:cNvPr>
          <p:cNvPicPr>
            <a:picLocks noChangeAspect="1"/>
          </p:cNvPicPr>
          <p:nvPr/>
        </p:nvPicPr>
        <p:blipFill>
          <a:blip r:embed="rId2"/>
          <a:stretch>
            <a:fillRect/>
          </a:stretch>
        </p:blipFill>
        <p:spPr>
          <a:xfrm>
            <a:off x="1601969" y="3959604"/>
            <a:ext cx="2853995" cy="2898396"/>
          </a:xfrm>
          <a:prstGeom prst="rect">
            <a:avLst/>
          </a:prstGeom>
        </p:spPr>
      </p:pic>
      <p:pic>
        <p:nvPicPr>
          <p:cNvPr id="7" name="Picture 6">
            <a:extLst>
              <a:ext uri="{FF2B5EF4-FFF2-40B4-BE49-F238E27FC236}">
                <a16:creationId xmlns:a16="http://schemas.microsoft.com/office/drawing/2014/main" id="{4F859FB0-DDFE-4010-9EAA-5FF103726AF0}"/>
              </a:ext>
            </a:extLst>
          </p:cNvPr>
          <p:cNvPicPr>
            <a:picLocks noChangeAspect="1"/>
          </p:cNvPicPr>
          <p:nvPr/>
        </p:nvPicPr>
        <p:blipFill>
          <a:blip r:embed="rId3"/>
          <a:stretch>
            <a:fillRect/>
          </a:stretch>
        </p:blipFill>
        <p:spPr>
          <a:xfrm>
            <a:off x="6384022" y="3959604"/>
            <a:ext cx="3801280" cy="2898396"/>
          </a:xfrm>
          <a:prstGeom prst="rect">
            <a:avLst/>
          </a:prstGeom>
        </p:spPr>
      </p:pic>
    </p:spTree>
    <p:extLst>
      <p:ext uri="{BB962C8B-B14F-4D97-AF65-F5344CB8AC3E}">
        <p14:creationId xmlns:p14="http://schemas.microsoft.com/office/powerpoint/2010/main" val="4099269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5C3CF7-9555-49B5-95D8-65193E640F58}"/>
              </a:ext>
            </a:extLst>
          </p:cNvPr>
          <p:cNvSpPr>
            <a:spLocks noGrp="1"/>
          </p:cNvSpPr>
          <p:nvPr>
            <p:ph idx="1"/>
          </p:nvPr>
        </p:nvSpPr>
        <p:spPr/>
        <p:txBody>
          <a:bodyPr/>
          <a:lstStyle/>
          <a:p>
            <a:r>
              <a:rPr lang="en-US" sz="2000" dirty="0"/>
              <a:t>We saved the best performing model which is Bagging Regressor and used the model to predict the prices from the test data that we were provided. </a:t>
            </a:r>
          </a:p>
          <a:p>
            <a:endParaRPr lang="en-US" dirty="0"/>
          </a:p>
        </p:txBody>
      </p:sp>
    </p:spTree>
    <p:extLst>
      <p:ext uri="{BB962C8B-B14F-4D97-AF65-F5344CB8AC3E}">
        <p14:creationId xmlns:p14="http://schemas.microsoft.com/office/powerpoint/2010/main" val="2834961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F9B4-BAD4-4470-8FBE-EE23AB77E06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12741EB-1B63-465F-AB5D-FD9E92470622}"/>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We were suppose to clean and </a:t>
            </a:r>
            <a:r>
              <a:rPr lang="en-US" sz="1800" dirty="0" err="1">
                <a:latin typeface="Times New Roman" panose="02020603050405020304" pitchFamily="18" charset="0"/>
                <a:cs typeface="Times New Roman" panose="02020603050405020304" pitchFamily="18" charset="0"/>
              </a:rPr>
              <a:t>analyse</a:t>
            </a:r>
            <a:r>
              <a:rPr lang="en-US" sz="1800" dirty="0">
                <a:latin typeface="Times New Roman" panose="02020603050405020304" pitchFamily="18" charset="0"/>
                <a:cs typeface="Times New Roman" panose="02020603050405020304" pitchFamily="18" charset="0"/>
              </a:rPr>
              <a:t> the data and used car prices.</a:t>
            </a:r>
          </a:p>
          <a:p>
            <a:r>
              <a:rPr lang="en-US" sz="1800" dirty="0">
                <a:latin typeface="Times New Roman" panose="02020603050405020304" pitchFamily="18" charset="0"/>
                <a:cs typeface="Times New Roman" panose="02020603050405020304" pitchFamily="18" charset="0"/>
              </a:rPr>
              <a:t>We did some </a:t>
            </a:r>
            <a:r>
              <a:rPr lang="en-US" sz="1800" dirty="0" err="1">
                <a:latin typeface="Times New Roman" panose="02020603050405020304" pitchFamily="18" charset="0"/>
                <a:cs typeface="Times New Roman" panose="02020603050405020304" pitchFamily="18" charset="0"/>
              </a:rPr>
              <a:t>analysing</a:t>
            </a:r>
            <a:r>
              <a:rPr lang="en-US" sz="1800" dirty="0">
                <a:latin typeface="Times New Roman" panose="02020603050405020304" pitchFamily="18" charset="0"/>
                <a:cs typeface="Times New Roman" panose="02020603050405020304" pitchFamily="18" charset="0"/>
              </a:rPr>
              <a:t> cleansing of the data were able to perform some valuable analysis and we got the insights of features that we were affecting the price positively and negatively.</a:t>
            </a:r>
          </a:p>
          <a:p>
            <a:r>
              <a:rPr lang="en-US" sz="1800" dirty="0">
                <a:latin typeface="Times New Roman" panose="02020603050405020304" pitchFamily="18" charset="0"/>
                <a:cs typeface="Times New Roman" panose="02020603050405020304" pitchFamily="18" charset="0"/>
              </a:rPr>
              <a:t>We were able to build a very good model with the accuracy of 91% which is quite good.</a:t>
            </a:r>
          </a:p>
          <a:p>
            <a:r>
              <a:rPr lang="en-US" sz="1800" dirty="0">
                <a:latin typeface="Times New Roman" panose="02020603050405020304" pitchFamily="18" charset="0"/>
                <a:cs typeface="Times New Roman" panose="02020603050405020304" pitchFamily="18" charset="0"/>
              </a:rPr>
              <a:t>We saw in the graphs that the actual data and the predicted data provided by our model were very close to each other.</a:t>
            </a:r>
          </a:p>
          <a:p>
            <a:r>
              <a:rPr lang="en-US" sz="1800" dirty="0">
                <a:latin typeface="Times New Roman" panose="02020603050405020304" pitchFamily="18" charset="0"/>
                <a:cs typeface="Times New Roman" panose="02020603050405020304" pitchFamily="18" charset="0"/>
              </a:rPr>
              <a:t>We predicted the results for the test data using our best </a:t>
            </a:r>
            <a:r>
              <a:rPr lang="en-US" sz="1800" dirty="0" err="1">
                <a:latin typeface="Times New Roman" panose="02020603050405020304" pitchFamily="18" charset="0"/>
                <a:cs typeface="Times New Roman" panose="02020603050405020304" pitchFamily="18" charset="0"/>
              </a:rPr>
              <a:t>perfoming</a:t>
            </a:r>
            <a:r>
              <a:rPr lang="en-US" sz="1800" dirty="0">
                <a:latin typeface="Times New Roman" panose="02020603050405020304" pitchFamily="18" charset="0"/>
                <a:cs typeface="Times New Roman" panose="02020603050405020304" pitchFamily="18" charset="0"/>
              </a:rPr>
              <a:t> model.</a:t>
            </a:r>
          </a:p>
          <a:p>
            <a:r>
              <a:rPr lang="en-US" sz="1800" dirty="0">
                <a:latin typeface="Times New Roman" panose="02020603050405020304" pitchFamily="18" charset="0"/>
                <a:cs typeface="Times New Roman" panose="02020603050405020304" pitchFamily="18" charset="0"/>
              </a:rPr>
              <a:t>We can say that with more accurate data we can still improve the model with valuable features.</a:t>
            </a:r>
          </a:p>
          <a:p>
            <a:endParaRPr lang="en-US" dirty="0"/>
          </a:p>
        </p:txBody>
      </p:sp>
    </p:spTree>
    <p:extLst>
      <p:ext uri="{BB962C8B-B14F-4D97-AF65-F5344CB8AC3E}">
        <p14:creationId xmlns:p14="http://schemas.microsoft.com/office/powerpoint/2010/main" val="3293378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917F2-19DF-464F-96BA-48666A5A584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1763F469-19FA-4D6C-9489-2CB28B5D64A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Analytical Problem Framing</a:t>
            </a:r>
          </a:p>
          <a:p>
            <a:r>
              <a:rPr lang="en-US" dirty="0">
                <a:latin typeface="Times New Roman" panose="02020603050405020304" pitchFamily="18" charset="0"/>
                <a:cs typeface="Times New Roman" panose="02020603050405020304" pitchFamily="18" charset="0"/>
              </a:rPr>
              <a:t>EDA and Visualization</a:t>
            </a:r>
          </a:p>
          <a:p>
            <a:r>
              <a:rPr lang="en-US" dirty="0">
                <a:latin typeface="Times New Roman" panose="02020603050405020304" pitchFamily="18" charset="0"/>
                <a:cs typeface="Times New Roman" panose="02020603050405020304" pitchFamily="18" charset="0"/>
              </a:rPr>
              <a:t>Model building and evaluation</a:t>
            </a:r>
          </a:p>
          <a:p>
            <a:r>
              <a:rPr lang="en-US" dirty="0">
                <a:latin typeface="Times New Roman" panose="02020603050405020304" pitchFamily="18" charset="0"/>
                <a:cs typeface="Times New Roman" panose="02020603050405020304" pitchFamily="18" charset="0"/>
              </a:rPr>
              <a:t>Results</a:t>
            </a:r>
          </a:p>
          <a:p>
            <a:r>
              <a:rPr lang="en-US" dirty="0">
                <a:latin typeface="Times New Roman" panose="02020603050405020304" pitchFamily="18" charset="0"/>
                <a:cs typeface="Times New Roman" panose="02020603050405020304" pitchFamily="18" charset="0"/>
              </a:rPr>
              <a:t>Conclusion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8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3AF09-49C5-4265-829E-8FDA22F4BB6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0287109-581D-4C6D-90B8-71A5D91E08F4}"/>
              </a:ext>
            </a:extLst>
          </p:cNvPr>
          <p:cNvSpPr>
            <a:spLocks noGrp="1"/>
          </p:cNvSpPr>
          <p:nvPr>
            <p:ph idx="1"/>
          </p:nvPr>
        </p:nvSpPr>
        <p:spPr>
          <a:xfrm>
            <a:off x="1451579" y="2015732"/>
            <a:ext cx="9603275" cy="4116620"/>
          </a:xfrm>
        </p:spPr>
        <p:txBody>
          <a:bodyPr>
            <a:normAutofit/>
          </a:bodyPr>
          <a:lstStyle/>
          <a:p>
            <a:r>
              <a:rPr lang="en-US" sz="1600" dirty="0">
                <a:latin typeface="Times New Roman" panose="02020603050405020304" pitchFamily="18"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p>
          <a:p>
            <a:r>
              <a:rPr lang="en-US" sz="1600" dirty="0">
                <a:latin typeface="Times New Roman" panose="02020603050405020304" pitchFamily="18" charset="0"/>
                <a:cs typeface="Times New Roman" panose="02020603050405020304" pitchFamily="18" charset="0"/>
              </a:rPr>
              <a:t>First we need to collect data so in data collection phase We scraped 5000 used cars data from websites like </a:t>
            </a:r>
            <a:r>
              <a:rPr lang="en-US" sz="1600" dirty="0" err="1">
                <a:latin typeface="Times New Roman" panose="02020603050405020304" pitchFamily="18" charset="0"/>
                <a:cs typeface="Times New Roman" panose="02020603050405020304" pitchFamily="18" charset="0"/>
              </a:rPr>
              <a:t>cardekho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olx</a:t>
            </a:r>
            <a:r>
              <a:rPr lang="en-US" sz="1600" dirty="0">
                <a:latin typeface="Times New Roman" panose="02020603050405020304" pitchFamily="18" charset="0"/>
                <a:cs typeface="Times New Roman" panose="02020603050405020304" pitchFamily="18" charset="0"/>
              </a:rPr>
              <a:t>, etc. We need web scraping for this. We have to fetch data for different locations. The number of columns for data doesn’t have limit, it’s up to you and your creativity. </a:t>
            </a:r>
          </a:p>
          <a:p>
            <a:r>
              <a:rPr lang="en-US" sz="1600" dirty="0">
                <a:latin typeface="Times New Roman" panose="02020603050405020304" pitchFamily="18" charset="0"/>
                <a:cs typeface="Times New Roman" panose="02020603050405020304" pitchFamily="18" charset="0"/>
              </a:rPr>
              <a:t>After collecting the data, you need to build a machine learning model. Before model building do all data pre-processing steps. Try different models with different hyper parameters and select the best model.</a:t>
            </a:r>
          </a:p>
        </p:txBody>
      </p:sp>
    </p:spTree>
    <p:extLst>
      <p:ext uri="{BB962C8B-B14F-4D97-AF65-F5344CB8AC3E}">
        <p14:creationId xmlns:p14="http://schemas.microsoft.com/office/powerpoint/2010/main" val="33094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87C0-2B00-4BAB-8083-39BBB4E2F0DE}"/>
              </a:ext>
            </a:extLst>
          </p:cNvPr>
          <p:cNvSpPr>
            <a:spLocks noGrp="1"/>
          </p:cNvSpPr>
          <p:nvPr>
            <p:ph type="title"/>
          </p:nvPr>
        </p:nvSpPr>
        <p:spPr/>
        <p:txBody>
          <a:bodyPr/>
          <a:lstStyle/>
          <a:p>
            <a:r>
              <a:rPr lang="en-US" dirty="0"/>
              <a:t>Analytical problem framing</a:t>
            </a:r>
          </a:p>
        </p:txBody>
      </p:sp>
      <p:sp>
        <p:nvSpPr>
          <p:cNvPr id="3" name="Content Placeholder 2">
            <a:extLst>
              <a:ext uri="{FF2B5EF4-FFF2-40B4-BE49-F238E27FC236}">
                <a16:creationId xmlns:a16="http://schemas.microsoft.com/office/drawing/2014/main" id="{FE3203C0-AA17-4D0C-8F2B-083D9444223C}"/>
              </a:ext>
            </a:extLst>
          </p:cNvPr>
          <p:cNvSpPr>
            <a:spLocks noGrp="1"/>
          </p:cNvSpPr>
          <p:nvPr>
            <p:ph idx="1"/>
          </p:nvPr>
        </p:nvSpPr>
        <p:spPr>
          <a:xfrm>
            <a:off x="1451579" y="2015732"/>
            <a:ext cx="9603275" cy="4125009"/>
          </a:xfrm>
        </p:spPr>
        <p:txBody>
          <a:bodyPr>
            <a:normAutofit/>
          </a:bodyPr>
          <a:lstStyle/>
          <a:p>
            <a:r>
              <a:rPr lang="en-US" sz="1600" dirty="0">
                <a:latin typeface="Times New Roman" panose="02020603050405020304" pitchFamily="18" charset="0"/>
                <a:cs typeface="Times New Roman" panose="02020603050405020304" pitchFamily="18" charset="0"/>
              </a:rPr>
              <a:t>This project contains two phase :-</a:t>
            </a:r>
          </a:p>
          <a:p>
            <a:r>
              <a:rPr lang="en-US" sz="1600" dirty="0">
                <a:latin typeface="Times New Roman" panose="02020603050405020304" pitchFamily="18" charset="0"/>
                <a:cs typeface="Times New Roman" panose="02020603050405020304" pitchFamily="18" charset="0"/>
              </a:rPr>
              <a:t>   1) Data collection phase</a:t>
            </a:r>
          </a:p>
          <a:p>
            <a:r>
              <a:rPr lang="en-US" sz="1600" dirty="0">
                <a:latin typeface="Times New Roman" panose="02020603050405020304" pitchFamily="18" charset="0"/>
                <a:cs typeface="Times New Roman" panose="02020603050405020304" pitchFamily="18" charset="0"/>
              </a:rPr>
              <a:t>   2)  Model building phase</a:t>
            </a:r>
          </a:p>
          <a:p>
            <a:r>
              <a:rPr lang="en-US" sz="1600" dirty="0">
                <a:latin typeface="Times New Roman" panose="02020603050405020304" pitchFamily="18" charset="0"/>
                <a:cs typeface="Times New Roman" panose="02020603050405020304" pitchFamily="18" charset="0"/>
              </a:rPr>
              <a:t>In data collection we scrapped 5000 used cars data to perform analysis from </a:t>
            </a:r>
            <a:r>
              <a:rPr lang="en-US" sz="1600" dirty="0" err="1">
                <a:latin typeface="Times New Roman" panose="02020603050405020304" pitchFamily="18" charset="0"/>
                <a:cs typeface="Times New Roman" panose="02020603050405020304" pitchFamily="18" charset="0"/>
              </a:rPr>
              <a:t>cardekho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olx</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 websites.</a:t>
            </a:r>
          </a:p>
          <a:p>
            <a:r>
              <a:rPr lang="en-US" sz="1600" dirty="0">
                <a:latin typeface="Times New Roman" panose="02020603050405020304" pitchFamily="18" charset="0"/>
                <a:cs typeface="Times New Roman" panose="02020603050405020304" pitchFamily="18" charset="0"/>
              </a:rPr>
              <a:t>The data contains 5670 rows and 7 columns.</a:t>
            </a:r>
          </a:p>
          <a:p>
            <a:r>
              <a:rPr lang="en-US" sz="1600" dirty="0">
                <a:latin typeface="Times New Roman" panose="02020603050405020304" pitchFamily="18" charset="0"/>
                <a:cs typeface="Times New Roman" panose="02020603050405020304" pitchFamily="18" charset="0"/>
              </a:rPr>
              <a:t>We need to predict the prices of used cars using the dataset </a:t>
            </a:r>
          </a:p>
          <a:p>
            <a:r>
              <a:rPr lang="en-US" sz="1600" dirty="0">
                <a:latin typeface="Times New Roman" panose="02020603050405020304" pitchFamily="18" charset="0"/>
                <a:cs typeface="Times New Roman" panose="02020603050405020304" pitchFamily="18" charset="0"/>
              </a:rPr>
              <a:t>We need to check the relation of the variables with the price column and which are the most positive and negative aspects that affects the price.</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43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EB69-1930-494E-8056-53A6E90A83A9}"/>
              </a:ext>
            </a:extLst>
          </p:cNvPr>
          <p:cNvSpPr>
            <a:spLocks noGrp="1"/>
          </p:cNvSpPr>
          <p:nvPr>
            <p:ph type="title"/>
          </p:nvPr>
        </p:nvSpPr>
        <p:spPr/>
        <p:txBody>
          <a:bodyPr/>
          <a:lstStyle/>
          <a:p>
            <a:r>
              <a:rPr lang="en-US" dirty="0"/>
              <a:t>EDA AND VISAUALIZTION</a:t>
            </a:r>
          </a:p>
        </p:txBody>
      </p:sp>
      <p:sp>
        <p:nvSpPr>
          <p:cNvPr id="3" name="Content Placeholder 2">
            <a:extLst>
              <a:ext uri="{FF2B5EF4-FFF2-40B4-BE49-F238E27FC236}">
                <a16:creationId xmlns:a16="http://schemas.microsoft.com/office/drawing/2014/main" id="{68C42E2E-6064-4128-994B-CA8D3644B10E}"/>
              </a:ext>
            </a:extLst>
          </p:cNvPr>
          <p:cNvSpPr>
            <a:spLocks noGrp="1"/>
          </p:cNvSpPr>
          <p:nvPr>
            <p:ph idx="1"/>
          </p:nvPr>
        </p:nvSpPr>
        <p:spPr>
          <a:xfrm>
            <a:off x="1451579" y="2015732"/>
            <a:ext cx="9603275" cy="3814617"/>
          </a:xfrm>
        </p:spPr>
        <p:txBody>
          <a:bodyPr>
            <a:normAutofit/>
          </a:bodyPr>
          <a:lstStyle/>
          <a:p>
            <a:r>
              <a:rPr lang="en-US" sz="1600" dirty="0">
                <a:latin typeface="Times New Roman" panose="02020603050405020304" pitchFamily="18" charset="0"/>
                <a:cs typeface="Times New Roman" panose="02020603050405020304" pitchFamily="18" charset="0"/>
              </a:rPr>
              <a:t>Data contains object type data. We need to convert the object type data into numerical before model building.</a:t>
            </a:r>
          </a:p>
          <a:p>
            <a:r>
              <a:rPr lang="en-US" sz="1600" dirty="0">
                <a:latin typeface="Times New Roman" panose="02020603050405020304" pitchFamily="18" charset="0"/>
                <a:cs typeface="Times New Roman" panose="02020603050405020304" pitchFamily="18" charset="0"/>
              </a:rPr>
              <a:t>Data contains some nan values which we will drop the column as the data loss is not more than 1%.</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algn="l"/>
            <a:r>
              <a:rPr lang="en-US" sz="1600" i="0" dirty="0">
                <a:solidFill>
                  <a:srgbClr val="000000"/>
                </a:solidFill>
                <a:effectLst/>
                <a:latin typeface="Times New Roman" panose="02020603050405020304" pitchFamily="18" charset="0"/>
                <a:cs typeface="Times New Roman" panose="02020603050405020304" pitchFamily="18" charset="0"/>
              </a:rPr>
              <a:t>we will drop the columns unnamed and year and brand, unnamed is nothing but a serial number to the entry and we already split the year and brand into two </a:t>
            </a:r>
            <a:r>
              <a:rPr lang="en-US" sz="1600" i="0" dirty="0" err="1">
                <a:solidFill>
                  <a:srgbClr val="000000"/>
                </a:solidFill>
                <a:effectLst/>
                <a:latin typeface="Times New Roman" panose="02020603050405020304" pitchFamily="18" charset="0"/>
                <a:cs typeface="Times New Roman" panose="02020603050405020304" pitchFamily="18" charset="0"/>
              </a:rPr>
              <a:t>differnt</a:t>
            </a:r>
            <a:r>
              <a:rPr lang="en-US" sz="1600" i="0" dirty="0">
                <a:solidFill>
                  <a:srgbClr val="000000"/>
                </a:solidFill>
                <a:effectLst/>
                <a:latin typeface="Times New Roman" panose="02020603050405020304" pitchFamily="18" charset="0"/>
                <a:cs typeface="Times New Roman" panose="02020603050405020304" pitchFamily="18" charset="0"/>
              </a:rPr>
              <a:t> columns.</a:t>
            </a:r>
          </a:p>
          <a:p>
            <a:endParaRPr lang="en-US" dirty="0"/>
          </a:p>
        </p:txBody>
      </p:sp>
      <p:pic>
        <p:nvPicPr>
          <p:cNvPr id="5" name="Picture 4">
            <a:extLst>
              <a:ext uri="{FF2B5EF4-FFF2-40B4-BE49-F238E27FC236}">
                <a16:creationId xmlns:a16="http://schemas.microsoft.com/office/drawing/2014/main" id="{869B657B-7813-4804-BAEB-3D1A87008802}"/>
              </a:ext>
            </a:extLst>
          </p:cNvPr>
          <p:cNvPicPr>
            <a:picLocks noChangeAspect="1"/>
          </p:cNvPicPr>
          <p:nvPr/>
        </p:nvPicPr>
        <p:blipFill>
          <a:blip r:embed="rId2"/>
          <a:stretch>
            <a:fillRect/>
          </a:stretch>
        </p:blipFill>
        <p:spPr>
          <a:xfrm>
            <a:off x="1678080" y="2854668"/>
            <a:ext cx="3604171" cy="2170338"/>
          </a:xfrm>
          <a:prstGeom prst="rect">
            <a:avLst/>
          </a:prstGeom>
        </p:spPr>
      </p:pic>
      <p:pic>
        <p:nvPicPr>
          <p:cNvPr id="7" name="Picture 6">
            <a:extLst>
              <a:ext uri="{FF2B5EF4-FFF2-40B4-BE49-F238E27FC236}">
                <a16:creationId xmlns:a16="http://schemas.microsoft.com/office/drawing/2014/main" id="{8999BCB2-375B-4949-998C-82745098541D}"/>
              </a:ext>
            </a:extLst>
          </p:cNvPr>
          <p:cNvPicPr>
            <a:picLocks noChangeAspect="1"/>
          </p:cNvPicPr>
          <p:nvPr/>
        </p:nvPicPr>
        <p:blipFill>
          <a:blip r:embed="rId3"/>
          <a:stretch>
            <a:fillRect/>
          </a:stretch>
        </p:blipFill>
        <p:spPr>
          <a:xfrm>
            <a:off x="7098533" y="2854669"/>
            <a:ext cx="3415387" cy="2170338"/>
          </a:xfrm>
          <a:prstGeom prst="rect">
            <a:avLst/>
          </a:prstGeom>
        </p:spPr>
      </p:pic>
    </p:spTree>
    <p:extLst>
      <p:ext uri="{BB962C8B-B14F-4D97-AF65-F5344CB8AC3E}">
        <p14:creationId xmlns:p14="http://schemas.microsoft.com/office/powerpoint/2010/main" val="252705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E4D550-1520-43D1-880F-A0CA2444BCA1}"/>
              </a:ext>
            </a:extLst>
          </p:cNvPr>
          <p:cNvSpPr>
            <a:spLocks noGrp="1"/>
          </p:cNvSpPr>
          <p:nvPr>
            <p:ph idx="1"/>
          </p:nvPr>
        </p:nvSpPr>
        <p:spPr>
          <a:xfrm>
            <a:off x="1451579" y="2015732"/>
            <a:ext cx="9603275" cy="3479057"/>
          </a:xfrm>
        </p:spPr>
        <p:txBody>
          <a:bodyPr>
            <a:normAutofit/>
          </a:bodyPr>
          <a:lstStyle/>
          <a:p>
            <a:endParaRPr lang="en-US" dirty="0"/>
          </a:p>
          <a:p>
            <a:pPr marL="0" indent="0">
              <a:buNone/>
            </a:pPr>
            <a:endParaRPr lang="en-US" dirty="0"/>
          </a:p>
          <a:p>
            <a:pPr algn="l"/>
            <a:r>
              <a:rPr lang="en-US" sz="1600" i="0" dirty="0">
                <a:solidFill>
                  <a:srgbClr val="000000"/>
                </a:solidFill>
                <a:effectLst/>
                <a:latin typeface="Times New Roman" panose="02020603050405020304" pitchFamily="18" charset="0"/>
                <a:cs typeface="Times New Roman" panose="02020603050405020304" pitchFamily="18" charset="0"/>
              </a:rPr>
              <a:t>observations:</a:t>
            </a:r>
          </a:p>
          <a:p>
            <a:pPr algn="l"/>
            <a:r>
              <a:rPr lang="en-US" sz="1600" i="0" dirty="0">
                <a:solidFill>
                  <a:srgbClr val="000000"/>
                </a:solidFill>
                <a:effectLst/>
                <a:latin typeface="Times New Roman" panose="02020603050405020304" pitchFamily="18" charset="0"/>
                <a:cs typeface="Times New Roman" panose="02020603050405020304" pitchFamily="18" charset="0"/>
              </a:rPr>
              <a:t>Most of the used cars are in petrol and then diesel. we can also see some of the cars with </a:t>
            </a:r>
            <a:r>
              <a:rPr lang="en-US" sz="1600" i="0" dirty="0" err="1">
                <a:solidFill>
                  <a:srgbClr val="000000"/>
                </a:solidFill>
                <a:effectLst/>
                <a:latin typeface="Times New Roman" panose="02020603050405020304" pitchFamily="18" charset="0"/>
                <a:cs typeface="Times New Roman" panose="02020603050405020304" pitchFamily="18" charset="0"/>
              </a:rPr>
              <a:t>cng</a:t>
            </a:r>
            <a:r>
              <a:rPr lang="en-US" sz="1600" i="0" dirty="0">
                <a:solidFill>
                  <a:srgbClr val="000000"/>
                </a:solidFill>
                <a:effectLst/>
                <a:latin typeface="Times New Roman" panose="02020603050405020304" pitchFamily="18" charset="0"/>
                <a:cs typeface="Times New Roman" panose="02020603050405020304" pitchFamily="18" charset="0"/>
              </a:rPr>
              <a:t> fuel, as the market is growing for electric vehicles we </a:t>
            </a:r>
            <a:r>
              <a:rPr lang="en-US" sz="1600" i="0" dirty="0" err="1">
                <a:solidFill>
                  <a:srgbClr val="000000"/>
                </a:solidFill>
                <a:effectLst/>
                <a:latin typeface="Times New Roman" panose="02020603050405020304" pitchFamily="18" charset="0"/>
                <a:cs typeface="Times New Roman" panose="02020603050405020304" pitchFamily="18" charset="0"/>
              </a:rPr>
              <a:t>dont</a:t>
            </a:r>
            <a:r>
              <a:rPr lang="en-US" sz="1600" i="0" dirty="0">
                <a:solidFill>
                  <a:srgbClr val="000000"/>
                </a:solidFill>
                <a:effectLst/>
                <a:latin typeface="Times New Roman" panose="02020603050405020304" pitchFamily="18" charset="0"/>
                <a:cs typeface="Times New Roman" panose="02020603050405020304" pitchFamily="18" charset="0"/>
              </a:rPr>
              <a:t> see a lot of electric cars being sold as used cars.</a:t>
            </a:r>
          </a:p>
          <a:p>
            <a:pPr algn="l"/>
            <a:r>
              <a:rPr lang="en-US" sz="1600" i="0" dirty="0">
                <a:solidFill>
                  <a:srgbClr val="000000"/>
                </a:solidFill>
                <a:effectLst/>
                <a:latin typeface="Times New Roman" panose="02020603050405020304" pitchFamily="18" charset="0"/>
                <a:cs typeface="Times New Roman" panose="02020603050405020304" pitchFamily="18" charset="0"/>
              </a:rPr>
              <a:t>manual cars are what cost low when it comes to used cars and it is more likely to be sold in used cars compared to automatic.</a:t>
            </a:r>
          </a:p>
          <a:p>
            <a:pPr algn="l"/>
            <a:r>
              <a:rPr lang="en-US" sz="1600" i="0" dirty="0">
                <a:solidFill>
                  <a:srgbClr val="000000"/>
                </a:solidFill>
                <a:effectLst/>
                <a:latin typeface="Times New Roman" panose="02020603050405020304" pitchFamily="18" charset="0"/>
                <a:cs typeface="Times New Roman" panose="02020603050405020304" pitchFamily="18" charset="0"/>
              </a:rPr>
              <a:t>most of the used cars for sale comes from the year 2016, 2017, 2018</a:t>
            </a:r>
            <a:r>
              <a:rPr lang="en-US" sz="1600" i="0" u="none" strike="noStrike" dirty="0">
                <a:solidFill>
                  <a:srgbClr val="1A466C"/>
                </a:solidFill>
                <a:effectLst/>
                <a:latin typeface="Times New Roman" panose="02020603050405020304" pitchFamily="18" charset="0"/>
                <a:cs typeface="Times New Roman" panose="02020603050405020304" pitchFamily="18" charset="0"/>
                <a:hlinkClick r:id="rId2"/>
              </a:rPr>
              <a:t>¶</a:t>
            </a:r>
            <a:endParaRPr lang="en-US" sz="160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8B96E055-BE31-4EC4-B86A-F5CEAECCD761}"/>
              </a:ext>
            </a:extLst>
          </p:cNvPr>
          <p:cNvPicPr>
            <a:picLocks noChangeAspect="1"/>
          </p:cNvPicPr>
          <p:nvPr/>
        </p:nvPicPr>
        <p:blipFill>
          <a:blip r:embed="rId3"/>
          <a:stretch>
            <a:fillRect/>
          </a:stretch>
        </p:blipFill>
        <p:spPr>
          <a:xfrm>
            <a:off x="3842157" y="0"/>
            <a:ext cx="7511892" cy="3045204"/>
          </a:xfrm>
          <a:prstGeom prst="rect">
            <a:avLst/>
          </a:prstGeom>
        </p:spPr>
      </p:pic>
      <p:pic>
        <p:nvPicPr>
          <p:cNvPr id="5" name="Content Placeholder 5">
            <a:extLst>
              <a:ext uri="{FF2B5EF4-FFF2-40B4-BE49-F238E27FC236}">
                <a16:creationId xmlns:a16="http://schemas.microsoft.com/office/drawing/2014/main" id="{3062C3AD-6A1A-48A2-A651-A8E7024A9521}"/>
              </a:ext>
            </a:extLst>
          </p:cNvPr>
          <p:cNvPicPr>
            <a:picLocks noChangeAspect="1"/>
          </p:cNvPicPr>
          <p:nvPr/>
        </p:nvPicPr>
        <p:blipFill>
          <a:blip r:embed="rId4"/>
          <a:stretch>
            <a:fillRect/>
          </a:stretch>
        </p:blipFill>
        <p:spPr>
          <a:xfrm>
            <a:off x="1451578" y="1"/>
            <a:ext cx="2390579" cy="3045203"/>
          </a:xfrm>
          <a:prstGeom prst="rect">
            <a:avLst/>
          </a:prstGeom>
        </p:spPr>
      </p:pic>
    </p:spTree>
    <p:extLst>
      <p:ext uri="{BB962C8B-B14F-4D97-AF65-F5344CB8AC3E}">
        <p14:creationId xmlns:p14="http://schemas.microsoft.com/office/powerpoint/2010/main" val="333978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5389-95C5-4E79-B9DA-35BFB1F76D7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52B6C2E-3CAA-4740-A162-176FA6A29C17}"/>
              </a:ext>
            </a:extLst>
          </p:cNvPr>
          <p:cNvSpPr>
            <a:spLocks noGrp="1"/>
          </p:cNvSpPr>
          <p:nvPr>
            <p:ph idx="1"/>
          </p:nvPr>
        </p:nvSpPr>
        <p:spPr/>
        <p:txBody>
          <a:bodyPr>
            <a:normAutofit lnSpcReduction="10000"/>
          </a:bodyPr>
          <a:lstStyle/>
          <a:p>
            <a:endParaRPr lang="en-US" dirty="0"/>
          </a:p>
          <a:p>
            <a:pPr algn="l"/>
            <a:r>
              <a:rPr lang="en-US" sz="1900" i="0" dirty="0">
                <a:solidFill>
                  <a:srgbClr val="000000"/>
                </a:solidFill>
                <a:effectLst/>
                <a:latin typeface="Times New Roman" panose="02020603050405020304" pitchFamily="18" charset="0"/>
                <a:cs typeface="Times New Roman" panose="02020603050405020304" pitchFamily="18" charset="0"/>
              </a:rPr>
              <a:t>observation from the above graphs:</a:t>
            </a:r>
          </a:p>
          <a:p>
            <a:pPr algn="l"/>
            <a:r>
              <a:rPr lang="en-US" sz="1900" i="0" dirty="0" err="1">
                <a:solidFill>
                  <a:srgbClr val="000000"/>
                </a:solidFill>
                <a:effectLst/>
                <a:latin typeface="Times New Roman" panose="02020603050405020304" pitchFamily="18" charset="0"/>
                <a:cs typeface="Times New Roman" panose="02020603050405020304" pitchFamily="18" charset="0"/>
              </a:rPr>
              <a:t>Whhat</a:t>
            </a:r>
            <a:r>
              <a:rPr lang="en-US" sz="1900" i="0" dirty="0">
                <a:solidFill>
                  <a:srgbClr val="000000"/>
                </a:solidFill>
                <a:effectLst/>
                <a:latin typeface="Times New Roman" panose="02020603050405020304" pitchFamily="18" charset="0"/>
                <a:cs typeface="Times New Roman" panose="02020603050405020304" pitchFamily="18" charset="0"/>
              </a:rPr>
              <a:t> we saw from price vs fuel graph is that </a:t>
            </a:r>
            <a:r>
              <a:rPr lang="en-US" sz="1900" i="0" dirty="0" err="1">
                <a:solidFill>
                  <a:srgbClr val="000000"/>
                </a:solidFill>
                <a:effectLst/>
                <a:latin typeface="Times New Roman" panose="02020603050405020304" pitchFamily="18" charset="0"/>
                <a:cs typeface="Times New Roman" panose="02020603050405020304" pitchFamily="18" charset="0"/>
              </a:rPr>
              <a:t>lpg</a:t>
            </a:r>
            <a:r>
              <a:rPr lang="en-US" sz="1900" i="0" dirty="0">
                <a:solidFill>
                  <a:srgbClr val="000000"/>
                </a:solidFill>
                <a:effectLst/>
                <a:latin typeface="Times New Roman" panose="02020603050405020304" pitchFamily="18" charset="0"/>
                <a:cs typeface="Times New Roman" panose="02020603050405020304" pitchFamily="18" charset="0"/>
              </a:rPr>
              <a:t> used cars have the lowest price compared to all other cars as there are very less </a:t>
            </a:r>
            <a:r>
              <a:rPr lang="en-US" sz="1900" i="0" dirty="0" err="1">
                <a:solidFill>
                  <a:srgbClr val="000000"/>
                </a:solidFill>
                <a:effectLst/>
                <a:latin typeface="Times New Roman" panose="02020603050405020304" pitchFamily="18" charset="0"/>
                <a:cs typeface="Times New Roman" panose="02020603050405020304" pitchFamily="18" charset="0"/>
              </a:rPr>
              <a:t>lpg</a:t>
            </a:r>
            <a:r>
              <a:rPr lang="en-US" sz="1900" i="0" dirty="0">
                <a:solidFill>
                  <a:srgbClr val="000000"/>
                </a:solidFill>
                <a:effectLst/>
                <a:latin typeface="Times New Roman" panose="02020603050405020304" pitchFamily="18" charset="0"/>
                <a:cs typeface="Times New Roman" panose="02020603050405020304" pitchFamily="18" charset="0"/>
              </a:rPr>
              <a:t> pumps and demand for them is less</a:t>
            </a:r>
          </a:p>
          <a:p>
            <a:pPr algn="l"/>
            <a:r>
              <a:rPr lang="en-US" sz="1900" i="0" dirty="0">
                <a:solidFill>
                  <a:srgbClr val="000000"/>
                </a:solidFill>
                <a:effectLst/>
                <a:latin typeface="Times New Roman" panose="02020603050405020304" pitchFamily="18" charset="0"/>
                <a:cs typeface="Times New Roman" panose="02020603050405020304" pitchFamily="18" charset="0"/>
              </a:rPr>
              <a:t>Price for diesel engine cars is more as diesel is less expensive than petrol and widely </a:t>
            </a:r>
            <a:r>
              <a:rPr lang="en-US" sz="1900" i="0" dirty="0" err="1">
                <a:solidFill>
                  <a:srgbClr val="000000"/>
                </a:solidFill>
                <a:effectLst/>
                <a:latin typeface="Times New Roman" panose="02020603050405020304" pitchFamily="18" charset="0"/>
                <a:cs typeface="Times New Roman" panose="02020603050405020304" pitchFamily="18" charset="0"/>
              </a:rPr>
              <a:t>avialable</a:t>
            </a:r>
            <a:endParaRPr lang="en-US" sz="1900" i="0" dirty="0">
              <a:solidFill>
                <a:srgbClr val="000000"/>
              </a:solidFill>
              <a:effectLst/>
              <a:latin typeface="Times New Roman" panose="02020603050405020304" pitchFamily="18" charset="0"/>
              <a:cs typeface="Times New Roman" panose="02020603050405020304" pitchFamily="18" charset="0"/>
            </a:endParaRPr>
          </a:p>
          <a:p>
            <a:pPr algn="l"/>
            <a:r>
              <a:rPr lang="en-US" sz="1900" i="0" dirty="0">
                <a:solidFill>
                  <a:srgbClr val="000000"/>
                </a:solidFill>
                <a:effectLst/>
                <a:latin typeface="Times New Roman" panose="02020603050405020304" pitchFamily="18" charset="0"/>
                <a:cs typeface="Times New Roman" panose="02020603050405020304" pitchFamily="18" charset="0"/>
              </a:rPr>
              <a:t>Price for petrol cars is moderate</a:t>
            </a:r>
          </a:p>
          <a:p>
            <a:pPr algn="l"/>
            <a:r>
              <a:rPr lang="en-US" sz="1900" i="0" dirty="0">
                <a:solidFill>
                  <a:srgbClr val="000000"/>
                </a:solidFill>
                <a:effectLst/>
                <a:latin typeface="Times New Roman" panose="02020603050405020304" pitchFamily="18" charset="0"/>
                <a:cs typeface="Times New Roman" panose="02020603050405020304" pitchFamily="18" charset="0"/>
              </a:rPr>
              <a:t>Price for electric cars is the highest as they are newly introduced in the market and it cost very less compared to other fuels.</a:t>
            </a:r>
          </a:p>
          <a:p>
            <a:endParaRPr lang="en-US" dirty="0"/>
          </a:p>
        </p:txBody>
      </p:sp>
      <p:pic>
        <p:nvPicPr>
          <p:cNvPr id="5" name="Picture 4">
            <a:extLst>
              <a:ext uri="{FF2B5EF4-FFF2-40B4-BE49-F238E27FC236}">
                <a16:creationId xmlns:a16="http://schemas.microsoft.com/office/drawing/2014/main" id="{FDF1FC1D-01A4-49C6-B358-98DBC20F5792}"/>
              </a:ext>
            </a:extLst>
          </p:cNvPr>
          <p:cNvPicPr>
            <a:picLocks noChangeAspect="1"/>
          </p:cNvPicPr>
          <p:nvPr/>
        </p:nvPicPr>
        <p:blipFill>
          <a:blip r:embed="rId2"/>
          <a:stretch>
            <a:fillRect/>
          </a:stretch>
        </p:blipFill>
        <p:spPr>
          <a:xfrm>
            <a:off x="1320606" y="-824"/>
            <a:ext cx="5105361" cy="2475576"/>
          </a:xfrm>
          <a:prstGeom prst="rect">
            <a:avLst/>
          </a:prstGeom>
        </p:spPr>
      </p:pic>
      <p:pic>
        <p:nvPicPr>
          <p:cNvPr id="7" name="Picture 6">
            <a:extLst>
              <a:ext uri="{FF2B5EF4-FFF2-40B4-BE49-F238E27FC236}">
                <a16:creationId xmlns:a16="http://schemas.microsoft.com/office/drawing/2014/main" id="{BAEED7FB-0CA9-48D3-9D50-A068B39531A8}"/>
              </a:ext>
            </a:extLst>
          </p:cNvPr>
          <p:cNvPicPr>
            <a:picLocks noChangeAspect="1"/>
          </p:cNvPicPr>
          <p:nvPr/>
        </p:nvPicPr>
        <p:blipFill>
          <a:blip r:embed="rId3"/>
          <a:stretch>
            <a:fillRect/>
          </a:stretch>
        </p:blipFill>
        <p:spPr>
          <a:xfrm>
            <a:off x="6425967" y="-824"/>
            <a:ext cx="4867954" cy="2475576"/>
          </a:xfrm>
          <a:prstGeom prst="rect">
            <a:avLst/>
          </a:prstGeom>
        </p:spPr>
      </p:pic>
    </p:spTree>
    <p:extLst>
      <p:ext uri="{BB962C8B-B14F-4D97-AF65-F5344CB8AC3E}">
        <p14:creationId xmlns:p14="http://schemas.microsoft.com/office/powerpoint/2010/main" val="527200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6C3FF1-C242-4BF8-97DC-7BB8501FFBA7}"/>
              </a:ext>
            </a:extLst>
          </p:cNvPr>
          <p:cNvSpPr>
            <a:spLocks noGrp="1"/>
          </p:cNvSpPr>
          <p:nvPr>
            <p:ph idx="1"/>
          </p:nvPr>
        </p:nvSpPr>
        <p:spPr/>
        <p:txBody>
          <a:bodyPr/>
          <a:lstStyle/>
          <a:p>
            <a:pPr algn="l"/>
            <a:r>
              <a:rPr lang="en-US" sz="1600" i="0" dirty="0">
                <a:solidFill>
                  <a:srgbClr val="000000"/>
                </a:solidFill>
                <a:effectLst/>
                <a:latin typeface="Times New Roman" panose="02020603050405020304" pitchFamily="18" charset="0"/>
                <a:cs typeface="Times New Roman" panose="02020603050405020304" pitchFamily="18" charset="0"/>
              </a:rPr>
              <a:t>Price for electric cars is the highest as they are newly introduced in the market and it cost very less compared to other fuels.</a:t>
            </a:r>
          </a:p>
          <a:p>
            <a:pPr algn="l"/>
            <a:r>
              <a:rPr lang="en-US" sz="1600" i="0" dirty="0">
                <a:solidFill>
                  <a:srgbClr val="000000"/>
                </a:solidFill>
                <a:effectLst/>
                <a:latin typeface="Times New Roman" panose="02020603050405020304" pitchFamily="18" charset="0"/>
                <a:cs typeface="Times New Roman" panose="02020603050405020304" pitchFamily="18" charset="0"/>
              </a:rPr>
              <a:t>Price for automatic cars is more compared to manual cars as automatic cars provide ease in driving and have high demand compared to manual cars.</a:t>
            </a:r>
          </a:p>
          <a:p>
            <a:pPr algn="l"/>
            <a:r>
              <a:rPr lang="en-US" sz="1600" i="0" dirty="0">
                <a:solidFill>
                  <a:srgbClr val="000000"/>
                </a:solidFill>
                <a:effectLst/>
                <a:latin typeface="Times New Roman" panose="02020603050405020304" pitchFamily="18" charset="0"/>
                <a:cs typeface="Times New Roman" panose="02020603050405020304" pitchFamily="18" charset="0"/>
              </a:rPr>
              <a:t>When we checked price vs year graph we found that cars are expensive if the model year is from 2015-2021</a:t>
            </a:r>
          </a:p>
          <a:p>
            <a:pPr algn="l"/>
            <a:r>
              <a:rPr lang="en-US" sz="1600" i="0" dirty="0">
                <a:solidFill>
                  <a:srgbClr val="000000"/>
                </a:solidFill>
                <a:effectLst/>
                <a:latin typeface="Times New Roman" panose="02020603050405020304" pitchFamily="18" charset="0"/>
                <a:cs typeface="Times New Roman" panose="02020603050405020304" pitchFamily="18" charset="0"/>
              </a:rPr>
              <a:t>Older the car, less is the price of the car an </a:t>
            </a:r>
            <a:r>
              <a:rPr lang="en-US" sz="1600" i="0" dirty="0" err="1">
                <a:solidFill>
                  <a:srgbClr val="000000"/>
                </a:solidFill>
                <a:effectLst/>
                <a:latin typeface="Times New Roman" panose="02020603050405020304" pitchFamily="18" charset="0"/>
                <a:cs typeface="Times New Roman" panose="02020603050405020304" pitchFamily="18" charset="0"/>
              </a:rPr>
              <a:t>vica</a:t>
            </a:r>
            <a:r>
              <a:rPr lang="en-US" sz="1600" i="0" dirty="0">
                <a:solidFill>
                  <a:srgbClr val="000000"/>
                </a:solidFill>
                <a:effectLst/>
                <a:latin typeface="Times New Roman" panose="02020603050405020304" pitchFamily="18" charset="0"/>
                <a:cs typeface="Times New Roman" panose="02020603050405020304" pitchFamily="18" charset="0"/>
              </a:rPr>
              <a:t>-versa.</a:t>
            </a:r>
          </a:p>
          <a:p>
            <a:endParaRPr lang="en-US" dirty="0"/>
          </a:p>
        </p:txBody>
      </p:sp>
    </p:spTree>
    <p:extLst>
      <p:ext uri="{BB962C8B-B14F-4D97-AF65-F5344CB8AC3E}">
        <p14:creationId xmlns:p14="http://schemas.microsoft.com/office/powerpoint/2010/main" val="3956005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096807-69C8-4DA8-901B-E2664F16BFA9}"/>
              </a:ext>
            </a:extLst>
          </p:cNvPr>
          <p:cNvSpPr>
            <a:spLocks noGrp="1"/>
          </p:cNvSpPr>
          <p:nvPr>
            <p:ph idx="1"/>
          </p:nvPr>
        </p:nvSpPr>
        <p:spPr>
          <a:xfrm>
            <a:off x="1451579" y="2021747"/>
            <a:ext cx="9301271" cy="3494931"/>
          </a:xfrm>
        </p:spPr>
        <p:txBody>
          <a:bodyPr/>
          <a:lstStyle/>
          <a:p>
            <a:r>
              <a:rPr lang="en-US" sz="1600" i="0" dirty="0">
                <a:solidFill>
                  <a:srgbClr val="000000"/>
                </a:solidFill>
                <a:effectLst/>
                <a:latin typeface="Times New Roman" panose="02020603050405020304" pitchFamily="18" charset="0"/>
                <a:cs typeface="Times New Roman" panose="02020603050405020304" pitchFamily="18" charset="0"/>
              </a:rPr>
              <a:t>we can see </a:t>
            </a:r>
            <a:r>
              <a:rPr lang="en-US" sz="1600" i="0" dirty="0" err="1">
                <a:solidFill>
                  <a:srgbClr val="000000"/>
                </a:solidFill>
                <a:effectLst/>
                <a:latin typeface="Times New Roman" panose="02020603050405020304" pitchFamily="18" charset="0"/>
                <a:cs typeface="Times New Roman" panose="02020603050405020304" pitchFamily="18" charset="0"/>
              </a:rPr>
              <a:t>biomodal</a:t>
            </a:r>
            <a:r>
              <a:rPr lang="en-US" sz="1600" i="0" dirty="0">
                <a:solidFill>
                  <a:srgbClr val="000000"/>
                </a:solidFill>
                <a:effectLst/>
                <a:latin typeface="Times New Roman" panose="02020603050405020304" pitchFamily="18" charset="0"/>
                <a:cs typeface="Times New Roman" panose="02020603050405020304" pitchFamily="18" charset="0"/>
              </a:rPr>
              <a:t> distribution in the graphs.</a:t>
            </a:r>
          </a:p>
          <a:p>
            <a:endParaRPr lang="en-US" sz="1600" dirty="0">
              <a:solidFill>
                <a:srgbClr val="000000"/>
              </a:solidFill>
              <a:latin typeface="Times New Roman" panose="02020603050405020304" pitchFamily="18" charset="0"/>
              <a:cs typeface="Times New Roman" panose="02020603050405020304" pitchFamily="18" charset="0"/>
            </a:endParaRPr>
          </a:p>
          <a:p>
            <a:endParaRPr lang="en-US" sz="1600" i="0" dirty="0">
              <a:solidFill>
                <a:srgbClr val="000000"/>
              </a:solidFill>
              <a:effectLst/>
              <a:latin typeface="Times New Roman" panose="02020603050405020304" pitchFamily="18" charset="0"/>
              <a:cs typeface="Times New Roman" panose="02020603050405020304" pitchFamily="18" charset="0"/>
            </a:endParaRPr>
          </a:p>
          <a:p>
            <a:endParaRPr lang="en-US" sz="1600" dirty="0">
              <a:solidFill>
                <a:srgbClr val="000000"/>
              </a:solidFill>
              <a:latin typeface="Times New Roman" panose="02020603050405020304" pitchFamily="18" charset="0"/>
              <a:cs typeface="Times New Roman" panose="02020603050405020304" pitchFamily="18" charset="0"/>
            </a:endParaRPr>
          </a:p>
          <a:p>
            <a:endParaRPr lang="en-US" sz="1600" i="0" dirty="0">
              <a:solidFill>
                <a:srgbClr val="000000"/>
              </a:solidFill>
              <a:effectLst/>
              <a:latin typeface="Times New Roman" panose="02020603050405020304" pitchFamily="18" charset="0"/>
              <a:cs typeface="Times New Roman" panose="02020603050405020304" pitchFamily="18" charset="0"/>
            </a:endParaRPr>
          </a:p>
          <a:p>
            <a:pPr algn="l"/>
            <a:r>
              <a:rPr lang="en-US" sz="1600" i="0" dirty="0">
                <a:solidFill>
                  <a:srgbClr val="000000"/>
                </a:solidFill>
                <a:effectLst/>
                <a:latin typeface="Times New Roman" panose="02020603050405020304" pitchFamily="18" charset="0"/>
                <a:cs typeface="Times New Roman" panose="02020603050405020304" pitchFamily="18" charset="0"/>
              </a:rPr>
              <a:t>we can see that there are some outliers present in the year column and kms column and we used </a:t>
            </a:r>
            <a:r>
              <a:rPr lang="en-US" sz="1600" i="0" dirty="0" err="1">
                <a:solidFill>
                  <a:srgbClr val="000000"/>
                </a:solidFill>
                <a:effectLst/>
                <a:latin typeface="Times New Roman" panose="02020603050405020304" pitchFamily="18" charset="0"/>
                <a:cs typeface="Times New Roman" panose="02020603050405020304" pitchFamily="18" charset="0"/>
              </a:rPr>
              <a:t>zscore</a:t>
            </a:r>
            <a:r>
              <a:rPr lang="en-US" sz="1600" i="0" dirty="0">
                <a:solidFill>
                  <a:srgbClr val="000000"/>
                </a:solidFill>
                <a:effectLst/>
                <a:latin typeface="Times New Roman" panose="02020603050405020304" pitchFamily="18" charset="0"/>
                <a:cs typeface="Times New Roman" panose="02020603050405020304" pitchFamily="18" charset="0"/>
              </a:rPr>
              <a:t> method to remove the </a:t>
            </a:r>
            <a:r>
              <a:rPr lang="en-US" sz="1600" i="0">
                <a:solidFill>
                  <a:srgbClr val="000000"/>
                </a:solidFill>
                <a:effectLst/>
                <a:latin typeface="Times New Roman" panose="02020603050405020304" pitchFamily="18" charset="0"/>
                <a:cs typeface="Times New Roman" panose="02020603050405020304" pitchFamily="18" charset="0"/>
              </a:rPr>
              <a:t>outliers.</a:t>
            </a:r>
            <a:endParaRPr lang="en-US" sz="1600"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B0653899-40BD-4FDD-84BA-DAB9F7F3B78D}"/>
              </a:ext>
            </a:extLst>
          </p:cNvPr>
          <p:cNvPicPr>
            <a:picLocks noChangeAspect="1"/>
          </p:cNvPicPr>
          <p:nvPr/>
        </p:nvPicPr>
        <p:blipFill>
          <a:blip r:embed="rId2"/>
          <a:stretch>
            <a:fillRect/>
          </a:stretch>
        </p:blipFill>
        <p:spPr>
          <a:xfrm>
            <a:off x="1451579" y="47176"/>
            <a:ext cx="9535856" cy="1514686"/>
          </a:xfrm>
          <a:prstGeom prst="rect">
            <a:avLst/>
          </a:prstGeom>
        </p:spPr>
      </p:pic>
      <p:pic>
        <p:nvPicPr>
          <p:cNvPr id="8" name="Picture 7">
            <a:extLst>
              <a:ext uri="{FF2B5EF4-FFF2-40B4-BE49-F238E27FC236}">
                <a16:creationId xmlns:a16="http://schemas.microsoft.com/office/drawing/2014/main" id="{6EF29133-722D-41E6-B36F-8B44DAA5E1CA}"/>
              </a:ext>
            </a:extLst>
          </p:cNvPr>
          <p:cNvPicPr>
            <a:picLocks noChangeAspect="1"/>
          </p:cNvPicPr>
          <p:nvPr/>
        </p:nvPicPr>
        <p:blipFill>
          <a:blip r:embed="rId3"/>
          <a:stretch>
            <a:fillRect/>
          </a:stretch>
        </p:blipFill>
        <p:spPr>
          <a:xfrm>
            <a:off x="1711354" y="2473273"/>
            <a:ext cx="4641357" cy="1645721"/>
          </a:xfrm>
          <a:prstGeom prst="rect">
            <a:avLst/>
          </a:prstGeom>
        </p:spPr>
      </p:pic>
    </p:spTree>
    <p:extLst>
      <p:ext uri="{BB962C8B-B14F-4D97-AF65-F5344CB8AC3E}">
        <p14:creationId xmlns:p14="http://schemas.microsoft.com/office/powerpoint/2010/main" val="37746857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140</TotalTime>
  <Words>1216</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Gill Sans MT</vt:lpstr>
      <vt:lpstr>Times New Roman</vt:lpstr>
      <vt:lpstr>Gallery</vt:lpstr>
      <vt:lpstr>CAR PRICE PREDICTION</vt:lpstr>
      <vt:lpstr>CONTENTS</vt:lpstr>
      <vt:lpstr>INTRODUCTION</vt:lpstr>
      <vt:lpstr>Analytical problem framing</vt:lpstr>
      <vt:lpstr>EDA AND VISAUALIZTION</vt:lpstr>
      <vt:lpstr>PowerPoint Presentation</vt:lpstr>
      <vt:lpstr>PowerPoint Presentation</vt:lpstr>
      <vt:lpstr>PowerPoint Presentation</vt:lpstr>
      <vt:lpstr>PowerPoint Presentation</vt:lpstr>
      <vt:lpstr>PowerPoint Presentation</vt:lpstr>
      <vt:lpstr>PowerPoint Presentation</vt:lpstr>
      <vt:lpstr>Model building &amp; evaluation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snap star</dc:creator>
  <cp:lastModifiedBy>snap star</cp:lastModifiedBy>
  <cp:revision>3</cp:revision>
  <dcterms:created xsi:type="dcterms:W3CDTF">2021-12-02T10:24:49Z</dcterms:created>
  <dcterms:modified xsi:type="dcterms:W3CDTF">2021-12-03T06:10:18Z</dcterms:modified>
</cp:coreProperties>
</file>