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4"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28234B9-ADA5-45F2-BF52-91B8A15D7240}" type="datetimeFigureOut">
              <a:rPr lang="en-US" smtClean="0"/>
              <a:t>10/30/2021</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A44399F8-E281-4D0B-9F08-1D0C4B725143}"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04100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8234B9-ADA5-45F2-BF52-91B8A15D7240}" type="datetimeFigureOut">
              <a:rPr lang="en-US" smtClean="0"/>
              <a:t>10/30/2021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4399F8-E281-4D0B-9F08-1D0C4B725143}"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87052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8234B9-ADA5-45F2-BF52-91B8A15D7240}" type="datetimeFigureOut">
              <a:rPr lang="en-US" smtClean="0"/>
              <a:t>10/30/2021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4399F8-E281-4D0B-9F08-1D0C4B725143}"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77451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8234B9-ADA5-45F2-BF52-91B8A15D7240}" type="datetimeFigureOut">
              <a:rPr lang="en-US" smtClean="0"/>
              <a:t>10/30/2021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4399F8-E281-4D0B-9F08-1D0C4B725143}"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5780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8234B9-ADA5-45F2-BF52-91B8A15D7240}" type="datetimeFigureOut">
              <a:rPr lang="en-US" smtClean="0"/>
              <a:t>10/30/2021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4399F8-E281-4D0B-9F08-1D0C4B725143}"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99807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8234B9-ADA5-45F2-BF52-91B8A15D7240}" type="datetimeFigureOut">
              <a:rPr lang="en-US" smtClean="0"/>
              <a:t>10/30/2021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4399F8-E281-4D0B-9F08-1D0C4B725143}"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02688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8234B9-ADA5-45F2-BF52-91B8A15D7240}" type="datetimeFigureOut">
              <a:rPr lang="en-US" smtClean="0"/>
              <a:t>10/30/2021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4399F8-E281-4D0B-9F08-1D0C4B725143}"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03877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8234B9-ADA5-45F2-BF52-91B8A15D7240}" type="datetimeFigureOut">
              <a:rPr lang="en-US" smtClean="0"/>
              <a:t>10/30/2021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4399F8-E281-4D0B-9F08-1D0C4B725143}"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84390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8234B9-ADA5-45F2-BF52-91B8A15D7240}" type="datetimeFigureOut">
              <a:rPr lang="en-US" smtClean="0"/>
              <a:t>10/30/2021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4399F8-E281-4D0B-9F08-1D0C4B725143}" type="slidenum">
              <a:rPr lang="en-US" smtClean="0"/>
              <a:t>‹#›</a:t>
            </a:fld>
            <a:endParaRPr lang="en-US"/>
          </a:p>
        </p:txBody>
      </p:sp>
    </p:spTree>
    <p:extLst>
      <p:ext uri="{BB962C8B-B14F-4D97-AF65-F5344CB8AC3E}">
        <p14:creationId xmlns:p14="http://schemas.microsoft.com/office/powerpoint/2010/main" val="1980186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8234B9-ADA5-45F2-BF52-91B8A15D7240}" type="datetimeFigureOut">
              <a:rPr lang="en-US" smtClean="0"/>
              <a:t>10/30/2021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4399F8-E281-4D0B-9F08-1D0C4B725143}"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24096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D28234B9-ADA5-45F2-BF52-91B8A15D7240}" type="datetimeFigureOut">
              <a:rPr lang="en-US" smtClean="0"/>
              <a:t>10/30/2021</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A44399F8-E281-4D0B-9F08-1D0C4B725143}"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21453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28234B9-ADA5-45F2-BF52-91B8A15D7240}" type="datetimeFigureOut">
              <a:rPr lang="en-US" smtClean="0"/>
              <a:t>10/30/2021</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44399F8-E281-4D0B-9F08-1D0C4B725143}"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90528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researchgate.net/publication/346412647_E-retail_factors_for_customer_activation_and_retention_An_empirical_study_from_Indian_e-commerce_customer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48CFE-FB2A-4AB2-A3AE-EC197B91ECA5}"/>
              </a:ext>
            </a:extLst>
          </p:cNvPr>
          <p:cNvSpPr>
            <a:spLocks noGrp="1"/>
          </p:cNvSpPr>
          <p:nvPr>
            <p:ph type="ctrTitle"/>
          </p:nvPr>
        </p:nvSpPr>
        <p:spPr/>
        <p:txBody>
          <a:bodyPr>
            <a:normAutofit fontScale="90000"/>
          </a:bodyPr>
          <a:lstStyle/>
          <a:p>
            <a:r>
              <a:rPr lang="en-US" dirty="0"/>
              <a:t>Customer retention</a:t>
            </a:r>
            <a:br>
              <a:rPr lang="en-US" dirty="0"/>
            </a:br>
            <a:endParaRPr lang="en-US" dirty="0"/>
          </a:p>
        </p:txBody>
      </p:sp>
      <p:sp>
        <p:nvSpPr>
          <p:cNvPr id="3" name="Subtitle 2">
            <a:extLst>
              <a:ext uri="{FF2B5EF4-FFF2-40B4-BE49-F238E27FC236}">
                <a16:creationId xmlns:a16="http://schemas.microsoft.com/office/drawing/2014/main" id="{60894B58-5F03-437E-81E1-000D34658770}"/>
              </a:ext>
            </a:extLst>
          </p:cNvPr>
          <p:cNvSpPr>
            <a:spLocks noGrp="1"/>
          </p:cNvSpPr>
          <p:nvPr>
            <p:ph type="subTitle" idx="1"/>
          </p:nvPr>
        </p:nvSpPr>
        <p:spPr/>
        <p:txBody>
          <a:bodyPr/>
          <a:lstStyle/>
          <a:p>
            <a:r>
              <a:rPr lang="en-US" dirty="0"/>
              <a:t>Submitted by- </a:t>
            </a:r>
            <a:r>
              <a:rPr lang="en-US" dirty="0" err="1"/>
              <a:t>KAUShik</a:t>
            </a:r>
            <a:r>
              <a:rPr lang="en-US" dirty="0"/>
              <a:t> veer</a:t>
            </a:r>
          </a:p>
        </p:txBody>
      </p:sp>
    </p:spTree>
    <p:extLst>
      <p:ext uri="{BB962C8B-B14F-4D97-AF65-F5344CB8AC3E}">
        <p14:creationId xmlns:p14="http://schemas.microsoft.com/office/powerpoint/2010/main" val="3346494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399EF-46EE-46BE-990A-FAEE9DEE35B8}"/>
              </a:ext>
            </a:extLst>
          </p:cNvPr>
          <p:cNvSpPr>
            <a:spLocks noGrp="1"/>
          </p:cNvSpPr>
          <p:nvPr>
            <p:ph type="title"/>
          </p:nvPr>
        </p:nvSpPr>
        <p:spPr/>
        <p:txBody>
          <a:bodyPr/>
          <a:lstStyle/>
          <a:p>
            <a:r>
              <a:rPr lang="en-US" dirty="0"/>
              <a:t>Observations from the above</a:t>
            </a:r>
          </a:p>
        </p:txBody>
      </p:sp>
      <p:sp>
        <p:nvSpPr>
          <p:cNvPr id="3" name="Content Placeholder 2">
            <a:extLst>
              <a:ext uri="{FF2B5EF4-FFF2-40B4-BE49-F238E27FC236}">
                <a16:creationId xmlns:a16="http://schemas.microsoft.com/office/drawing/2014/main" id="{7407092B-63DE-4C96-A1E2-DCD9F2F5BAAC}"/>
              </a:ext>
            </a:extLst>
          </p:cNvPr>
          <p:cNvSpPr>
            <a:spLocks noGrp="1"/>
          </p:cNvSpPr>
          <p:nvPr>
            <p:ph idx="1"/>
          </p:nvPr>
        </p:nvSpPr>
        <p:spPr/>
        <p:txBody>
          <a:bodyPr>
            <a:normAutofit fontScale="70000" lnSpcReduction="20000"/>
          </a:bodyPr>
          <a:lstStyle/>
          <a:p>
            <a:pPr algn="l"/>
            <a:r>
              <a:rPr lang="en-US" b="1" i="0" dirty="0">
                <a:solidFill>
                  <a:srgbClr val="000000"/>
                </a:solidFill>
                <a:effectLst/>
                <a:latin typeface="Helvetica Neue"/>
              </a:rPr>
              <a:t>Generally people spent more than 15 mins on online shopping platforms and browse through the variety of products.</a:t>
            </a:r>
          </a:p>
          <a:p>
            <a:pPr algn="l"/>
            <a:r>
              <a:rPr lang="en-US" b="1" i="0" dirty="0">
                <a:solidFill>
                  <a:srgbClr val="000000"/>
                </a:solidFill>
                <a:effectLst/>
                <a:latin typeface="Helvetica Neue"/>
              </a:rPr>
              <a:t>Credit cards and debit cards are mostly used for making payments online as they also offer various discounts and EMI services.</a:t>
            </a:r>
          </a:p>
          <a:p>
            <a:pPr algn="l"/>
            <a:r>
              <a:rPr lang="en-US" b="1" i="0" dirty="0">
                <a:solidFill>
                  <a:srgbClr val="000000"/>
                </a:solidFill>
                <a:effectLst/>
                <a:latin typeface="Helvetica Neue"/>
              </a:rPr>
              <a:t>Sometimes people also cancel some orders after placing the orders. Most of the times the reason to cancel is finding better alternative of the products on the platforms or the same platform.</a:t>
            </a:r>
          </a:p>
          <a:p>
            <a:pPr algn="l"/>
            <a:r>
              <a:rPr lang="en-US" b="1" i="0" dirty="0">
                <a:solidFill>
                  <a:srgbClr val="000000"/>
                </a:solidFill>
                <a:effectLst/>
                <a:latin typeface="Helvetica Neue"/>
              </a:rPr>
              <a:t>People strongly agree that similar products should be found for product comparison.</a:t>
            </a:r>
          </a:p>
          <a:p>
            <a:pPr algn="l"/>
            <a:r>
              <a:rPr lang="en-US" b="1" i="0" dirty="0">
                <a:solidFill>
                  <a:srgbClr val="000000"/>
                </a:solidFill>
                <a:effectLst/>
                <a:latin typeface="Helvetica Neue"/>
              </a:rPr>
              <a:t>Seller information should be mentioned says most of the people. Product details should be mentioned in detail.</a:t>
            </a:r>
          </a:p>
          <a:p>
            <a:pPr algn="l"/>
            <a:r>
              <a:rPr lang="en-US" b="1" i="0" dirty="0">
                <a:solidFill>
                  <a:srgbClr val="000000"/>
                </a:solidFill>
                <a:effectLst/>
                <a:latin typeface="Helvetica Neue"/>
              </a:rPr>
              <a:t>People wants ease of navigation for finding products, good connectivity, user interface should be easy to understand and convenient payment methods.</a:t>
            </a:r>
          </a:p>
          <a:p>
            <a:pPr algn="l"/>
            <a:r>
              <a:rPr lang="en-US" b="1" i="0" dirty="0">
                <a:solidFill>
                  <a:srgbClr val="000000"/>
                </a:solidFill>
                <a:effectLst/>
                <a:latin typeface="Helvetica Neue"/>
              </a:rPr>
              <a:t>All these things helps the consumer to do online shopping very easily.</a:t>
            </a:r>
          </a:p>
          <a:p>
            <a:endParaRPr lang="en-US" dirty="0"/>
          </a:p>
        </p:txBody>
      </p:sp>
    </p:spTree>
    <p:extLst>
      <p:ext uri="{BB962C8B-B14F-4D97-AF65-F5344CB8AC3E}">
        <p14:creationId xmlns:p14="http://schemas.microsoft.com/office/powerpoint/2010/main" val="21386685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A0D41-F6BE-421E-8C20-6513F97C289F}"/>
              </a:ext>
            </a:extLst>
          </p:cNvPr>
          <p:cNvSpPr>
            <a:spLocks noGrp="1"/>
          </p:cNvSpPr>
          <p:nvPr>
            <p:ph type="title"/>
          </p:nvPr>
        </p:nvSpPr>
        <p:spPr/>
        <p:txBody>
          <a:bodyPr/>
          <a:lstStyle/>
          <a:p>
            <a:endParaRPr lang="en-US" dirty="0"/>
          </a:p>
        </p:txBody>
      </p:sp>
      <p:pic>
        <p:nvPicPr>
          <p:cNvPr id="7" name="Content Placeholder 6">
            <a:extLst>
              <a:ext uri="{FF2B5EF4-FFF2-40B4-BE49-F238E27FC236}">
                <a16:creationId xmlns:a16="http://schemas.microsoft.com/office/drawing/2014/main" id="{7A6F5A71-38FA-4218-BDB9-D03701CF51C4}"/>
              </a:ext>
            </a:extLst>
          </p:cNvPr>
          <p:cNvPicPr>
            <a:picLocks noGrp="1" noChangeAspect="1"/>
          </p:cNvPicPr>
          <p:nvPr>
            <p:ph idx="1"/>
          </p:nvPr>
        </p:nvPicPr>
        <p:blipFill>
          <a:blip r:embed="rId2"/>
          <a:stretch>
            <a:fillRect/>
          </a:stretch>
        </p:blipFill>
        <p:spPr>
          <a:xfrm>
            <a:off x="2442116" y="-20638"/>
            <a:ext cx="2491273" cy="6878638"/>
          </a:xfrm>
        </p:spPr>
      </p:pic>
      <p:pic>
        <p:nvPicPr>
          <p:cNvPr id="5" name="Picture 4">
            <a:extLst>
              <a:ext uri="{FF2B5EF4-FFF2-40B4-BE49-F238E27FC236}">
                <a16:creationId xmlns:a16="http://schemas.microsoft.com/office/drawing/2014/main" id="{25058222-B1EA-46DB-8F3D-41951FFDC58C}"/>
              </a:ext>
            </a:extLst>
          </p:cNvPr>
          <p:cNvPicPr>
            <a:picLocks noChangeAspect="1"/>
          </p:cNvPicPr>
          <p:nvPr/>
        </p:nvPicPr>
        <p:blipFill>
          <a:blip r:embed="rId3"/>
          <a:stretch>
            <a:fillRect/>
          </a:stretch>
        </p:blipFill>
        <p:spPr>
          <a:xfrm>
            <a:off x="0" y="0"/>
            <a:ext cx="2442117" cy="6858000"/>
          </a:xfrm>
          <a:prstGeom prst="rect">
            <a:avLst/>
          </a:prstGeom>
        </p:spPr>
      </p:pic>
      <p:pic>
        <p:nvPicPr>
          <p:cNvPr id="9" name="Picture 8">
            <a:extLst>
              <a:ext uri="{FF2B5EF4-FFF2-40B4-BE49-F238E27FC236}">
                <a16:creationId xmlns:a16="http://schemas.microsoft.com/office/drawing/2014/main" id="{F3EFF279-EBEE-4455-9BE7-41BD74C003A8}"/>
              </a:ext>
            </a:extLst>
          </p:cNvPr>
          <p:cNvPicPr>
            <a:picLocks noChangeAspect="1"/>
          </p:cNvPicPr>
          <p:nvPr/>
        </p:nvPicPr>
        <p:blipFill>
          <a:blip r:embed="rId4"/>
          <a:stretch>
            <a:fillRect/>
          </a:stretch>
        </p:blipFill>
        <p:spPr>
          <a:xfrm>
            <a:off x="4849091" y="0"/>
            <a:ext cx="2493818" cy="6858000"/>
          </a:xfrm>
          <a:prstGeom prst="rect">
            <a:avLst/>
          </a:prstGeom>
        </p:spPr>
      </p:pic>
      <p:pic>
        <p:nvPicPr>
          <p:cNvPr id="11" name="Picture 10">
            <a:extLst>
              <a:ext uri="{FF2B5EF4-FFF2-40B4-BE49-F238E27FC236}">
                <a16:creationId xmlns:a16="http://schemas.microsoft.com/office/drawing/2014/main" id="{F9B1B6DF-E30A-4B68-BAF2-F4E5A2BAF9F7}"/>
              </a:ext>
            </a:extLst>
          </p:cNvPr>
          <p:cNvPicPr>
            <a:picLocks noChangeAspect="1"/>
          </p:cNvPicPr>
          <p:nvPr/>
        </p:nvPicPr>
        <p:blipFill>
          <a:blip r:embed="rId5"/>
          <a:stretch>
            <a:fillRect/>
          </a:stretch>
        </p:blipFill>
        <p:spPr>
          <a:xfrm>
            <a:off x="7340363" y="0"/>
            <a:ext cx="2605367" cy="6858000"/>
          </a:xfrm>
          <a:prstGeom prst="rect">
            <a:avLst/>
          </a:prstGeom>
        </p:spPr>
      </p:pic>
      <p:pic>
        <p:nvPicPr>
          <p:cNvPr id="13" name="Picture 12">
            <a:extLst>
              <a:ext uri="{FF2B5EF4-FFF2-40B4-BE49-F238E27FC236}">
                <a16:creationId xmlns:a16="http://schemas.microsoft.com/office/drawing/2014/main" id="{284064E2-8D0B-4686-AEC8-E4B35685702C}"/>
              </a:ext>
            </a:extLst>
          </p:cNvPr>
          <p:cNvPicPr>
            <a:picLocks noChangeAspect="1"/>
          </p:cNvPicPr>
          <p:nvPr/>
        </p:nvPicPr>
        <p:blipFill>
          <a:blip r:embed="rId6"/>
          <a:stretch>
            <a:fillRect/>
          </a:stretch>
        </p:blipFill>
        <p:spPr>
          <a:xfrm>
            <a:off x="9943949" y="0"/>
            <a:ext cx="2583208" cy="6858000"/>
          </a:xfrm>
          <a:prstGeom prst="rect">
            <a:avLst/>
          </a:prstGeom>
        </p:spPr>
      </p:pic>
    </p:spTree>
    <p:extLst>
      <p:ext uri="{BB962C8B-B14F-4D97-AF65-F5344CB8AC3E}">
        <p14:creationId xmlns:p14="http://schemas.microsoft.com/office/powerpoint/2010/main" val="37436400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F2E69-91B7-4260-AA1F-526228A528AD}"/>
              </a:ext>
            </a:extLst>
          </p:cNvPr>
          <p:cNvSpPr>
            <a:spLocks noGrp="1"/>
          </p:cNvSpPr>
          <p:nvPr>
            <p:ph type="title"/>
          </p:nvPr>
        </p:nvSpPr>
        <p:spPr/>
        <p:txBody>
          <a:bodyPr/>
          <a:lstStyle/>
          <a:p>
            <a:r>
              <a:rPr lang="en-US" dirty="0"/>
              <a:t>Observations from the above</a:t>
            </a:r>
          </a:p>
        </p:txBody>
      </p:sp>
      <p:sp>
        <p:nvSpPr>
          <p:cNvPr id="3" name="Content Placeholder 2">
            <a:extLst>
              <a:ext uri="{FF2B5EF4-FFF2-40B4-BE49-F238E27FC236}">
                <a16:creationId xmlns:a16="http://schemas.microsoft.com/office/drawing/2014/main" id="{5D8DE83D-E47F-48CC-9A15-6D4B8885BED1}"/>
              </a:ext>
            </a:extLst>
          </p:cNvPr>
          <p:cNvSpPr>
            <a:spLocks noGrp="1"/>
          </p:cNvSpPr>
          <p:nvPr>
            <p:ph idx="1"/>
          </p:nvPr>
        </p:nvSpPr>
        <p:spPr/>
        <p:txBody>
          <a:bodyPr>
            <a:normAutofit fontScale="62500" lnSpcReduction="20000"/>
          </a:bodyPr>
          <a:lstStyle/>
          <a:p>
            <a:pPr algn="l"/>
            <a:r>
              <a:rPr lang="en-US" b="1" i="0" dirty="0">
                <a:solidFill>
                  <a:srgbClr val="000000"/>
                </a:solidFill>
                <a:effectLst/>
                <a:latin typeface="Helvetica Neue"/>
              </a:rPr>
              <a:t>People strongly trust the idea of this online shopping and if they face any problem the platform will be ready to assist them.</a:t>
            </a:r>
          </a:p>
          <a:p>
            <a:pPr algn="l"/>
            <a:r>
              <a:rPr lang="en-US" b="1" i="0" dirty="0">
                <a:solidFill>
                  <a:srgbClr val="000000"/>
                </a:solidFill>
                <a:effectLst/>
                <a:latin typeface="Helvetica Neue"/>
              </a:rPr>
              <a:t>People believe that they will keep their private data safe and secure and they will be responsiveness on multiple places like email, chats, etc.</a:t>
            </a:r>
          </a:p>
          <a:p>
            <a:pPr algn="l"/>
            <a:r>
              <a:rPr lang="en-US" b="1" i="0" dirty="0">
                <a:solidFill>
                  <a:srgbClr val="000000"/>
                </a:solidFill>
                <a:effectLst/>
                <a:latin typeface="Helvetica Neue"/>
              </a:rPr>
              <a:t>People strongly agree that Online shopping gives monetary benefit and discounts, Enjoyment is derived from shopping online, Shopping online is convenient and flexible.</a:t>
            </a:r>
          </a:p>
          <a:p>
            <a:pPr algn="l"/>
            <a:r>
              <a:rPr lang="en-US" b="1" i="0" dirty="0">
                <a:solidFill>
                  <a:srgbClr val="000000"/>
                </a:solidFill>
                <a:effectLst/>
                <a:latin typeface="Helvetica Neue"/>
              </a:rPr>
              <a:t>People wants to see the return and replacement policy to be mentioned clearly and in detail before taking their decision, information of the products should be easily understandable is what improves customer satisfaction and giving them access to loyalty programs will help in customer retention.</a:t>
            </a:r>
          </a:p>
          <a:p>
            <a:pPr algn="l"/>
            <a:r>
              <a:rPr lang="en-US" b="1" i="0" dirty="0">
                <a:solidFill>
                  <a:srgbClr val="000000"/>
                </a:solidFill>
                <a:effectLst/>
                <a:latin typeface="Helvetica Neue"/>
              </a:rPr>
              <a:t>Users derive satisfaction while shopping on a good quality website or application.</a:t>
            </a:r>
          </a:p>
          <a:p>
            <a:pPr algn="l"/>
            <a:r>
              <a:rPr lang="en-US" b="1" i="0" dirty="0">
                <a:solidFill>
                  <a:srgbClr val="000000"/>
                </a:solidFill>
                <a:effectLst/>
                <a:latin typeface="Helvetica Neue"/>
              </a:rPr>
              <a:t>People find a variety of products on online websites which help them to take better buying decisions and help in customer satisfaction.</a:t>
            </a:r>
          </a:p>
          <a:p>
            <a:pPr algn="l"/>
            <a:r>
              <a:rPr lang="en-US" b="1" i="0" dirty="0">
                <a:solidFill>
                  <a:srgbClr val="000000"/>
                </a:solidFill>
                <a:effectLst/>
                <a:latin typeface="Helvetica Neue"/>
              </a:rPr>
              <a:t>People look for products which are value for money on the online platforms and help them in monetary savings.</a:t>
            </a:r>
          </a:p>
          <a:p>
            <a:endParaRPr lang="en-US" dirty="0"/>
          </a:p>
        </p:txBody>
      </p:sp>
    </p:spTree>
    <p:extLst>
      <p:ext uri="{BB962C8B-B14F-4D97-AF65-F5344CB8AC3E}">
        <p14:creationId xmlns:p14="http://schemas.microsoft.com/office/powerpoint/2010/main" val="31472188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B39EE-F41C-44FA-937F-D4864D715154}"/>
              </a:ext>
            </a:extLst>
          </p:cNvPr>
          <p:cNvSpPr>
            <a:spLocks noGrp="1"/>
          </p:cNvSpPr>
          <p:nvPr>
            <p:ph type="title"/>
          </p:nvPr>
        </p:nvSpPr>
        <p:spPr/>
        <p:txBody>
          <a:bodyPr/>
          <a:lstStyle/>
          <a:p>
            <a:endParaRPr lang="en-US" dirty="0"/>
          </a:p>
        </p:txBody>
      </p:sp>
      <p:pic>
        <p:nvPicPr>
          <p:cNvPr id="7" name="Content Placeholder 6">
            <a:extLst>
              <a:ext uri="{FF2B5EF4-FFF2-40B4-BE49-F238E27FC236}">
                <a16:creationId xmlns:a16="http://schemas.microsoft.com/office/drawing/2014/main" id="{8BD31FF2-A6DE-4CA4-8554-657592DB5A4D}"/>
              </a:ext>
            </a:extLst>
          </p:cNvPr>
          <p:cNvPicPr>
            <a:picLocks noGrp="1" noChangeAspect="1"/>
          </p:cNvPicPr>
          <p:nvPr>
            <p:ph idx="1"/>
          </p:nvPr>
        </p:nvPicPr>
        <p:blipFill>
          <a:blip r:embed="rId2"/>
          <a:stretch>
            <a:fillRect/>
          </a:stretch>
        </p:blipFill>
        <p:spPr>
          <a:xfrm>
            <a:off x="3163677" y="0"/>
            <a:ext cx="2756931" cy="2432807"/>
          </a:xfrm>
        </p:spPr>
      </p:pic>
      <p:pic>
        <p:nvPicPr>
          <p:cNvPr id="5" name="Picture 4">
            <a:extLst>
              <a:ext uri="{FF2B5EF4-FFF2-40B4-BE49-F238E27FC236}">
                <a16:creationId xmlns:a16="http://schemas.microsoft.com/office/drawing/2014/main" id="{0B2EF4D0-7F69-46EA-B69B-0B2515C989ED}"/>
              </a:ext>
            </a:extLst>
          </p:cNvPr>
          <p:cNvPicPr>
            <a:picLocks noChangeAspect="1"/>
          </p:cNvPicPr>
          <p:nvPr/>
        </p:nvPicPr>
        <p:blipFill>
          <a:blip r:embed="rId3"/>
          <a:stretch>
            <a:fillRect/>
          </a:stretch>
        </p:blipFill>
        <p:spPr>
          <a:xfrm>
            <a:off x="0" y="-1"/>
            <a:ext cx="3139904" cy="5159229"/>
          </a:xfrm>
          <a:prstGeom prst="rect">
            <a:avLst/>
          </a:prstGeom>
        </p:spPr>
      </p:pic>
      <p:pic>
        <p:nvPicPr>
          <p:cNvPr id="9" name="Picture 8">
            <a:extLst>
              <a:ext uri="{FF2B5EF4-FFF2-40B4-BE49-F238E27FC236}">
                <a16:creationId xmlns:a16="http://schemas.microsoft.com/office/drawing/2014/main" id="{10F399E5-E2DC-4F3F-8C7E-2D606D7EF680}"/>
              </a:ext>
            </a:extLst>
          </p:cNvPr>
          <p:cNvPicPr>
            <a:picLocks noChangeAspect="1"/>
          </p:cNvPicPr>
          <p:nvPr/>
        </p:nvPicPr>
        <p:blipFill>
          <a:blip r:embed="rId4"/>
          <a:stretch>
            <a:fillRect/>
          </a:stretch>
        </p:blipFill>
        <p:spPr>
          <a:xfrm>
            <a:off x="3163677" y="2432807"/>
            <a:ext cx="2756931" cy="2726421"/>
          </a:xfrm>
          <a:prstGeom prst="rect">
            <a:avLst/>
          </a:prstGeom>
        </p:spPr>
      </p:pic>
      <p:pic>
        <p:nvPicPr>
          <p:cNvPr id="11" name="Picture 10">
            <a:extLst>
              <a:ext uri="{FF2B5EF4-FFF2-40B4-BE49-F238E27FC236}">
                <a16:creationId xmlns:a16="http://schemas.microsoft.com/office/drawing/2014/main" id="{9FF98803-BCE5-4D3A-A3EC-EB153EBA0DB6}"/>
              </a:ext>
            </a:extLst>
          </p:cNvPr>
          <p:cNvPicPr>
            <a:picLocks noChangeAspect="1"/>
          </p:cNvPicPr>
          <p:nvPr/>
        </p:nvPicPr>
        <p:blipFill>
          <a:blip r:embed="rId5"/>
          <a:stretch>
            <a:fillRect/>
          </a:stretch>
        </p:blipFill>
        <p:spPr>
          <a:xfrm>
            <a:off x="5920608" y="0"/>
            <a:ext cx="3743847" cy="2827090"/>
          </a:xfrm>
          <a:prstGeom prst="rect">
            <a:avLst/>
          </a:prstGeom>
        </p:spPr>
      </p:pic>
      <p:pic>
        <p:nvPicPr>
          <p:cNvPr id="13" name="Picture 12">
            <a:extLst>
              <a:ext uri="{FF2B5EF4-FFF2-40B4-BE49-F238E27FC236}">
                <a16:creationId xmlns:a16="http://schemas.microsoft.com/office/drawing/2014/main" id="{C47CF444-2A98-49E9-9564-C26700477EC4}"/>
              </a:ext>
            </a:extLst>
          </p:cNvPr>
          <p:cNvPicPr>
            <a:picLocks noChangeAspect="1"/>
          </p:cNvPicPr>
          <p:nvPr/>
        </p:nvPicPr>
        <p:blipFill>
          <a:blip r:embed="rId6"/>
          <a:stretch>
            <a:fillRect/>
          </a:stretch>
        </p:blipFill>
        <p:spPr>
          <a:xfrm>
            <a:off x="5944381" y="2827091"/>
            <a:ext cx="3720074" cy="3226390"/>
          </a:xfrm>
          <a:prstGeom prst="rect">
            <a:avLst/>
          </a:prstGeom>
        </p:spPr>
      </p:pic>
      <p:pic>
        <p:nvPicPr>
          <p:cNvPr id="15" name="Picture 14">
            <a:extLst>
              <a:ext uri="{FF2B5EF4-FFF2-40B4-BE49-F238E27FC236}">
                <a16:creationId xmlns:a16="http://schemas.microsoft.com/office/drawing/2014/main" id="{3B978019-70D5-48B3-BEBE-326F8B13993B}"/>
              </a:ext>
            </a:extLst>
          </p:cNvPr>
          <p:cNvPicPr>
            <a:picLocks noChangeAspect="1"/>
          </p:cNvPicPr>
          <p:nvPr/>
        </p:nvPicPr>
        <p:blipFill>
          <a:blip r:embed="rId7"/>
          <a:stretch>
            <a:fillRect/>
          </a:stretch>
        </p:blipFill>
        <p:spPr>
          <a:xfrm>
            <a:off x="9688228" y="-1"/>
            <a:ext cx="3213357" cy="6135881"/>
          </a:xfrm>
          <a:prstGeom prst="rect">
            <a:avLst/>
          </a:prstGeom>
        </p:spPr>
      </p:pic>
      <p:pic>
        <p:nvPicPr>
          <p:cNvPr id="17" name="Picture 16">
            <a:extLst>
              <a:ext uri="{FF2B5EF4-FFF2-40B4-BE49-F238E27FC236}">
                <a16:creationId xmlns:a16="http://schemas.microsoft.com/office/drawing/2014/main" id="{A1515E9C-8FD2-455E-AF8B-1BEE218FB62F}"/>
              </a:ext>
            </a:extLst>
          </p:cNvPr>
          <p:cNvPicPr>
            <a:picLocks noChangeAspect="1"/>
          </p:cNvPicPr>
          <p:nvPr/>
        </p:nvPicPr>
        <p:blipFill>
          <a:blip r:embed="rId8"/>
          <a:stretch>
            <a:fillRect/>
          </a:stretch>
        </p:blipFill>
        <p:spPr>
          <a:xfrm>
            <a:off x="0" y="5152447"/>
            <a:ext cx="2985146" cy="1802067"/>
          </a:xfrm>
          <a:prstGeom prst="rect">
            <a:avLst/>
          </a:prstGeom>
        </p:spPr>
      </p:pic>
    </p:spTree>
    <p:extLst>
      <p:ext uri="{BB962C8B-B14F-4D97-AF65-F5344CB8AC3E}">
        <p14:creationId xmlns:p14="http://schemas.microsoft.com/office/powerpoint/2010/main" val="2421244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29DAE-8CE2-439D-A167-C6BFED3163E8}"/>
              </a:ext>
            </a:extLst>
          </p:cNvPr>
          <p:cNvSpPr>
            <a:spLocks noGrp="1"/>
          </p:cNvSpPr>
          <p:nvPr>
            <p:ph type="title"/>
          </p:nvPr>
        </p:nvSpPr>
        <p:spPr/>
        <p:txBody>
          <a:bodyPr/>
          <a:lstStyle/>
          <a:p>
            <a:r>
              <a:rPr lang="en-US" dirty="0"/>
              <a:t>Observation from above</a:t>
            </a:r>
          </a:p>
        </p:txBody>
      </p:sp>
      <p:sp>
        <p:nvSpPr>
          <p:cNvPr id="3" name="Content Placeholder 2">
            <a:extLst>
              <a:ext uri="{FF2B5EF4-FFF2-40B4-BE49-F238E27FC236}">
                <a16:creationId xmlns:a16="http://schemas.microsoft.com/office/drawing/2014/main" id="{2F7D1449-1E2E-43F2-A6EB-11251697E47D}"/>
              </a:ext>
            </a:extLst>
          </p:cNvPr>
          <p:cNvSpPr>
            <a:spLocks noGrp="1"/>
          </p:cNvSpPr>
          <p:nvPr>
            <p:ph idx="1"/>
          </p:nvPr>
        </p:nvSpPr>
        <p:spPr/>
        <p:txBody>
          <a:bodyPr>
            <a:normAutofit fontScale="77500" lnSpcReduction="20000"/>
          </a:bodyPr>
          <a:lstStyle/>
          <a:p>
            <a:pPr algn="l"/>
            <a:r>
              <a:rPr lang="en-US" b="1" i="0" dirty="0">
                <a:solidFill>
                  <a:srgbClr val="000000"/>
                </a:solidFill>
                <a:effectLst/>
                <a:latin typeface="Helvetica Neue"/>
              </a:rPr>
              <a:t>In terms of 'platform_Used','convinient_accessibility','Appealing_UI','product_diversity' people strongly prefer amazon and </a:t>
            </a:r>
            <a:r>
              <a:rPr lang="en-US" b="1" i="0" dirty="0" err="1">
                <a:solidFill>
                  <a:srgbClr val="000000"/>
                </a:solidFill>
                <a:effectLst/>
                <a:latin typeface="Helvetica Neue"/>
              </a:rPr>
              <a:t>flipkart</a:t>
            </a:r>
            <a:r>
              <a:rPr lang="en-US" b="1" i="0" dirty="0">
                <a:solidFill>
                  <a:srgbClr val="000000"/>
                </a:solidFill>
                <a:effectLst/>
                <a:latin typeface="Helvetica Neue"/>
              </a:rPr>
              <a:t> for online purchases as the user interface is very easy to understand and there are variety of products provided and product diversity is good and it helps in customer satisfaction and these platforms are most used and trusted by the people.</a:t>
            </a:r>
          </a:p>
          <a:p>
            <a:pPr algn="l"/>
            <a:r>
              <a:rPr lang="en-US" b="1" i="0" dirty="0">
                <a:solidFill>
                  <a:srgbClr val="000000"/>
                </a:solidFill>
                <a:effectLst/>
                <a:latin typeface="Helvetica Neue"/>
              </a:rPr>
              <a:t>People trust amazon in terms of data privacy and financial security and over all trust worthiness followed by </a:t>
            </a:r>
            <a:r>
              <a:rPr lang="en-US" b="1" i="0" dirty="0" err="1">
                <a:solidFill>
                  <a:srgbClr val="000000"/>
                </a:solidFill>
                <a:effectLst/>
                <a:latin typeface="Helvetica Neue"/>
              </a:rPr>
              <a:t>flipkart</a:t>
            </a:r>
            <a:r>
              <a:rPr lang="en-US" b="1" i="0" dirty="0">
                <a:solidFill>
                  <a:srgbClr val="000000"/>
                </a:solidFill>
                <a:effectLst/>
                <a:latin typeface="Helvetica Neue"/>
              </a:rPr>
              <a:t> and </a:t>
            </a:r>
            <a:r>
              <a:rPr lang="en-US" b="1" i="0" dirty="0" err="1">
                <a:solidFill>
                  <a:srgbClr val="000000"/>
                </a:solidFill>
                <a:effectLst/>
                <a:latin typeface="Helvetica Neue"/>
              </a:rPr>
              <a:t>myntra</a:t>
            </a:r>
            <a:r>
              <a:rPr lang="en-US" b="1" i="0" dirty="0">
                <a:solidFill>
                  <a:srgbClr val="000000"/>
                </a:solidFill>
                <a:effectLst/>
                <a:latin typeface="Helvetica Neue"/>
              </a:rPr>
              <a:t>.</a:t>
            </a:r>
          </a:p>
          <a:p>
            <a:pPr algn="l"/>
            <a:r>
              <a:rPr lang="en-US" b="1" i="0" dirty="0" err="1">
                <a:solidFill>
                  <a:srgbClr val="000000"/>
                </a:solidFill>
                <a:effectLst/>
                <a:latin typeface="Helvetica Neue"/>
              </a:rPr>
              <a:t>flipkart</a:t>
            </a:r>
            <a:r>
              <a:rPr lang="en-US" b="1" i="0" dirty="0">
                <a:solidFill>
                  <a:srgbClr val="000000"/>
                </a:solidFill>
                <a:effectLst/>
                <a:latin typeface="Helvetica Neue"/>
              </a:rPr>
              <a:t> tops in fastest login time</a:t>
            </a:r>
          </a:p>
          <a:p>
            <a:pPr algn="l"/>
            <a:r>
              <a:rPr lang="en-US" b="1" i="0" dirty="0" err="1">
                <a:solidFill>
                  <a:srgbClr val="000000"/>
                </a:solidFill>
                <a:effectLst/>
                <a:latin typeface="Helvetica Neue"/>
              </a:rPr>
              <a:t>myntra</a:t>
            </a:r>
            <a:r>
              <a:rPr lang="en-US" b="1" i="0" dirty="0">
                <a:solidFill>
                  <a:srgbClr val="000000"/>
                </a:solidFill>
                <a:effectLst/>
                <a:latin typeface="Helvetica Neue"/>
              </a:rPr>
              <a:t> and </a:t>
            </a:r>
            <a:r>
              <a:rPr lang="en-US" b="1" i="0" dirty="0" err="1">
                <a:solidFill>
                  <a:srgbClr val="000000"/>
                </a:solidFill>
                <a:effectLst/>
                <a:latin typeface="Helvetica Neue"/>
              </a:rPr>
              <a:t>snapdeal</a:t>
            </a:r>
            <a:r>
              <a:rPr lang="en-US" b="1" i="0" dirty="0">
                <a:solidFill>
                  <a:srgbClr val="000000"/>
                </a:solidFill>
                <a:effectLst/>
                <a:latin typeface="Helvetica Neue"/>
              </a:rPr>
              <a:t> are slow in loading the website compared to other platforms.</a:t>
            </a:r>
          </a:p>
          <a:p>
            <a:pPr algn="l"/>
            <a:r>
              <a:rPr lang="en-US" b="1" i="0" dirty="0" err="1">
                <a:solidFill>
                  <a:srgbClr val="000000"/>
                </a:solidFill>
                <a:effectLst/>
                <a:latin typeface="Helvetica Neue"/>
              </a:rPr>
              <a:t>PayTm</a:t>
            </a:r>
            <a:r>
              <a:rPr lang="en-US" b="1" i="0" dirty="0">
                <a:solidFill>
                  <a:srgbClr val="000000"/>
                </a:solidFill>
                <a:effectLst/>
                <a:latin typeface="Helvetica Neue"/>
              </a:rPr>
              <a:t> is very slow in delivery of the products and amazon is the fastest</a:t>
            </a:r>
          </a:p>
          <a:p>
            <a:pPr algn="l"/>
            <a:r>
              <a:rPr lang="en-US" b="1" i="0" dirty="0">
                <a:solidFill>
                  <a:srgbClr val="000000"/>
                </a:solidFill>
                <a:effectLst/>
                <a:latin typeface="Helvetica Neue"/>
              </a:rPr>
              <a:t>People are most likely to recommend amazon and </a:t>
            </a:r>
            <a:r>
              <a:rPr lang="en-US" b="1" i="0" dirty="0" err="1">
                <a:solidFill>
                  <a:srgbClr val="000000"/>
                </a:solidFill>
                <a:effectLst/>
                <a:latin typeface="Helvetica Neue"/>
              </a:rPr>
              <a:t>flipkart</a:t>
            </a:r>
            <a:r>
              <a:rPr lang="en-US" b="1" i="0" dirty="0">
                <a:solidFill>
                  <a:srgbClr val="000000"/>
                </a:solidFill>
                <a:effectLst/>
                <a:latin typeface="Helvetica Neue"/>
              </a:rPr>
              <a:t> for making online purchases to other people.</a:t>
            </a:r>
          </a:p>
          <a:p>
            <a:endParaRPr lang="en-US" dirty="0"/>
          </a:p>
        </p:txBody>
      </p:sp>
    </p:spTree>
    <p:extLst>
      <p:ext uri="{BB962C8B-B14F-4D97-AF65-F5344CB8AC3E}">
        <p14:creationId xmlns:p14="http://schemas.microsoft.com/office/powerpoint/2010/main" val="36314056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C934F-3B94-44B6-95BD-A25CAAE6E4DA}"/>
              </a:ext>
            </a:extLst>
          </p:cNvPr>
          <p:cNvSpPr>
            <a:spLocks noGrp="1"/>
          </p:cNvSpPr>
          <p:nvPr>
            <p:ph type="title"/>
          </p:nvPr>
        </p:nvSpPr>
        <p:spPr/>
        <p:txBody>
          <a:bodyPr/>
          <a:lstStyle/>
          <a:p>
            <a:r>
              <a:rPr lang="en-US" dirty="0"/>
              <a:t>Customer retention</a:t>
            </a:r>
          </a:p>
        </p:txBody>
      </p:sp>
      <p:sp>
        <p:nvSpPr>
          <p:cNvPr id="3" name="Content Placeholder 2">
            <a:extLst>
              <a:ext uri="{FF2B5EF4-FFF2-40B4-BE49-F238E27FC236}">
                <a16:creationId xmlns:a16="http://schemas.microsoft.com/office/drawing/2014/main" id="{315AB1FA-0358-4AAD-82F6-DF360D5161E0}"/>
              </a:ext>
            </a:extLst>
          </p:cNvPr>
          <p:cNvSpPr>
            <a:spLocks noGrp="1"/>
          </p:cNvSpPr>
          <p:nvPr>
            <p:ph idx="1"/>
          </p:nvPr>
        </p:nvSpPr>
        <p:spPr>
          <a:xfrm>
            <a:off x="1451579" y="1853754"/>
            <a:ext cx="9603275" cy="4588991"/>
          </a:xfrm>
        </p:spPr>
        <p:txBody>
          <a:bodyPr>
            <a:normAutofit fontScale="32500" lnSpcReduction="20000"/>
          </a:bodyPr>
          <a:lstStyle/>
          <a:p>
            <a:pPr algn="l"/>
            <a:r>
              <a:rPr lang="en-US" sz="4900" b="1" dirty="0">
                <a:solidFill>
                  <a:srgbClr val="000000"/>
                </a:solidFill>
                <a:latin typeface="Helvetica Neue"/>
              </a:rPr>
              <a:t>We checked the hedonic values as well as the utilitarian values and what we found is </a:t>
            </a:r>
          </a:p>
          <a:p>
            <a:pPr algn="l"/>
            <a:r>
              <a:rPr lang="en-US" sz="4900" b="1" dirty="0">
                <a:solidFill>
                  <a:srgbClr val="000000"/>
                </a:solidFill>
                <a:latin typeface="Helvetica Neue"/>
              </a:rPr>
              <a:t>Social status of among the peers, finding best deals frequently and platforms role helps in customer retention positively.</a:t>
            </a:r>
          </a:p>
          <a:p>
            <a:pPr algn="l"/>
            <a:r>
              <a:rPr lang="en-US" sz="4900" b="1" i="0" dirty="0">
                <a:solidFill>
                  <a:srgbClr val="000000"/>
                </a:solidFill>
                <a:effectLst/>
                <a:latin typeface="Helvetica Neue"/>
              </a:rPr>
              <a:t>Convenie</a:t>
            </a:r>
            <a:r>
              <a:rPr lang="en-US" sz="4900" b="1" dirty="0">
                <a:solidFill>
                  <a:srgbClr val="000000"/>
                </a:solidFill>
                <a:latin typeface="Helvetica Neue"/>
              </a:rPr>
              <a:t>nce is using the website, detailed information of the product strongly influence customer buying decision positively.</a:t>
            </a:r>
            <a:endParaRPr lang="en-US" sz="4900" b="1" i="0" dirty="0">
              <a:solidFill>
                <a:srgbClr val="000000"/>
              </a:solidFill>
              <a:effectLst/>
              <a:latin typeface="Helvetica Neue"/>
            </a:endParaRPr>
          </a:p>
          <a:p>
            <a:pPr algn="l"/>
            <a:r>
              <a:rPr lang="en-US" sz="4900" b="1" i="0" dirty="0">
                <a:solidFill>
                  <a:srgbClr val="000000"/>
                </a:solidFill>
                <a:effectLst/>
                <a:latin typeface="Helvetica Neue"/>
              </a:rPr>
              <a:t>From above we can see that when user has used all the platform he is never recommending Snapdeal.¶</a:t>
            </a:r>
          </a:p>
          <a:p>
            <a:pPr algn="l"/>
            <a:r>
              <a:rPr lang="en-US" sz="4900" b="1" i="0" dirty="0">
                <a:solidFill>
                  <a:srgbClr val="000000"/>
                </a:solidFill>
                <a:effectLst/>
                <a:latin typeface="Helvetica Neue"/>
              </a:rPr>
              <a:t>Amazon &amp; </a:t>
            </a:r>
            <a:r>
              <a:rPr lang="en-US" sz="4900" b="1" i="0" dirty="0" err="1">
                <a:solidFill>
                  <a:srgbClr val="000000"/>
                </a:solidFill>
                <a:effectLst/>
                <a:latin typeface="Helvetica Neue"/>
              </a:rPr>
              <a:t>flipkart</a:t>
            </a:r>
            <a:r>
              <a:rPr lang="en-US" sz="4900" b="1" i="0" dirty="0">
                <a:solidFill>
                  <a:srgbClr val="000000"/>
                </a:solidFill>
                <a:effectLst/>
                <a:latin typeface="Helvetica Neue"/>
              </a:rPr>
              <a:t> are most recommended.</a:t>
            </a:r>
          </a:p>
          <a:p>
            <a:pPr algn="l"/>
            <a:r>
              <a:rPr lang="en-US" sz="4900" b="1" i="0" dirty="0">
                <a:solidFill>
                  <a:srgbClr val="000000"/>
                </a:solidFill>
                <a:effectLst/>
                <a:latin typeface="Helvetica Neue"/>
              </a:rPr>
              <a:t>Fast speed of delivery and fast loading speed, login time is also one of the factors that leads to customer retention.</a:t>
            </a:r>
          </a:p>
          <a:p>
            <a:pPr algn="l"/>
            <a:r>
              <a:rPr lang="en-US" sz="4900" b="1" i="0" dirty="0">
                <a:solidFill>
                  <a:srgbClr val="000000"/>
                </a:solidFill>
                <a:effectLst/>
                <a:latin typeface="Helvetica Neue"/>
              </a:rPr>
              <a:t>Better Customers support helps people in retention of customers.</a:t>
            </a:r>
          </a:p>
          <a:p>
            <a:pPr algn="l"/>
            <a:r>
              <a:rPr lang="en-US" sz="4900" b="1" i="0" dirty="0">
                <a:solidFill>
                  <a:srgbClr val="000000"/>
                </a:solidFill>
                <a:effectLst/>
                <a:latin typeface="Helvetica Neue"/>
              </a:rPr>
              <a:t>loyalty programs, discounts and monetary benefits helps customers to find value for money products and are most likely to recommend the platform to other people.</a:t>
            </a:r>
          </a:p>
          <a:p>
            <a:endParaRPr lang="en-US" dirty="0"/>
          </a:p>
        </p:txBody>
      </p:sp>
    </p:spTree>
    <p:extLst>
      <p:ext uri="{BB962C8B-B14F-4D97-AF65-F5344CB8AC3E}">
        <p14:creationId xmlns:p14="http://schemas.microsoft.com/office/powerpoint/2010/main" val="38015223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F1AAD7D-58C0-4B72-AE7F-F9B7AE3C7CE7}"/>
              </a:ext>
            </a:extLst>
          </p:cNvPr>
          <p:cNvSpPr>
            <a:spLocks noGrp="1"/>
          </p:cNvSpPr>
          <p:nvPr>
            <p:ph idx="1"/>
          </p:nvPr>
        </p:nvSpPr>
        <p:spPr>
          <a:xfrm>
            <a:off x="1450975" y="159391"/>
            <a:ext cx="9604375" cy="5972961"/>
          </a:xfrm>
        </p:spPr>
        <p:txBody>
          <a:bodyPr>
            <a:normAutofit fontScale="92500" lnSpcReduction="20000"/>
          </a:bodyPr>
          <a:lstStyle/>
          <a:p>
            <a:pPr algn="l"/>
            <a:r>
              <a:rPr lang="en-US" sz="1700" b="1" i="0" dirty="0">
                <a:solidFill>
                  <a:srgbClr val="000000"/>
                </a:solidFill>
                <a:effectLst/>
                <a:latin typeface="Helvetica Neue"/>
              </a:rPr>
              <a:t>People wants ease of navigation for finding products, good connectivity, user interface should be easy to understand and convenient payment methods.</a:t>
            </a:r>
          </a:p>
          <a:p>
            <a:pPr algn="l"/>
            <a:r>
              <a:rPr lang="en-US" sz="1700" b="1" i="0" dirty="0">
                <a:solidFill>
                  <a:srgbClr val="000000"/>
                </a:solidFill>
                <a:effectLst/>
                <a:latin typeface="Helvetica Neue"/>
              </a:rPr>
              <a:t>Product details and images of the product should be clearly mentioned as well as return policy is what a customer checks before ordering any product online which help the customer to trust the platform.</a:t>
            </a:r>
          </a:p>
          <a:p>
            <a:pPr algn="l"/>
            <a:endParaRPr lang="en-US" sz="1700" b="1" i="0" dirty="0">
              <a:solidFill>
                <a:srgbClr val="000000"/>
              </a:solidFill>
              <a:effectLst/>
              <a:latin typeface="Helvetica Neue"/>
            </a:endParaRPr>
          </a:p>
          <a:p>
            <a:pPr algn="l"/>
            <a:r>
              <a:rPr lang="en-US" sz="1700" b="1" i="0" dirty="0">
                <a:solidFill>
                  <a:srgbClr val="000000"/>
                </a:solidFill>
                <a:effectLst/>
                <a:latin typeface="Helvetica Neue"/>
              </a:rPr>
              <a:t>Keeping the private data and giving financial data security helps the customer to build a trust a factor towards the particular platform.</a:t>
            </a:r>
          </a:p>
          <a:p>
            <a:pPr algn="l"/>
            <a:r>
              <a:rPr lang="en-US" sz="1700" b="1" i="0" dirty="0">
                <a:solidFill>
                  <a:srgbClr val="000000"/>
                </a:solidFill>
                <a:effectLst/>
                <a:latin typeface="Helvetica Neue"/>
              </a:rPr>
              <a:t>Assisting the customers on time and providing wide range of products with variety will keep the customer on the platform for longer period.</a:t>
            </a:r>
          </a:p>
          <a:p>
            <a:pPr algn="l"/>
            <a:r>
              <a:rPr lang="en-US" sz="1700" b="1" i="0" dirty="0">
                <a:solidFill>
                  <a:srgbClr val="000000"/>
                </a:solidFill>
                <a:effectLst/>
                <a:latin typeface="Helvetica Neue"/>
              </a:rPr>
              <a:t>Good payment gateway helps the customer in making payments easily also providing EMI services will help them to buy more products.</a:t>
            </a:r>
          </a:p>
          <a:p>
            <a:pPr algn="l"/>
            <a:r>
              <a:rPr lang="en-US" sz="1700" b="1" i="0" dirty="0">
                <a:solidFill>
                  <a:srgbClr val="000000"/>
                </a:solidFill>
                <a:effectLst/>
                <a:latin typeface="Helvetica Neue"/>
              </a:rPr>
              <a:t>Appealing User interface helps the customers to browse the platform easily and find products faster which helps in Customer Satisfaction.</a:t>
            </a:r>
          </a:p>
          <a:p>
            <a:pPr algn="l"/>
            <a:r>
              <a:rPr lang="en-US" sz="1800" b="1" i="0" dirty="0">
                <a:solidFill>
                  <a:srgbClr val="000000"/>
                </a:solidFill>
                <a:effectLst/>
                <a:latin typeface="Helvetica Neue"/>
              </a:rPr>
              <a:t>People wants ease of navigation for finding products, good connectivity, user interface should be easy to understand and convenient payment methods.</a:t>
            </a:r>
          </a:p>
          <a:p>
            <a:pPr algn="l"/>
            <a:r>
              <a:rPr lang="en-US" sz="1800" b="1" i="0" dirty="0">
                <a:solidFill>
                  <a:srgbClr val="000000"/>
                </a:solidFill>
                <a:effectLst/>
                <a:latin typeface="Helvetica Neue"/>
              </a:rPr>
              <a:t>Product details and images of the product should be clearly mentioned as well as return policy is what a customer checks before ordering any product online which help the customer to trust the platform.</a:t>
            </a:r>
          </a:p>
          <a:p>
            <a:pPr algn="l"/>
            <a:endParaRPr lang="en-US" sz="1700" b="1" i="0" dirty="0">
              <a:solidFill>
                <a:srgbClr val="000000"/>
              </a:solidFill>
              <a:effectLst/>
              <a:latin typeface="Helvetica Neue"/>
            </a:endParaRPr>
          </a:p>
          <a:p>
            <a:endParaRPr lang="en-US" dirty="0"/>
          </a:p>
        </p:txBody>
      </p:sp>
    </p:spTree>
    <p:extLst>
      <p:ext uri="{BB962C8B-B14F-4D97-AF65-F5344CB8AC3E}">
        <p14:creationId xmlns:p14="http://schemas.microsoft.com/office/powerpoint/2010/main" val="17444707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94F6A-5112-4A55-A076-854D4F23B9AB}"/>
              </a:ext>
            </a:extLst>
          </p:cNvPr>
          <p:cNvSpPr>
            <a:spLocks noGrp="1"/>
          </p:cNvSpPr>
          <p:nvPr>
            <p:ph type="title"/>
          </p:nvPr>
        </p:nvSpPr>
        <p:spPr/>
        <p:txBody>
          <a:bodyPr/>
          <a:lstStyle/>
          <a:p>
            <a:r>
              <a:rPr lang="en-US" dirty="0"/>
              <a:t>Conclusion</a:t>
            </a:r>
            <a:br>
              <a:rPr lang="en-US" dirty="0"/>
            </a:br>
            <a:endParaRPr lang="en-US" dirty="0"/>
          </a:p>
        </p:txBody>
      </p:sp>
      <p:sp>
        <p:nvSpPr>
          <p:cNvPr id="3" name="Content Placeholder 2">
            <a:extLst>
              <a:ext uri="{FF2B5EF4-FFF2-40B4-BE49-F238E27FC236}">
                <a16:creationId xmlns:a16="http://schemas.microsoft.com/office/drawing/2014/main" id="{60AEA3E5-A8AF-4BC5-90ED-1F62CE7DD39F}"/>
              </a:ext>
            </a:extLst>
          </p:cNvPr>
          <p:cNvSpPr>
            <a:spLocks noGrp="1"/>
          </p:cNvSpPr>
          <p:nvPr>
            <p:ph idx="1"/>
          </p:nvPr>
        </p:nvSpPr>
        <p:spPr/>
        <p:txBody>
          <a:bodyPr>
            <a:normAutofit fontScale="85000" lnSpcReduction="10000"/>
          </a:bodyPr>
          <a:lstStyle/>
          <a:p>
            <a:pPr algn="l"/>
            <a:r>
              <a:rPr lang="en-US" b="1" i="0" dirty="0">
                <a:solidFill>
                  <a:srgbClr val="000000"/>
                </a:solidFill>
                <a:effectLst/>
                <a:latin typeface="Helvetica Neue"/>
              </a:rPr>
              <a:t>Amazon and Flipkart are most used and recommended platforms.</a:t>
            </a:r>
          </a:p>
          <a:p>
            <a:pPr algn="l"/>
            <a:r>
              <a:rPr lang="en-US" b="1" i="0" dirty="0">
                <a:solidFill>
                  <a:srgbClr val="000000"/>
                </a:solidFill>
                <a:effectLst/>
                <a:latin typeface="Helvetica Neue"/>
              </a:rPr>
              <a:t>These platforms have higher rating in every terms.</a:t>
            </a:r>
          </a:p>
          <a:p>
            <a:pPr algn="l"/>
            <a:r>
              <a:rPr lang="en-US" b="1" i="0" dirty="0">
                <a:solidFill>
                  <a:srgbClr val="000000"/>
                </a:solidFill>
                <a:effectLst/>
                <a:latin typeface="Helvetica Neue"/>
              </a:rPr>
              <a:t>Amazon and </a:t>
            </a:r>
            <a:r>
              <a:rPr lang="en-US" b="1" i="0" dirty="0" err="1">
                <a:solidFill>
                  <a:srgbClr val="000000"/>
                </a:solidFill>
                <a:effectLst/>
                <a:latin typeface="Helvetica Neue"/>
              </a:rPr>
              <a:t>flipkart</a:t>
            </a:r>
            <a:r>
              <a:rPr lang="en-US" b="1" i="0" dirty="0">
                <a:solidFill>
                  <a:srgbClr val="000000"/>
                </a:solidFill>
                <a:effectLst/>
                <a:latin typeface="Helvetica Neue"/>
              </a:rPr>
              <a:t> are the ones which has higher chances of customer activation and recommendation.¶</a:t>
            </a:r>
          </a:p>
          <a:p>
            <a:pPr algn="l"/>
            <a:r>
              <a:rPr lang="en-US" b="1" i="0" dirty="0">
                <a:solidFill>
                  <a:srgbClr val="000000"/>
                </a:solidFill>
                <a:effectLst/>
                <a:latin typeface="Helvetica Neue"/>
              </a:rPr>
              <a:t>Rest all platforms should be improved or their existing users are going their platforms.</a:t>
            </a:r>
          </a:p>
          <a:p>
            <a:pPr algn="l"/>
            <a:r>
              <a:rPr lang="en-US" b="1" i="0" dirty="0">
                <a:solidFill>
                  <a:srgbClr val="000000"/>
                </a:solidFill>
                <a:effectLst/>
                <a:latin typeface="Helvetica Neue"/>
              </a:rPr>
              <a:t>People wants to see the return and replacement policy to be mentioned clearly and in detail before taking their decision, information of the products should be easily understandable is what improves customer satisfaction and giving them access to loyalty programs will help in customer retention. Amazon and </a:t>
            </a:r>
            <a:r>
              <a:rPr lang="en-US" b="1" i="0" dirty="0" err="1">
                <a:solidFill>
                  <a:srgbClr val="000000"/>
                </a:solidFill>
                <a:effectLst/>
                <a:latin typeface="Helvetica Neue"/>
              </a:rPr>
              <a:t>flipkart</a:t>
            </a:r>
            <a:r>
              <a:rPr lang="en-US" b="1" i="0" dirty="0">
                <a:solidFill>
                  <a:srgbClr val="000000"/>
                </a:solidFill>
                <a:effectLst/>
                <a:latin typeface="Helvetica Neue"/>
              </a:rPr>
              <a:t> are already better in these terms and other platforms are getting better day by day.</a:t>
            </a:r>
          </a:p>
          <a:p>
            <a:endParaRPr lang="en-US" dirty="0"/>
          </a:p>
        </p:txBody>
      </p:sp>
    </p:spTree>
    <p:extLst>
      <p:ext uri="{BB962C8B-B14F-4D97-AF65-F5344CB8AC3E}">
        <p14:creationId xmlns:p14="http://schemas.microsoft.com/office/powerpoint/2010/main" val="7970887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866004-34D1-44C0-A590-3EF99C4FDA6B}"/>
              </a:ext>
            </a:extLst>
          </p:cNvPr>
          <p:cNvSpPr>
            <a:spLocks noGrp="1"/>
          </p:cNvSpPr>
          <p:nvPr>
            <p:ph idx="1"/>
          </p:nvPr>
        </p:nvSpPr>
        <p:spPr>
          <a:xfrm>
            <a:off x="1451579" y="906011"/>
            <a:ext cx="9603275" cy="5184396"/>
          </a:xfrm>
        </p:spPr>
        <p:txBody>
          <a:bodyPr>
            <a:normAutofit/>
          </a:bodyPr>
          <a:lstStyle/>
          <a:p>
            <a:pPr algn="l"/>
            <a:r>
              <a:rPr lang="en-US" sz="1600" b="1" i="0" dirty="0">
                <a:solidFill>
                  <a:srgbClr val="000000"/>
                </a:solidFill>
                <a:effectLst/>
                <a:latin typeface="Helvetica Neue"/>
              </a:rPr>
              <a:t>we can see the majority of online shoppers on the female side and most number online female shoppers comes from under 21-30 age group and for male the majority shoppers comes from 31-40 age group.</a:t>
            </a:r>
          </a:p>
          <a:p>
            <a:pPr algn="l"/>
            <a:r>
              <a:rPr lang="en-US" sz="1600" b="1" i="0" dirty="0">
                <a:solidFill>
                  <a:srgbClr val="000000"/>
                </a:solidFill>
                <a:effectLst/>
                <a:latin typeface="Helvetica Neue"/>
              </a:rPr>
              <a:t>Most of the people are shopping since more than 4 years and platforms are using </a:t>
            </a:r>
            <a:r>
              <a:rPr lang="en-US" sz="1600" b="1" i="0" dirty="0" err="1">
                <a:solidFill>
                  <a:srgbClr val="000000"/>
                </a:solidFill>
                <a:effectLst/>
                <a:latin typeface="Helvetica Neue"/>
              </a:rPr>
              <a:t>aggresive</a:t>
            </a:r>
            <a:r>
              <a:rPr lang="en-US" sz="1600" b="1" i="0" dirty="0">
                <a:solidFill>
                  <a:srgbClr val="000000"/>
                </a:solidFill>
                <a:effectLst/>
                <a:latin typeface="Helvetica Neue"/>
              </a:rPr>
              <a:t> discounts and advertising to attract customers.</a:t>
            </a:r>
          </a:p>
          <a:p>
            <a:pPr algn="l"/>
            <a:r>
              <a:rPr lang="en-US" sz="1600" b="1" i="0" dirty="0">
                <a:solidFill>
                  <a:srgbClr val="000000"/>
                </a:solidFill>
                <a:effectLst/>
                <a:latin typeface="Helvetica Neue"/>
              </a:rPr>
              <a:t>People trust Amazon and </a:t>
            </a:r>
            <a:r>
              <a:rPr lang="en-US" sz="1600" b="1" i="0" dirty="0" err="1">
                <a:solidFill>
                  <a:srgbClr val="000000"/>
                </a:solidFill>
                <a:effectLst/>
                <a:latin typeface="Helvetica Neue"/>
              </a:rPr>
              <a:t>flipkart</a:t>
            </a:r>
            <a:r>
              <a:rPr lang="en-US" sz="1600" b="1" i="0" dirty="0">
                <a:solidFill>
                  <a:srgbClr val="000000"/>
                </a:solidFill>
                <a:effectLst/>
                <a:latin typeface="Helvetica Neue"/>
              </a:rPr>
              <a:t> for keeping their data safe but other platforms are also building trust factor with their customers and they are getting better day by day.</a:t>
            </a:r>
          </a:p>
          <a:p>
            <a:pPr algn="l"/>
            <a:r>
              <a:rPr lang="en-US" sz="1600" b="1" i="0" dirty="0">
                <a:solidFill>
                  <a:srgbClr val="000000"/>
                </a:solidFill>
                <a:effectLst/>
                <a:latin typeface="Helvetica Neue"/>
              </a:rPr>
              <a:t>Ease of navigation and finding value for money product is what a customers tries to find on a platform and Amazon is very good in these terms.</a:t>
            </a:r>
          </a:p>
          <a:p>
            <a:pPr algn="l"/>
            <a:r>
              <a:rPr lang="en-US" sz="1600" b="1" i="0" dirty="0">
                <a:solidFill>
                  <a:srgbClr val="000000"/>
                </a:solidFill>
                <a:effectLst/>
                <a:latin typeface="Helvetica Neue"/>
              </a:rPr>
              <a:t>Amazon and </a:t>
            </a:r>
            <a:r>
              <a:rPr lang="en-US" sz="1600" b="1" i="0" dirty="0" err="1">
                <a:solidFill>
                  <a:srgbClr val="000000"/>
                </a:solidFill>
                <a:effectLst/>
                <a:latin typeface="Helvetica Neue"/>
              </a:rPr>
              <a:t>flipkart</a:t>
            </a:r>
            <a:r>
              <a:rPr lang="en-US" sz="1600" b="1" i="0" dirty="0">
                <a:solidFill>
                  <a:srgbClr val="000000"/>
                </a:solidFill>
                <a:effectLst/>
                <a:latin typeface="Helvetica Neue"/>
              </a:rPr>
              <a:t> are the oldest platforms hence people first </a:t>
            </a:r>
            <a:r>
              <a:rPr lang="en-US" sz="1600" b="1" i="0" dirty="0" err="1">
                <a:solidFill>
                  <a:srgbClr val="000000"/>
                </a:solidFill>
                <a:effectLst/>
                <a:latin typeface="Helvetica Neue"/>
              </a:rPr>
              <a:t>preferece</a:t>
            </a:r>
            <a:r>
              <a:rPr lang="en-US" sz="1600" b="1" i="0" dirty="0">
                <a:solidFill>
                  <a:srgbClr val="000000"/>
                </a:solidFill>
                <a:effectLst/>
                <a:latin typeface="Helvetica Neue"/>
              </a:rPr>
              <a:t> is amazon and </a:t>
            </a:r>
            <a:r>
              <a:rPr lang="en-US" sz="1600" b="1" i="0" dirty="0" err="1">
                <a:solidFill>
                  <a:srgbClr val="000000"/>
                </a:solidFill>
                <a:effectLst/>
                <a:latin typeface="Helvetica Neue"/>
              </a:rPr>
              <a:t>flipkart</a:t>
            </a:r>
            <a:r>
              <a:rPr lang="en-US" sz="1600" b="1" i="0" dirty="0">
                <a:solidFill>
                  <a:srgbClr val="000000"/>
                </a:solidFill>
                <a:effectLst/>
                <a:latin typeface="Helvetica Neue"/>
              </a:rPr>
              <a:t> and mostly recommended.</a:t>
            </a:r>
          </a:p>
          <a:p>
            <a:pPr algn="l"/>
            <a:r>
              <a:rPr lang="en-US" sz="1600" b="1" i="0" dirty="0">
                <a:solidFill>
                  <a:srgbClr val="000000"/>
                </a:solidFill>
                <a:effectLst/>
                <a:latin typeface="Helvetica Neue"/>
              </a:rPr>
              <a:t>People tend to buy more products if there are more discounts and better EMI services.</a:t>
            </a:r>
          </a:p>
        </p:txBody>
      </p:sp>
    </p:spTree>
    <p:extLst>
      <p:ext uri="{BB962C8B-B14F-4D97-AF65-F5344CB8AC3E}">
        <p14:creationId xmlns:p14="http://schemas.microsoft.com/office/powerpoint/2010/main" val="1784119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E68E2-D206-4115-9AD5-80866830D93B}"/>
              </a:ext>
            </a:extLst>
          </p:cNvPr>
          <p:cNvSpPr>
            <a:spLocks noGrp="1"/>
          </p:cNvSpPr>
          <p:nvPr>
            <p:ph type="title"/>
          </p:nvPr>
        </p:nvSpPr>
        <p:spPr/>
        <p:txBody>
          <a:bodyPr/>
          <a:lstStyle/>
          <a:p>
            <a:r>
              <a:rPr lang="en-US" dirty="0"/>
              <a:t>Contents</a:t>
            </a:r>
            <a:br>
              <a:rPr lang="en-US" dirty="0"/>
            </a:br>
            <a:endParaRPr lang="en-US" dirty="0"/>
          </a:p>
        </p:txBody>
      </p:sp>
      <p:sp>
        <p:nvSpPr>
          <p:cNvPr id="3" name="Content Placeholder 2">
            <a:extLst>
              <a:ext uri="{FF2B5EF4-FFF2-40B4-BE49-F238E27FC236}">
                <a16:creationId xmlns:a16="http://schemas.microsoft.com/office/drawing/2014/main" id="{F34C3204-F5C1-49F8-B23B-8E6F60A2B9C0}"/>
              </a:ext>
            </a:extLst>
          </p:cNvPr>
          <p:cNvSpPr>
            <a:spLocks noGrp="1"/>
          </p:cNvSpPr>
          <p:nvPr>
            <p:ph idx="1"/>
          </p:nvPr>
        </p:nvSpPr>
        <p:spPr/>
        <p:txBody>
          <a:bodyPr/>
          <a:lstStyle/>
          <a:p>
            <a:r>
              <a:rPr lang="en-US" dirty="0"/>
              <a:t>Introduction</a:t>
            </a:r>
          </a:p>
          <a:p>
            <a:r>
              <a:rPr lang="en-US" dirty="0"/>
              <a:t>Problem Statement</a:t>
            </a:r>
          </a:p>
          <a:p>
            <a:r>
              <a:rPr lang="en-US" dirty="0"/>
              <a:t>Analysis</a:t>
            </a:r>
          </a:p>
          <a:p>
            <a:r>
              <a:rPr lang="en-US" dirty="0"/>
              <a:t>Customer Retention</a:t>
            </a:r>
          </a:p>
          <a:p>
            <a:r>
              <a:rPr lang="en-US" dirty="0"/>
              <a:t>Conclusion</a:t>
            </a:r>
          </a:p>
          <a:p>
            <a:pPr marL="0" indent="0">
              <a:buNone/>
            </a:pPr>
            <a:endParaRPr lang="en-US" dirty="0"/>
          </a:p>
        </p:txBody>
      </p:sp>
    </p:spTree>
    <p:extLst>
      <p:ext uri="{BB962C8B-B14F-4D97-AF65-F5344CB8AC3E}">
        <p14:creationId xmlns:p14="http://schemas.microsoft.com/office/powerpoint/2010/main" val="3178428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312FF-0358-4B5C-9825-A2357E515569}"/>
              </a:ext>
            </a:extLst>
          </p:cNvPr>
          <p:cNvSpPr>
            <a:spLocks noGrp="1"/>
          </p:cNvSpPr>
          <p:nvPr>
            <p:ph type="title"/>
          </p:nvPr>
        </p:nvSpPr>
        <p:spPr/>
        <p:txBody>
          <a:bodyPr/>
          <a:lstStyle/>
          <a:p>
            <a:r>
              <a:rPr lang="en-US" dirty="0"/>
              <a:t>Introduction</a:t>
            </a:r>
            <a:br>
              <a:rPr lang="en-US" dirty="0"/>
            </a:br>
            <a:endParaRPr lang="en-US" dirty="0"/>
          </a:p>
        </p:txBody>
      </p:sp>
      <p:sp>
        <p:nvSpPr>
          <p:cNvPr id="3" name="Content Placeholder 2">
            <a:extLst>
              <a:ext uri="{FF2B5EF4-FFF2-40B4-BE49-F238E27FC236}">
                <a16:creationId xmlns:a16="http://schemas.microsoft.com/office/drawing/2014/main" id="{5BC4D3F2-6C0B-453B-AA8A-7C799D5C74FF}"/>
              </a:ext>
            </a:extLst>
          </p:cNvPr>
          <p:cNvSpPr>
            <a:spLocks noGrp="1"/>
          </p:cNvSpPr>
          <p:nvPr>
            <p:ph idx="1"/>
          </p:nvPr>
        </p:nvSpPr>
        <p:spPr/>
        <p:txBody>
          <a:bodyPr/>
          <a:lstStyle/>
          <a:p>
            <a:pPr marL="0" marR="0">
              <a:lnSpc>
                <a:spcPct val="107000"/>
              </a:lnSpc>
              <a:spcBef>
                <a:spcPts val="0"/>
              </a:spcBef>
              <a:spcAft>
                <a:spcPts val="800"/>
              </a:spcAft>
            </a:pPr>
            <a:r>
              <a:rPr lang="en-IN" sz="1800" b="1" u="sng" dirty="0">
                <a:solidFill>
                  <a:srgbClr val="0000FF"/>
                </a:solidFill>
                <a:effectLst/>
                <a:latin typeface="Arial" panose="020B0604020202020204" pitchFamily="34" charset="0"/>
                <a:ea typeface="Calibri" panose="020F0502020204030204" pitchFamily="34" charset="0"/>
                <a:cs typeface="Times New Roman" panose="02020603050405020304" pitchFamily="18" charset="0"/>
                <a:hlinkClick r:id="rId2"/>
              </a:rPr>
              <a:t>E-retail factors for customer activation and retention: A case study from Indian e-commerce customers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solidFill>
                  <a:srgbClr val="111111"/>
                </a:solidFill>
                <a:effectLst/>
                <a:latin typeface="Arial" panose="020B0604020202020204" pitchFamily="34" charset="0"/>
                <a:ea typeface="Calibri" panose="020F0502020204030204" pitchFamily="34" charset="0"/>
              </a:rPr>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a:t>
            </a:r>
            <a:endParaRPr lang="en-US" dirty="0"/>
          </a:p>
        </p:txBody>
      </p:sp>
    </p:spTree>
    <p:extLst>
      <p:ext uri="{BB962C8B-B14F-4D97-AF65-F5344CB8AC3E}">
        <p14:creationId xmlns:p14="http://schemas.microsoft.com/office/powerpoint/2010/main" val="244095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01D89-8277-4442-A968-C4D61D874F3D}"/>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24D07DB0-68D6-4C30-8487-DBCC705299C0}"/>
              </a:ext>
            </a:extLst>
          </p:cNvPr>
          <p:cNvSpPr>
            <a:spLocks noGrp="1"/>
          </p:cNvSpPr>
          <p:nvPr>
            <p:ph idx="1"/>
          </p:nvPr>
        </p:nvSpPr>
        <p:spPr/>
        <p:txBody>
          <a:bodyPr/>
          <a:lstStyle/>
          <a:p>
            <a:r>
              <a:rPr lang="en-IN" sz="1800" dirty="0">
                <a:solidFill>
                  <a:srgbClr val="111111"/>
                </a:solidFill>
                <a:effectLst/>
                <a:latin typeface="Arial" panose="020B0604020202020204" pitchFamily="34" charset="0"/>
                <a:ea typeface="Calibri" panose="020F0502020204030204" pitchFamily="34" charset="0"/>
                <a:cs typeface="Times New Roman" panose="02020603050405020304" pitchFamily="18" charset="0"/>
              </a:rPr>
              <a:t>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852E08D4-C86E-4138-84E1-3D273CB1EEE4}"/>
              </a:ext>
            </a:extLst>
          </p:cNvPr>
          <p:cNvPicPr>
            <a:picLocks noChangeAspect="1"/>
          </p:cNvPicPr>
          <p:nvPr/>
        </p:nvPicPr>
        <p:blipFill>
          <a:blip r:embed="rId2"/>
          <a:stretch>
            <a:fillRect/>
          </a:stretch>
        </p:blipFill>
        <p:spPr>
          <a:xfrm>
            <a:off x="3615655" y="4395818"/>
            <a:ext cx="4401447" cy="2141054"/>
          </a:xfrm>
          <a:prstGeom prst="rect">
            <a:avLst/>
          </a:prstGeom>
        </p:spPr>
      </p:pic>
    </p:spTree>
    <p:extLst>
      <p:ext uri="{BB962C8B-B14F-4D97-AF65-F5344CB8AC3E}">
        <p14:creationId xmlns:p14="http://schemas.microsoft.com/office/powerpoint/2010/main" val="2940732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EFB3F-BAE3-4DFD-9480-7E22DEA2184F}"/>
              </a:ext>
            </a:extLst>
          </p:cNvPr>
          <p:cNvSpPr>
            <a:spLocks noGrp="1"/>
          </p:cNvSpPr>
          <p:nvPr>
            <p:ph type="title"/>
          </p:nvPr>
        </p:nvSpPr>
        <p:spPr/>
        <p:txBody>
          <a:bodyPr>
            <a:normAutofit fontScale="90000"/>
          </a:bodyPr>
          <a:lstStyle/>
          <a:p>
            <a:br>
              <a:rPr lang="en-US" dirty="0"/>
            </a:br>
            <a:br>
              <a:rPr lang="en-US" dirty="0"/>
            </a:br>
            <a:br>
              <a:rPr lang="en-US" dirty="0"/>
            </a:br>
            <a:br>
              <a:rPr lang="en-US" dirty="0"/>
            </a:br>
            <a:br>
              <a:rPr lang="en-US" dirty="0"/>
            </a:br>
            <a:br>
              <a:rPr lang="en-US" dirty="0"/>
            </a:br>
            <a:br>
              <a:rPr lang="en-US" dirty="0"/>
            </a:br>
            <a:endParaRPr lang="en-US" dirty="0"/>
          </a:p>
        </p:txBody>
      </p:sp>
      <p:sp>
        <p:nvSpPr>
          <p:cNvPr id="3" name="Content Placeholder 2">
            <a:extLst>
              <a:ext uri="{FF2B5EF4-FFF2-40B4-BE49-F238E27FC236}">
                <a16:creationId xmlns:a16="http://schemas.microsoft.com/office/drawing/2014/main" id="{E39D7AAF-12F0-4EDE-B97C-8DB888CA3844}"/>
              </a:ext>
            </a:extLst>
          </p:cNvPr>
          <p:cNvSpPr>
            <a:spLocks noGrp="1"/>
          </p:cNvSpPr>
          <p:nvPr>
            <p:ph idx="1"/>
          </p:nvPr>
        </p:nvSpPr>
        <p:spPr/>
        <p:txBody>
          <a:bodyPr/>
          <a:lstStyle/>
          <a:p>
            <a:endParaRPr lang="en-US" dirty="0"/>
          </a:p>
          <a:p>
            <a:endParaRPr lang="en-US" dirty="0"/>
          </a:p>
          <a:p>
            <a:endParaRPr lang="en-US" dirty="0"/>
          </a:p>
          <a:p>
            <a:pPr marL="0" indent="0">
              <a:buNone/>
            </a:pPr>
            <a:r>
              <a:rPr lang="en-US" dirty="0"/>
              <a:t>  Above is the snapshot of the data that is provided.</a:t>
            </a:r>
          </a:p>
          <a:p>
            <a:pPr marL="0" indent="0">
              <a:buNone/>
            </a:pPr>
            <a:r>
              <a:rPr lang="en-IN" sz="2000" dirty="0">
                <a:solidFill>
                  <a:srgbClr val="111111"/>
                </a:solidFill>
                <a:effectLst/>
                <a:latin typeface="Arial" panose="020B0604020202020204" pitchFamily="34" charset="0"/>
                <a:ea typeface="Calibri" panose="020F0502020204030204" pitchFamily="34" charset="0"/>
                <a:cs typeface="Times New Roman" panose="02020603050405020304" pitchFamily="18" charset="0"/>
              </a:rPr>
              <a:t>The combination of both utilitarian value and hedonistic values are needed to affect the repeat purchase intention (loyalty) positively. </a:t>
            </a:r>
            <a:endParaRPr lang="en-US" dirty="0"/>
          </a:p>
          <a:p>
            <a:pPr marL="0" indent="0">
              <a:buNone/>
            </a:pPr>
            <a:endParaRPr lang="en-US" dirty="0"/>
          </a:p>
        </p:txBody>
      </p:sp>
      <p:pic>
        <p:nvPicPr>
          <p:cNvPr id="7" name="Picture 6">
            <a:extLst>
              <a:ext uri="{FF2B5EF4-FFF2-40B4-BE49-F238E27FC236}">
                <a16:creationId xmlns:a16="http://schemas.microsoft.com/office/drawing/2014/main" id="{334DA205-6A3F-4C1A-80B4-AA4DD17FC917}"/>
              </a:ext>
            </a:extLst>
          </p:cNvPr>
          <p:cNvPicPr>
            <a:picLocks noChangeAspect="1"/>
          </p:cNvPicPr>
          <p:nvPr/>
        </p:nvPicPr>
        <p:blipFill>
          <a:blip r:embed="rId2"/>
          <a:stretch>
            <a:fillRect/>
          </a:stretch>
        </p:blipFill>
        <p:spPr>
          <a:xfrm>
            <a:off x="1451580" y="804520"/>
            <a:ext cx="9603274" cy="2418393"/>
          </a:xfrm>
          <a:prstGeom prst="rect">
            <a:avLst/>
          </a:prstGeom>
        </p:spPr>
      </p:pic>
    </p:spTree>
    <p:extLst>
      <p:ext uri="{BB962C8B-B14F-4D97-AF65-F5344CB8AC3E}">
        <p14:creationId xmlns:p14="http://schemas.microsoft.com/office/powerpoint/2010/main" val="1328239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31EA6-FCD5-46DC-8185-542886ADEC59}"/>
              </a:ext>
            </a:extLst>
          </p:cNvPr>
          <p:cNvSpPr>
            <a:spLocks noGrp="1"/>
          </p:cNvSpPr>
          <p:nvPr>
            <p:ph type="title"/>
          </p:nvPr>
        </p:nvSpPr>
        <p:spPr/>
        <p:txBody>
          <a:bodyPr/>
          <a:lstStyle/>
          <a:p>
            <a:r>
              <a:rPr lang="en-US" dirty="0"/>
              <a:t>Analysis</a:t>
            </a:r>
          </a:p>
        </p:txBody>
      </p:sp>
      <p:sp>
        <p:nvSpPr>
          <p:cNvPr id="3" name="Content Placeholder 2">
            <a:extLst>
              <a:ext uri="{FF2B5EF4-FFF2-40B4-BE49-F238E27FC236}">
                <a16:creationId xmlns:a16="http://schemas.microsoft.com/office/drawing/2014/main" id="{D35E5389-1459-4F59-B42E-B8C7187EF11D}"/>
              </a:ext>
            </a:extLst>
          </p:cNvPr>
          <p:cNvSpPr>
            <a:spLocks noGrp="1"/>
          </p:cNvSpPr>
          <p:nvPr>
            <p:ph idx="1"/>
          </p:nvPr>
        </p:nvSpPr>
        <p:spPr/>
        <p:txBody>
          <a:bodyPr>
            <a:normAutofit fontScale="62500" lnSpcReduction="20000"/>
          </a:bodyPr>
          <a:lstStyle/>
          <a:p>
            <a:pPr algn="l"/>
            <a:r>
              <a:rPr lang="en-US" sz="2200" dirty="0"/>
              <a:t>The data </a:t>
            </a:r>
            <a:r>
              <a:rPr lang="en-US" sz="2200" i="0" dirty="0">
                <a:solidFill>
                  <a:srgbClr val="000000"/>
                </a:solidFill>
                <a:effectLst/>
                <a:latin typeface="Arial" panose="020B0604020202020204" pitchFamily="34" charset="0"/>
                <a:cs typeface="Arial" panose="020B0604020202020204" pitchFamily="34" charset="0"/>
              </a:rPr>
              <a:t>contains 269 number of rows and 71 columns</a:t>
            </a:r>
          </a:p>
          <a:p>
            <a:pPr algn="l"/>
            <a:r>
              <a:rPr lang="en-US" sz="2200" i="0" dirty="0">
                <a:solidFill>
                  <a:srgbClr val="000000"/>
                </a:solidFill>
                <a:effectLst/>
                <a:latin typeface="Arial" panose="020B0604020202020204" pitchFamily="34" charset="0"/>
                <a:cs typeface="Arial" panose="020B0604020202020204" pitchFamily="34" charset="0"/>
              </a:rPr>
              <a:t>The whole data is in object type data but we were already provided with the encoded dataset so we used that data.</a:t>
            </a:r>
          </a:p>
          <a:p>
            <a:pPr algn="l"/>
            <a:r>
              <a:rPr lang="en-US" sz="2200" i="0" dirty="0">
                <a:solidFill>
                  <a:srgbClr val="000000"/>
                </a:solidFill>
                <a:effectLst/>
                <a:latin typeface="Arial" panose="020B0604020202020204" pitchFamily="34" charset="0"/>
                <a:cs typeface="Arial" panose="020B0604020202020204" pitchFamily="34" charset="0"/>
              </a:rPr>
              <a:t>we have assigned short names for the data columns to get better understanding of the data.</a:t>
            </a:r>
          </a:p>
          <a:p>
            <a:pPr algn="l"/>
            <a:endParaRPr lang="en-US" sz="2200" i="0" dirty="0">
              <a:solidFill>
                <a:srgbClr val="000000"/>
              </a:solidFill>
              <a:effectLst/>
              <a:latin typeface="Arial" panose="020B0604020202020204" pitchFamily="34" charset="0"/>
              <a:cs typeface="Arial" panose="020B0604020202020204" pitchFamily="34" charset="0"/>
            </a:endParaRPr>
          </a:p>
          <a:p>
            <a:pPr algn="l"/>
            <a:endParaRPr lang="en-US" sz="2200" i="0" dirty="0">
              <a:solidFill>
                <a:srgbClr val="000000"/>
              </a:solidFill>
              <a:effectLst/>
              <a:latin typeface="Arial" panose="020B0604020202020204" pitchFamily="34" charset="0"/>
              <a:cs typeface="Arial" panose="020B0604020202020204" pitchFamily="34" charset="0"/>
            </a:endParaRPr>
          </a:p>
          <a:p>
            <a:pPr algn="l"/>
            <a:endParaRPr lang="en-US" sz="2200" dirty="0">
              <a:solidFill>
                <a:srgbClr val="000000"/>
              </a:solidFill>
              <a:latin typeface="Arial" panose="020B0604020202020204" pitchFamily="34" charset="0"/>
              <a:cs typeface="Arial" panose="020B0604020202020204" pitchFamily="34" charset="0"/>
            </a:endParaRPr>
          </a:p>
          <a:p>
            <a:pPr algn="l"/>
            <a:endParaRPr lang="en-US" sz="2200" i="0" dirty="0">
              <a:solidFill>
                <a:srgbClr val="000000"/>
              </a:solidFill>
              <a:effectLst/>
              <a:latin typeface="Arial" panose="020B0604020202020204" pitchFamily="34" charset="0"/>
              <a:cs typeface="Arial" panose="020B0604020202020204" pitchFamily="34" charset="0"/>
            </a:endParaRPr>
          </a:p>
          <a:p>
            <a:pPr algn="l"/>
            <a:r>
              <a:rPr lang="en-US" sz="2200" i="0" dirty="0">
                <a:solidFill>
                  <a:srgbClr val="000000"/>
                </a:solidFill>
                <a:effectLst/>
                <a:latin typeface="Arial" panose="020B0604020202020204" pitchFamily="34" charset="0"/>
                <a:cs typeface="Arial" panose="020B0604020202020204" pitchFamily="34" charset="0"/>
              </a:rPr>
              <a:t>we will be dropping the screen size and </a:t>
            </a:r>
            <a:r>
              <a:rPr lang="en-US" sz="2200" i="0" dirty="0" err="1">
                <a:solidFill>
                  <a:srgbClr val="000000"/>
                </a:solidFill>
                <a:effectLst/>
                <a:latin typeface="Arial" panose="020B0604020202020204" pitchFamily="34" charset="0"/>
                <a:cs typeface="Arial" panose="020B0604020202020204" pitchFamily="34" charset="0"/>
              </a:rPr>
              <a:t>pincode</a:t>
            </a:r>
            <a:endParaRPr lang="en-US" sz="2200" i="0" dirty="0">
              <a:solidFill>
                <a:srgbClr val="000000"/>
              </a:solidFill>
              <a:effectLst/>
              <a:latin typeface="Arial" panose="020B0604020202020204" pitchFamily="34" charset="0"/>
              <a:cs typeface="Arial" panose="020B0604020202020204" pitchFamily="34" charset="0"/>
            </a:endParaRPr>
          </a:p>
          <a:p>
            <a:pPr algn="l"/>
            <a:r>
              <a:rPr lang="en-US" sz="2200" i="0" dirty="0">
                <a:solidFill>
                  <a:srgbClr val="000000"/>
                </a:solidFill>
                <a:effectLst/>
                <a:latin typeface="Arial" panose="020B0604020202020204" pitchFamily="34" charset="0"/>
                <a:cs typeface="Arial" panose="020B0604020202020204" pitchFamily="34" charset="0"/>
              </a:rPr>
              <a:t>by logical reason we already have the city name and </a:t>
            </a:r>
            <a:r>
              <a:rPr lang="en-US" sz="2200" i="0" dirty="0" err="1">
                <a:solidFill>
                  <a:srgbClr val="000000"/>
                </a:solidFill>
                <a:effectLst/>
                <a:latin typeface="Arial" panose="020B0604020202020204" pitchFamily="34" charset="0"/>
                <a:cs typeface="Arial" panose="020B0604020202020204" pitchFamily="34" charset="0"/>
              </a:rPr>
              <a:t>pincode</a:t>
            </a:r>
            <a:r>
              <a:rPr lang="en-US" sz="2200" i="0" dirty="0">
                <a:solidFill>
                  <a:srgbClr val="000000"/>
                </a:solidFill>
                <a:effectLst/>
                <a:latin typeface="Arial" panose="020B0604020202020204" pitchFamily="34" charset="0"/>
                <a:cs typeface="Arial" panose="020B0604020202020204" pitchFamily="34" charset="0"/>
              </a:rPr>
              <a:t> does not help in a special way.</a:t>
            </a:r>
          </a:p>
          <a:p>
            <a:pPr algn="l"/>
            <a:r>
              <a:rPr lang="en-US" sz="2200" i="0" dirty="0">
                <a:solidFill>
                  <a:srgbClr val="000000"/>
                </a:solidFill>
                <a:effectLst/>
                <a:latin typeface="Arial" panose="020B0604020202020204" pitchFamily="34" charset="0"/>
                <a:cs typeface="Arial" panose="020B0604020202020204" pitchFamily="34" charset="0"/>
              </a:rPr>
              <a:t>screen size does not matter while ordering online as long as the information is readable.</a:t>
            </a:r>
          </a:p>
          <a:p>
            <a:pPr algn="l"/>
            <a:endParaRPr lang="en-US" b="1" i="0" dirty="0">
              <a:solidFill>
                <a:srgbClr val="000000"/>
              </a:solidFill>
              <a:effectLst/>
              <a:latin typeface="Helvetica Neue"/>
            </a:endParaRPr>
          </a:p>
          <a:p>
            <a:pPr marL="0" indent="0" algn="l">
              <a:buNone/>
            </a:pPr>
            <a:endParaRPr lang="en-US" i="0" dirty="0">
              <a:solidFill>
                <a:srgbClr val="000000"/>
              </a:solidFill>
              <a:effectLst/>
              <a:latin typeface="Arial" panose="020B0604020202020204" pitchFamily="34" charset="0"/>
              <a:cs typeface="Arial" panose="020B0604020202020204" pitchFamily="34" charset="0"/>
            </a:endParaRPr>
          </a:p>
          <a:p>
            <a:endParaRPr lang="en-US" dirty="0"/>
          </a:p>
        </p:txBody>
      </p:sp>
      <p:pic>
        <p:nvPicPr>
          <p:cNvPr id="5" name="Picture 4">
            <a:extLst>
              <a:ext uri="{FF2B5EF4-FFF2-40B4-BE49-F238E27FC236}">
                <a16:creationId xmlns:a16="http://schemas.microsoft.com/office/drawing/2014/main" id="{C7370AAC-C2EB-493B-A5AF-4EA90C4FE739}"/>
              </a:ext>
            </a:extLst>
          </p:cNvPr>
          <p:cNvPicPr>
            <a:picLocks noChangeAspect="1"/>
          </p:cNvPicPr>
          <p:nvPr/>
        </p:nvPicPr>
        <p:blipFill>
          <a:blip r:embed="rId2"/>
          <a:stretch>
            <a:fillRect/>
          </a:stretch>
        </p:blipFill>
        <p:spPr>
          <a:xfrm>
            <a:off x="1753299" y="3033276"/>
            <a:ext cx="3370174" cy="1249749"/>
          </a:xfrm>
          <a:prstGeom prst="rect">
            <a:avLst/>
          </a:prstGeom>
        </p:spPr>
      </p:pic>
    </p:spTree>
    <p:extLst>
      <p:ext uri="{BB962C8B-B14F-4D97-AF65-F5344CB8AC3E}">
        <p14:creationId xmlns:p14="http://schemas.microsoft.com/office/powerpoint/2010/main" val="3893313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833F7-261D-45FD-8FA2-B19EF6CF05CE}"/>
              </a:ext>
            </a:extLst>
          </p:cNvPr>
          <p:cNvSpPr>
            <a:spLocks noGrp="1"/>
          </p:cNvSpPr>
          <p:nvPr>
            <p:ph type="title"/>
          </p:nvPr>
        </p:nvSpPr>
        <p:spPr/>
        <p:txBody>
          <a:bodyPr/>
          <a:lstStyle/>
          <a:p>
            <a:endParaRPr lang="en-US" dirty="0"/>
          </a:p>
        </p:txBody>
      </p:sp>
      <p:pic>
        <p:nvPicPr>
          <p:cNvPr id="7" name="Content Placeholder 6">
            <a:extLst>
              <a:ext uri="{FF2B5EF4-FFF2-40B4-BE49-F238E27FC236}">
                <a16:creationId xmlns:a16="http://schemas.microsoft.com/office/drawing/2014/main" id="{6302D4B0-BDAF-47F9-B39C-C30957BB6B8D}"/>
              </a:ext>
            </a:extLst>
          </p:cNvPr>
          <p:cNvPicPr>
            <a:picLocks noGrp="1" noChangeAspect="1"/>
          </p:cNvPicPr>
          <p:nvPr>
            <p:ph idx="1"/>
          </p:nvPr>
        </p:nvPicPr>
        <p:blipFill>
          <a:blip r:embed="rId2"/>
          <a:stretch>
            <a:fillRect/>
          </a:stretch>
        </p:blipFill>
        <p:spPr>
          <a:xfrm>
            <a:off x="3389152" y="0"/>
            <a:ext cx="3112316" cy="6868870"/>
          </a:xfrm>
        </p:spPr>
      </p:pic>
      <p:pic>
        <p:nvPicPr>
          <p:cNvPr id="5" name="Picture 4">
            <a:extLst>
              <a:ext uri="{FF2B5EF4-FFF2-40B4-BE49-F238E27FC236}">
                <a16:creationId xmlns:a16="http://schemas.microsoft.com/office/drawing/2014/main" id="{803CDB98-E1B9-40D5-9D45-0E7669D902CD}"/>
              </a:ext>
            </a:extLst>
          </p:cNvPr>
          <p:cNvPicPr>
            <a:picLocks noChangeAspect="1"/>
          </p:cNvPicPr>
          <p:nvPr/>
        </p:nvPicPr>
        <p:blipFill>
          <a:blip r:embed="rId3"/>
          <a:stretch>
            <a:fillRect/>
          </a:stretch>
        </p:blipFill>
        <p:spPr>
          <a:xfrm>
            <a:off x="77413" y="0"/>
            <a:ext cx="3311739" cy="6858000"/>
          </a:xfrm>
          <a:prstGeom prst="rect">
            <a:avLst/>
          </a:prstGeom>
        </p:spPr>
      </p:pic>
      <p:pic>
        <p:nvPicPr>
          <p:cNvPr id="9" name="Picture 8">
            <a:extLst>
              <a:ext uri="{FF2B5EF4-FFF2-40B4-BE49-F238E27FC236}">
                <a16:creationId xmlns:a16="http://schemas.microsoft.com/office/drawing/2014/main" id="{E33815F7-F54C-4EB6-A167-548B242465CF}"/>
              </a:ext>
            </a:extLst>
          </p:cNvPr>
          <p:cNvPicPr>
            <a:picLocks noChangeAspect="1"/>
          </p:cNvPicPr>
          <p:nvPr/>
        </p:nvPicPr>
        <p:blipFill>
          <a:blip r:embed="rId4"/>
          <a:stretch>
            <a:fillRect/>
          </a:stretch>
        </p:blipFill>
        <p:spPr>
          <a:xfrm>
            <a:off x="6501468" y="804519"/>
            <a:ext cx="3384164" cy="4614769"/>
          </a:xfrm>
          <a:prstGeom prst="rect">
            <a:avLst/>
          </a:prstGeom>
        </p:spPr>
      </p:pic>
    </p:spTree>
    <p:extLst>
      <p:ext uri="{BB962C8B-B14F-4D97-AF65-F5344CB8AC3E}">
        <p14:creationId xmlns:p14="http://schemas.microsoft.com/office/powerpoint/2010/main" val="293158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5F3CD-CA62-4F42-8B55-4E92812A6EF4}"/>
              </a:ext>
            </a:extLst>
          </p:cNvPr>
          <p:cNvSpPr>
            <a:spLocks noGrp="1"/>
          </p:cNvSpPr>
          <p:nvPr>
            <p:ph type="title"/>
          </p:nvPr>
        </p:nvSpPr>
        <p:spPr/>
        <p:txBody>
          <a:bodyPr/>
          <a:lstStyle/>
          <a:p>
            <a:r>
              <a:rPr lang="en-US" dirty="0"/>
              <a:t>Observations from the above graphs</a:t>
            </a:r>
          </a:p>
        </p:txBody>
      </p:sp>
      <p:sp>
        <p:nvSpPr>
          <p:cNvPr id="3" name="Content Placeholder 2">
            <a:extLst>
              <a:ext uri="{FF2B5EF4-FFF2-40B4-BE49-F238E27FC236}">
                <a16:creationId xmlns:a16="http://schemas.microsoft.com/office/drawing/2014/main" id="{74C41290-5944-4639-8405-004342854156}"/>
              </a:ext>
            </a:extLst>
          </p:cNvPr>
          <p:cNvSpPr>
            <a:spLocks noGrp="1"/>
          </p:cNvSpPr>
          <p:nvPr>
            <p:ph idx="1"/>
          </p:nvPr>
        </p:nvSpPr>
        <p:spPr/>
        <p:txBody>
          <a:bodyPr>
            <a:normAutofit fontScale="92500" lnSpcReduction="10000"/>
          </a:bodyPr>
          <a:lstStyle/>
          <a:p>
            <a:pPr algn="l"/>
            <a:r>
              <a:rPr lang="en-US" sz="1900" i="0" dirty="0">
                <a:solidFill>
                  <a:srgbClr val="000000"/>
                </a:solidFill>
                <a:effectLst/>
                <a:latin typeface="Arial" panose="020B0604020202020204" pitchFamily="34" charset="0"/>
                <a:cs typeface="Arial" panose="020B0604020202020204" pitchFamily="34" charset="0"/>
              </a:rPr>
              <a:t>we can see the majority of online shoppers on the female side</a:t>
            </a:r>
          </a:p>
          <a:p>
            <a:pPr algn="l"/>
            <a:r>
              <a:rPr lang="en-US" sz="1900" i="0" dirty="0">
                <a:solidFill>
                  <a:srgbClr val="000000"/>
                </a:solidFill>
                <a:effectLst/>
                <a:latin typeface="Arial" panose="020B0604020202020204" pitchFamily="34" charset="0"/>
                <a:cs typeface="Arial" panose="020B0604020202020204" pitchFamily="34" charset="0"/>
              </a:rPr>
              <a:t>most number online female shoppers comes from under 21-30 age group and for male the majority shoppers comes from 31-40 age group.</a:t>
            </a:r>
          </a:p>
          <a:p>
            <a:pPr algn="l"/>
            <a:r>
              <a:rPr lang="en-US" sz="1900" i="0" dirty="0">
                <a:solidFill>
                  <a:srgbClr val="000000"/>
                </a:solidFill>
                <a:effectLst/>
                <a:latin typeface="Arial" panose="020B0604020202020204" pitchFamily="34" charset="0"/>
                <a:cs typeface="Arial" panose="020B0604020202020204" pitchFamily="34" charset="0"/>
              </a:rPr>
              <a:t>Delhi is having the highest number of male shoppers as well as the over all majority of shoppers compared to the city. greater </a:t>
            </a:r>
            <a:r>
              <a:rPr lang="en-US" sz="1900" i="0" dirty="0" err="1">
                <a:solidFill>
                  <a:srgbClr val="000000"/>
                </a:solidFill>
                <a:effectLst/>
                <a:latin typeface="Arial" panose="020B0604020202020204" pitchFamily="34" charset="0"/>
                <a:cs typeface="Arial" panose="020B0604020202020204" pitchFamily="34" charset="0"/>
              </a:rPr>
              <a:t>noida</a:t>
            </a:r>
            <a:r>
              <a:rPr lang="en-US" sz="1900" i="0" dirty="0">
                <a:solidFill>
                  <a:srgbClr val="000000"/>
                </a:solidFill>
                <a:effectLst/>
                <a:latin typeface="Arial" panose="020B0604020202020204" pitchFamily="34" charset="0"/>
                <a:cs typeface="Arial" panose="020B0604020202020204" pitchFamily="34" charset="0"/>
              </a:rPr>
              <a:t> have the highest number of female online shoppers.</a:t>
            </a:r>
          </a:p>
          <a:p>
            <a:pPr algn="l"/>
            <a:r>
              <a:rPr lang="en-US" sz="1900" i="0" dirty="0">
                <a:solidFill>
                  <a:srgbClr val="000000"/>
                </a:solidFill>
                <a:effectLst/>
                <a:latin typeface="Arial" panose="020B0604020202020204" pitchFamily="34" charset="0"/>
                <a:cs typeface="Arial" panose="020B0604020202020204" pitchFamily="34" charset="0"/>
              </a:rPr>
              <a:t>majority of the people have been shopping since last 4 years.</a:t>
            </a:r>
          </a:p>
          <a:p>
            <a:pPr algn="l"/>
            <a:r>
              <a:rPr lang="en-US" sz="1900" i="0" dirty="0">
                <a:solidFill>
                  <a:srgbClr val="000000"/>
                </a:solidFill>
                <a:effectLst/>
                <a:latin typeface="Arial" panose="020B0604020202020204" pitchFamily="34" charset="0"/>
                <a:cs typeface="Arial" panose="020B0604020202020204" pitchFamily="34" charset="0"/>
              </a:rPr>
              <a:t>the frequency of people shopping in a year is less than 10 times.</a:t>
            </a:r>
          </a:p>
          <a:p>
            <a:pPr algn="l"/>
            <a:r>
              <a:rPr lang="en-US" sz="1900" i="0" dirty="0">
                <a:solidFill>
                  <a:srgbClr val="000000"/>
                </a:solidFill>
                <a:effectLst/>
                <a:latin typeface="Arial" panose="020B0604020202020204" pitchFamily="34" charset="0"/>
                <a:cs typeface="Arial" panose="020B0604020202020204" pitchFamily="34" charset="0"/>
              </a:rPr>
              <a:t>mostly people will use smartphones to purchase products online.</a:t>
            </a:r>
          </a:p>
          <a:p>
            <a:endParaRPr lang="en-US" dirty="0"/>
          </a:p>
        </p:txBody>
      </p:sp>
    </p:spTree>
    <p:extLst>
      <p:ext uri="{BB962C8B-B14F-4D97-AF65-F5344CB8AC3E}">
        <p14:creationId xmlns:p14="http://schemas.microsoft.com/office/powerpoint/2010/main" val="3677852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F033B-390A-440B-A5A6-73B79CA4C8BC}"/>
              </a:ext>
            </a:extLst>
          </p:cNvPr>
          <p:cNvSpPr>
            <a:spLocks noGrp="1"/>
          </p:cNvSpPr>
          <p:nvPr>
            <p:ph type="title"/>
          </p:nvPr>
        </p:nvSpPr>
        <p:spPr/>
        <p:txBody>
          <a:bodyPr/>
          <a:lstStyle/>
          <a:p>
            <a:endParaRPr lang="en-US" dirty="0"/>
          </a:p>
        </p:txBody>
      </p:sp>
      <p:pic>
        <p:nvPicPr>
          <p:cNvPr id="7" name="Content Placeholder 6">
            <a:extLst>
              <a:ext uri="{FF2B5EF4-FFF2-40B4-BE49-F238E27FC236}">
                <a16:creationId xmlns:a16="http://schemas.microsoft.com/office/drawing/2014/main" id="{D1332CA6-4100-4562-8E5D-974F3072D6CE}"/>
              </a:ext>
            </a:extLst>
          </p:cNvPr>
          <p:cNvPicPr>
            <a:picLocks noGrp="1" noChangeAspect="1"/>
          </p:cNvPicPr>
          <p:nvPr>
            <p:ph idx="1"/>
          </p:nvPr>
        </p:nvPicPr>
        <p:blipFill>
          <a:blip r:embed="rId2"/>
          <a:stretch>
            <a:fillRect/>
          </a:stretch>
        </p:blipFill>
        <p:spPr>
          <a:xfrm>
            <a:off x="2438401" y="0"/>
            <a:ext cx="2368492" cy="6858000"/>
          </a:xfrm>
        </p:spPr>
      </p:pic>
      <p:pic>
        <p:nvPicPr>
          <p:cNvPr id="5" name="Picture 4">
            <a:extLst>
              <a:ext uri="{FF2B5EF4-FFF2-40B4-BE49-F238E27FC236}">
                <a16:creationId xmlns:a16="http://schemas.microsoft.com/office/drawing/2014/main" id="{08068CFD-B43A-401F-9A6A-D60BF00FC456}"/>
              </a:ext>
            </a:extLst>
          </p:cNvPr>
          <p:cNvPicPr>
            <a:picLocks noChangeAspect="1"/>
          </p:cNvPicPr>
          <p:nvPr/>
        </p:nvPicPr>
        <p:blipFill>
          <a:blip r:embed="rId3"/>
          <a:stretch>
            <a:fillRect/>
          </a:stretch>
        </p:blipFill>
        <p:spPr>
          <a:xfrm>
            <a:off x="0" y="0"/>
            <a:ext cx="2438400" cy="6858000"/>
          </a:xfrm>
          <a:prstGeom prst="rect">
            <a:avLst/>
          </a:prstGeom>
        </p:spPr>
      </p:pic>
      <p:pic>
        <p:nvPicPr>
          <p:cNvPr id="9" name="Picture 8">
            <a:extLst>
              <a:ext uri="{FF2B5EF4-FFF2-40B4-BE49-F238E27FC236}">
                <a16:creationId xmlns:a16="http://schemas.microsoft.com/office/drawing/2014/main" id="{C1B57BFD-AB97-4797-A525-C1C851D2389F}"/>
              </a:ext>
            </a:extLst>
          </p:cNvPr>
          <p:cNvPicPr>
            <a:picLocks noChangeAspect="1"/>
          </p:cNvPicPr>
          <p:nvPr/>
        </p:nvPicPr>
        <p:blipFill>
          <a:blip r:embed="rId4"/>
          <a:stretch>
            <a:fillRect/>
          </a:stretch>
        </p:blipFill>
        <p:spPr>
          <a:xfrm>
            <a:off x="4806893" y="0"/>
            <a:ext cx="2396169" cy="6858000"/>
          </a:xfrm>
          <a:prstGeom prst="rect">
            <a:avLst/>
          </a:prstGeom>
        </p:spPr>
      </p:pic>
      <p:pic>
        <p:nvPicPr>
          <p:cNvPr id="11" name="Picture 10">
            <a:extLst>
              <a:ext uri="{FF2B5EF4-FFF2-40B4-BE49-F238E27FC236}">
                <a16:creationId xmlns:a16="http://schemas.microsoft.com/office/drawing/2014/main" id="{E13CE310-179F-4C63-B2BD-D9888C9C2F48}"/>
              </a:ext>
            </a:extLst>
          </p:cNvPr>
          <p:cNvPicPr>
            <a:picLocks noChangeAspect="1"/>
          </p:cNvPicPr>
          <p:nvPr/>
        </p:nvPicPr>
        <p:blipFill>
          <a:blip r:embed="rId5"/>
          <a:stretch>
            <a:fillRect/>
          </a:stretch>
        </p:blipFill>
        <p:spPr>
          <a:xfrm>
            <a:off x="7203062" y="0"/>
            <a:ext cx="2695951" cy="2124371"/>
          </a:xfrm>
          <a:prstGeom prst="rect">
            <a:avLst/>
          </a:prstGeom>
        </p:spPr>
      </p:pic>
    </p:spTree>
    <p:extLst>
      <p:ext uri="{BB962C8B-B14F-4D97-AF65-F5344CB8AC3E}">
        <p14:creationId xmlns:p14="http://schemas.microsoft.com/office/powerpoint/2010/main" val="178746068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78</TotalTime>
  <Words>1532</Words>
  <Application>Microsoft Office PowerPoint</Application>
  <PresentationFormat>Widescreen</PresentationFormat>
  <Paragraphs>92</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Gill Sans MT</vt:lpstr>
      <vt:lpstr>Helvetica Neue</vt:lpstr>
      <vt:lpstr>Gallery</vt:lpstr>
      <vt:lpstr>Customer retention </vt:lpstr>
      <vt:lpstr>Contents </vt:lpstr>
      <vt:lpstr>Introduction </vt:lpstr>
      <vt:lpstr>Problem statement</vt:lpstr>
      <vt:lpstr>       </vt:lpstr>
      <vt:lpstr>Analysis</vt:lpstr>
      <vt:lpstr>PowerPoint Presentation</vt:lpstr>
      <vt:lpstr>Observations from the above graphs</vt:lpstr>
      <vt:lpstr>PowerPoint Presentation</vt:lpstr>
      <vt:lpstr>Observations from the above</vt:lpstr>
      <vt:lpstr>PowerPoint Presentation</vt:lpstr>
      <vt:lpstr>Observations from the above</vt:lpstr>
      <vt:lpstr>PowerPoint Presentation</vt:lpstr>
      <vt:lpstr>Observation from above</vt:lpstr>
      <vt:lpstr>Customer retention</vt:lpstr>
      <vt:lpstr>PowerPoint Presentation</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 </dc:title>
  <dc:creator>snap star</dc:creator>
  <cp:lastModifiedBy>snap star</cp:lastModifiedBy>
  <cp:revision>4</cp:revision>
  <dcterms:created xsi:type="dcterms:W3CDTF">2021-10-30T06:06:23Z</dcterms:created>
  <dcterms:modified xsi:type="dcterms:W3CDTF">2021-10-30T07:24:24Z</dcterms:modified>
</cp:coreProperties>
</file>