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5110F3-AB94-4363-B0AC-1F2B9317E224}" type="datetimeFigureOut">
              <a:rPr lang="en-US" smtClean="0"/>
              <a:t>11/15/2021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994E9A1-EAA9-43DE-BD72-49D484423C7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7642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110F3-AB94-4363-B0AC-1F2B9317E224}"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4E9A1-EAA9-43DE-BD72-49D484423C7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1000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110F3-AB94-4363-B0AC-1F2B9317E224}"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4E9A1-EAA9-43DE-BD72-49D484423C7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7565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110F3-AB94-4363-B0AC-1F2B9317E224}"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4E9A1-EAA9-43DE-BD72-49D484423C7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9496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5110F3-AB94-4363-B0AC-1F2B9317E224}"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4E9A1-EAA9-43DE-BD72-49D484423C7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0878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5110F3-AB94-4363-B0AC-1F2B9317E224}" type="datetimeFigureOut">
              <a:rPr lang="en-US" smtClean="0"/>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4E9A1-EAA9-43DE-BD72-49D484423C7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4447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5110F3-AB94-4363-B0AC-1F2B9317E224}" type="datetimeFigureOut">
              <a:rPr lang="en-US" smtClean="0"/>
              <a:t>11/15/2021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94E9A1-EAA9-43DE-BD72-49D484423C7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0233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5110F3-AB94-4363-B0AC-1F2B9317E224}" type="datetimeFigureOut">
              <a:rPr lang="en-US" smtClean="0"/>
              <a:t>11/15/2021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94E9A1-EAA9-43DE-BD72-49D484423C7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7531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5110F3-AB94-4363-B0AC-1F2B9317E224}" type="datetimeFigureOut">
              <a:rPr lang="en-US" smtClean="0"/>
              <a:t>11/15/2021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94E9A1-EAA9-43DE-BD72-49D484423C70}" type="slidenum">
              <a:rPr lang="en-US" smtClean="0"/>
              <a:t>‹#›</a:t>
            </a:fld>
            <a:endParaRPr lang="en-US"/>
          </a:p>
        </p:txBody>
      </p:sp>
    </p:spTree>
    <p:extLst>
      <p:ext uri="{BB962C8B-B14F-4D97-AF65-F5344CB8AC3E}">
        <p14:creationId xmlns:p14="http://schemas.microsoft.com/office/powerpoint/2010/main" val="1744517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5110F3-AB94-4363-B0AC-1F2B9317E224}" type="datetimeFigureOut">
              <a:rPr lang="en-US" smtClean="0"/>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4E9A1-EAA9-43DE-BD72-49D484423C7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9692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75110F3-AB94-4363-B0AC-1F2B9317E224}" type="datetimeFigureOut">
              <a:rPr lang="en-US" smtClean="0"/>
              <a:t>11/15/2021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994E9A1-EAA9-43DE-BD72-49D484423C7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1541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75110F3-AB94-4363-B0AC-1F2B9317E224}" type="datetimeFigureOut">
              <a:rPr lang="en-US" smtClean="0"/>
              <a:t>11/15/2021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994E9A1-EAA9-43DE-BD72-49D484423C7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25402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0C09-800E-490D-B822-57C6A4E1AA5A}"/>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Micro credit project</a:t>
            </a:r>
          </a:p>
        </p:txBody>
      </p:sp>
      <p:sp>
        <p:nvSpPr>
          <p:cNvPr id="3" name="Subtitle 2">
            <a:extLst>
              <a:ext uri="{FF2B5EF4-FFF2-40B4-BE49-F238E27FC236}">
                <a16:creationId xmlns:a16="http://schemas.microsoft.com/office/drawing/2014/main" id="{56F8D6A2-1E1D-49BB-94BF-1E301643FA09}"/>
              </a:ext>
            </a:extLst>
          </p:cNvPr>
          <p:cNvSpPr>
            <a:spLocks noGrp="1"/>
          </p:cNvSpPr>
          <p:nvPr>
            <p:ph type="subTitle" idx="1"/>
          </p:nvPr>
        </p:nvSpPr>
        <p:spPr>
          <a:xfrm>
            <a:off x="2417780" y="4639112"/>
            <a:ext cx="8637072" cy="855677"/>
          </a:xfrm>
        </p:spPr>
        <p:txBody>
          <a:bodyPr>
            <a:normAutofit/>
          </a:bodyPr>
          <a:lstStyle/>
          <a:p>
            <a:r>
              <a:rPr lang="en-US" sz="3200" b="1" dirty="0">
                <a:latin typeface="Times New Roman" panose="02020603050405020304" pitchFamily="18" charset="0"/>
                <a:cs typeface="Times New Roman" panose="02020603050405020304" pitchFamily="18" charset="0"/>
              </a:rPr>
              <a:t>Submitted by :- Kaushik veer</a:t>
            </a:r>
          </a:p>
        </p:txBody>
      </p:sp>
    </p:spTree>
    <p:extLst>
      <p:ext uri="{BB962C8B-B14F-4D97-AF65-F5344CB8AC3E}">
        <p14:creationId xmlns:p14="http://schemas.microsoft.com/office/powerpoint/2010/main" val="45109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B0B6498-AABE-414D-BA02-B1F88B6E3419}"/>
              </a:ext>
            </a:extLst>
          </p:cNvPr>
          <p:cNvPicPr>
            <a:picLocks noGrp="1" noChangeAspect="1"/>
          </p:cNvPicPr>
          <p:nvPr>
            <p:ph idx="1"/>
          </p:nvPr>
        </p:nvPicPr>
        <p:blipFill>
          <a:blip r:embed="rId2"/>
          <a:stretch>
            <a:fillRect/>
          </a:stretch>
        </p:blipFill>
        <p:spPr>
          <a:xfrm>
            <a:off x="604006" y="0"/>
            <a:ext cx="5066952" cy="6089105"/>
          </a:xfrm>
        </p:spPr>
      </p:pic>
      <p:pic>
        <p:nvPicPr>
          <p:cNvPr id="7" name="Picture 6">
            <a:extLst>
              <a:ext uri="{FF2B5EF4-FFF2-40B4-BE49-F238E27FC236}">
                <a16:creationId xmlns:a16="http://schemas.microsoft.com/office/drawing/2014/main" id="{E4239781-0FD7-4022-A4A0-39CBAC80D61E}"/>
              </a:ext>
            </a:extLst>
          </p:cNvPr>
          <p:cNvPicPr>
            <a:picLocks noChangeAspect="1"/>
          </p:cNvPicPr>
          <p:nvPr/>
        </p:nvPicPr>
        <p:blipFill>
          <a:blip r:embed="rId3"/>
          <a:stretch>
            <a:fillRect/>
          </a:stretch>
        </p:blipFill>
        <p:spPr>
          <a:xfrm>
            <a:off x="5886321" y="0"/>
            <a:ext cx="5620534" cy="6181384"/>
          </a:xfrm>
          <a:prstGeom prst="rect">
            <a:avLst/>
          </a:prstGeom>
        </p:spPr>
      </p:pic>
    </p:spTree>
    <p:extLst>
      <p:ext uri="{BB962C8B-B14F-4D97-AF65-F5344CB8AC3E}">
        <p14:creationId xmlns:p14="http://schemas.microsoft.com/office/powerpoint/2010/main" val="2676590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F05550-4978-4C98-A795-0B8AB2614D1A}"/>
              </a:ext>
            </a:extLst>
          </p:cNvPr>
          <p:cNvSpPr>
            <a:spLocks noGrp="1"/>
          </p:cNvSpPr>
          <p:nvPr>
            <p:ph idx="1"/>
          </p:nvPr>
        </p:nvSpPr>
        <p:spPr>
          <a:xfrm>
            <a:off x="1451579" y="1065402"/>
            <a:ext cx="9603275" cy="4400943"/>
          </a:xfrm>
        </p:spPr>
        <p:txBody>
          <a:bodyPr/>
          <a:lstStyle/>
          <a:p>
            <a:r>
              <a:rPr lang="en-US" b="1" dirty="0">
                <a:latin typeface="Times New Roman" panose="02020603050405020304" pitchFamily="18" charset="0"/>
                <a:cs typeface="Times New Roman" panose="02020603050405020304" pitchFamily="18" charset="0"/>
              </a:rPr>
              <a:t>Observation from the above graphs</a:t>
            </a:r>
          </a:p>
          <a:p>
            <a:endParaRPr lang="en-US" dirty="0">
              <a:latin typeface="Times New Roman" panose="02020603050405020304" pitchFamily="18" charset="0"/>
              <a:cs typeface="Times New Roman" panose="02020603050405020304" pitchFamily="18" charset="0"/>
            </a:endParaRPr>
          </a:p>
          <a:p>
            <a:pPr algn="l"/>
            <a:r>
              <a:rPr lang="en-US" i="0" dirty="0">
                <a:solidFill>
                  <a:srgbClr val="000000"/>
                </a:solidFill>
                <a:effectLst/>
                <a:latin typeface="Times New Roman" panose="02020603050405020304" pitchFamily="18" charset="0"/>
                <a:cs typeface="Times New Roman" panose="02020603050405020304" pitchFamily="18" charset="0"/>
              </a:rPr>
              <a:t>there is skewness in most of the columns so we have to treat them.</a:t>
            </a:r>
          </a:p>
          <a:p>
            <a:pPr algn="l"/>
            <a:r>
              <a:rPr lang="en-US" i="0" dirty="0" err="1">
                <a:solidFill>
                  <a:srgbClr val="000000"/>
                </a:solidFill>
                <a:effectLst/>
                <a:latin typeface="Times New Roman" panose="02020603050405020304" pitchFamily="18" charset="0"/>
                <a:cs typeface="Times New Roman" panose="02020603050405020304" pitchFamily="18" charset="0"/>
              </a:rPr>
              <a:t>pmonth</a:t>
            </a:r>
            <a:r>
              <a:rPr lang="en-US" i="0" dirty="0">
                <a:solidFill>
                  <a:srgbClr val="000000"/>
                </a:solidFill>
                <a:effectLst/>
                <a:latin typeface="Times New Roman" panose="02020603050405020304" pitchFamily="18" charset="0"/>
                <a:cs typeface="Times New Roman" panose="02020603050405020304" pitchFamily="18" charset="0"/>
              </a:rPr>
              <a:t> and </a:t>
            </a:r>
            <a:r>
              <a:rPr lang="en-US" i="0" dirty="0" err="1">
                <a:solidFill>
                  <a:srgbClr val="000000"/>
                </a:solidFill>
                <a:effectLst/>
                <a:latin typeface="Times New Roman" panose="02020603050405020304" pitchFamily="18" charset="0"/>
                <a:cs typeface="Times New Roman" panose="02020603050405020304" pitchFamily="18" charset="0"/>
              </a:rPr>
              <a:t>pday</a:t>
            </a:r>
            <a:r>
              <a:rPr lang="en-US" i="0" dirty="0">
                <a:solidFill>
                  <a:srgbClr val="000000"/>
                </a:solidFill>
                <a:effectLst/>
                <a:latin typeface="Times New Roman" panose="02020603050405020304" pitchFamily="18" charset="0"/>
                <a:cs typeface="Times New Roman" panose="02020603050405020304" pitchFamily="18" charset="0"/>
              </a:rPr>
              <a:t> shows </a:t>
            </a:r>
            <a:r>
              <a:rPr lang="en-US" i="0" dirty="0" err="1">
                <a:solidFill>
                  <a:srgbClr val="000000"/>
                </a:solidFill>
                <a:effectLst/>
                <a:latin typeface="Times New Roman" panose="02020603050405020304" pitchFamily="18" charset="0"/>
                <a:cs typeface="Times New Roman" panose="02020603050405020304" pitchFamily="18" charset="0"/>
              </a:rPr>
              <a:t>biomodal</a:t>
            </a:r>
            <a:r>
              <a:rPr lang="en-US" i="0" dirty="0">
                <a:solidFill>
                  <a:srgbClr val="000000"/>
                </a:solidFill>
                <a:effectLst/>
                <a:latin typeface="Times New Roman" panose="02020603050405020304" pitchFamily="18" charset="0"/>
                <a:cs typeface="Times New Roman" panose="02020603050405020304" pitchFamily="18" charset="0"/>
              </a:rPr>
              <a:t> distribution</a:t>
            </a:r>
          </a:p>
          <a:p>
            <a:endParaRPr lang="en-US" dirty="0"/>
          </a:p>
        </p:txBody>
      </p:sp>
    </p:spTree>
    <p:extLst>
      <p:ext uri="{BB962C8B-B14F-4D97-AF65-F5344CB8AC3E}">
        <p14:creationId xmlns:p14="http://schemas.microsoft.com/office/powerpoint/2010/main" val="4207702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CF82B7F-A803-4B10-983F-D1E69DC8D904}"/>
              </a:ext>
            </a:extLst>
          </p:cNvPr>
          <p:cNvPicPr>
            <a:picLocks noGrp="1" noChangeAspect="1"/>
          </p:cNvPicPr>
          <p:nvPr>
            <p:ph idx="1"/>
          </p:nvPr>
        </p:nvPicPr>
        <p:blipFill>
          <a:blip r:embed="rId2"/>
          <a:stretch>
            <a:fillRect/>
          </a:stretch>
        </p:blipFill>
        <p:spPr>
          <a:xfrm>
            <a:off x="92279" y="0"/>
            <a:ext cx="2004969" cy="6858000"/>
          </a:xfrm>
        </p:spPr>
      </p:pic>
      <p:pic>
        <p:nvPicPr>
          <p:cNvPr id="8" name="Picture 7">
            <a:extLst>
              <a:ext uri="{FF2B5EF4-FFF2-40B4-BE49-F238E27FC236}">
                <a16:creationId xmlns:a16="http://schemas.microsoft.com/office/drawing/2014/main" id="{4194DCC9-B496-44BA-ABBD-3C0C078E894C}"/>
              </a:ext>
            </a:extLst>
          </p:cNvPr>
          <p:cNvPicPr>
            <a:picLocks noChangeAspect="1"/>
          </p:cNvPicPr>
          <p:nvPr/>
        </p:nvPicPr>
        <p:blipFill>
          <a:blip r:embed="rId3"/>
          <a:stretch>
            <a:fillRect/>
          </a:stretch>
        </p:blipFill>
        <p:spPr>
          <a:xfrm>
            <a:off x="2097248" y="0"/>
            <a:ext cx="2172984" cy="6858000"/>
          </a:xfrm>
          <a:prstGeom prst="rect">
            <a:avLst/>
          </a:prstGeom>
        </p:spPr>
      </p:pic>
      <p:pic>
        <p:nvPicPr>
          <p:cNvPr id="10" name="Picture 9">
            <a:extLst>
              <a:ext uri="{FF2B5EF4-FFF2-40B4-BE49-F238E27FC236}">
                <a16:creationId xmlns:a16="http://schemas.microsoft.com/office/drawing/2014/main" id="{6CC4DB45-28FD-4152-B4D3-4BD66402B3E4}"/>
              </a:ext>
            </a:extLst>
          </p:cNvPr>
          <p:cNvPicPr>
            <a:picLocks noChangeAspect="1"/>
          </p:cNvPicPr>
          <p:nvPr/>
        </p:nvPicPr>
        <p:blipFill>
          <a:blip r:embed="rId4"/>
          <a:stretch>
            <a:fillRect/>
          </a:stretch>
        </p:blipFill>
        <p:spPr>
          <a:xfrm>
            <a:off x="4270232" y="0"/>
            <a:ext cx="2250040" cy="6858000"/>
          </a:xfrm>
          <a:prstGeom prst="rect">
            <a:avLst/>
          </a:prstGeom>
        </p:spPr>
      </p:pic>
      <p:pic>
        <p:nvPicPr>
          <p:cNvPr id="12" name="Picture 11">
            <a:extLst>
              <a:ext uri="{FF2B5EF4-FFF2-40B4-BE49-F238E27FC236}">
                <a16:creationId xmlns:a16="http://schemas.microsoft.com/office/drawing/2014/main" id="{9A036EF4-6624-499A-85FD-90917307659E}"/>
              </a:ext>
            </a:extLst>
          </p:cNvPr>
          <p:cNvPicPr>
            <a:picLocks noChangeAspect="1"/>
          </p:cNvPicPr>
          <p:nvPr/>
        </p:nvPicPr>
        <p:blipFill>
          <a:blip r:embed="rId5"/>
          <a:stretch>
            <a:fillRect/>
          </a:stretch>
        </p:blipFill>
        <p:spPr>
          <a:xfrm>
            <a:off x="6520272" y="0"/>
            <a:ext cx="2172984" cy="6858000"/>
          </a:xfrm>
          <a:prstGeom prst="rect">
            <a:avLst/>
          </a:prstGeom>
        </p:spPr>
      </p:pic>
      <p:pic>
        <p:nvPicPr>
          <p:cNvPr id="14" name="Picture 13">
            <a:extLst>
              <a:ext uri="{FF2B5EF4-FFF2-40B4-BE49-F238E27FC236}">
                <a16:creationId xmlns:a16="http://schemas.microsoft.com/office/drawing/2014/main" id="{08746646-F380-478D-88A9-F04BD0CE079C}"/>
              </a:ext>
            </a:extLst>
          </p:cNvPr>
          <p:cNvPicPr>
            <a:picLocks noChangeAspect="1"/>
          </p:cNvPicPr>
          <p:nvPr/>
        </p:nvPicPr>
        <p:blipFill>
          <a:blip r:embed="rId6"/>
          <a:stretch>
            <a:fillRect/>
          </a:stretch>
        </p:blipFill>
        <p:spPr>
          <a:xfrm>
            <a:off x="8693256" y="0"/>
            <a:ext cx="1566229" cy="6858000"/>
          </a:xfrm>
          <a:prstGeom prst="rect">
            <a:avLst/>
          </a:prstGeom>
        </p:spPr>
      </p:pic>
      <p:pic>
        <p:nvPicPr>
          <p:cNvPr id="16" name="Picture 15">
            <a:extLst>
              <a:ext uri="{FF2B5EF4-FFF2-40B4-BE49-F238E27FC236}">
                <a16:creationId xmlns:a16="http://schemas.microsoft.com/office/drawing/2014/main" id="{D563B3EC-034D-45EC-988D-BB3992EFE5F5}"/>
              </a:ext>
            </a:extLst>
          </p:cNvPr>
          <p:cNvPicPr>
            <a:picLocks noChangeAspect="1"/>
          </p:cNvPicPr>
          <p:nvPr/>
        </p:nvPicPr>
        <p:blipFill>
          <a:blip r:embed="rId7"/>
          <a:stretch>
            <a:fillRect/>
          </a:stretch>
        </p:blipFill>
        <p:spPr>
          <a:xfrm>
            <a:off x="10259486" y="0"/>
            <a:ext cx="1840236" cy="6858000"/>
          </a:xfrm>
          <a:prstGeom prst="rect">
            <a:avLst/>
          </a:prstGeom>
        </p:spPr>
      </p:pic>
    </p:spTree>
    <p:extLst>
      <p:ext uri="{BB962C8B-B14F-4D97-AF65-F5344CB8AC3E}">
        <p14:creationId xmlns:p14="http://schemas.microsoft.com/office/powerpoint/2010/main" val="2360069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20243-33AB-41EB-AC99-55220D046266}"/>
              </a:ext>
            </a:extLst>
          </p:cNvPr>
          <p:cNvSpPr>
            <a:spLocks noGrp="1"/>
          </p:cNvSpPr>
          <p:nvPr>
            <p:ph type="title"/>
          </p:nvPr>
        </p:nvSpPr>
        <p:spPr>
          <a:xfrm>
            <a:off x="1451578" y="762574"/>
            <a:ext cx="9603275" cy="1049235"/>
          </a:xfrm>
        </p:spPr>
        <p:txBody>
          <a:bodyPr/>
          <a:lstStyle/>
          <a:p>
            <a:r>
              <a:rPr lang="en-US" dirty="0">
                <a:latin typeface="Times New Roman" panose="02020603050405020304" pitchFamily="18" charset="0"/>
                <a:cs typeface="Times New Roman" panose="02020603050405020304" pitchFamily="18" charset="0"/>
              </a:rPr>
              <a:t>Observation from the above graphs</a:t>
            </a:r>
          </a:p>
        </p:txBody>
      </p:sp>
      <p:sp>
        <p:nvSpPr>
          <p:cNvPr id="3" name="Content Placeholder 2">
            <a:extLst>
              <a:ext uri="{FF2B5EF4-FFF2-40B4-BE49-F238E27FC236}">
                <a16:creationId xmlns:a16="http://schemas.microsoft.com/office/drawing/2014/main" id="{763E6ACB-4B6F-4ED2-92EE-D7F485450006}"/>
              </a:ext>
            </a:extLst>
          </p:cNvPr>
          <p:cNvSpPr>
            <a:spLocks noGrp="1"/>
          </p:cNvSpPr>
          <p:nvPr>
            <p:ph idx="1"/>
          </p:nvPr>
        </p:nvSpPr>
        <p:spPr/>
        <p:txBody>
          <a:bodyPr>
            <a:normAutofit fontScale="77500" lnSpcReduction="20000"/>
          </a:bodyPr>
          <a:lstStyle/>
          <a:p>
            <a:pPr algn="l"/>
            <a:r>
              <a:rPr lang="en-US" b="0" i="0" dirty="0">
                <a:solidFill>
                  <a:srgbClr val="000000"/>
                </a:solidFill>
                <a:effectLst/>
                <a:latin typeface="Times New Roman" panose="02020603050405020304" pitchFamily="18" charset="0"/>
                <a:cs typeface="Times New Roman" panose="02020603050405020304" pitchFamily="18" charset="0"/>
              </a:rPr>
              <a:t>People with longer duration of network usage are maximum defaulters</a:t>
            </a:r>
          </a:p>
          <a:p>
            <a:pPr algn="l"/>
            <a:r>
              <a:rPr lang="en-US" b="0" i="0" dirty="0">
                <a:solidFill>
                  <a:srgbClr val="000000"/>
                </a:solidFill>
                <a:effectLst/>
                <a:latin typeface="Times New Roman" panose="02020603050405020304" pitchFamily="18" charset="0"/>
                <a:cs typeface="Times New Roman" panose="02020603050405020304" pitchFamily="18" charset="0"/>
              </a:rPr>
              <a:t>People with higher Median of main account balance just before recharge in last 30 days at user level are maximum defaulters</a:t>
            </a:r>
          </a:p>
          <a:p>
            <a:pPr algn="l"/>
            <a:r>
              <a:rPr lang="en-US" b="0" i="0" dirty="0">
                <a:solidFill>
                  <a:srgbClr val="000000"/>
                </a:solidFill>
                <a:effectLst/>
                <a:latin typeface="Times New Roman" panose="02020603050405020304" pitchFamily="18" charset="0"/>
                <a:cs typeface="Times New Roman" panose="02020603050405020304" pitchFamily="18" charset="0"/>
              </a:rPr>
              <a:t>people with majority of Daily amount spent from main account, averaged over last 30 days (daily_decr30) are most likely to pay their loan.</a:t>
            </a:r>
          </a:p>
          <a:p>
            <a:pPr algn="l"/>
            <a:r>
              <a:rPr lang="en-US" b="0" i="0" dirty="0">
                <a:solidFill>
                  <a:srgbClr val="000000"/>
                </a:solidFill>
                <a:effectLst/>
                <a:latin typeface="Times New Roman" panose="02020603050405020304" pitchFamily="18" charset="0"/>
                <a:cs typeface="Times New Roman" panose="02020603050405020304" pitchFamily="18" charset="0"/>
              </a:rPr>
              <a:t>people with majority of Daily amount spent from main account, averaged over last 90 days(daily_decr90) are most likely to pay their loan.</a:t>
            </a:r>
          </a:p>
          <a:p>
            <a:pPr algn="l"/>
            <a:r>
              <a:rPr lang="en-US" b="0" i="0" dirty="0">
                <a:solidFill>
                  <a:srgbClr val="000000"/>
                </a:solidFill>
                <a:effectLst/>
                <a:latin typeface="Times New Roman" panose="02020603050405020304" pitchFamily="18" charset="0"/>
                <a:cs typeface="Times New Roman" panose="02020603050405020304" pitchFamily="18" charset="0"/>
              </a:rPr>
              <a:t>people with majority of Average main account balance over last 30 days(rental30) are most likely to pay their loan.</a:t>
            </a:r>
          </a:p>
          <a:p>
            <a:pPr algn="l"/>
            <a:r>
              <a:rPr lang="en-US" b="0" i="0" dirty="0">
                <a:solidFill>
                  <a:srgbClr val="000000"/>
                </a:solidFill>
                <a:effectLst/>
                <a:latin typeface="Times New Roman" panose="02020603050405020304" pitchFamily="18" charset="0"/>
                <a:cs typeface="Times New Roman" panose="02020603050405020304" pitchFamily="18" charset="0"/>
              </a:rPr>
              <a:t>people with majority of Average main account balance over last 90 days(rental90) are most likely to pay their loan.</a:t>
            </a:r>
          </a:p>
          <a:p>
            <a:endParaRPr lang="en-US" dirty="0"/>
          </a:p>
        </p:txBody>
      </p:sp>
    </p:spTree>
    <p:extLst>
      <p:ext uri="{BB962C8B-B14F-4D97-AF65-F5344CB8AC3E}">
        <p14:creationId xmlns:p14="http://schemas.microsoft.com/office/powerpoint/2010/main" val="3064476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E09D5B-AC05-4569-9BC9-88B644183392}"/>
              </a:ext>
            </a:extLst>
          </p:cNvPr>
          <p:cNvSpPr>
            <a:spLocks noGrp="1"/>
          </p:cNvSpPr>
          <p:nvPr>
            <p:ph idx="1"/>
          </p:nvPr>
        </p:nvSpPr>
        <p:spPr>
          <a:xfrm>
            <a:off x="1451579" y="310393"/>
            <a:ext cx="9603275" cy="5905849"/>
          </a:xfrm>
        </p:spPr>
        <p:txBody>
          <a:bodyPr>
            <a:normAutofit fontScale="62500" lnSpcReduction="20000"/>
          </a:bodyPr>
          <a:lstStyle/>
          <a:p>
            <a:pPr algn="l"/>
            <a:r>
              <a:rPr lang="en-US" sz="2600" b="0" i="0" dirty="0">
                <a:solidFill>
                  <a:srgbClr val="000000"/>
                </a:solidFill>
                <a:effectLst/>
                <a:latin typeface="Times New Roman" panose="02020603050405020304" pitchFamily="18" charset="0"/>
                <a:cs typeface="Times New Roman" panose="02020603050405020304" pitchFamily="18" charset="0"/>
              </a:rPr>
              <a:t>people with majority of days till last recharge of main account(</a:t>
            </a:r>
            <a:r>
              <a:rPr lang="en-US" sz="2600" b="0" i="0" dirty="0" err="1">
                <a:solidFill>
                  <a:srgbClr val="000000"/>
                </a:solidFill>
                <a:effectLst/>
                <a:latin typeface="Times New Roman" panose="02020603050405020304" pitchFamily="18" charset="0"/>
                <a:cs typeface="Times New Roman" panose="02020603050405020304" pitchFamily="18" charset="0"/>
              </a:rPr>
              <a:t>last_rech_date_ma</a:t>
            </a:r>
            <a:r>
              <a:rPr lang="en-US" sz="2600" b="0" i="0" dirty="0">
                <a:solidFill>
                  <a:srgbClr val="000000"/>
                </a:solidFill>
                <a:effectLst/>
                <a:latin typeface="Times New Roman" panose="02020603050405020304" pitchFamily="18" charset="0"/>
                <a:cs typeface="Times New Roman" panose="02020603050405020304" pitchFamily="18" charset="0"/>
              </a:rPr>
              <a:t>) are most likely to pay their loan.</a:t>
            </a:r>
          </a:p>
          <a:p>
            <a:pPr algn="l"/>
            <a:r>
              <a:rPr lang="en-US" sz="2600" b="0" i="0" dirty="0">
                <a:solidFill>
                  <a:srgbClr val="000000"/>
                </a:solidFill>
                <a:effectLst/>
                <a:latin typeface="Times New Roman" panose="02020603050405020304" pitchFamily="18" charset="0"/>
                <a:cs typeface="Times New Roman" panose="02020603050405020304" pitchFamily="18" charset="0"/>
              </a:rPr>
              <a:t>people with majority of Amount of last recharge of main account (</a:t>
            </a:r>
            <a:r>
              <a:rPr lang="en-US" sz="2600" b="0" i="0" dirty="0" err="1">
                <a:solidFill>
                  <a:srgbClr val="000000"/>
                </a:solidFill>
                <a:effectLst/>
                <a:latin typeface="Times New Roman" panose="02020603050405020304" pitchFamily="18" charset="0"/>
                <a:cs typeface="Times New Roman" panose="02020603050405020304" pitchFamily="18" charset="0"/>
              </a:rPr>
              <a:t>last_rech_amt_ma</a:t>
            </a:r>
            <a:r>
              <a:rPr lang="en-US" sz="2600" b="0" i="0" dirty="0">
                <a:solidFill>
                  <a:srgbClr val="000000"/>
                </a:solidFill>
                <a:effectLst/>
                <a:latin typeface="Times New Roman" panose="02020603050405020304" pitchFamily="18" charset="0"/>
                <a:cs typeface="Times New Roman" panose="02020603050405020304" pitchFamily="18" charset="0"/>
              </a:rPr>
              <a:t>) are most likely to pay their loan.</a:t>
            </a:r>
          </a:p>
          <a:p>
            <a:pPr algn="l"/>
            <a:r>
              <a:rPr lang="en-US" sz="2600" b="0" i="0" dirty="0">
                <a:solidFill>
                  <a:srgbClr val="000000"/>
                </a:solidFill>
                <a:effectLst/>
                <a:latin typeface="Times New Roman" panose="02020603050405020304" pitchFamily="18" charset="0"/>
                <a:cs typeface="Times New Roman" panose="02020603050405020304" pitchFamily="18" charset="0"/>
              </a:rPr>
              <a:t>people with majority of Number of times main account got recharged in last 30 days(cnt_ma_rech30) are most likely to pay their loan.</a:t>
            </a:r>
          </a:p>
          <a:p>
            <a:pPr marL="0" indent="0" algn="l">
              <a:buNone/>
            </a:pPr>
            <a:r>
              <a:rPr lang="en-US" sz="2600" dirty="0">
                <a:solidFill>
                  <a:srgbClr val="000000"/>
                </a:solidFill>
                <a:latin typeface="Times New Roman" panose="02020603050405020304" pitchFamily="18" charset="0"/>
                <a:cs typeface="Times New Roman" panose="02020603050405020304" pitchFamily="18" charset="0"/>
              </a:rPr>
              <a:t>     </a:t>
            </a:r>
            <a:r>
              <a:rPr lang="en-US" sz="2600" b="0" i="0" dirty="0">
                <a:solidFill>
                  <a:srgbClr val="000000"/>
                </a:solidFill>
                <a:effectLst/>
                <a:latin typeface="Times New Roman" panose="02020603050405020304" pitchFamily="18" charset="0"/>
                <a:cs typeface="Times New Roman" panose="02020603050405020304" pitchFamily="18" charset="0"/>
              </a:rPr>
              <a:t>people with majority of Frequency of main account recharged in last 30 days(fr_ma_rech30) are </a:t>
            </a:r>
            <a:r>
              <a:rPr lang="en-US" sz="2600" b="0" i="0" dirty="0" err="1">
                <a:solidFill>
                  <a:srgbClr val="000000"/>
                </a:solidFill>
                <a:effectLst/>
                <a:latin typeface="Times New Roman" panose="02020603050405020304" pitchFamily="18" charset="0"/>
                <a:cs typeface="Times New Roman" panose="02020603050405020304" pitchFamily="18" charset="0"/>
              </a:rPr>
              <a:t>are</a:t>
            </a:r>
            <a:r>
              <a:rPr lang="en-US" sz="2600" b="0" i="0" dirty="0">
                <a:solidFill>
                  <a:srgbClr val="000000"/>
                </a:solidFill>
                <a:effectLst/>
                <a:latin typeface="Times New Roman" panose="02020603050405020304" pitchFamily="18" charset="0"/>
                <a:cs typeface="Times New Roman" panose="02020603050405020304" pitchFamily="18" charset="0"/>
              </a:rPr>
              <a:t> most likely to   pay their loan and also the count is high for defaulters </a:t>
            </a:r>
            <a:r>
              <a:rPr lang="en-US" sz="2600" b="0" i="0" dirty="0" err="1">
                <a:solidFill>
                  <a:srgbClr val="000000"/>
                </a:solidFill>
                <a:effectLst/>
                <a:latin typeface="Times New Roman" panose="02020603050405020304" pitchFamily="18" charset="0"/>
                <a:cs typeface="Times New Roman" panose="02020603050405020304" pitchFamily="18" charset="0"/>
              </a:rPr>
              <a:t>comparitively</a:t>
            </a:r>
            <a:r>
              <a:rPr lang="en-US" sz="2600" b="0" i="0" dirty="0">
                <a:solidFill>
                  <a:srgbClr val="000000"/>
                </a:solidFill>
                <a:effectLst/>
                <a:latin typeface="Times New Roman" panose="02020603050405020304" pitchFamily="18" charset="0"/>
                <a:cs typeface="Times New Roman" panose="02020603050405020304" pitchFamily="18" charset="0"/>
              </a:rPr>
              <a:t> Non-defaulters are more in number.</a:t>
            </a:r>
          </a:p>
          <a:p>
            <a:pPr algn="l"/>
            <a:r>
              <a:rPr lang="en-US" sz="2600" b="0" i="0" dirty="0">
                <a:solidFill>
                  <a:srgbClr val="000000"/>
                </a:solidFill>
                <a:effectLst/>
                <a:latin typeface="Times New Roman" panose="02020603050405020304" pitchFamily="18" charset="0"/>
                <a:cs typeface="Times New Roman" panose="02020603050405020304" pitchFamily="18" charset="0"/>
              </a:rPr>
              <a:t>people with majority of Total amount of recharge in main account over last 30 days (sumamnt_ma_rech30) are most likely to pay their loan.</a:t>
            </a:r>
          </a:p>
          <a:p>
            <a:pPr algn="l"/>
            <a:r>
              <a:rPr lang="en-US" sz="2600" b="0" i="0" dirty="0">
                <a:solidFill>
                  <a:srgbClr val="000000"/>
                </a:solidFill>
                <a:effectLst/>
                <a:latin typeface="Times New Roman" panose="02020603050405020304" pitchFamily="18" charset="0"/>
                <a:cs typeface="Times New Roman" panose="02020603050405020304" pitchFamily="18" charset="0"/>
              </a:rPr>
              <a:t>people with majority of Median of amount of recharges done in main account over last 30 days at user level (medianamnt_ma_rech30) are most likely to pay their loan.</a:t>
            </a:r>
          </a:p>
          <a:p>
            <a:pPr algn="l"/>
            <a:r>
              <a:rPr lang="en-US" sz="2600" b="0" i="0" dirty="0">
                <a:solidFill>
                  <a:srgbClr val="000000"/>
                </a:solidFill>
                <a:effectLst/>
                <a:latin typeface="Times New Roman" panose="02020603050405020304" pitchFamily="18" charset="0"/>
                <a:cs typeface="Times New Roman" panose="02020603050405020304" pitchFamily="18" charset="0"/>
              </a:rPr>
              <a:t>people with majority of Median of main account balance just before recharge in last 30 days at user level (medianmarechprebal30) are most likely to pay their loan.</a:t>
            </a:r>
          </a:p>
          <a:p>
            <a:pPr algn="l"/>
            <a:r>
              <a:rPr lang="en-US" sz="2600" b="0" i="0" dirty="0">
                <a:solidFill>
                  <a:srgbClr val="000000"/>
                </a:solidFill>
                <a:effectLst/>
                <a:latin typeface="Times New Roman" panose="02020603050405020304" pitchFamily="18" charset="0"/>
                <a:cs typeface="Times New Roman" panose="02020603050405020304" pitchFamily="18" charset="0"/>
              </a:rPr>
              <a:t>people with majority of Number of times main account got recharged in last 90 days(cnt_ma_rech90) are most likely to pay their loan.</a:t>
            </a:r>
          </a:p>
          <a:p>
            <a:pPr algn="l"/>
            <a:r>
              <a:rPr lang="en-US" sz="2600" b="0" i="0" dirty="0">
                <a:solidFill>
                  <a:srgbClr val="000000"/>
                </a:solidFill>
                <a:effectLst/>
                <a:latin typeface="Times New Roman" panose="02020603050405020304" pitchFamily="18" charset="0"/>
                <a:cs typeface="Times New Roman" panose="02020603050405020304" pitchFamily="18" charset="0"/>
              </a:rPr>
              <a:t>people with majority of Frequency of main account recharged in last 90 days(fr_ma_rech90) are most likely to pay their loan.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8501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2070E1-E9AC-47B1-B632-EEA10A2910DD}"/>
              </a:ext>
            </a:extLst>
          </p:cNvPr>
          <p:cNvSpPr>
            <a:spLocks noGrp="1"/>
          </p:cNvSpPr>
          <p:nvPr>
            <p:ph idx="1"/>
          </p:nvPr>
        </p:nvSpPr>
        <p:spPr>
          <a:xfrm>
            <a:off x="1450975" y="218114"/>
            <a:ext cx="9604375" cy="5410899"/>
          </a:xfrm>
        </p:spPr>
        <p:txBody>
          <a:bodyPr>
            <a:normAutofit/>
          </a:bodyPr>
          <a:lstStyle/>
          <a:p>
            <a:pPr algn="l"/>
            <a:r>
              <a:rPr lang="en-US" sz="1900" b="0" i="0" dirty="0">
                <a:solidFill>
                  <a:srgbClr val="000000"/>
                </a:solidFill>
                <a:effectLst/>
                <a:latin typeface="Times New Roman" panose="02020603050405020304" pitchFamily="18" charset="0"/>
                <a:cs typeface="Times New Roman" panose="02020603050405020304" pitchFamily="18" charset="0"/>
              </a:rPr>
              <a:t>people with majority of Total amount of recharge in main account over last 90 days (sumamnt_ma_rech90) are most likely to pay their loan.</a:t>
            </a:r>
          </a:p>
          <a:p>
            <a:pPr algn="l"/>
            <a:r>
              <a:rPr lang="en-US" sz="1900" b="0" i="0" dirty="0">
                <a:solidFill>
                  <a:srgbClr val="000000"/>
                </a:solidFill>
                <a:effectLst/>
                <a:latin typeface="Times New Roman" panose="02020603050405020304" pitchFamily="18" charset="0"/>
                <a:cs typeface="Times New Roman" panose="02020603050405020304" pitchFamily="18" charset="0"/>
              </a:rPr>
              <a:t>people with majority of Median of amount of recharges done in main account over last 90 days at user level (medianamnt_ma_rech90) are most likely to pay their loan.</a:t>
            </a:r>
          </a:p>
          <a:p>
            <a:pPr algn="l"/>
            <a:r>
              <a:rPr lang="en-US" sz="1900" b="0" i="0" dirty="0">
                <a:solidFill>
                  <a:srgbClr val="000000"/>
                </a:solidFill>
                <a:effectLst/>
                <a:latin typeface="Times New Roman" panose="02020603050405020304" pitchFamily="18" charset="0"/>
                <a:cs typeface="Times New Roman" panose="02020603050405020304" pitchFamily="18" charset="0"/>
              </a:rPr>
              <a:t>people with majority of Median of main account balance just before recharge in last 90 days at user level (medianmarechprebal90) are most likely to pay their loan.</a:t>
            </a:r>
          </a:p>
          <a:p>
            <a:pPr algn="l"/>
            <a:r>
              <a:rPr lang="en-US" sz="1900" b="0" i="0" dirty="0">
                <a:solidFill>
                  <a:srgbClr val="000000"/>
                </a:solidFill>
                <a:effectLst/>
                <a:latin typeface="Times New Roman" panose="02020603050405020304" pitchFamily="18" charset="0"/>
                <a:cs typeface="Times New Roman" panose="02020603050405020304" pitchFamily="18" charset="0"/>
              </a:rPr>
              <a:t>people with majority of Number of loans taken by user in last 30 days(cnt_loans30) are most likely to pay their loan.</a:t>
            </a:r>
          </a:p>
          <a:p>
            <a:pPr algn="l"/>
            <a:r>
              <a:rPr lang="en-US" sz="1900" b="0" i="0" dirty="0">
                <a:solidFill>
                  <a:srgbClr val="000000"/>
                </a:solidFill>
                <a:effectLst/>
                <a:latin typeface="Times New Roman" panose="02020603050405020304" pitchFamily="18" charset="0"/>
                <a:cs typeface="Times New Roman" panose="02020603050405020304" pitchFamily="18" charset="0"/>
              </a:rPr>
              <a:t>people with majority of Total amount of loans taken by user in last 30 days(amnt_loans30) are most likely to pay their loan.</a:t>
            </a:r>
          </a:p>
          <a:p>
            <a:pPr algn="l"/>
            <a:r>
              <a:rPr lang="en-US" sz="1900" b="0" i="0" dirty="0">
                <a:solidFill>
                  <a:srgbClr val="000000"/>
                </a:solidFill>
                <a:effectLst/>
                <a:latin typeface="Times New Roman" panose="02020603050405020304" pitchFamily="18" charset="0"/>
                <a:cs typeface="Times New Roman" panose="02020603050405020304" pitchFamily="18" charset="0"/>
              </a:rPr>
              <a:t>people with majority of maximum amount of loan taken by the user in last 30 days(maxamnt_loans30) are most likely to pay their loan.</a:t>
            </a:r>
          </a:p>
          <a:p>
            <a:endParaRPr lang="en-US" dirty="0"/>
          </a:p>
        </p:txBody>
      </p:sp>
    </p:spTree>
    <p:extLst>
      <p:ext uri="{BB962C8B-B14F-4D97-AF65-F5344CB8AC3E}">
        <p14:creationId xmlns:p14="http://schemas.microsoft.com/office/powerpoint/2010/main" val="3047402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9CA539-D88D-4473-9F1B-E44198397963}"/>
              </a:ext>
            </a:extLst>
          </p:cNvPr>
          <p:cNvSpPr>
            <a:spLocks noGrp="1"/>
          </p:cNvSpPr>
          <p:nvPr>
            <p:ph idx="1"/>
          </p:nvPr>
        </p:nvSpPr>
        <p:spPr>
          <a:xfrm>
            <a:off x="1451579" y="1073791"/>
            <a:ext cx="9603275" cy="4392554"/>
          </a:xfrm>
        </p:spPr>
        <p:txBody>
          <a:bodyPr/>
          <a:lstStyle/>
          <a:p>
            <a:pPr algn="l"/>
            <a:r>
              <a:rPr lang="en-US" sz="1800" b="0" i="0" dirty="0">
                <a:solidFill>
                  <a:srgbClr val="000000"/>
                </a:solidFill>
                <a:effectLst/>
                <a:latin typeface="Times New Roman" panose="02020603050405020304" pitchFamily="18" charset="0"/>
                <a:cs typeface="Times New Roman" panose="02020603050405020304" pitchFamily="18" charset="0"/>
              </a:rPr>
              <a:t>people with majority of Number of loans taken by user in last 90 days(cnt_loans90) are most likely to pay their loan.</a:t>
            </a:r>
          </a:p>
          <a:p>
            <a:pPr algn="l"/>
            <a:r>
              <a:rPr lang="en-US" sz="1800" b="0" i="0" dirty="0">
                <a:solidFill>
                  <a:srgbClr val="000000"/>
                </a:solidFill>
                <a:effectLst/>
                <a:latin typeface="Times New Roman" panose="02020603050405020304" pitchFamily="18" charset="0"/>
                <a:cs typeface="Times New Roman" panose="02020603050405020304" pitchFamily="18" charset="0"/>
              </a:rPr>
              <a:t>people with majority of Total amount of loans taken by user in last 90 days(amnt_loans90) are most likely to pay their loan.</a:t>
            </a:r>
          </a:p>
          <a:p>
            <a:pPr algn="l"/>
            <a:r>
              <a:rPr lang="en-US" sz="1800" b="0" i="0" dirty="0">
                <a:solidFill>
                  <a:srgbClr val="000000"/>
                </a:solidFill>
                <a:effectLst/>
                <a:latin typeface="Times New Roman" panose="02020603050405020304" pitchFamily="18" charset="0"/>
                <a:cs typeface="Times New Roman" panose="02020603050405020304" pitchFamily="18" charset="0"/>
              </a:rPr>
              <a:t>people with majority of maximum amount of loan taken by the user in last 90 days(maxamnt_loans90) are most likely to pay their loan.</a:t>
            </a:r>
          </a:p>
          <a:p>
            <a:pPr algn="l"/>
            <a:r>
              <a:rPr lang="en-US" sz="1800" b="0" i="0" dirty="0">
                <a:solidFill>
                  <a:srgbClr val="000000"/>
                </a:solidFill>
                <a:effectLst/>
                <a:latin typeface="Times New Roman" panose="02020603050405020304" pitchFamily="18" charset="0"/>
                <a:cs typeface="Times New Roman" panose="02020603050405020304" pitchFamily="18" charset="0"/>
              </a:rPr>
              <a:t>people with majority of Average payback time in days over last 30 days(payback30) are most likely to pay their loan.</a:t>
            </a:r>
          </a:p>
          <a:p>
            <a:pPr algn="l"/>
            <a:r>
              <a:rPr lang="en-US" sz="1800" b="0" i="0" dirty="0">
                <a:solidFill>
                  <a:srgbClr val="000000"/>
                </a:solidFill>
                <a:effectLst/>
                <a:latin typeface="Times New Roman" panose="02020603050405020304" pitchFamily="18" charset="0"/>
                <a:cs typeface="Times New Roman" panose="02020603050405020304" pitchFamily="18" charset="0"/>
              </a:rPr>
              <a:t>people with majority of Average payback time in days over last 90 days(payback90) are most likely to pay their loan.</a:t>
            </a:r>
          </a:p>
          <a:p>
            <a:pPr algn="l"/>
            <a:r>
              <a:rPr lang="en-US" sz="1800" b="0" i="0" dirty="0">
                <a:solidFill>
                  <a:srgbClr val="000000"/>
                </a:solidFill>
                <a:effectLst/>
                <a:latin typeface="Times New Roman" panose="02020603050405020304" pitchFamily="18" charset="0"/>
                <a:cs typeface="Times New Roman" panose="02020603050405020304" pitchFamily="18" charset="0"/>
              </a:rPr>
              <a:t>People having </a:t>
            </a:r>
            <a:r>
              <a:rPr lang="en-US" sz="1800" b="0" i="0" dirty="0" err="1">
                <a:solidFill>
                  <a:srgbClr val="000000"/>
                </a:solidFill>
                <a:effectLst/>
                <a:latin typeface="Times New Roman" panose="02020603050405020304" pitchFamily="18" charset="0"/>
                <a:cs typeface="Times New Roman" panose="02020603050405020304" pitchFamily="18" charset="0"/>
              </a:rPr>
              <a:t>pmonth</a:t>
            </a:r>
            <a:r>
              <a:rPr lang="en-US" sz="1800" b="0" i="0" dirty="0">
                <a:solidFill>
                  <a:srgbClr val="000000"/>
                </a:solidFill>
                <a:effectLst/>
                <a:latin typeface="Times New Roman" panose="02020603050405020304" pitchFamily="18" charset="0"/>
                <a:cs typeface="Times New Roman" panose="02020603050405020304" pitchFamily="18" charset="0"/>
              </a:rPr>
              <a:t> 8 have always </a:t>
            </a:r>
            <a:r>
              <a:rPr lang="en-US" sz="1800" b="0" i="0" dirty="0" err="1">
                <a:solidFill>
                  <a:srgbClr val="000000"/>
                </a:solidFill>
                <a:effectLst/>
                <a:latin typeface="Times New Roman" panose="02020603050405020304" pitchFamily="18" charset="0"/>
                <a:cs typeface="Times New Roman" panose="02020603050405020304" pitchFamily="18" charset="0"/>
              </a:rPr>
              <a:t>payed</a:t>
            </a:r>
            <a:r>
              <a:rPr lang="en-US" sz="1800" b="0" i="0" dirty="0">
                <a:solidFill>
                  <a:srgbClr val="000000"/>
                </a:solidFill>
                <a:effectLst/>
                <a:latin typeface="Times New Roman" panose="02020603050405020304" pitchFamily="18" charset="0"/>
                <a:cs typeface="Times New Roman" panose="02020603050405020304" pitchFamily="18" charset="0"/>
              </a:rPr>
              <a:t> back their loan</a:t>
            </a:r>
          </a:p>
          <a:p>
            <a:endParaRPr lang="en-US" dirty="0"/>
          </a:p>
        </p:txBody>
      </p:sp>
    </p:spTree>
    <p:extLst>
      <p:ext uri="{BB962C8B-B14F-4D97-AF65-F5344CB8AC3E}">
        <p14:creationId xmlns:p14="http://schemas.microsoft.com/office/powerpoint/2010/main" val="849046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25DA1-6EB9-4D7F-8401-4077CA7A121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9E72A89-B5D1-4547-9498-408BC60AC4F9}"/>
              </a:ext>
            </a:extLst>
          </p:cNvPr>
          <p:cNvPicPr>
            <a:picLocks noGrp="1" noChangeAspect="1"/>
          </p:cNvPicPr>
          <p:nvPr>
            <p:ph idx="1"/>
          </p:nvPr>
        </p:nvPicPr>
        <p:blipFill>
          <a:blip r:embed="rId2"/>
          <a:stretch>
            <a:fillRect/>
          </a:stretch>
        </p:blipFill>
        <p:spPr>
          <a:xfrm>
            <a:off x="1292438" y="402671"/>
            <a:ext cx="9213091" cy="5736053"/>
          </a:xfrm>
        </p:spPr>
      </p:pic>
    </p:spTree>
    <p:extLst>
      <p:ext uri="{BB962C8B-B14F-4D97-AF65-F5344CB8AC3E}">
        <p14:creationId xmlns:p14="http://schemas.microsoft.com/office/powerpoint/2010/main" val="2724920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8B9ECC-9D81-4609-A6C5-5DE9CEF78852}"/>
              </a:ext>
            </a:extLst>
          </p:cNvPr>
          <p:cNvSpPr>
            <a:spLocks noGrp="1"/>
          </p:cNvSpPr>
          <p:nvPr>
            <p:ph idx="1"/>
          </p:nvPr>
        </p:nvSpPr>
        <p:spPr>
          <a:xfrm>
            <a:off x="1451579" y="1166070"/>
            <a:ext cx="9603275" cy="4300275"/>
          </a:xfrm>
        </p:spPr>
        <p:txBody>
          <a:bodyPr/>
          <a:lstStyle/>
          <a:p>
            <a:r>
              <a:rPr lang="en-US" dirty="0">
                <a:latin typeface="Times New Roman" panose="02020603050405020304" pitchFamily="18" charset="0"/>
                <a:cs typeface="Times New Roman" panose="02020603050405020304" pitchFamily="18" charset="0"/>
              </a:rPr>
              <a:t>Observation from the above correlation heatmap</a:t>
            </a:r>
          </a:p>
          <a:p>
            <a:endParaRPr lang="en-US" dirty="0"/>
          </a:p>
          <a:p>
            <a:r>
              <a:rPr lang="en-US" dirty="0" err="1">
                <a:latin typeface="Times New Roman" panose="02020603050405020304" pitchFamily="18" charset="0"/>
                <a:cs typeface="Times New Roman" panose="02020603050405020304" pitchFamily="18" charset="0"/>
              </a:rPr>
              <a:t>pday</a:t>
            </a:r>
            <a:r>
              <a:rPr lang="en-US" dirty="0">
                <a:latin typeface="Times New Roman" panose="02020603050405020304" pitchFamily="18" charset="0"/>
                <a:cs typeface="Times New Roman" panose="02020603050405020304" pitchFamily="18" charset="0"/>
              </a:rPr>
              <a:t>, cnt_loans90, medianmarechprebal90, medianmarechprebal30, fr_ma_rech30, </a:t>
            </a:r>
            <a:r>
              <a:rPr lang="en-US" dirty="0" err="1">
                <a:latin typeface="Times New Roman" panose="02020603050405020304" pitchFamily="18" charset="0"/>
                <a:cs typeface="Times New Roman" panose="02020603050405020304" pitchFamily="18" charset="0"/>
              </a:rPr>
              <a:t>aon</a:t>
            </a:r>
            <a:r>
              <a:rPr lang="en-US" dirty="0">
                <a:latin typeface="Times New Roman" panose="02020603050405020304" pitchFamily="18" charset="0"/>
                <a:cs typeface="Times New Roman" panose="02020603050405020304" pitchFamily="18" charset="0"/>
              </a:rPr>
              <a:t> have very less correlation with the label    </a:t>
            </a:r>
          </a:p>
          <a:p>
            <a:r>
              <a:rPr lang="en-US" dirty="0">
                <a:latin typeface="Times New Roman" panose="02020603050405020304" pitchFamily="18" charset="0"/>
                <a:cs typeface="Times New Roman" panose="02020603050405020304" pitchFamily="18" charset="0"/>
              </a:rPr>
              <a:t>    cnt_ma_rech30, cnt_ma_rech90, sumamnt_ma_rech30 are some of the columns highest correlation with label</a:t>
            </a:r>
          </a:p>
          <a:p>
            <a:r>
              <a:rPr lang="en-US" i="0" dirty="0">
                <a:solidFill>
                  <a:srgbClr val="000000"/>
                </a:solidFill>
                <a:effectLst/>
                <a:latin typeface="Times New Roman" panose="02020603050405020304" pitchFamily="18" charset="0"/>
                <a:cs typeface="Times New Roman" panose="02020603050405020304" pitchFamily="18" charset="0"/>
              </a:rPr>
              <a:t>we decide to drop </a:t>
            </a:r>
            <a:r>
              <a:rPr lang="en-US" i="0" dirty="0" err="1">
                <a:solidFill>
                  <a:srgbClr val="000000"/>
                </a:solidFill>
                <a:effectLst/>
                <a:latin typeface="Times New Roman" panose="02020603050405020304" pitchFamily="18" charset="0"/>
                <a:cs typeface="Times New Roman" panose="02020603050405020304" pitchFamily="18" charset="0"/>
              </a:rPr>
              <a:t>pday</a:t>
            </a:r>
            <a:r>
              <a:rPr lang="en-US" i="0" dirty="0">
                <a:solidFill>
                  <a:srgbClr val="000000"/>
                </a:solidFill>
                <a:effectLst/>
                <a:latin typeface="Times New Roman" panose="02020603050405020304" pitchFamily="18" charset="0"/>
                <a:cs typeface="Times New Roman" panose="02020603050405020304" pitchFamily="18" charset="0"/>
              </a:rPr>
              <a:t> and cnt_loans90, </a:t>
            </a:r>
            <a:r>
              <a:rPr lang="en-US" i="0" dirty="0" err="1">
                <a:solidFill>
                  <a:srgbClr val="000000"/>
                </a:solidFill>
                <a:effectLst/>
                <a:latin typeface="Times New Roman" panose="02020603050405020304" pitchFamily="18" charset="0"/>
                <a:cs typeface="Times New Roman" panose="02020603050405020304" pitchFamily="18" charset="0"/>
              </a:rPr>
              <a:t>last_rech_date_ma</a:t>
            </a:r>
            <a:r>
              <a:rPr lang="en-US" i="0" dirty="0">
                <a:solidFill>
                  <a:srgbClr val="000000"/>
                </a:solidFill>
                <a:effectLst/>
                <a:latin typeface="Times New Roman" panose="02020603050405020304" pitchFamily="18" charset="0"/>
                <a:cs typeface="Times New Roman" panose="02020603050405020304" pitchFamily="18" charset="0"/>
              </a:rPr>
              <a:t> as they have the lowest correlation with output variable</a:t>
            </a:r>
          </a:p>
          <a:p>
            <a:endParaRPr lang="en-US" dirty="0"/>
          </a:p>
        </p:txBody>
      </p:sp>
      <p:pic>
        <p:nvPicPr>
          <p:cNvPr id="6" name="Picture 5">
            <a:extLst>
              <a:ext uri="{FF2B5EF4-FFF2-40B4-BE49-F238E27FC236}">
                <a16:creationId xmlns:a16="http://schemas.microsoft.com/office/drawing/2014/main" id="{9CE373C9-E9D1-4F5A-A221-FA58D559276F}"/>
              </a:ext>
            </a:extLst>
          </p:cNvPr>
          <p:cNvPicPr>
            <a:picLocks noChangeAspect="1"/>
          </p:cNvPicPr>
          <p:nvPr/>
        </p:nvPicPr>
        <p:blipFill>
          <a:blip r:embed="rId2"/>
          <a:stretch>
            <a:fillRect/>
          </a:stretch>
        </p:blipFill>
        <p:spPr>
          <a:xfrm>
            <a:off x="1733829" y="4699159"/>
            <a:ext cx="6780997" cy="1340913"/>
          </a:xfrm>
          <a:prstGeom prst="rect">
            <a:avLst/>
          </a:prstGeom>
        </p:spPr>
      </p:pic>
    </p:spTree>
    <p:extLst>
      <p:ext uri="{BB962C8B-B14F-4D97-AF65-F5344CB8AC3E}">
        <p14:creationId xmlns:p14="http://schemas.microsoft.com/office/powerpoint/2010/main" val="2711400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23714-ED8A-4856-8EE4-5C833EE6A011}"/>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628F9C48-241E-42FC-88BC-AA691382EDDA}"/>
              </a:ext>
            </a:extLst>
          </p:cNvPr>
          <p:cNvPicPr>
            <a:picLocks noGrp="1" noChangeAspect="1"/>
          </p:cNvPicPr>
          <p:nvPr>
            <p:ph idx="1"/>
          </p:nvPr>
        </p:nvPicPr>
        <p:blipFill>
          <a:blip r:embed="rId2"/>
          <a:stretch>
            <a:fillRect/>
          </a:stretch>
        </p:blipFill>
        <p:spPr>
          <a:xfrm>
            <a:off x="8205338" y="364442"/>
            <a:ext cx="3871662" cy="6194190"/>
          </a:xfrm>
        </p:spPr>
      </p:pic>
      <p:pic>
        <p:nvPicPr>
          <p:cNvPr id="5" name="Picture 4">
            <a:extLst>
              <a:ext uri="{FF2B5EF4-FFF2-40B4-BE49-F238E27FC236}">
                <a16:creationId xmlns:a16="http://schemas.microsoft.com/office/drawing/2014/main" id="{C6A0330E-FF9D-44D4-B4A3-19080398983A}"/>
              </a:ext>
            </a:extLst>
          </p:cNvPr>
          <p:cNvPicPr>
            <a:picLocks noChangeAspect="1"/>
          </p:cNvPicPr>
          <p:nvPr/>
        </p:nvPicPr>
        <p:blipFill>
          <a:blip r:embed="rId3"/>
          <a:stretch>
            <a:fillRect/>
          </a:stretch>
        </p:blipFill>
        <p:spPr>
          <a:xfrm>
            <a:off x="286820" y="364443"/>
            <a:ext cx="7623997" cy="6194189"/>
          </a:xfrm>
          <a:prstGeom prst="rect">
            <a:avLst/>
          </a:prstGeom>
        </p:spPr>
      </p:pic>
    </p:spTree>
    <p:extLst>
      <p:ext uri="{BB962C8B-B14F-4D97-AF65-F5344CB8AC3E}">
        <p14:creationId xmlns:p14="http://schemas.microsoft.com/office/powerpoint/2010/main" val="2680362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465D6-CDFF-439A-A28F-53ED04AB671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60C8DD60-40DE-4ACF-8821-9F7B461F218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Analytical Problem Framing</a:t>
            </a:r>
          </a:p>
          <a:p>
            <a:r>
              <a:rPr lang="en-US" dirty="0">
                <a:latin typeface="Times New Roman" panose="02020603050405020304" pitchFamily="18" charset="0"/>
                <a:cs typeface="Times New Roman" panose="02020603050405020304" pitchFamily="18" charset="0"/>
              </a:rPr>
              <a:t>EDA and Visualization</a:t>
            </a:r>
          </a:p>
          <a:p>
            <a:r>
              <a:rPr lang="en-US" dirty="0">
                <a:latin typeface="Times New Roman" panose="02020603050405020304" pitchFamily="18" charset="0"/>
                <a:cs typeface="Times New Roman" panose="02020603050405020304" pitchFamily="18" charset="0"/>
              </a:rPr>
              <a:t>Model building and evaluation</a:t>
            </a:r>
          </a:p>
          <a:p>
            <a:r>
              <a:rPr lang="en-US" dirty="0">
                <a:latin typeface="Times New Roman" panose="02020603050405020304" pitchFamily="18" charset="0"/>
                <a:cs typeface="Times New Roman" panose="02020603050405020304" pitchFamily="18" charset="0"/>
              </a:rPr>
              <a:t>Results</a:t>
            </a:r>
          </a:p>
          <a:p>
            <a:r>
              <a:rPr lang="en-US" dirty="0">
                <a:latin typeface="Times New Roman" panose="02020603050405020304" pitchFamily="18" charset="0"/>
                <a:cs typeface="Times New Roman" panose="02020603050405020304" pitchFamily="18" charset="0"/>
              </a:rPr>
              <a:t>Conclusion</a:t>
            </a:r>
          </a:p>
          <a:p>
            <a:endParaRPr lang="en-US" dirty="0"/>
          </a:p>
        </p:txBody>
      </p:sp>
    </p:spTree>
    <p:extLst>
      <p:ext uri="{BB962C8B-B14F-4D97-AF65-F5344CB8AC3E}">
        <p14:creationId xmlns:p14="http://schemas.microsoft.com/office/powerpoint/2010/main" val="4282550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5A77C-8B83-4B2B-8772-8562E9A716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AB7E3E5-1B16-4462-8FDF-54B385695898}"/>
              </a:ext>
            </a:extLst>
          </p:cNvPr>
          <p:cNvSpPr>
            <a:spLocks noGrp="1"/>
          </p:cNvSpPr>
          <p:nvPr>
            <p:ph idx="1"/>
          </p:nvPr>
        </p:nvSpPr>
        <p:spPr/>
        <p:txBody>
          <a:bodyPr/>
          <a:lstStyle/>
          <a:p>
            <a:r>
              <a:rPr lang="en-US" dirty="0">
                <a:solidFill>
                  <a:srgbClr val="000000"/>
                </a:solidFill>
                <a:latin typeface="Times New Roman" panose="02020603050405020304" pitchFamily="18" charset="0"/>
                <a:cs typeface="Times New Roman" panose="02020603050405020304" pitchFamily="18" charset="0"/>
              </a:rPr>
              <a:t>O</a:t>
            </a:r>
            <a:r>
              <a:rPr lang="en-US" i="0" dirty="0">
                <a:solidFill>
                  <a:srgbClr val="000000"/>
                </a:solidFill>
                <a:effectLst/>
                <a:latin typeface="Times New Roman" panose="02020603050405020304" pitchFamily="18" charset="0"/>
                <a:cs typeface="Times New Roman" panose="02020603050405020304" pitchFamily="18" charset="0"/>
              </a:rPr>
              <a:t>utliers are present in almost all the columns except for </a:t>
            </a:r>
            <a:r>
              <a:rPr lang="en-US" i="0" dirty="0" err="1">
                <a:solidFill>
                  <a:srgbClr val="000000"/>
                </a:solidFill>
                <a:effectLst/>
                <a:latin typeface="Times New Roman" panose="02020603050405020304" pitchFamily="18" charset="0"/>
                <a:cs typeface="Times New Roman" panose="02020603050405020304" pitchFamily="18" charset="0"/>
              </a:rPr>
              <a:t>pmonth</a:t>
            </a:r>
            <a:endParaRPr lang="en-US" i="0" dirty="0">
              <a:solidFill>
                <a:srgbClr val="000000"/>
              </a:solidFill>
              <a:effectLst/>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used </a:t>
            </a:r>
            <a:r>
              <a:rPr lang="en-US" dirty="0" err="1">
                <a:latin typeface="Times New Roman" panose="02020603050405020304" pitchFamily="18" charset="0"/>
                <a:cs typeface="Times New Roman" panose="02020603050405020304" pitchFamily="18" charset="0"/>
              </a:rPr>
              <a:t>zscore</a:t>
            </a:r>
            <a:r>
              <a:rPr lang="en-US" dirty="0">
                <a:latin typeface="Times New Roman" panose="02020603050405020304" pitchFamily="18" charset="0"/>
                <a:cs typeface="Times New Roman" panose="02020603050405020304" pitchFamily="18" charset="0"/>
              </a:rPr>
              <a:t> method to remove the outliers but data loss was around 16% which I can’t afford to lose.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used quantile method to remove the outliers and we were able to remove </a:t>
            </a:r>
            <a:r>
              <a:rPr lang="en-US" dirty="0" err="1">
                <a:latin typeface="Times New Roman" panose="02020603050405020304" pitchFamily="18" charset="0"/>
                <a:cs typeface="Times New Roman" panose="02020603050405020304" pitchFamily="18" charset="0"/>
              </a:rPr>
              <a:t>outiers</a:t>
            </a:r>
            <a:r>
              <a:rPr lang="en-US" dirty="0">
                <a:latin typeface="Times New Roman" panose="02020603050405020304" pitchFamily="18" charset="0"/>
                <a:cs typeface="Times New Roman" panose="02020603050405020304" pitchFamily="18" charset="0"/>
              </a:rPr>
              <a:t> to some extent with minimum data loss.</a:t>
            </a:r>
          </a:p>
        </p:txBody>
      </p:sp>
      <p:pic>
        <p:nvPicPr>
          <p:cNvPr id="5" name="Picture 4">
            <a:extLst>
              <a:ext uri="{FF2B5EF4-FFF2-40B4-BE49-F238E27FC236}">
                <a16:creationId xmlns:a16="http://schemas.microsoft.com/office/drawing/2014/main" id="{8AC87194-F6E6-4FBD-B408-2DF19610A1BF}"/>
              </a:ext>
            </a:extLst>
          </p:cNvPr>
          <p:cNvPicPr>
            <a:picLocks noChangeAspect="1"/>
          </p:cNvPicPr>
          <p:nvPr/>
        </p:nvPicPr>
        <p:blipFill>
          <a:blip r:embed="rId2"/>
          <a:stretch>
            <a:fillRect/>
          </a:stretch>
        </p:blipFill>
        <p:spPr>
          <a:xfrm>
            <a:off x="1451578" y="3231231"/>
            <a:ext cx="4798219" cy="1122655"/>
          </a:xfrm>
          <a:prstGeom prst="rect">
            <a:avLst/>
          </a:prstGeom>
        </p:spPr>
      </p:pic>
    </p:spTree>
    <p:extLst>
      <p:ext uri="{BB962C8B-B14F-4D97-AF65-F5344CB8AC3E}">
        <p14:creationId xmlns:p14="http://schemas.microsoft.com/office/powerpoint/2010/main" val="370152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9A7756-91F1-4FC5-BCDE-F09FD10FA89B}"/>
              </a:ext>
            </a:extLst>
          </p:cNvPr>
          <p:cNvSpPr>
            <a:spLocks noGrp="1"/>
          </p:cNvSpPr>
          <p:nvPr>
            <p:ph idx="1"/>
          </p:nvPr>
        </p:nvSpPr>
        <p:spPr>
          <a:xfrm>
            <a:off x="1451579" y="687897"/>
            <a:ext cx="9603275" cy="5125673"/>
          </a:xfrm>
        </p:spPr>
        <p:txBody>
          <a:bodyPr/>
          <a:lstStyle/>
          <a:p>
            <a:r>
              <a:rPr lang="en-US" dirty="0">
                <a:latin typeface="Times New Roman" panose="02020603050405020304" pitchFamily="18" charset="0"/>
                <a:cs typeface="Times New Roman" panose="02020603050405020304" pitchFamily="18" charset="0"/>
              </a:rPr>
              <a:t>The data was not balanced with reference to label </a:t>
            </a:r>
          </a:p>
          <a:p>
            <a:r>
              <a:rPr lang="en-US" dirty="0">
                <a:latin typeface="Times New Roman" panose="02020603050405020304" pitchFamily="18" charset="0"/>
                <a:cs typeface="Times New Roman" panose="02020603050405020304" pitchFamily="18" charset="0"/>
              </a:rPr>
              <a:t>We need to balance the data so we used SMOTE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Using the </a:t>
            </a:r>
            <a:r>
              <a:rPr lang="en-US" dirty="0" err="1">
                <a:latin typeface="Times New Roman" panose="02020603050405020304" pitchFamily="18" charset="0"/>
                <a:cs typeface="Times New Roman" panose="02020603050405020304" pitchFamily="18" charset="0"/>
              </a:rPr>
              <a:t>somte</a:t>
            </a:r>
            <a:r>
              <a:rPr lang="en-US" dirty="0">
                <a:latin typeface="Times New Roman" panose="02020603050405020304" pitchFamily="18" charset="0"/>
                <a:cs typeface="Times New Roman" panose="02020603050405020304" pitchFamily="18" charset="0"/>
              </a:rPr>
              <a:t> method to balance the data and we can see that the data is perfectly balanced</a:t>
            </a:r>
          </a:p>
        </p:txBody>
      </p:sp>
      <p:pic>
        <p:nvPicPr>
          <p:cNvPr id="6" name="Picture 5">
            <a:extLst>
              <a:ext uri="{FF2B5EF4-FFF2-40B4-BE49-F238E27FC236}">
                <a16:creationId xmlns:a16="http://schemas.microsoft.com/office/drawing/2014/main" id="{BDB3FCF4-9C63-402D-9E59-679F3D025FE6}"/>
              </a:ext>
            </a:extLst>
          </p:cNvPr>
          <p:cNvPicPr>
            <a:picLocks noChangeAspect="1"/>
          </p:cNvPicPr>
          <p:nvPr/>
        </p:nvPicPr>
        <p:blipFill>
          <a:blip r:embed="rId2"/>
          <a:stretch>
            <a:fillRect/>
          </a:stretch>
        </p:blipFill>
        <p:spPr>
          <a:xfrm>
            <a:off x="7038362" y="801148"/>
            <a:ext cx="3373897" cy="2627851"/>
          </a:xfrm>
          <a:prstGeom prst="rect">
            <a:avLst/>
          </a:prstGeom>
        </p:spPr>
      </p:pic>
      <p:pic>
        <p:nvPicPr>
          <p:cNvPr id="8" name="Picture 7">
            <a:extLst>
              <a:ext uri="{FF2B5EF4-FFF2-40B4-BE49-F238E27FC236}">
                <a16:creationId xmlns:a16="http://schemas.microsoft.com/office/drawing/2014/main" id="{0F93F771-CDA9-49C5-A3AF-7537025DFE6E}"/>
              </a:ext>
            </a:extLst>
          </p:cNvPr>
          <p:cNvPicPr>
            <a:picLocks noChangeAspect="1"/>
          </p:cNvPicPr>
          <p:nvPr/>
        </p:nvPicPr>
        <p:blipFill>
          <a:blip r:embed="rId3"/>
          <a:stretch>
            <a:fillRect/>
          </a:stretch>
        </p:blipFill>
        <p:spPr>
          <a:xfrm>
            <a:off x="1904819" y="1711980"/>
            <a:ext cx="3506080" cy="2882412"/>
          </a:xfrm>
          <a:prstGeom prst="rect">
            <a:avLst/>
          </a:prstGeom>
        </p:spPr>
      </p:pic>
    </p:spTree>
    <p:extLst>
      <p:ext uri="{BB962C8B-B14F-4D97-AF65-F5344CB8AC3E}">
        <p14:creationId xmlns:p14="http://schemas.microsoft.com/office/powerpoint/2010/main" val="3668997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ACC2B4-1F8A-4C21-9EC3-A58E18010A24}"/>
              </a:ext>
            </a:extLst>
          </p:cNvPr>
          <p:cNvSpPr>
            <a:spLocks noGrp="1"/>
          </p:cNvSpPr>
          <p:nvPr>
            <p:ph idx="1"/>
          </p:nvPr>
        </p:nvSpPr>
        <p:spPr>
          <a:xfrm>
            <a:off x="1451579" y="503340"/>
            <a:ext cx="9603275" cy="4963006"/>
          </a:xfrm>
        </p:spPr>
        <p:txBody>
          <a:bodyPr/>
          <a:lstStyle/>
          <a:p>
            <a:r>
              <a:rPr lang="en-US" dirty="0"/>
              <a:t>We used power transform method to remove the skewness from the data</a:t>
            </a:r>
          </a:p>
          <a:p>
            <a:endParaRPr lang="en-US" dirty="0"/>
          </a:p>
          <a:p>
            <a:endParaRPr lang="en-US" dirty="0"/>
          </a:p>
          <a:p>
            <a:endParaRPr lang="en-US" dirty="0"/>
          </a:p>
          <a:p>
            <a:endParaRPr lang="en-US" dirty="0"/>
          </a:p>
          <a:p>
            <a:endParaRPr lang="en-US" dirty="0"/>
          </a:p>
          <a:p>
            <a:r>
              <a:rPr lang="en-US" i="0" dirty="0" err="1">
                <a:solidFill>
                  <a:srgbClr val="000000"/>
                </a:solidFill>
                <a:effectLst/>
                <a:latin typeface="Times New Roman" panose="02020603050405020304" pitchFamily="18" charset="0"/>
                <a:cs typeface="Times New Roman" panose="02020603050405020304" pitchFamily="18" charset="0"/>
              </a:rPr>
              <a:t>aftter</a:t>
            </a:r>
            <a:r>
              <a:rPr lang="en-US" i="0" dirty="0">
                <a:solidFill>
                  <a:srgbClr val="000000"/>
                </a:solidFill>
                <a:effectLst/>
                <a:latin typeface="Times New Roman" panose="02020603050405020304" pitchFamily="18" charset="0"/>
                <a:cs typeface="Times New Roman" panose="02020603050405020304" pitchFamily="18" charset="0"/>
              </a:rPr>
              <a:t> all the EDA, Cleansing, scaling and balancing we can move forward to build models</a:t>
            </a:r>
          </a:p>
          <a:p>
            <a:pPr marL="0" indent="0">
              <a:buNone/>
            </a:pPr>
            <a:endParaRPr lang="en-US" dirty="0"/>
          </a:p>
        </p:txBody>
      </p:sp>
      <p:pic>
        <p:nvPicPr>
          <p:cNvPr id="6" name="Picture 5">
            <a:extLst>
              <a:ext uri="{FF2B5EF4-FFF2-40B4-BE49-F238E27FC236}">
                <a16:creationId xmlns:a16="http://schemas.microsoft.com/office/drawing/2014/main" id="{166A9C1A-A5BB-47B0-A014-AA7835BEB79D}"/>
              </a:ext>
            </a:extLst>
          </p:cNvPr>
          <p:cNvPicPr>
            <a:picLocks noChangeAspect="1"/>
          </p:cNvPicPr>
          <p:nvPr/>
        </p:nvPicPr>
        <p:blipFill>
          <a:blip r:embed="rId2"/>
          <a:stretch>
            <a:fillRect/>
          </a:stretch>
        </p:blipFill>
        <p:spPr>
          <a:xfrm>
            <a:off x="1594192" y="973093"/>
            <a:ext cx="5016333" cy="2336831"/>
          </a:xfrm>
          <a:prstGeom prst="rect">
            <a:avLst/>
          </a:prstGeom>
        </p:spPr>
      </p:pic>
    </p:spTree>
    <p:extLst>
      <p:ext uri="{BB962C8B-B14F-4D97-AF65-F5344CB8AC3E}">
        <p14:creationId xmlns:p14="http://schemas.microsoft.com/office/powerpoint/2010/main" val="318452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28E26-F0C1-4EDB-A031-13716337559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 BUILDING</a:t>
            </a:r>
          </a:p>
        </p:txBody>
      </p:sp>
      <p:sp>
        <p:nvSpPr>
          <p:cNvPr id="3" name="Content Placeholder 2">
            <a:extLst>
              <a:ext uri="{FF2B5EF4-FFF2-40B4-BE49-F238E27FC236}">
                <a16:creationId xmlns:a16="http://schemas.microsoft.com/office/drawing/2014/main" id="{DDFF4137-F357-4AC8-AB53-2F7F7981EE9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We used models like :-</a:t>
            </a:r>
          </a:p>
          <a:p>
            <a:r>
              <a:rPr lang="en-US" dirty="0">
                <a:latin typeface="Times New Roman" panose="02020603050405020304" pitchFamily="18" charset="0"/>
                <a:cs typeface="Times New Roman" panose="02020603050405020304" pitchFamily="18" charset="0"/>
              </a:rPr>
              <a:t>1) logistic regression</a:t>
            </a:r>
          </a:p>
          <a:p>
            <a:r>
              <a:rPr lang="en-US" dirty="0">
                <a:latin typeface="Times New Roman" panose="02020603050405020304" pitchFamily="18" charset="0"/>
                <a:cs typeface="Times New Roman" panose="02020603050405020304" pitchFamily="18" charset="0"/>
              </a:rPr>
              <a:t>2) </a:t>
            </a:r>
            <a:r>
              <a:rPr lang="fr-FR" dirty="0" err="1">
                <a:latin typeface="Times New Roman" panose="02020603050405020304" pitchFamily="18" charset="0"/>
                <a:cs typeface="Times New Roman" panose="02020603050405020304" pitchFamily="18" charset="0"/>
              </a:rPr>
              <a:t>DecisionTreeClassifier</a:t>
            </a:r>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3) </a:t>
            </a:r>
            <a:r>
              <a:rPr lang="fr-FR" dirty="0" err="1">
                <a:latin typeface="Times New Roman" panose="02020603050405020304" pitchFamily="18" charset="0"/>
                <a:cs typeface="Times New Roman" panose="02020603050405020304" pitchFamily="18" charset="0"/>
              </a:rPr>
              <a:t>ExtraTreesClassifiers</a:t>
            </a:r>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4) </a:t>
            </a:r>
            <a:r>
              <a:rPr lang="fr-FR" dirty="0" err="1">
                <a:latin typeface="Times New Roman" panose="02020603050405020304" pitchFamily="18" charset="0"/>
                <a:cs typeface="Times New Roman" panose="02020603050405020304" pitchFamily="18" charset="0"/>
              </a:rPr>
              <a:t>SGDClassifier</a:t>
            </a:r>
            <a:endParaRPr lang="fr-FR" dirty="0">
              <a:latin typeface="Times New Roman" panose="02020603050405020304" pitchFamily="18" charset="0"/>
              <a:cs typeface="Times New Roman" panose="02020603050405020304" pitchFamily="18" charset="0"/>
            </a:endParaRPr>
          </a:p>
          <a:p>
            <a:r>
              <a:rPr lang="fr-FR" dirty="0" err="1">
                <a:latin typeface="Times New Roman" panose="02020603050405020304" pitchFamily="18" charset="0"/>
                <a:cs typeface="Times New Roman" panose="02020603050405020304" pitchFamily="18" charset="0"/>
              </a:rPr>
              <a:t>Below</a:t>
            </a:r>
            <a:r>
              <a:rPr lang="fr-FR" dirty="0">
                <a:latin typeface="Times New Roman" panose="02020603050405020304" pitchFamily="18" charset="0"/>
                <a:cs typeface="Times New Roman" panose="02020603050405020304" pitchFamily="18" charset="0"/>
              </a:rPr>
              <a:t> are the images of </a:t>
            </a:r>
            <a:r>
              <a:rPr lang="fr-FR" dirty="0" err="1">
                <a:latin typeface="Times New Roman" panose="02020603050405020304" pitchFamily="18" charset="0"/>
                <a:cs typeface="Times New Roman" panose="02020603050405020304" pitchFamily="18" charset="0"/>
              </a:rPr>
              <a:t>our</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models</a:t>
            </a:r>
            <a:r>
              <a:rPr lang="fr-FR" dirty="0">
                <a:latin typeface="Times New Roman" panose="02020603050405020304" pitchFamily="18" charset="0"/>
                <a:cs typeface="Times New Roman" panose="02020603050405020304" pitchFamily="18" charset="0"/>
              </a:rPr>
              <a:t> performance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1827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1A01D-94DC-4D71-AFB4-80FE28AE2F3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F777D73-336C-400D-9F80-559EAC06F8E0}"/>
              </a:ext>
            </a:extLst>
          </p:cNvPr>
          <p:cNvPicPr>
            <a:picLocks noGrp="1" noChangeAspect="1"/>
          </p:cNvPicPr>
          <p:nvPr>
            <p:ph idx="1"/>
          </p:nvPr>
        </p:nvPicPr>
        <p:blipFill>
          <a:blip r:embed="rId2"/>
          <a:stretch>
            <a:fillRect/>
          </a:stretch>
        </p:blipFill>
        <p:spPr>
          <a:xfrm>
            <a:off x="1451579" y="804519"/>
            <a:ext cx="4067024" cy="5092942"/>
          </a:xfrm>
        </p:spPr>
      </p:pic>
      <p:pic>
        <p:nvPicPr>
          <p:cNvPr id="7" name="Picture 6">
            <a:extLst>
              <a:ext uri="{FF2B5EF4-FFF2-40B4-BE49-F238E27FC236}">
                <a16:creationId xmlns:a16="http://schemas.microsoft.com/office/drawing/2014/main" id="{061BA750-DBAC-4E55-A21B-67FE89CBDD2D}"/>
              </a:ext>
            </a:extLst>
          </p:cNvPr>
          <p:cNvPicPr>
            <a:picLocks noChangeAspect="1"/>
          </p:cNvPicPr>
          <p:nvPr/>
        </p:nvPicPr>
        <p:blipFill>
          <a:blip r:embed="rId3"/>
          <a:stretch>
            <a:fillRect/>
          </a:stretch>
        </p:blipFill>
        <p:spPr>
          <a:xfrm>
            <a:off x="7072138" y="800538"/>
            <a:ext cx="3982716" cy="5092942"/>
          </a:xfrm>
          <a:prstGeom prst="rect">
            <a:avLst/>
          </a:prstGeom>
        </p:spPr>
      </p:pic>
    </p:spTree>
    <p:extLst>
      <p:ext uri="{BB962C8B-B14F-4D97-AF65-F5344CB8AC3E}">
        <p14:creationId xmlns:p14="http://schemas.microsoft.com/office/powerpoint/2010/main" val="4126707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DEB05A-3950-4BFA-B312-C4FB521296EC}"/>
              </a:ext>
            </a:extLst>
          </p:cNvPr>
          <p:cNvSpPr>
            <a:spLocks noGrp="1"/>
          </p:cNvSpPr>
          <p:nvPr>
            <p:ph idx="1"/>
          </p:nvPr>
        </p:nvSpPr>
        <p:spPr>
          <a:xfrm>
            <a:off x="1451579" y="570450"/>
            <a:ext cx="9603275" cy="5494789"/>
          </a:xfrm>
        </p:spPr>
        <p:txBody>
          <a:bodyPr/>
          <a:lstStyle/>
          <a:p>
            <a:r>
              <a:rPr lang="en-US" dirty="0">
                <a:latin typeface="Times New Roman" panose="02020603050405020304" pitchFamily="18" charset="0"/>
                <a:cs typeface="Times New Roman" panose="02020603050405020304" pitchFamily="18" charset="0"/>
              </a:rPr>
              <a:t>In the above images we saw our models performance.</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We split the data into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into</a:t>
            </a:r>
            <a:r>
              <a:rPr lang="en-US" dirty="0">
                <a:effectLst/>
                <a:latin typeface="Times New Roman" panose="02020603050405020304" pitchFamily="18" charset="0"/>
                <a:ea typeface="Calibri" panose="020F0502020204030204" pitchFamily="34" charset="0"/>
                <a:cs typeface="Times New Roman" panose="02020603050405020304" pitchFamily="18" charset="0"/>
              </a:rPr>
              <a:t> X and Y where x hold all the input variables after performing all the EDA and cleansing of data and Y holds the output variable which is a label. </a:t>
            </a:r>
          </a:p>
          <a:p>
            <a:r>
              <a:rPr lang="en-US" dirty="0">
                <a:latin typeface="Times New Roman" panose="02020603050405020304" pitchFamily="18" charset="0"/>
                <a:ea typeface="Calibri" panose="020F0502020204030204" pitchFamily="34" charset="0"/>
                <a:cs typeface="Times New Roman" panose="02020603050405020304" pitchFamily="18" charset="0"/>
              </a:rPr>
              <a:t>Our output variable is categorical nature so it’s a classification problem for which we used classification models to predict values.</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We used train test split to split the data and perform machine learning tasks.</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We used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train_test_split</a:t>
            </a:r>
            <a:r>
              <a:rPr lang="en-US" dirty="0">
                <a:effectLst/>
                <a:latin typeface="Times New Roman" panose="02020603050405020304" pitchFamily="18" charset="0"/>
                <a:ea typeface="Calibri" panose="020F0502020204030204" pitchFamily="34" charset="0"/>
                <a:cs typeface="Times New Roman" panose="02020603050405020304" pitchFamily="18" charset="0"/>
              </a:rPr>
              <a:t> to split the data into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xtrain,xtest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ytrain,ytest</a:t>
            </a:r>
            <a:r>
              <a:rPr lang="en-US" dirty="0">
                <a:effectLst/>
                <a:latin typeface="Times New Roman" panose="02020603050405020304" pitchFamily="18" charset="0"/>
                <a:ea typeface="Calibri" panose="020F0502020204030204" pitchFamily="34" charset="0"/>
                <a:cs typeface="Times New Roman" panose="02020603050405020304" pitchFamily="18" charset="0"/>
              </a:rPr>
              <a:t> with test size set to 0.20 which is 20% of the data set. It means that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ytest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xtest</a:t>
            </a:r>
            <a:r>
              <a:rPr lang="en-US" dirty="0">
                <a:effectLst/>
                <a:latin typeface="Times New Roman" panose="02020603050405020304" pitchFamily="18" charset="0"/>
                <a:ea typeface="Calibri" panose="020F0502020204030204" pitchFamily="34" charset="0"/>
                <a:cs typeface="Times New Roman" panose="02020603050405020304" pitchFamily="18" charset="0"/>
              </a:rPr>
              <a:t> will hold 20% of the random data which the model will use for testing purpose and predict the data for the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xtest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chech</a:t>
            </a:r>
            <a:r>
              <a:rPr lang="en-US" dirty="0">
                <a:effectLst/>
                <a:latin typeface="Times New Roman" panose="02020603050405020304" pitchFamily="18" charset="0"/>
                <a:ea typeface="Calibri" panose="020F0502020204030204" pitchFamily="34" charset="0"/>
                <a:cs typeface="Times New Roman" panose="02020603050405020304" pitchFamily="18" charset="0"/>
              </a:rPr>
              <a:t> how accurate it is with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ytest</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p>
          <a:p>
            <a:r>
              <a:rPr lang="en-US" dirty="0">
                <a:effectLst/>
                <a:latin typeface="Times New Roman" panose="02020603050405020304" pitchFamily="18" charset="0"/>
                <a:ea typeface="Calibri" panose="020F0502020204030204" pitchFamily="34" charset="0"/>
              </a:rPr>
              <a:t>We included cross </a:t>
            </a:r>
            <a:r>
              <a:rPr lang="en-US" dirty="0" err="1">
                <a:effectLst/>
                <a:latin typeface="Times New Roman" panose="02020603050405020304" pitchFamily="18" charset="0"/>
                <a:ea typeface="Calibri" panose="020F0502020204030204" pitchFamily="34" charset="0"/>
              </a:rPr>
              <a:t>val</a:t>
            </a:r>
            <a:r>
              <a:rPr lang="en-US" dirty="0">
                <a:effectLst/>
                <a:latin typeface="Times New Roman" panose="02020603050405020304" pitchFamily="18" charset="0"/>
                <a:ea typeface="Calibri" panose="020F0502020204030204" pitchFamily="34" charset="0"/>
              </a:rPr>
              <a:t> score and cv set to 5 and checking the mean score. Random state is set to 45, we will be checking the </a:t>
            </a:r>
            <a:r>
              <a:rPr lang="en-US" dirty="0" err="1">
                <a:effectLst/>
                <a:latin typeface="Times New Roman" panose="02020603050405020304" pitchFamily="18" charset="0"/>
                <a:ea typeface="Calibri" panose="020F0502020204030204" pitchFamily="34" charset="0"/>
              </a:rPr>
              <a:t>roc_auc</a:t>
            </a:r>
            <a:r>
              <a:rPr lang="en-US" dirty="0">
                <a:effectLst/>
                <a:latin typeface="Times New Roman" panose="02020603050405020304" pitchFamily="18" charset="0"/>
                <a:ea typeface="Calibri" panose="020F0502020204030204" pitchFamily="34" charset="0"/>
              </a:rPr>
              <a:t> score for accuracy results.</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00554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CADE3-13AA-4B76-B560-45702F76898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04F2AB8C-3EF9-4A1E-BE6A-59873D155881}"/>
              </a:ext>
            </a:extLst>
          </p:cNvPr>
          <p:cNvSpPr>
            <a:spLocks noGrp="1"/>
          </p:cNvSpPr>
          <p:nvPr>
            <p:ph idx="1"/>
          </p:nvPr>
        </p:nvSpPr>
        <p:spPr>
          <a:xfrm>
            <a:off x="1451579" y="2015732"/>
            <a:ext cx="9603275" cy="3705560"/>
          </a:xfrm>
        </p:spPr>
        <p:txBody>
          <a:bodyPr>
            <a:normAutofit/>
          </a:bodyPr>
          <a:lstStyle/>
          <a:p>
            <a:pPr algn="l"/>
            <a:r>
              <a:rPr lang="en-US" i="0" dirty="0">
                <a:solidFill>
                  <a:srgbClr val="000000"/>
                </a:solidFill>
                <a:effectLst/>
                <a:latin typeface="Times New Roman" panose="02020603050405020304" pitchFamily="18" charset="0"/>
                <a:cs typeface="Times New Roman" panose="02020603050405020304" pitchFamily="18" charset="0"/>
              </a:rPr>
              <a:t>we checked the accuracy score, roc-</a:t>
            </a:r>
            <a:r>
              <a:rPr lang="en-US" i="0" dirty="0" err="1">
                <a:solidFill>
                  <a:srgbClr val="000000"/>
                </a:solidFill>
                <a:effectLst/>
                <a:latin typeface="Times New Roman" panose="02020603050405020304" pitchFamily="18" charset="0"/>
                <a:cs typeface="Times New Roman" panose="02020603050405020304" pitchFamily="18" charset="0"/>
              </a:rPr>
              <a:t>auc</a:t>
            </a:r>
            <a:r>
              <a:rPr lang="en-US" i="0" dirty="0">
                <a:solidFill>
                  <a:srgbClr val="000000"/>
                </a:solidFill>
                <a:effectLst/>
                <a:latin typeface="Times New Roman" panose="02020603050405020304" pitchFamily="18" charset="0"/>
                <a:cs typeface="Times New Roman" panose="02020603050405020304" pitchFamily="18" charset="0"/>
              </a:rPr>
              <a:t> score as well the mean cross </a:t>
            </a:r>
            <a:r>
              <a:rPr lang="en-US" i="0" dirty="0" err="1">
                <a:solidFill>
                  <a:srgbClr val="000000"/>
                </a:solidFill>
                <a:effectLst/>
                <a:latin typeface="Times New Roman" panose="02020603050405020304" pitchFamily="18" charset="0"/>
                <a:cs typeface="Times New Roman" panose="02020603050405020304" pitchFamily="18" charset="0"/>
              </a:rPr>
              <a:t>val</a:t>
            </a:r>
            <a:r>
              <a:rPr lang="en-US" i="0" dirty="0">
                <a:solidFill>
                  <a:srgbClr val="000000"/>
                </a:solidFill>
                <a:effectLst/>
                <a:latin typeface="Times New Roman" panose="02020603050405020304" pitchFamily="18" charset="0"/>
                <a:cs typeface="Times New Roman" panose="02020603050405020304" pitchFamily="18" charset="0"/>
              </a:rPr>
              <a:t> score with cv set to 5 what we observed is that:-</a:t>
            </a:r>
          </a:p>
          <a:p>
            <a:pPr algn="l"/>
            <a:r>
              <a:rPr lang="en-US" i="0" dirty="0">
                <a:solidFill>
                  <a:srgbClr val="000000"/>
                </a:solidFill>
                <a:effectLst/>
                <a:latin typeface="Times New Roman" panose="02020603050405020304" pitchFamily="18" charset="0"/>
                <a:cs typeface="Times New Roman" panose="02020603050405020304" pitchFamily="18" charset="0"/>
              </a:rPr>
              <a:t>logistic regression gave us close to 79% accuracy</a:t>
            </a:r>
          </a:p>
          <a:p>
            <a:pPr algn="l"/>
            <a:r>
              <a:rPr lang="en-US" i="0" dirty="0">
                <a:solidFill>
                  <a:srgbClr val="000000"/>
                </a:solidFill>
                <a:effectLst/>
                <a:latin typeface="Times New Roman" panose="02020603050405020304" pitchFamily="18" charset="0"/>
                <a:cs typeface="Times New Roman" panose="02020603050405020304" pitchFamily="18" charset="0"/>
              </a:rPr>
              <a:t>decision tree gave us close to 90% accuracy</a:t>
            </a:r>
          </a:p>
          <a:p>
            <a:pPr algn="l"/>
            <a:r>
              <a:rPr lang="en-US" i="0" dirty="0" err="1">
                <a:solidFill>
                  <a:srgbClr val="000000"/>
                </a:solidFill>
                <a:effectLst/>
                <a:latin typeface="Times New Roman" panose="02020603050405020304" pitchFamily="18" charset="0"/>
                <a:cs typeface="Times New Roman" panose="02020603050405020304" pitchFamily="18" charset="0"/>
              </a:rPr>
              <a:t>extratreesclassifier</a:t>
            </a:r>
            <a:r>
              <a:rPr lang="en-US" i="0" dirty="0">
                <a:solidFill>
                  <a:srgbClr val="000000"/>
                </a:solidFill>
                <a:effectLst/>
                <a:latin typeface="Times New Roman" panose="02020603050405020304" pitchFamily="18" charset="0"/>
                <a:cs typeface="Times New Roman" panose="02020603050405020304" pitchFamily="18" charset="0"/>
              </a:rPr>
              <a:t> is giving us a very high accuracy with close to 95% accuracy and it is the highest among others</a:t>
            </a:r>
          </a:p>
          <a:p>
            <a:pPr algn="l"/>
            <a:r>
              <a:rPr lang="en-US" dirty="0">
                <a:solidFill>
                  <a:srgbClr val="000000"/>
                </a:solidFill>
                <a:latin typeface="Times New Roman" panose="02020603050405020304" pitchFamily="18" charset="0"/>
                <a:cs typeface="Times New Roman" panose="02020603050405020304" pitchFamily="18" charset="0"/>
              </a:rPr>
              <a:t>We used hyper parameter tuning on the </a:t>
            </a:r>
            <a:r>
              <a:rPr lang="en-US" dirty="0" err="1">
                <a:solidFill>
                  <a:srgbClr val="000000"/>
                </a:solidFill>
                <a:latin typeface="Times New Roman" panose="02020603050405020304" pitchFamily="18" charset="0"/>
                <a:cs typeface="Times New Roman" panose="02020603050405020304" pitchFamily="18" charset="0"/>
              </a:rPr>
              <a:t>extratrees</a:t>
            </a:r>
            <a:r>
              <a:rPr lang="en-US" dirty="0">
                <a:solidFill>
                  <a:srgbClr val="000000"/>
                </a:solidFill>
                <a:latin typeface="Times New Roman" panose="02020603050405020304" pitchFamily="18" charset="0"/>
                <a:cs typeface="Times New Roman" panose="02020603050405020304" pitchFamily="18" charset="0"/>
              </a:rPr>
              <a:t> to improve our best models performance.</a:t>
            </a:r>
            <a:endParaRPr lang="en-US" i="0" dirty="0">
              <a:solidFill>
                <a:srgbClr val="000000"/>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62491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5CD0BC-6FC5-4366-9456-78F67C4AB293}"/>
              </a:ext>
            </a:extLst>
          </p:cNvPr>
          <p:cNvSpPr>
            <a:spLocks noGrp="1"/>
          </p:cNvSpPr>
          <p:nvPr>
            <p:ph idx="1"/>
          </p:nvPr>
        </p:nvSpPr>
        <p:spPr>
          <a:xfrm>
            <a:off x="1451579" y="1409350"/>
            <a:ext cx="9603275" cy="4056996"/>
          </a:xfrm>
        </p:spPr>
        <p:txBody>
          <a:bodyPr/>
          <a:lstStyle/>
          <a:p>
            <a:r>
              <a:rPr lang="en-US" dirty="0">
                <a:latin typeface="Times New Roman" panose="02020603050405020304" pitchFamily="18" charset="0"/>
                <a:cs typeface="Times New Roman" panose="02020603050405020304" pitchFamily="18" charset="0"/>
              </a:rPr>
              <a:t>After </a:t>
            </a:r>
            <a:r>
              <a:rPr lang="en-US" dirty="0" err="1">
                <a:latin typeface="Times New Roman" panose="02020603050405020304" pitchFamily="18" charset="0"/>
                <a:cs typeface="Times New Roman" panose="02020603050405020304" pitchFamily="18" charset="0"/>
              </a:rPr>
              <a:t>hypertuning</a:t>
            </a:r>
            <a:r>
              <a:rPr lang="en-US" dirty="0">
                <a:latin typeface="Times New Roman" panose="02020603050405020304" pitchFamily="18" charset="0"/>
                <a:cs typeface="Times New Roman" panose="02020603050405020304" pitchFamily="18" charset="0"/>
              </a:rPr>
              <a:t> we checked the roc-</a:t>
            </a:r>
            <a:r>
              <a:rPr lang="en-US" dirty="0" err="1">
                <a:latin typeface="Times New Roman" panose="02020603050405020304" pitchFamily="18" charset="0"/>
                <a:cs typeface="Times New Roman" panose="02020603050405020304" pitchFamily="18" charset="0"/>
              </a:rPr>
              <a:t>auc</a:t>
            </a:r>
            <a:r>
              <a:rPr lang="en-US" dirty="0">
                <a:latin typeface="Times New Roman" panose="02020603050405020304" pitchFamily="18" charset="0"/>
                <a:cs typeface="Times New Roman" panose="02020603050405020304" pitchFamily="18" charset="0"/>
              </a:rPr>
              <a:t> curve to check the results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also used </a:t>
            </a:r>
            <a:r>
              <a:rPr lang="en-US" dirty="0" err="1">
                <a:latin typeface="Times New Roman" panose="02020603050405020304" pitchFamily="18" charset="0"/>
                <a:cs typeface="Times New Roman" panose="02020603050405020304" pitchFamily="18" charset="0"/>
              </a:rPr>
              <a:t>distplot</a:t>
            </a:r>
            <a:r>
              <a:rPr lang="en-US" dirty="0">
                <a:latin typeface="Times New Roman" panose="02020603050405020304" pitchFamily="18" charset="0"/>
                <a:cs typeface="Times New Roman" panose="02020603050405020304" pitchFamily="18" charset="0"/>
              </a:rPr>
              <a:t> to plot predicted values and actual values to </a:t>
            </a:r>
          </a:p>
          <a:p>
            <a:pPr marL="0" indent="0">
              <a:buNone/>
            </a:pPr>
            <a:r>
              <a:rPr lang="en-US" dirty="0">
                <a:latin typeface="Times New Roman" panose="02020603050405020304" pitchFamily="18" charset="0"/>
                <a:cs typeface="Times New Roman" panose="02020603050405020304" pitchFamily="18" charset="0"/>
              </a:rPr>
              <a:t>see the difference.</a:t>
            </a:r>
          </a:p>
          <a:p>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DDDC2EB-2217-40EE-B561-0BD482637D27}"/>
              </a:ext>
            </a:extLst>
          </p:cNvPr>
          <p:cNvPicPr>
            <a:picLocks noChangeAspect="1"/>
          </p:cNvPicPr>
          <p:nvPr/>
        </p:nvPicPr>
        <p:blipFill>
          <a:blip r:embed="rId2"/>
          <a:stretch>
            <a:fillRect/>
          </a:stretch>
        </p:blipFill>
        <p:spPr>
          <a:xfrm>
            <a:off x="1776065" y="4339442"/>
            <a:ext cx="3331086" cy="1856465"/>
          </a:xfrm>
          <a:prstGeom prst="rect">
            <a:avLst/>
          </a:prstGeom>
        </p:spPr>
      </p:pic>
      <p:pic>
        <p:nvPicPr>
          <p:cNvPr id="9" name="Picture 8">
            <a:extLst>
              <a:ext uri="{FF2B5EF4-FFF2-40B4-BE49-F238E27FC236}">
                <a16:creationId xmlns:a16="http://schemas.microsoft.com/office/drawing/2014/main" id="{EFD6693C-6ED9-4C5E-B26C-552FB58C9A02}"/>
              </a:ext>
            </a:extLst>
          </p:cNvPr>
          <p:cNvPicPr>
            <a:picLocks noChangeAspect="1"/>
          </p:cNvPicPr>
          <p:nvPr/>
        </p:nvPicPr>
        <p:blipFill>
          <a:blip r:embed="rId3"/>
          <a:stretch>
            <a:fillRect/>
          </a:stretch>
        </p:blipFill>
        <p:spPr>
          <a:xfrm>
            <a:off x="1776065" y="2027089"/>
            <a:ext cx="4982270" cy="1066949"/>
          </a:xfrm>
          <a:prstGeom prst="rect">
            <a:avLst/>
          </a:prstGeom>
        </p:spPr>
      </p:pic>
      <p:pic>
        <p:nvPicPr>
          <p:cNvPr id="11" name="Picture 10">
            <a:extLst>
              <a:ext uri="{FF2B5EF4-FFF2-40B4-BE49-F238E27FC236}">
                <a16:creationId xmlns:a16="http://schemas.microsoft.com/office/drawing/2014/main" id="{A83D676B-8F4B-4A7F-AEB8-F97D75F51216}"/>
              </a:ext>
            </a:extLst>
          </p:cNvPr>
          <p:cNvPicPr>
            <a:picLocks noChangeAspect="1"/>
          </p:cNvPicPr>
          <p:nvPr/>
        </p:nvPicPr>
        <p:blipFill>
          <a:blip r:embed="rId4"/>
          <a:stretch>
            <a:fillRect/>
          </a:stretch>
        </p:blipFill>
        <p:spPr>
          <a:xfrm>
            <a:off x="8707772" y="524950"/>
            <a:ext cx="3438950" cy="5670957"/>
          </a:xfrm>
          <a:prstGeom prst="rect">
            <a:avLst/>
          </a:prstGeom>
        </p:spPr>
      </p:pic>
    </p:spTree>
    <p:extLst>
      <p:ext uri="{BB962C8B-B14F-4D97-AF65-F5344CB8AC3E}">
        <p14:creationId xmlns:p14="http://schemas.microsoft.com/office/powerpoint/2010/main" val="2934514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B85E942-2CAE-4B29-A519-05F38AE3B3E3}"/>
              </a:ext>
            </a:extLst>
          </p:cNvPr>
          <p:cNvSpPr>
            <a:spLocks noGrp="1"/>
          </p:cNvSpPr>
          <p:nvPr>
            <p:ph idx="1"/>
          </p:nvPr>
        </p:nvSpPr>
        <p:spPr>
          <a:xfrm>
            <a:off x="1450975" y="1870745"/>
            <a:ext cx="9604375" cy="3595018"/>
          </a:xfrm>
        </p:spPr>
        <p:txBody>
          <a:bodyPr/>
          <a:lstStyle/>
          <a:p>
            <a:pPr algn="l"/>
            <a:r>
              <a:rPr lang="en-US" i="0" dirty="0">
                <a:solidFill>
                  <a:srgbClr val="000000"/>
                </a:solidFill>
                <a:effectLst/>
                <a:latin typeface="Times New Roman" panose="02020603050405020304" pitchFamily="18" charset="0"/>
                <a:cs typeface="Times New Roman" panose="02020603050405020304" pitchFamily="18" charset="0"/>
              </a:rPr>
              <a:t>we can see that the predicted values and the actual values are highly similar to each other</a:t>
            </a:r>
          </a:p>
          <a:p>
            <a:pPr algn="l"/>
            <a:r>
              <a:rPr lang="en-US" i="0" dirty="0">
                <a:solidFill>
                  <a:srgbClr val="000000"/>
                </a:solidFill>
                <a:effectLst/>
                <a:latin typeface="Times New Roman" panose="02020603050405020304" pitchFamily="18" charset="0"/>
                <a:cs typeface="Times New Roman" panose="02020603050405020304" pitchFamily="18" charset="0"/>
              </a:rPr>
              <a:t>our model Extra trees is working very good with accuracy of 95% on trained data and 99% on test data</a:t>
            </a:r>
          </a:p>
          <a:p>
            <a:pPr algn="l"/>
            <a:r>
              <a:rPr lang="en-US" dirty="0">
                <a:solidFill>
                  <a:srgbClr val="000000"/>
                </a:solidFill>
                <a:latin typeface="Times New Roman" panose="02020603050405020304" pitchFamily="18" charset="0"/>
                <a:cs typeface="Times New Roman" panose="02020603050405020304" pitchFamily="18" charset="0"/>
              </a:rPr>
              <a:t>We will be saving our best model to predict the data for this dataset.</a:t>
            </a:r>
          </a:p>
          <a:p>
            <a:pPr algn="l"/>
            <a:endParaRPr lang="en-US" i="0" dirty="0">
              <a:solidFill>
                <a:srgbClr val="000000"/>
              </a:solidFill>
              <a:effectLst/>
              <a:latin typeface="Times New Roman" panose="02020603050405020304" pitchFamily="18"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442D2B4A-66AE-4086-8C85-16566E645D93}"/>
              </a:ext>
            </a:extLst>
          </p:cNvPr>
          <p:cNvPicPr>
            <a:picLocks noChangeAspect="1"/>
          </p:cNvPicPr>
          <p:nvPr/>
        </p:nvPicPr>
        <p:blipFill>
          <a:blip r:embed="rId2"/>
          <a:stretch>
            <a:fillRect/>
          </a:stretch>
        </p:blipFill>
        <p:spPr>
          <a:xfrm>
            <a:off x="1779108" y="3992422"/>
            <a:ext cx="3315163" cy="1171739"/>
          </a:xfrm>
          <a:prstGeom prst="rect">
            <a:avLst/>
          </a:prstGeom>
        </p:spPr>
      </p:pic>
    </p:spTree>
    <p:extLst>
      <p:ext uri="{BB962C8B-B14F-4D97-AF65-F5344CB8AC3E}">
        <p14:creationId xmlns:p14="http://schemas.microsoft.com/office/powerpoint/2010/main" val="28007818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F0F05-13B0-4B54-ACFD-DF215214576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0B51CFA-51AD-4B7C-BFE4-5B0029B62D01}"/>
              </a:ext>
            </a:extLst>
          </p:cNvPr>
          <p:cNvSpPr>
            <a:spLocks noGrp="1"/>
          </p:cNvSpPr>
          <p:nvPr>
            <p:ph idx="1"/>
          </p:nvPr>
        </p:nvSpPr>
        <p:spPr/>
        <p:txBody>
          <a:bodyPr/>
          <a:lstStyle/>
          <a:p>
            <a:pPr marL="0" marR="0">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We had to perform analysis on the train data and clean the data and build a model which will predict the house prices for the test data.</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We did some visualization and pre-processing and after scaling the data we were able to build a model with close to 95% accuracy.</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We used the model to predict label value for the test data. Here is the image of the results:-</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B5A3C3F0-A8A0-4A01-9B7F-38F6C2C21448}"/>
              </a:ext>
            </a:extLst>
          </p:cNvPr>
          <p:cNvPicPr>
            <a:picLocks noChangeAspect="1"/>
          </p:cNvPicPr>
          <p:nvPr/>
        </p:nvPicPr>
        <p:blipFill>
          <a:blip r:embed="rId2"/>
          <a:stretch>
            <a:fillRect/>
          </a:stretch>
        </p:blipFill>
        <p:spPr>
          <a:xfrm>
            <a:off x="2743200" y="3933218"/>
            <a:ext cx="1348669" cy="2120263"/>
          </a:xfrm>
          <a:prstGeom prst="rect">
            <a:avLst/>
          </a:prstGeom>
        </p:spPr>
      </p:pic>
    </p:spTree>
    <p:extLst>
      <p:ext uri="{BB962C8B-B14F-4D97-AF65-F5344CB8AC3E}">
        <p14:creationId xmlns:p14="http://schemas.microsoft.com/office/powerpoint/2010/main" val="2713929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B2CCE-6801-4E7B-A606-FCDCEA9031F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2347BC99-1179-4714-98B2-FEAEC513B03C}"/>
              </a:ext>
            </a:extLst>
          </p:cNvPr>
          <p:cNvSpPr>
            <a:spLocks noGrp="1"/>
          </p:cNvSpPr>
          <p:nvPr>
            <p:ph idx="1"/>
          </p:nvPr>
        </p:nvSpPr>
        <p:spPr>
          <a:xfrm>
            <a:off x="1451579" y="2015732"/>
            <a:ext cx="9603275" cy="3814617"/>
          </a:xfrm>
        </p:spPr>
        <p:txBody>
          <a:bodyPr>
            <a:normAutofit fontScale="92500" lnSpcReduction="20000"/>
          </a:bodyPr>
          <a:lstStyle/>
          <a:p>
            <a:pPr marL="0" marR="0">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marL="0">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a:p>
            <a:pPr marL="0">
              <a:lnSpc>
                <a:spcPct val="107000"/>
              </a:lnSpc>
              <a:spcBef>
                <a:spcPts val="0"/>
              </a:spcBef>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Today, microfinance is widely accepted as a poverty-reduction tool, representing $70 billion in outstanding loans and a global outreach of 200 million clients.</a:t>
            </a:r>
          </a:p>
          <a:p>
            <a:pPr marL="0">
              <a:lnSpc>
                <a:spcPct val="107000"/>
              </a:lnSpc>
              <a:spcBef>
                <a:spcPts val="0"/>
              </a:spcBef>
              <a:spcAft>
                <a:spcPts val="800"/>
              </a:spcAf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392142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E3B949-8D87-4D11-B993-279445FDED1E}"/>
              </a:ext>
            </a:extLst>
          </p:cNvPr>
          <p:cNvSpPr>
            <a:spLocks noGrp="1"/>
          </p:cNvSpPr>
          <p:nvPr>
            <p:ph idx="1"/>
          </p:nvPr>
        </p:nvSpPr>
        <p:spPr>
          <a:xfrm>
            <a:off x="1451579" y="1988191"/>
            <a:ext cx="9603275" cy="3478154"/>
          </a:xfrm>
        </p:spPr>
        <p:txBody>
          <a:bodyPr/>
          <a:lstStyle/>
          <a:p>
            <a:r>
              <a:rPr lang="en-US" dirty="0">
                <a:effectLst/>
                <a:latin typeface="Times New Roman" panose="02020603050405020304" pitchFamily="18" charset="0"/>
                <a:ea typeface="Calibri" panose="020F0502020204030204" pitchFamily="34" charset="0"/>
              </a:rPr>
              <a:t>We found the important features and how do they affect positively and negatively with label values of the micro </a:t>
            </a:r>
            <a:r>
              <a:rPr lang="en-US" dirty="0" err="1">
                <a:effectLst/>
                <a:latin typeface="Times New Roman" panose="02020603050405020304" pitchFamily="18" charset="0"/>
                <a:ea typeface="Calibri" panose="020F0502020204030204" pitchFamily="34" charset="0"/>
              </a:rPr>
              <a:t>credict</a:t>
            </a:r>
            <a:r>
              <a:rPr lang="en-US" dirty="0">
                <a:effectLst/>
                <a:latin typeface="Times New Roman" panose="02020603050405020304" pitchFamily="18" charset="0"/>
                <a:ea typeface="Calibri" panose="020F0502020204030204" pitchFamily="34" charset="0"/>
              </a:rPr>
              <a:t> loans and used them to predict the defaul</a:t>
            </a:r>
            <a:r>
              <a:rPr lang="en-US" dirty="0">
                <a:latin typeface="Times New Roman" panose="02020603050405020304" pitchFamily="18" charset="0"/>
                <a:ea typeface="Calibri" panose="020F0502020204030204" pitchFamily="34" charset="0"/>
              </a:rPr>
              <a:t>ters and non defaulters list using machine learning models.</a:t>
            </a:r>
          </a:p>
          <a:p>
            <a:r>
              <a:rPr lang="en-US" dirty="0">
                <a:effectLst/>
                <a:latin typeface="Times New Roman" panose="02020603050405020304" pitchFamily="18" charset="0"/>
                <a:ea typeface="Calibri" panose="020F0502020204030204" pitchFamily="34" charset="0"/>
              </a:rPr>
              <a:t>I learned that using data science it can help the business to make better strategies and focus on the areas which affects the output variables and make better decisions.</a:t>
            </a:r>
          </a:p>
          <a:p>
            <a:endParaRPr lang="en-US"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556487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DE0175-CB6E-4E50-93F1-26669DD0A33C}"/>
              </a:ext>
            </a:extLst>
          </p:cNvPr>
          <p:cNvSpPr>
            <a:spLocks noGrp="1"/>
          </p:cNvSpPr>
          <p:nvPr>
            <p:ph idx="1"/>
          </p:nvPr>
        </p:nvSpPr>
        <p:spPr>
          <a:xfrm>
            <a:off x="1451579" y="822121"/>
            <a:ext cx="9603275" cy="5679346"/>
          </a:xfrm>
        </p:spPr>
        <p:txBody>
          <a:bodyPr>
            <a:normAutofit/>
          </a:bodyPr>
          <a:lstStyle/>
          <a:p>
            <a:pPr marL="0" marR="0">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p>
          <a:p>
            <a:pPr marL="0" marR="0" indent="0">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   They understand the importance of communication and how it affects a person’s life, thus, focusing on providing their services and products to low income families and poor customers that can help them in the need of hour. </a:t>
            </a:r>
          </a:p>
          <a:p>
            <a:pPr marL="0" marR="0">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a:p>
            <a:endParaRPr lang="en-US" dirty="0"/>
          </a:p>
        </p:txBody>
      </p:sp>
    </p:spTree>
    <p:extLst>
      <p:ext uri="{BB962C8B-B14F-4D97-AF65-F5344CB8AC3E}">
        <p14:creationId xmlns:p14="http://schemas.microsoft.com/office/powerpoint/2010/main" val="2059442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9DEFF-5F37-440B-8ED8-159AC406A21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Analytical Problem Framing</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564AEBA-420A-4705-A5C7-37A4864A5AF6}"/>
              </a:ext>
            </a:extLst>
          </p:cNvPr>
          <p:cNvSpPr>
            <a:spLocks noGrp="1"/>
          </p:cNvSpPr>
          <p:nvPr>
            <p:ph idx="1"/>
          </p:nvPr>
        </p:nvSpPr>
        <p:spPr>
          <a:xfrm>
            <a:off x="1451579" y="2015732"/>
            <a:ext cx="9603275" cy="4037749"/>
          </a:xfrm>
        </p:spPr>
        <p:txBody>
          <a:bodyPr>
            <a:normAutofit fontScale="55000" lnSpcReduction="20000"/>
          </a:bodyPr>
          <a:lstStyle/>
          <a:p>
            <a:pPr marL="0" marR="0">
              <a:lnSpc>
                <a:spcPct val="107000"/>
              </a:lnSpc>
              <a:spcBef>
                <a:spcPts val="0"/>
              </a:spcBef>
              <a:spcAft>
                <a:spcPts val="8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The sample data is provided to us from our client database. It is hereby given to </a:t>
            </a:r>
            <a:r>
              <a:rPr lang="en-US" sz="3600" dirty="0">
                <a:latin typeface="Times New Roman" panose="02020603050405020304" pitchFamily="18" charset="0"/>
                <a:ea typeface="Calibri" panose="020F0502020204030204" pitchFamily="34" charset="0"/>
                <a:cs typeface="Times New Roman" panose="02020603050405020304" pitchFamily="18" charset="0"/>
              </a:rPr>
              <a:t>us</a:t>
            </a: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 for this exercise. In order to improve the selection of customers for the credit, the client wants some predictions that could help them in further investment and improvement in selection of customers. </a:t>
            </a:r>
          </a:p>
          <a:p>
            <a:pPr marL="0" marR="0">
              <a:lnSpc>
                <a:spcPct val="107000"/>
              </a:lnSpc>
              <a:spcBef>
                <a:spcPts val="0"/>
              </a:spcBef>
              <a:spcAft>
                <a:spcPts val="800"/>
              </a:spcAft>
            </a:pPr>
            <a:r>
              <a:rPr lang="en-US" sz="3600" b="1" u="sng" dirty="0">
                <a:effectLst/>
                <a:latin typeface="Times New Roman" panose="02020603050405020304" pitchFamily="18" charset="0"/>
                <a:ea typeface="Calibri" panose="020F0502020204030204" pitchFamily="34" charset="0"/>
                <a:cs typeface="Times New Roman" panose="02020603050405020304" pitchFamily="18" charset="0"/>
              </a:rPr>
              <a:t>Exercise:</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Build a model which can be used to predict in terms of a probability for each loan transaction, whether the customer will be paying back the loaned amount within 5 days of insurance of loan. In this case, Label ‘1’ indicates that the loan has been </a:t>
            </a:r>
            <a:r>
              <a:rPr lang="en-US" sz="3600" dirty="0" err="1">
                <a:effectLst/>
                <a:latin typeface="Times New Roman" panose="02020603050405020304" pitchFamily="18" charset="0"/>
                <a:ea typeface="Calibri" panose="020F0502020204030204" pitchFamily="34" charset="0"/>
                <a:cs typeface="Times New Roman" panose="02020603050405020304" pitchFamily="18" charset="0"/>
              </a:rPr>
              <a:t>payed</a:t>
            </a: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 i.e. Non- defaulter, while, Label ‘0’ indicates that the loan has not been </a:t>
            </a:r>
            <a:r>
              <a:rPr lang="en-US" sz="3600" dirty="0" err="1">
                <a:effectLst/>
                <a:latin typeface="Times New Roman" panose="02020603050405020304" pitchFamily="18" charset="0"/>
                <a:ea typeface="Calibri" panose="020F0502020204030204" pitchFamily="34" charset="0"/>
                <a:cs typeface="Times New Roman" panose="02020603050405020304" pitchFamily="18" charset="0"/>
              </a:rPr>
              <a:t>payed</a:t>
            </a: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 i.e. defaulter.  </a:t>
            </a:r>
          </a:p>
          <a:p>
            <a:pPr marL="0" marR="0">
              <a:lnSpc>
                <a:spcPct val="107000"/>
              </a:lnSpc>
              <a:spcBef>
                <a:spcPts val="0"/>
              </a:spcBef>
              <a:spcAft>
                <a:spcPts val="800"/>
              </a:spcAft>
            </a:pPr>
            <a:r>
              <a:rPr lang="en-US" sz="3600" b="1" u="sng" dirty="0">
                <a:effectLst/>
                <a:latin typeface="Times New Roman" panose="02020603050405020304" pitchFamily="18" charset="0"/>
                <a:ea typeface="Calibri" panose="020F0502020204030204" pitchFamily="34" charset="0"/>
                <a:cs typeface="Times New Roman" panose="02020603050405020304" pitchFamily="18" charset="0"/>
              </a:rPr>
              <a:t>Points to Remember:</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There are no null values in the dataset. </a:t>
            </a:r>
          </a:p>
          <a:p>
            <a:pPr marL="342900" marR="0" lvl="0" indent="-342900">
              <a:lnSpc>
                <a:spcPct val="107000"/>
              </a:lnSpc>
              <a:spcBef>
                <a:spcPts val="0"/>
              </a:spcBef>
              <a:spcAft>
                <a:spcPts val="0"/>
              </a:spcAft>
              <a:buFont typeface="Symbol" panose="05050102010706020507" pitchFamily="18" charset="2"/>
              <a:buChar char=""/>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There may be some customers with no loan history. </a:t>
            </a:r>
          </a:p>
          <a:p>
            <a:endParaRPr lang="en-US" dirty="0"/>
          </a:p>
        </p:txBody>
      </p:sp>
    </p:spTree>
    <p:extLst>
      <p:ext uri="{BB962C8B-B14F-4D97-AF65-F5344CB8AC3E}">
        <p14:creationId xmlns:p14="http://schemas.microsoft.com/office/powerpoint/2010/main" val="205566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13F0A6-3A58-4429-8891-F168CA9706F2}"/>
              </a:ext>
            </a:extLst>
          </p:cNvPr>
          <p:cNvSpPr>
            <a:spLocks noGrp="1"/>
          </p:cNvSpPr>
          <p:nvPr>
            <p:ph idx="1"/>
          </p:nvPr>
        </p:nvSpPr>
        <p:spPr>
          <a:xfrm>
            <a:off x="1450975" y="1846263"/>
            <a:ext cx="9604375" cy="3619500"/>
          </a:xfrm>
        </p:spPr>
        <p:txBody>
          <a:bodyPr/>
          <a:lstStyle/>
          <a:p>
            <a:pPr marL="342900" marR="0" lvl="0" indent="-342900">
              <a:lnSpc>
                <a:spcPct val="107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dataset is imbalanced. Label ‘1’ has approximately 87.5% records, while, label ‘0’ has approximately 12.5% records.</a:t>
            </a:r>
          </a:p>
          <a:p>
            <a:pPr marL="342900" marR="0" lvl="0" indent="-342900">
              <a:lnSpc>
                <a:spcPct val="107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For some features, there may be values which might not be realistic. You may have to observe them and treat them with a suitable explanation.</a:t>
            </a:r>
          </a:p>
          <a:p>
            <a:pPr marL="342900" marR="0" lvl="0" indent="-342900">
              <a:lnSpc>
                <a:spcPct val="107000"/>
              </a:lnSpc>
              <a:spcBef>
                <a:spcPts val="0"/>
              </a:spcBef>
              <a:spcAft>
                <a:spcPts val="80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You might come across outliers in some features which you need to handle as per your understanding. Keep in mind that data is expensive and we cannot lose more than 7-8% of the data.  </a:t>
            </a:r>
          </a:p>
          <a:p>
            <a:pPr marL="0" marR="0">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Find Enclosed the Data Description File and The Sample Data for the Modeling Exercise.</a:t>
            </a:r>
          </a:p>
          <a:p>
            <a:endParaRPr lang="en-US" dirty="0"/>
          </a:p>
        </p:txBody>
      </p:sp>
    </p:spTree>
    <p:extLst>
      <p:ext uri="{BB962C8B-B14F-4D97-AF65-F5344CB8AC3E}">
        <p14:creationId xmlns:p14="http://schemas.microsoft.com/office/powerpoint/2010/main" val="1678485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0951-CE9B-4F75-8BD0-12E0FDA28A1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EDA and Visualization</a:t>
            </a:r>
            <a:br>
              <a:rPr lang="en-US" dirty="0"/>
            </a:br>
            <a:endParaRPr lang="en-US" dirty="0"/>
          </a:p>
        </p:txBody>
      </p:sp>
      <p:sp>
        <p:nvSpPr>
          <p:cNvPr id="5" name="Content Placeholder 4">
            <a:extLst>
              <a:ext uri="{FF2B5EF4-FFF2-40B4-BE49-F238E27FC236}">
                <a16:creationId xmlns:a16="http://schemas.microsoft.com/office/drawing/2014/main" id="{65DDA408-1032-40D2-BA89-0D6B95F56CA3}"/>
              </a:ext>
            </a:extLst>
          </p:cNvPr>
          <p:cNvSpPr>
            <a:spLocks noGrp="1"/>
          </p:cNvSpPr>
          <p:nvPr>
            <p:ph idx="1"/>
          </p:nvPr>
        </p:nvSpPr>
        <p:spPr>
          <a:xfrm>
            <a:off x="1451579" y="2015732"/>
            <a:ext cx="9603275" cy="4037749"/>
          </a:xfrm>
        </p:spPr>
        <p:txBody>
          <a:bodyPr/>
          <a:lstStyle/>
          <a:p>
            <a:r>
              <a:rPr lang="en-US" dirty="0">
                <a:latin typeface="Times New Roman" panose="02020603050405020304" pitchFamily="18" charset="0"/>
                <a:cs typeface="Times New Roman" panose="02020603050405020304" pitchFamily="18" charset="0"/>
              </a:rPr>
              <a:t>Number of rows and columns in the dataset are rows =209593 and columns are 37</a:t>
            </a:r>
          </a:p>
          <a:p>
            <a:r>
              <a:rPr lang="en-US" dirty="0">
                <a:latin typeface="Times New Roman" panose="02020603050405020304" pitchFamily="18" charset="0"/>
                <a:cs typeface="Times New Roman" panose="02020603050405020304" pitchFamily="18" charset="0"/>
              </a:rPr>
              <a:t>There are no null values present in the data.</a:t>
            </a:r>
          </a:p>
          <a:p>
            <a:r>
              <a:rPr lang="en-US" dirty="0">
                <a:latin typeface="Times New Roman" panose="02020603050405020304" pitchFamily="18" charset="0"/>
                <a:cs typeface="Times New Roman" panose="02020603050405020304" pitchFamily="18" charset="0"/>
              </a:rPr>
              <a:t>All the variables are in numerical form except for </a:t>
            </a:r>
            <a:r>
              <a:rPr lang="en-US" dirty="0" err="1">
                <a:latin typeface="Times New Roman" panose="02020603050405020304" pitchFamily="18" charset="0"/>
                <a:cs typeface="Times New Roman" panose="02020603050405020304" pitchFamily="18" charset="0"/>
              </a:rPr>
              <a:t>msisdn</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pcircle</a:t>
            </a:r>
            <a:r>
              <a:rPr lang="en-US" dirty="0">
                <a:latin typeface="Times New Roman" panose="02020603050405020304" pitchFamily="18" charset="0"/>
                <a:cs typeface="Times New Roman" panose="02020603050405020304" pitchFamily="18" charset="0"/>
              </a:rPr>
              <a:t> </a:t>
            </a:r>
          </a:p>
          <a:p>
            <a:r>
              <a:rPr lang="en-US" b="0" i="0" dirty="0" err="1">
                <a:solidFill>
                  <a:srgbClr val="000000"/>
                </a:solidFill>
                <a:effectLst/>
                <a:latin typeface="Times New Roman" panose="02020603050405020304" pitchFamily="18" charset="0"/>
                <a:cs typeface="Times New Roman" panose="02020603050405020304" pitchFamily="18" charset="0"/>
              </a:rPr>
              <a:t>misdn</a:t>
            </a:r>
            <a:r>
              <a:rPr lang="en-US" b="0" i="0" dirty="0">
                <a:solidFill>
                  <a:srgbClr val="000000"/>
                </a:solidFill>
                <a:effectLst/>
                <a:latin typeface="Times New Roman" panose="02020603050405020304" pitchFamily="18" charset="0"/>
                <a:cs typeface="Times New Roman" panose="02020603050405020304" pitchFamily="18" charset="0"/>
              </a:rPr>
              <a:t> represents mobile numbers of users and that are unique all the time </a:t>
            </a:r>
            <a:r>
              <a:rPr lang="en-US" b="0" i="0" dirty="0" err="1">
                <a:solidFill>
                  <a:srgbClr val="000000"/>
                </a:solidFill>
                <a:effectLst/>
                <a:latin typeface="Times New Roman" panose="02020603050405020304" pitchFamily="18" charset="0"/>
                <a:cs typeface="Times New Roman" panose="02020603050405020304" pitchFamily="18" charset="0"/>
              </a:rPr>
              <a:t>pcircle</a:t>
            </a:r>
            <a:r>
              <a:rPr lang="en-US" b="0" i="0" dirty="0">
                <a:solidFill>
                  <a:srgbClr val="000000"/>
                </a:solidFill>
                <a:effectLst/>
                <a:latin typeface="Times New Roman" panose="02020603050405020304" pitchFamily="18" charset="0"/>
                <a:cs typeface="Times New Roman" panose="02020603050405020304" pitchFamily="18" charset="0"/>
              </a:rPr>
              <a:t> same output for all the columns so we can drop </a:t>
            </a:r>
            <a:r>
              <a:rPr lang="en-US" b="0" i="0" dirty="0" err="1">
                <a:solidFill>
                  <a:srgbClr val="000000"/>
                </a:solidFill>
                <a:effectLst/>
                <a:latin typeface="Times New Roman" panose="02020603050405020304" pitchFamily="18" charset="0"/>
                <a:cs typeface="Times New Roman" panose="02020603050405020304" pitchFamily="18" charset="0"/>
              </a:rPr>
              <a:t>pcircle</a:t>
            </a:r>
            <a:r>
              <a:rPr lang="en-US" b="0" i="0" dirty="0">
                <a:solidFill>
                  <a:srgbClr val="000000"/>
                </a:solidFill>
                <a:effectLst/>
                <a:latin typeface="Times New Roman" panose="02020603050405020304" pitchFamily="18" charset="0"/>
                <a:cs typeface="Times New Roman" panose="02020603050405020304" pitchFamily="18" charset="0"/>
              </a:rPr>
              <a:t> and </a:t>
            </a:r>
            <a:r>
              <a:rPr lang="en-US" b="0" i="0" dirty="0" err="1">
                <a:solidFill>
                  <a:srgbClr val="000000"/>
                </a:solidFill>
                <a:effectLst/>
                <a:latin typeface="Times New Roman" panose="02020603050405020304" pitchFamily="18" charset="0"/>
                <a:cs typeface="Times New Roman" panose="02020603050405020304" pitchFamily="18" charset="0"/>
              </a:rPr>
              <a:t>msisdn</a:t>
            </a:r>
            <a:r>
              <a:rPr lang="en-US" b="0" i="0" dirty="0">
                <a:solidFill>
                  <a:srgbClr val="000000"/>
                </a:solidFill>
                <a:effectLst/>
                <a:latin typeface="Times New Roman" panose="02020603050405020304" pitchFamily="18" charset="0"/>
                <a:cs typeface="Times New Roman" panose="02020603050405020304" pitchFamily="18" charset="0"/>
              </a:rPr>
              <a:t> as well as unnamed as it is of no use for model building</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B79A5EE-9992-4B67-ACE5-C917A5D8F7E6}"/>
              </a:ext>
            </a:extLst>
          </p:cNvPr>
          <p:cNvPicPr>
            <a:picLocks noChangeAspect="1"/>
          </p:cNvPicPr>
          <p:nvPr/>
        </p:nvPicPr>
        <p:blipFill>
          <a:blip r:embed="rId2"/>
          <a:stretch>
            <a:fillRect/>
          </a:stretch>
        </p:blipFill>
        <p:spPr>
          <a:xfrm>
            <a:off x="1657199" y="4677045"/>
            <a:ext cx="5287113" cy="523948"/>
          </a:xfrm>
          <a:prstGeom prst="rect">
            <a:avLst/>
          </a:prstGeom>
        </p:spPr>
      </p:pic>
    </p:spTree>
    <p:extLst>
      <p:ext uri="{BB962C8B-B14F-4D97-AF65-F5344CB8AC3E}">
        <p14:creationId xmlns:p14="http://schemas.microsoft.com/office/powerpoint/2010/main" val="1882626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FC5DFE-5FA9-4D9A-B057-B8D9DF00A4C9}"/>
              </a:ext>
            </a:extLst>
          </p:cNvPr>
          <p:cNvSpPr>
            <a:spLocks noGrp="1"/>
          </p:cNvSpPr>
          <p:nvPr>
            <p:ph idx="1"/>
          </p:nvPr>
        </p:nvSpPr>
        <p:spPr>
          <a:xfrm>
            <a:off x="1451579" y="520118"/>
            <a:ext cx="9603275" cy="4946228"/>
          </a:xfrm>
        </p:spPr>
        <p:txBody>
          <a:bodyPr>
            <a:normAutofit/>
          </a:bodyPr>
          <a:lstStyle/>
          <a:p>
            <a:r>
              <a:rPr lang="en-US" i="0" dirty="0">
                <a:solidFill>
                  <a:srgbClr val="000000"/>
                </a:solidFill>
                <a:effectLst/>
                <a:latin typeface="Times New Roman" panose="02020603050405020304" pitchFamily="18" charset="0"/>
                <a:cs typeface="Times New Roman" panose="02020603050405020304" pitchFamily="18" charset="0"/>
              </a:rPr>
              <a:t>We converted </a:t>
            </a:r>
            <a:r>
              <a:rPr lang="en-US" i="0" dirty="0" err="1">
                <a:solidFill>
                  <a:srgbClr val="000000"/>
                </a:solidFill>
                <a:effectLst/>
                <a:latin typeface="Times New Roman" panose="02020603050405020304" pitchFamily="18" charset="0"/>
                <a:cs typeface="Times New Roman" panose="02020603050405020304" pitchFamily="18" charset="0"/>
              </a:rPr>
              <a:t>pdate</a:t>
            </a:r>
            <a:r>
              <a:rPr lang="en-US" i="0" dirty="0">
                <a:solidFill>
                  <a:srgbClr val="000000"/>
                </a:solidFill>
                <a:effectLst/>
                <a:latin typeface="Times New Roman" panose="02020603050405020304" pitchFamily="18" charset="0"/>
                <a:cs typeface="Times New Roman" panose="02020603050405020304" pitchFamily="18" charset="0"/>
              </a:rPr>
              <a:t> into numerical form by converting the data into day-month and year and dropping the column </a:t>
            </a:r>
            <a:r>
              <a:rPr lang="en-US" i="0" dirty="0" err="1">
                <a:solidFill>
                  <a:srgbClr val="000000"/>
                </a:solidFill>
                <a:effectLst/>
                <a:latin typeface="Times New Roman" panose="02020603050405020304" pitchFamily="18" charset="0"/>
                <a:cs typeface="Times New Roman" panose="02020603050405020304" pitchFamily="18" charset="0"/>
              </a:rPr>
              <a:t>pdate</a:t>
            </a:r>
            <a:r>
              <a:rPr lang="en-US" i="0" dirty="0">
                <a:solidFill>
                  <a:srgbClr val="000000"/>
                </a:solidFill>
                <a:effectLst/>
                <a:latin typeface="Times New Roman" panose="02020603050405020304" pitchFamily="18" charset="0"/>
                <a:cs typeface="Times New Roman" panose="02020603050405020304" pitchFamily="18" charset="0"/>
              </a:rPr>
              <a:t> as it was of no use then.</a:t>
            </a:r>
          </a:p>
          <a:p>
            <a:endParaRPr lang="en-US" i="0" dirty="0">
              <a:solidFill>
                <a:srgbClr val="000000"/>
              </a:solidFill>
              <a:effectLst/>
              <a:latin typeface="Times New Roman" panose="02020603050405020304" pitchFamily="18" charset="0"/>
              <a:cs typeface="Times New Roman" panose="02020603050405020304" pitchFamily="18" charset="0"/>
            </a:endParaRPr>
          </a:p>
          <a:p>
            <a:endParaRPr lang="en-US" i="0" dirty="0">
              <a:solidFill>
                <a:srgbClr val="000000"/>
              </a:solidFill>
              <a:effectLst/>
              <a:latin typeface="Times New Roman" panose="02020603050405020304" pitchFamily="18" charset="0"/>
              <a:cs typeface="Times New Roman" panose="02020603050405020304" pitchFamily="18" charset="0"/>
            </a:endParaRPr>
          </a:p>
          <a:p>
            <a:endParaRPr lang="en-US" dirty="0"/>
          </a:p>
          <a:p>
            <a:r>
              <a:rPr lang="en-US" dirty="0">
                <a:latin typeface="Times New Roman" panose="02020603050405020304" pitchFamily="18" charset="0"/>
                <a:cs typeface="Times New Roman" panose="02020603050405020304" pitchFamily="18" charset="0"/>
              </a:rPr>
              <a:t>We checked value counts for all the variables and we found that </a:t>
            </a:r>
            <a:r>
              <a:rPr lang="en-US" i="0" dirty="0" err="1">
                <a:solidFill>
                  <a:srgbClr val="000000"/>
                </a:solidFill>
                <a:effectLst/>
                <a:latin typeface="Times New Roman" panose="02020603050405020304" pitchFamily="18" charset="0"/>
                <a:cs typeface="Times New Roman" panose="02020603050405020304" pitchFamily="18" charset="0"/>
              </a:rPr>
              <a:t>pyear</a:t>
            </a:r>
            <a:r>
              <a:rPr lang="en-US" i="0" dirty="0">
                <a:solidFill>
                  <a:srgbClr val="000000"/>
                </a:solidFill>
                <a:effectLst/>
                <a:latin typeface="Times New Roman" panose="02020603050405020304" pitchFamily="18" charset="0"/>
                <a:cs typeface="Times New Roman" panose="02020603050405020304" pitchFamily="18" charset="0"/>
              </a:rPr>
              <a:t> has only one data so we can drop the columns as we already have month and day to define the entry</a:t>
            </a:r>
          </a:p>
          <a:p>
            <a:r>
              <a:rPr lang="en-US" i="0" dirty="0">
                <a:solidFill>
                  <a:srgbClr val="000000"/>
                </a:solidFill>
                <a:effectLst/>
                <a:latin typeface="Times New Roman" panose="02020603050405020304" pitchFamily="18" charset="0"/>
                <a:cs typeface="Times New Roman" panose="02020603050405020304" pitchFamily="18" charset="0"/>
              </a:rPr>
              <a:t>columns like fr_da_rech90, medianamnt_loans30, medianamnt_loans90,last_rech_date_da,cnt_da_rech30,fr_da_rech30,cnt_da_rech90,maxamnt_loans30, maxamnt_loans90 are showing biasing in their data as you can see in the value counts.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B74E61-82F2-4FD1-B568-3EAC683EE57B}"/>
              </a:ext>
            </a:extLst>
          </p:cNvPr>
          <p:cNvPicPr>
            <a:picLocks noChangeAspect="1"/>
          </p:cNvPicPr>
          <p:nvPr/>
        </p:nvPicPr>
        <p:blipFill>
          <a:blip r:embed="rId2"/>
          <a:stretch>
            <a:fillRect/>
          </a:stretch>
        </p:blipFill>
        <p:spPr>
          <a:xfrm>
            <a:off x="1764291" y="1391653"/>
            <a:ext cx="7471988" cy="1343157"/>
          </a:xfrm>
          <a:prstGeom prst="rect">
            <a:avLst/>
          </a:prstGeom>
        </p:spPr>
      </p:pic>
    </p:spTree>
    <p:extLst>
      <p:ext uri="{BB962C8B-B14F-4D97-AF65-F5344CB8AC3E}">
        <p14:creationId xmlns:p14="http://schemas.microsoft.com/office/powerpoint/2010/main" val="2066870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81FD8A8-4AAB-4FC0-A93F-82E91E90EC7C}"/>
              </a:ext>
            </a:extLst>
          </p:cNvPr>
          <p:cNvSpPr>
            <a:spLocks noGrp="1"/>
          </p:cNvSpPr>
          <p:nvPr>
            <p:ph idx="1"/>
          </p:nvPr>
        </p:nvSpPr>
        <p:spPr>
          <a:xfrm>
            <a:off x="1451579" y="528506"/>
            <a:ext cx="9603275" cy="5545123"/>
          </a:xfrm>
        </p:spPr>
        <p:txBody>
          <a:bodyPr/>
          <a:lstStyle/>
          <a:p>
            <a:r>
              <a:rPr lang="en-US" dirty="0">
                <a:latin typeface="Times New Roman" panose="02020603050405020304" pitchFamily="18" charset="0"/>
                <a:cs typeface="Times New Roman" panose="02020603050405020304" pitchFamily="18" charset="0"/>
              </a:rPr>
              <a:t>Hence we can drop the above mentioned columns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saw some negative values so we converted them into positive values using abs function.</a:t>
            </a:r>
          </a:p>
        </p:txBody>
      </p:sp>
      <p:pic>
        <p:nvPicPr>
          <p:cNvPr id="8" name="Picture 7">
            <a:extLst>
              <a:ext uri="{FF2B5EF4-FFF2-40B4-BE49-F238E27FC236}">
                <a16:creationId xmlns:a16="http://schemas.microsoft.com/office/drawing/2014/main" id="{45960591-AEE6-41C3-BC83-BEC997CD59A4}"/>
              </a:ext>
            </a:extLst>
          </p:cNvPr>
          <p:cNvPicPr>
            <a:picLocks noChangeAspect="1"/>
          </p:cNvPicPr>
          <p:nvPr/>
        </p:nvPicPr>
        <p:blipFill>
          <a:blip r:embed="rId2"/>
          <a:stretch>
            <a:fillRect/>
          </a:stretch>
        </p:blipFill>
        <p:spPr>
          <a:xfrm>
            <a:off x="1451579" y="1061875"/>
            <a:ext cx="8532180" cy="659560"/>
          </a:xfrm>
          <a:prstGeom prst="rect">
            <a:avLst/>
          </a:prstGeom>
        </p:spPr>
      </p:pic>
      <p:pic>
        <p:nvPicPr>
          <p:cNvPr id="10" name="Picture 9">
            <a:extLst>
              <a:ext uri="{FF2B5EF4-FFF2-40B4-BE49-F238E27FC236}">
                <a16:creationId xmlns:a16="http://schemas.microsoft.com/office/drawing/2014/main" id="{386F5C02-D01F-46FC-9CB3-0F60EDF8F410}"/>
              </a:ext>
            </a:extLst>
          </p:cNvPr>
          <p:cNvPicPr>
            <a:picLocks noChangeAspect="1"/>
          </p:cNvPicPr>
          <p:nvPr/>
        </p:nvPicPr>
        <p:blipFill>
          <a:blip r:embed="rId3"/>
          <a:stretch>
            <a:fillRect/>
          </a:stretch>
        </p:blipFill>
        <p:spPr>
          <a:xfrm>
            <a:off x="1451579" y="1871450"/>
            <a:ext cx="6851980" cy="2864486"/>
          </a:xfrm>
          <a:prstGeom prst="rect">
            <a:avLst/>
          </a:prstGeom>
        </p:spPr>
      </p:pic>
    </p:spTree>
    <p:extLst>
      <p:ext uri="{BB962C8B-B14F-4D97-AF65-F5344CB8AC3E}">
        <p14:creationId xmlns:p14="http://schemas.microsoft.com/office/powerpoint/2010/main" val="131358452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296</TotalTime>
  <Words>2390</Words>
  <Application>Microsoft Office PowerPoint</Application>
  <PresentationFormat>Widescreen</PresentationFormat>
  <Paragraphs>141</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Gill Sans MT</vt:lpstr>
      <vt:lpstr>Symbol</vt:lpstr>
      <vt:lpstr>Times New Roman</vt:lpstr>
      <vt:lpstr>Gallery</vt:lpstr>
      <vt:lpstr>Micro credit project</vt:lpstr>
      <vt:lpstr>contents</vt:lpstr>
      <vt:lpstr>INTRODUCTION</vt:lpstr>
      <vt:lpstr>PowerPoint Presentation</vt:lpstr>
      <vt:lpstr>Analytical Problem Framing </vt:lpstr>
      <vt:lpstr>PowerPoint Presentation</vt:lpstr>
      <vt:lpstr>EDA and Visualization </vt:lpstr>
      <vt:lpstr>PowerPoint Presentation</vt:lpstr>
      <vt:lpstr>PowerPoint Presentation</vt:lpstr>
      <vt:lpstr>PowerPoint Presentation</vt:lpstr>
      <vt:lpstr>PowerPoint Presentation</vt:lpstr>
      <vt:lpstr>PowerPoint Presentation</vt:lpstr>
      <vt:lpstr>Observation from the above graphs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BUILDING</vt:lpstr>
      <vt:lpstr>PowerPoint Presentation</vt:lpstr>
      <vt:lpstr>PowerPoint Presentation</vt:lpstr>
      <vt:lpstr>RESULTS</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project</dc:title>
  <dc:creator>snap star</dc:creator>
  <cp:lastModifiedBy>snap star</cp:lastModifiedBy>
  <cp:revision>7</cp:revision>
  <dcterms:created xsi:type="dcterms:W3CDTF">2021-11-13T18:25:29Z</dcterms:created>
  <dcterms:modified xsi:type="dcterms:W3CDTF">2021-11-15T07:44:21Z</dcterms:modified>
</cp:coreProperties>
</file>