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207542-F3CA-4F61-9AB2-EBEB9CC714D9}" type="datetimeFigureOut">
              <a:rPr lang="en-US" smtClean="0"/>
              <a:t>10/18/2021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A5B4F61-5487-402D-95EB-6A214B2FEB9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091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207542-F3CA-4F61-9AB2-EBEB9CC714D9}"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B4F61-5487-402D-95EB-6A214B2FEB9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2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207542-F3CA-4F61-9AB2-EBEB9CC714D9}"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B4F61-5487-402D-95EB-6A214B2FEB9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372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207542-F3CA-4F61-9AB2-EBEB9CC714D9}"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B4F61-5487-402D-95EB-6A214B2FEB9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36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207542-F3CA-4F61-9AB2-EBEB9CC714D9}"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B4F61-5487-402D-95EB-6A214B2FEB9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967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207542-F3CA-4F61-9AB2-EBEB9CC714D9}"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B4F61-5487-402D-95EB-6A214B2FEB9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116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207542-F3CA-4F61-9AB2-EBEB9CC714D9}" type="datetimeFigureOut">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5B4F61-5487-402D-95EB-6A214B2FEB9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92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207542-F3CA-4F61-9AB2-EBEB9CC714D9}" type="datetimeFigureOut">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B4F61-5487-402D-95EB-6A214B2FEB9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724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07542-F3CA-4F61-9AB2-EBEB9CC714D9}" type="datetimeFigureOut">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B4F61-5487-402D-95EB-6A214B2FEB9F}" type="slidenum">
              <a:rPr lang="en-US" smtClean="0"/>
              <a:t>‹#›</a:t>
            </a:fld>
            <a:endParaRPr lang="en-US"/>
          </a:p>
        </p:txBody>
      </p:sp>
    </p:spTree>
    <p:extLst>
      <p:ext uri="{BB962C8B-B14F-4D97-AF65-F5344CB8AC3E}">
        <p14:creationId xmlns:p14="http://schemas.microsoft.com/office/powerpoint/2010/main" val="3365629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207542-F3CA-4F61-9AB2-EBEB9CC714D9}"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B4F61-5487-402D-95EB-6A214B2FEB9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68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A207542-F3CA-4F61-9AB2-EBEB9CC714D9}" type="datetimeFigureOut">
              <a:rPr lang="en-US" smtClean="0"/>
              <a:t>10/18/2021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A5B4F61-5487-402D-95EB-6A214B2FEB9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671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207542-F3CA-4F61-9AB2-EBEB9CC714D9}" type="datetimeFigureOut">
              <a:rPr lang="en-US" smtClean="0"/>
              <a:t>10/18/2021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A5B4F61-5487-402D-95EB-6A214B2FEB9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036285"/>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F2F8-E530-44EF-955F-84BF1DD72F0B}"/>
              </a:ext>
            </a:extLst>
          </p:cNvPr>
          <p:cNvSpPr>
            <a:spLocks noGrp="1"/>
          </p:cNvSpPr>
          <p:nvPr>
            <p:ph type="ctrTitle"/>
          </p:nvPr>
        </p:nvSpPr>
        <p:spPr/>
        <p:txBody>
          <a:bodyPr/>
          <a:lstStyle/>
          <a:p>
            <a:r>
              <a:rPr lang="en-US" dirty="0"/>
              <a:t>Housing project</a:t>
            </a:r>
          </a:p>
        </p:txBody>
      </p:sp>
      <p:sp>
        <p:nvSpPr>
          <p:cNvPr id="3" name="Subtitle 2">
            <a:extLst>
              <a:ext uri="{FF2B5EF4-FFF2-40B4-BE49-F238E27FC236}">
                <a16:creationId xmlns:a16="http://schemas.microsoft.com/office/drawing/2014/main" id="{9750E245-D48C-41A4-8101-1C1CE45274D7}"/>
              </a:ext>
            </a:extLst>
          </p:cNvPr>
          <p:cNvSpPr>
            <a:spLocks noGrp="1"/>
          </p:cNvSpPr>
          <p:nvPr>
            <p:ph type="subTitle" idx="1"/>
          </p:nvPr>
        </p:nvSpPr>
        <p:spPr/>
        <p:txBody>
          <a:bodyPr/>
          <a:lstStyle/>
          <a:p>
            <a:r>
              <a:rPr lang="en-US" dirty="0"/>
              <a:t>Name – Kaushik veer</a:t>
            </a:r>
          </a:p>
        </p:txBody>
      </p:sp>
    </p:spTree>
    <p:extLst>
      <p:ext uri="{BB962C8B-B14F-4D97-AF65-F5344CB8AC3E}">
        <p14:creationId xmlns:p14="http://schemas.microsoft.com/office/powerpoint/2010/main" val="3679293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62BB-B735-4122-B0A4-A18BAA15E1F3}"/>
              </a:ext>
            </a:extLst>
          </p:cNvPr>
          <p:cNvSpPr>
            <a:spLocks noGrp="1"/>
          </p:cNvSpPr>
          <p:nvPr>
            <p:ph type="title"/>
          </p:nvPr>
        </p:nvSpPr>
        <p:spPr>
          <a:xfrm>
            <a:off x="1451579" y="804520"/>
            <a:ext cx="9603275" cy="353162"/>
          </a:xfrm>
        </p:spPr>
        <p:txBody>
          <a:bodyPr>
            <a:normAutofit fontScale="90000"/>
          </a:bodyPr>
          <a:lstStyle/>
          <a:p>
            <a:r>
              <a:rPr lang="en-US" sz="1600" dirty="0"/>
              <a:t>Checking scatter and reg plots for checking relation of variables with the price.</a:t>
            </a:r>
            <a:br>
              <a:rPr lang="en-US" sz="1600" dirty="0"/>
            </a:br>
            <a:endParaRPr lang="en-US" sz="1600" dirty="0"/>
          </a:p>
        </p:txBody>
      </p:sp>
      <p:pic>
        <p:nvPicPr>
          <p:cNvPr id="5" name="Content Placeholder 4">
            <a:extLst>
              <a:ext uri="{FF2B5EF4-FFF2-40B4-BE49-F238E27FC236}">
                <a16:creationId xmlns:a16="http://schemas.microsoft.com/office/drawing/2014/main" id="{ACBA5FC1-B6ED-4FD8-8310-8A2874CE3B71}"/>
              </a:ext>
            </a:extLst>
          </p:cNvPr>
          <p:cNvPicPr>
            <a:picLocks noGrp="1" noChangeAspect="1"/>
          </p:cNvPicPr>
          <p:nvPr>
            <p:ph idx="1"/>
          </p:nvPr>
        </p:nvPicPr>
        <p:blipFill>
          <a:blip r:embed="rId2"/>
          <a:stretch>
            <a:fillRect/>
          </a:stretch>
        </p:blipFill>
        <p:spPr>
          <a:xfrm>
            <a:off x="966066" y="1094049"/>
            <a:ext cx="5729170" cy="4669901"/>
          </a:xfrm>
        </p:spPr>
      </p:pic>
      <p:pic>
        <p:nvPicPr>
          <p:cNvPr id="7" name="Picture 6">
            <a:extLst>
              <a:ext uri="{FF2B5EF4-FFF2-40B4-BE49-F238E27FC236}">
                <a16:creationId xmlns:a16="http://schemas.microsoft.com/office/drawing/2014/main" id="{C1BBF934-C51B-485E-884A-E6D6E81DB3BA}"/>
              </a:ext>
            </a:extLst>
          </p:cNvPr>
          <p:cNvPicPr>
            <a:picLocks noChangeAspect="1"/>
          </p:cNvPicPr>
          <p:nvPr/>
        </p:nvPicPr>
        <p:blipFill>
          <a:blip r:embed="rId3"/>
          <a:stretch>
            <a:fillRect/>
          </a:stretch>
        </p:blipFill>
        <p:spPr>
          <a:xfrm>
            <a:off x="6695236" y="1094049"/>
            <a:ext cx="5176850" cy="4669901"/>
          </a:xfrm>
          <a:prstGeom prst="rect">
            <a:avLst/>
          </a:prstGeom>
        </p:spPr>
      </p:pic>
    </p:spTree>
    <p:extLst>
      <p:ext uri="{BB962C8B-B14F-4D97-AF65-F5344CB8AC3E}">
        <p14:creationId xmlns:p14="http://schemas.microsoft.com/office/powerpoint/2010/main" val="423788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D0FE9-DF6A-48E4-B10F-5D7DCF003A16}"/>
              </a:ext>
            </a:extLst>
          </p:cNvPr>
          <p:cNvSpPr>
            <a:spLocks noGrp="1"/>
          </p:cNvSpPr>
          <p:nvPr>
            <p:ph idx="1"/>
          </p:nvPr>
        </p:nvSpPr>
        <p:spPr>
          <a:xfrm>
            <a:off x="1451579" y="1317072"/>
            <a:ext cx="9603275" cy="4149273"/>
          </a:xfrm>
        </p:spPr>
        <p:txBody>
          <a:bodyPr/>
          <a:lstStyle/>
          <a:p>
            <a:r>
              <a:rPr lang="en-US" b="1" dirty="0"/>
              <a:t>Observation of scatter and reg plots :-</a:t>
            </a:r>
          </a:p>
          <a:p>
            <a:pPr algn="l"/>
            <a:r>
              <a:rPr lang="en-US" sz="1600" b="0" i="0" dirty="0">
                <a:solidFill>
                  <a:srgbClr val="000000"/>
                </a:solidFill>
                <a:effectLst/>
              </a:rPr>
              <a:t>Column </a:t>
            </a:r>
            <a:r>
              <a:rPr lang="en-US" sz="1600" b="0" i="0" dirty="0" err="1">
                <a:solidFill>
                  <a:srgbClr val="000000"/>
                </a:solidFill>
                <a:effectLst/>
              </a:rPr>
              <a:t>OpenporchSF</a:t>
            </a:r>
            <a:r>
              <a:rPr lang="en-US" sz="1600" b="0" i="0" dirty="0">
                <a:solidFill>
                  <a:srgbClr val="000000"/>
                </a:solidFill>
                <a:effectLst/>
              </a:rPr>
              <a:t>, </a:t>
            </a:r>
            <a:r>
              <a:rPr lang="en-US" sz="1600" b="0" i="0" dirty="0" err="1">
                <a:solidFill>
                  <a:srgbClr val="000000"/>
                </a:solidFill>
                <a:effectLst/>
              </a:rPr>
              <a:t>WoodDeckSF</a:t>
            </a:r>
            <a:r>
              <a:rPr lang="en-US" sz="1600" b="0" i="0" dirty="0">
                <a:solidFill>
                  <a:srgbClr val="000000"/>
                </a:solidFill>
                <a:effectLst/>
              </a:rPr>
              <a:t>, </a:t>
            </a:r>
            <a:r>
              <a:rPr lang="en-US" sz="1600" b="0" i="0" dirty="0" err="1">
                <a:solidFill>
                  <a:srgbClr val="000000"/>
                </a:solidFill>
                <a:effectLst/>
              </a:rPr>
              <a:t>GarageArea</a:t>
            </a:r>
            <a:r>
              <a:rPr lang="en-US" sz="1600" b="0" i="0" dirty="0">
                <a:solidFill>
                  <a:srgbClr val="000000"/>
                </a:solidFill>
                <a:effectLst/>
              </a:rPr>
              <a:t>, </a:t>
            </a:r>
            <a:r>
              <a:rPr lang="en-US" sz="1600" b="0" i="0" dirty="0" err="1">
                <a:solidFill>
                  <a:srgbClr val="000000"/>
                </a:solidFill>
                <a:effectLst/>
              </a:rPr>
              <a:t>GarageYrBuilt</a:t>
            </a:r>
            <a:r>
              <a:rPr lang="en-US" sz="1600" b="0" i="0" dirty="0">
                <a:solidFill>
                  <a:srgbClr val="000000"/>
                </a:solidFill>
                <a:effectLst/>
              </a:rPr>
              <a:t>, </a:t>
            </a:r>
            <a:r>
              <a:rPr lang="en-US" sz="1600" b="0" i="0" dirty="0" err="1">
                <a:solidFill>
                  <a:srgbClr val="000000"/>
                </a:solidFill>
                <a:effectLst/>
              </a:rPr>
              <a:t>GrlivArea</a:t>
            </a:r>
            <a:r>
              <a:rPr lang="en-US" sz="1600" b="0" i="0" dirty="0">
                <a:solidFill>
                  <a:srgbClr val="000000"/>
                </a:solidFill>
                <a:effectLst/>
              </a:rPr>
              <a:t>, 1stflrsf, 2ndflrsf, </a:t>
            </a:r>
            <a:r>
              <a:rPr lang="en-US" sz="1600" b="0" i="0" dirty="0" err="1">
                <a:solidFill>
                  <a:srgbClr val="000000"/>
                </a:solidFill>
                <a:effectLst/>
              </a:rPr>
              <a:t>totalbsmtsf</a:t>
            </a:r>
            <a:r>
              <a:rPr lang="en-US" sz="1600" b="0" i="0" dirty="0">
                <a:solidFill>
                  <a:srgbClr val="000000"/>
                </a:solidFill>
                <a:effectLst/>
              </a:rPr>
              <a:t>, </a:t>
            </a:r>
            <a:r>
              <a:rPr lang="en-US" sz="1600" b="0" i="0" dirty="0" err="1">
                <a:solidFill>
                  <a:srgbClr val="000000"/>
                </a:solidFill>
                <a:effectLst/>
              </a:rPr>
              <a:t>YearremodAdd</a:t>
            </a:r>
            <a:r>
              <a:rPr lang="en-US" sz="1600" b="0" i="0" dirty="0">
                <a:solidFill>
                  <a:srgbClr val="000000"/>
                </a:solidFill>
                <a:effectLst/>
              </a:rPr>
              <a:t>, </a:t>
            </a:r>
            <a:r>
              <a:rPr lang="en-US" sz="1600" b="0" i="0" dirty="0" err="1">
                <a:solidFill>
                  <a:srgbClr val="000000"/>
                </a:solidFill>
                <a:effectLst/>
              </a:rPr>
              <a:t>Yearbuilt</a:t>
            </a:r>
            <a:r>
              <a:rPr lang="en-US" sz="1600" b="0" i="0" dirty="0">
                <a:solidFill>
                  <a:srgbClr val="000000"/>
                </a:solidFill>
                <a:effectLst/>
              </a:rPr>
              <a:t> , </a:t>
            </a:r>
            <a:r>
              <a:rPr lang="en-US" sz="1600" b="0" i="0" dirty="0" err="1">
                <a:solidFill>
                  <a:srgbClr val="000000"/>
                </a:solidFill>
                <a:effectLst/>
              </a:rPr>
              <a:t>lotfrontage,lotarea</a:t>
            </a:r>
            <a:r>
              <a:rPr lang="en-US" sz="1600" b="0" i="0" dirty="0">
                <a:solidFill>
                  <a:srgbClr val="000000"/>
                </a:solidFill>
                <a:effectLst/>
              </a:rPr>
              <a:t>, </a:t>
            </a:r>
            <a:r>
              <a:rPr lang="en-US" sz="1600" b="0" i="0" dirty="0" err="1">
                <a:solidFill>
                  <a:srgbClr val="000000"/>
                </a:solidFill>
                <a:effectLst/>
              </a:rPr>
              <a:t>masvnrarea</a:t>
            </a:r>
            <a:r>
              <a:rPr lang="en-US" sz="1600" b="0" i="0" dirty="0">
                <a:solidFill>
                  <a:srgbClr val="000000"/>
                </a:solidFill>
                <a:effectLst/>
              </a:rPr>
              <a:t>, bsmntfinsf1 have positive correlation with column </a:t>
            </a:r>
            <a:r>
              <a:rPr lang="en-US" sz="1600" b="0" i="0" dirty="0" err="1">
                <a:solidFill>
                  <a:srgbClr val="000000"/>
                </a:solidFill>
                <a:effectLst/>
              </a:rPr>
              <a:t>salesprice</a:t>
            </a:r>
            <a:r>
              <a:rPr lang="en-US" sz="1600" b="0" i="0" dirty="0">
                <a:solidFill>
                  <a:srgbClr val="000000"/>
                </a:solidFill>
                <a:effectLst/>
              </a:rPr>
              <a:t> as we can see in the graphs above</a:t>
            </a:r>
          </a:p>
          <a:p>
            <a:pPr algn="l"/>
            <a:r>
              <a:rPr lang="en-US" sz="1600" b="0" i="0" dirty="0">
                <a:solidFill>
                  <a:srgbClr val="000000"/>
                </a:solidFill>
                <a:effectLst/>
              </a:rPr>
              <a:t>column </a:t>
            </a:r>
            <a:r>
              <a:rPr lang="en-US" sz="1600" b="0" i="0" dirty="0" err="1">
                <a:solidFill>
                  <a:srgbClr val="000000"/>
                </a:solidFill>
                <a:effectLst/>
              </a:rPr>
              <a:t>MiscVal</a:t>
            </a:r>
            <a:r>
              <a:rPr lang="en-US" sz="1600" b="0" i="0" dirty="0">
                <a:solidFill>
                  <a:srgbClr val="000000"/>
                </a:solidFill>
                <a:effectLst/>
              </a:rPr>
              <a:t>, </a:t>
            </a:r>
            <a:r>
              <a:rPr lang="en-US" sz="1600" b="0" i="0" dirty="0" err="1">
                <a:solidFill>
                  <a:srgbClr val="000000"/>
                </a:solidFill>
                <a:effectLst/>
              </a:rPr>
              <a:t>Enclosedporch</a:t>
            </a:r>
            <a:r>
              <a:rPr lang="en-US" sz="1600" b="0" i="0" dirty="0">
                <a:solidFill>
                  <a:srgbClr val="000000"/>
                </a:solidFill>
                <a:effectLst/>
              </a:rPr>
              <a:t> have some negative correlation with sale price.</a:t>
            </a:r>
          </a:p>
          <a:p>
            <a:pPr algn="l"/>
            <a:r>
              <a:rPr lang="en-US" sz="1600" b="0" i="0" dirty="0">
                <a:solidFill>
                  <a:srgbClr val="000000"/>
                </a:solidFill>
                <a:effectLst/>
              </a:rPr>
              <a:t>remaining columns </a:t>
            </a:r>
            <a:r>
              <a:rPr lang="en-US" sz="1600" b="0" i="0" dirty="0" err="1">
                <a:solidFill>
                  <a:srgbClr val="000000"/>
                </a:solidFill>
                <a:effectLst/>
              </a:rPr>
              <a:t>dont</a:t>
            </a:r>
            <a:r>
              <a:rPr lang="en-US" sz="1600" b="0" i="0" dirty="0">
                <a:solidFill>
                  <a:srgbClr val="000000"/>
                </a:solidFill>
                <a:effectLst/>
              </a:rPr>
              <a:t> have correlation with </a:t>
            </a:r>
            <a:r>
              <a:rPr lang="en-US" sz="1600" b="0" i="0" dirty="0" err="1">
                <a:solidFill>
                  <a:srgbClr val="000000"/>
                </a:solidFill>
                <a:effectLst/>
              </a:rPr>
              <a:t>salesprice</a:t>
            </a:r>
            <a:r>
              <a:rPr lang="en-US" sz="1600" b="0" i="0" dirty="0">
                <a:solidFill>
                  <a:srgbClr val="000000"/>
                </a:solidFill>
                <a:effectLst/>
              </a:rPr>
              <a:t>.</a:t>
            </a:r>
          </a:p>
          <a:p>
            <a:pPr algn="l"/>
            <a:r>
              <a:rPr lang="en-US" sz="1600" dirty="0">
                <a:solidFill>
                  <a:srgbClr val="000000"/>
                </a:solidFill>
              </a:rPr>
              <a:t>This gives us the insights of our problem of finding most positive and negative correlated variables with the price.</a:t>
            </a:r>
            <a:endParaRPr lang="en-US" sz="1600" b="0" i="0" dirty="0">
              <a:solidFill>
                <a:srgbClr val="000000"/>
              </a:solidFill>
              <a:effectLst/>
            </a:endParaRPr>
          </a:p>
          <a:p>
            <a:endParaRPr lang="en-US" dirty="0"/>
          </a:p>
          <a:p>
            <a:endParaRPr lang="en-US" dirty="0"/>
          </a:p>
        </p:txBody>
      </p:sp>
    </p:spTree>
    <p:extLst>
      <p:ext uri="{BB962C8B-B14F-4D97-AF65-F5344CB8AC3E}">
        <p14:creationId xmlns:p14="http://schemas.microsoft.com/office/powerpoint/2010/main" val="3856648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A1C5C-E954-4E9C-853E-9BE54C4A2D23}"/>
              </a:ext>
            </a:extLst>
          </p:cNvPr>
          <p:cNvSpPr>
            <a:spLocks noGrp="1"/>
          </p:cNvSpPr>
          <p:nvPr>
            <p:ph idx="1"/>
          </p:nvPr>
        </p:nvSpPr>
        <p:spPr>
          <a:xfrm>
            <a:off x="1451579" y="134224"/>
            <a:ext cx="9603275" cy="5016616"/>
          </a:xfrm>
        </p:spPr>
        <p:txBody>
          <a:bodyPr>
            <a:normAutofit fontScale="92500" lnSpcReduction="20000"/>
          </a:bodyPr>
          <a:lstStyle/>
          <a:p>
            <a:r>
              <a:rPr lang="en-US" dirty="0"/>
              <a:t>Checking and removing outliers so that we can predict good results</a:t>
            </a:r>
          </a:p>
          <a:p>
            <a:r>
              <a:rPr lang="en-US" dirty="0"/>
              <a:t>                         </a:t>
            </a:r>
          </a:p>
          <a:p>
            <a:endParaRPr lang="en-US" dirty="0"/>
          </a:p>
          <a:p>
            <a:endParaRPr lang="en-US" dirty="0"/>
          </a:p>
          <a:p>
            <a:pPr marL="0" indent="0">
              <a:buNone/>
            </a:pPr>
            <a:r>
              <a:rPr lang="en-US" dirty="0"/>
              <a:t>                                                                 </a:t>
            </a:r>
          </a:p>
          <a:p>
            <a:pPr marL="0" indent="0">
              <a:buNone/>
            </a:pPr>
            <a:r>
              <a:rPr lang="en-US" dirty="0"/>
              <a:t>                                                                   we saw that there are some outliers present in</a:t>
            </a:r>
          </a:p>
          <a:p>
            <a:pPr marL="0" indent="0">
              <a:buNone/>
            </a:pPr>
            <a:r>
              <a:rPr lang="en-US" dirty="0"/>
              <a:t>                                                                      almost every column so we removed the outlier </a:t>
            </a:r>
          </a:p>
          <a:p>
            <a:pPr marL="0" indent="0">
              <a:buNone/>
            </a:pPr>
            <a:r>
              <a:rPr lang="en-US" dirty="0"/>
              <a:t>                                                                      using quantile method.                                        </a:t>
            </a:r>
          </a:p>
          <a:p>
            <a:endParaRPr lang="en-US" dirty="0"/>
          </a:p>
          <a:p>
            <a:endParaRPr lang="en-US" dirty="0"/>
          </a:p>
          <a:p>
            <a:endParaRPr lang="en-US" dirty="0"/>
          </a:p>
          <a:p>
            <a:r>
              <a:rPr lang="en-US" dirty="0"/>
              <a:t>                                                            </a:t>
            </a:r>
          </a:p>
        </p:txBody>
      </p:sp>
      <p:pic>
        <p:nvPicPr>
          <p:cNvPr id="8" name="Picture 7">
            <a:extLst>
              <a:ext uri="{FF2B5EF4-FFF2-40B4-BE49-F238E27FC236}">
                <a16:creationId xmlns:a16="http://schemas.microsoft.com/office/drawing/2014/main" id="{E2B52302-A94F-42B7-8855-79CED60CA52B}"/>
              </a:ext>
            </a:extLst>
          </p:cNvPr>
          <p:cNvPicPr>
            <a:picLocks noChangeAspect="1"/>
          </p:cNvPicPr>
          <p:nvPr/>
        </p:nvPicPr>
        <p:blipFill>
          <a:blip r:embed="rId2"/>
          <a:stretch>
            <a:fillRect/>
          </a:stretch>
        </p:blipFill>
        <p:spPr>
          <a:xfrm>
            <a:off x="296412" y="738231"/>
            <a:ext cx="5475214" cy="4203432"/>
          </a:xfrm>
          <a:prstGeom prst="rect">
            <a:avLst/>
          </a:prstGeom>
        </p:spPr>
      </p:pic>
    </p:spTree>
    <p:extLst>
      <p:ext uri="{BB962C8B-B14F-4D97-AF65-F5344CB8AC3E}">
        <p14:creationId xmlns:p14="http://schemas.microsoft.com/office/powerpoint/2010/main" val="1983711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F585-5051-4CFF-9DE6-EBA78D57DC32}"/>
              </a:ext>
            </a:extLst>
          </p:cNvPr>
          <p:cNvSpPr>
            <a:spLocks noGrp="1"/>
          </p:cNvSpPr>
          <p:nvPr>
            <p:ph type="title"/>
          </p:nvPr>
        </p:nvSpPr>
        <p:spPr>
          <a:xfrm>
            <a:off x="1449217" y="804889"/>
            <a:ext cx="9605635" cy="327625"/>
          </a:xfrm>
        </p:spPr>
        <p:txBody>
          <a:bodyPr>
            <a:noAutofit/>
          </a:bodyPr>
          <a:lstStyle/>
          <a:p>
            <a:r>
              <a:rPr lang="en-US" sz="2000" b="1" dirty="0"/>
              <a:t>Checking correlation</a:t>
            </a:r>
          </a:p>
        </p:txBody>
      </p:sp>
      <p:pic>
        <p:nvPicPr>
          <p:cNvPr id="6" name="Content Placeholder 5">
            <a:extLst>
              <a:ext uri="{FF2B5EF4-FFF2-40B4-BE49-F238E27FC236}">
                <a16:creationId xmlns:a16="http://schemas.microsoft.com/office/drawing/2014/main" id="{E817DDB5-B618-4D49-8E9D-8DF52BABEE4B}"/>
              </a:ext>
            </a:extLst>
          </p:cNvPr>
          <p:cNvPicPr>
            <a:picLocks noGrp="1" noChangeAspect="1"/>
          </p:cNvPicPr>
          <p:nvPr>
            <p:ph sz="half" idx="1"/>
          </p:nvPr>
        </p:nvPicPr>
        <p:blipFill>
          <a:blip r:embed="rId2"/>
          <a:stretch>
            <a:fillRect/>
          </a:stretch>
        </p:blipFill>
        <p:spPr>
          <a:xfrm>
            <a:off x="352338" y="1399137"/>
            <a:ext cx="6061433" cy="4733215"/>
          </a:xfrm>
        </p:spPr>
      </p:pic>
      <p:sp>
        <p:nvSpPr>
          <p:cNvPr id="4" name="Content Placeholder 3">
            <a:extLst>
              <a:ext uri="{FF2B5EF4-FFF2-40B4-BE49-F238E27FC236}">
                <a16:creationId xmlns:a16="http://schemas.microsoft.com/office/drawing/2014/main" id="{4CFFDA4C-B86E-4B11-9817-A75AF7506F69}"/>
              </a:ext>
            </a:extLst>
          </p:cNvPr>
          <p:cNvSpPr>
            <a:spLocks noGrp="1"/>
          </p:cNvSpPr>
          <p:nvPr>
            <p:ph sz="half" idx="2"/>
          </p:nvPr>
        </p:nvSpPr>
        <p:spPr>
          <a:xfrm>
            <a:off x="6413771" y="1904301"/>
            <a:ext cx="4645152" cy="3554562"/>
          </a:xfrm>
        </p:spPr>
        <p:txBody>
          <a:bodyPr/>
          <a:lstStyle/>
          <a:p>
            <a:r>
              <a:rPr lang="en-US" dirty="0"/>
              <a:t>After checking the correlation there is not much insight as very less columns are strongly correlated with the output variable which is </a:t>
            </a:r>
            <a:r>
              <a:rPr lang="en-US" dirty="0" err="1"/>
              <a:t>Salesprice</a:t>
            </a:r>
            <a:r>
              <a:rPr lang="en-US" dirty="0"/>
              <a:t> of the houses in the Australian region.</a:t>
            </a:r>
          </a:p>
        </p:txBody>
      </p:sp>
    </p:spTree>
    <p:extLst>
      <p:ext uri="{BB962C8B-B14F-4D97-AF65-F5344CB8AC3E}">
        <p14:creationId xmlns:p14="http://schemas.microsoft.com/office/powerpoint/2010/main" val="8012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DE6B-A6C5-4C2B-BF03-02595D1DD4BA}"/>
              </a:ext>
            </a:extLst>
          </p:cNvPr>
          <p:cNvSpPr>
            <a:spLocks noGrp="1"/>
          </p:cNvSpPr>
          <p:nvPr>
            <p:ph type="title"/>
          </p:nvPr>
        </p:nvSpPr>
        <p:spPr>
          <a:xfrm>
            <a:off x="1449217" y="804890"/>
            <a:ext cx="9605635" cy="419904"/>
          </a:xfrm>
        </p:spPr>
        <p:txBody>
          <a:bodyPr>
            <a:normAutofit fontScale="90000"/>
          </a:bodyPr>
          <a:lstStyle/>
          <a:p>
            <a:r>
              <a:rPr lang="en-US" sz="2400" b="1" dirty="0"/>
              <a:t>Removing skewness</a:t>
            </a:r>
          </a:p>
        </p:txBody>
      </p:sp>
      <p:sp>
        <p:nvSpPr>
          <p:cNvPr id="4" name="Content Placeholder 3">
            <a:extLst>
              <a:ext uri="{FF2B5EF4-FFF2-40B4-BE49-F238E27FC236}">
                <a16:creationId xmlns:a16="http://schemas.microsoft.com/office/drawing/2014/main" id="{D1D3AA81-24E2-4F68-B089-F9EE0BFA5253}"/>
              </a:ext>
            </a:extLst>
          </p:cNvPr>
          <p:cNvSpPr>
            <a:spLocks noGrp="1"/>
          </p:cNvSpPr>
          <p:nvPr>
            <p:ph sz="half" idx="2"/>
          </p:nvPr>
        </p:nvSpPr>
        <p:spPr>
          <a:xfrm>
            <a:off x="6413771" y="1761687"/>
            <a:ext cx="4645152" cy="3697175"/>
          </a:xfrm>
        </p:spPr>
        <p:txBody>
          <a:bodyPr>
            <a:normAutofit/>
          </a:bodyPr>
          <a:lstStyle/>
          <a:p>
            <a:r>
              <a:rPr lang="en-US" sz="1600" dirty="0"/>
              <a:t>We saw that there is skewness present in the non categorical variables like :-</a:t>
            </a:r>
          </a:p>
          <a:p>
            <a:r>
              <a:rPr lang="en-US" sz="1600" dirty="0" err="1"/>
              <a:t>LotArea</a:t>
            </a:r>
            <a:r>
              <a:rPr lang="en-US" sz="1600" dirty="0"/>
              <a:t>, </a:t>
            </a:r>
            <a:r>
              <a:rPr lang="en-US" sz="1600" dirty="0" err="1"/>
              <a:t>MasVnrArea</a:t>
            </a:r>
            <a:r>
              <a:rPr lang="en-US" sz="1600" dirty="0"/>
              <a:t>, BsmtFinSF1 ,BsmtFinSF2, </a:t>
            </a:r>
            <a:r>
              <a:rPr lang="en-US" sz="1600" dirty="0" err="1"/>
              <a:t>BsmtUnfSF</a:t>
            </a:r>
            <a:r>
              <a:rPr lang="en-US" sz="1600" dirty="0"/>
              <a:t>, </a:t>
            </a:r>
            <a:r>
              <a:rPr lang="en-US" sz="1600" dirty="0" err="1"/>
              <a:t>TotalBsmtSF</a:t>
            </a:r>
            <a:r>
              <a:rPr lang="en-US" sz="1600" dirty="0"/>
              <a:t>, 1stFlrSF, 2ndFlrSF, </a:t>
            </a:r>
            <a:r>
              <a:rPr lang="en-US" sz="1600" dirty="0" err="1"/>
              <a:t>LowQualFinSF</a:t>
            </a:r>
            <a:r>
              <a:rPr lang="en-US" sz="1600" dirty="0"/>
              <a:t>, </a:t>
            </a:r>
            <a:r>
              <a:rPr lang="en-US" sz="1600" dirty="0" err="1"/>
              <a:t>GrLivArea</a:t>
            </a:r>
            <a:r>
              <a:rPr lang="en-US" sz="1600" dirty="0"/>
              <a:t>, </a:t>
            </a:r>
            <a:r>
              <a:rPr lang="en-US" sz="1600" dirty="0" err="1"/>
              <a:t>LotFrontage</a:t>
            </a:r>
            <a:r>
              <a:rPr lang="en-US" sz="1600" dirty="0"/>
              <a:t>.</a:t>
            </a:r>
          </a:p>
          <a:p>
            <a:r>
              <a:rPr lang="en-US" sz="1600" dirty="0"/>
              <a:t>We used power transform method to remove skewness from the data.</a:t>
            </a:r>
          </a:p>
          <a:p>
            <a:endParaRPr lang="en-US" sz="1600" dirty="0"/>
          </a:p>
        </p:txBody>
      </p:sp>
      <p:pic>
        <p:nvPicPr>
          <p:cNvPr id="10" name="Content Placeholder 9">
            <a:extLst>
              <a:ext uri="{FF2B5EF4-FFF2-40B4-BE49-F238E27FC236}">
                <a16:creationId xmlns:a16="http://schemas.microsoft.com/office/drawing/2014/main" id="{D2467258-181B-4D9D-A8D1-6893F5E95B07}"/>
              </a:ext>
            </a:extLst>
          </p:cNvPr>
          <p:cNvPicPr>
            <a:picLocks noGrp="1" noChangeAspect="1"/>
          </p:cNvPicPr>
          <p:nvPr>
            <p:ph sz="half" idx="1"/>
          </p:nvPr>
        </p:nvPicPr>
        <p:blipFill>
          <a:blip r:embed="rId2"/>
          <a:stretch>
            <a:fillRect/>
          </a:stretch>
        </p:blipFill>
        <p:spPr>
          <a:xfrm>
            <a:off x="443364" y="1879135"/>
            <a:ext cx="5649461" cy="3579728"/>
          </a:xfrm>
        </p:spPr>
      </p:pic>
    </p:spTree>
    <p:extLst>
      <p:ext uri="{BB962C8B-B14F-4D97-AF65-F5344CB8AC3E}">
        <p14:creationId xmlns:p14="http://schemas.microsoft.com/office/powerpoint/2010/main" val="2074806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6D594-8F03-4CF6-8411-243276A9B17E}"/>
              </a:ext>
            </a:extLst>
          </p:cNvPr>
          <p:cNvSpPr>
            <a:spLocks noGrp="1"/>
          </p:cNvSpPr>
          <p:nvPr>
            <p:ph type="title"/>
          </p:nvPr>
        </p:nvSpPr>
        <p:spPr>
          <a:xfrm>
            <a:off x="1451579" y="804520"/>
            <a:ext cx="9603275" cy="587136"/>
          </a:xfrm>
        </p:spPr>
        <p:txBody>
          <a:bodyPr/>
          <a:lstStyle/>
          <a:p>
            <a:r>
              <a:rPr lang="en-US" dirty="0"/>
              <a:t>Model building and evaluation</a:t>
            </a:r>
          </a:p>
        </p:txBody>
      </p:sp>
      <p:sp>
        <p:nvSpPr>
          <p:cNvPr id="3" name="Content Placeholder 2">
            <a:extLst>
              <a:ext uri="{FF2B5EF4-FFF2-40B4-BE49-F238E27FC236}">
                <a16:creationId xmlns:a16="http://schemas.microsoft.com/office/drawing/2014/main" id="{6420DA2D-7231-4EAD-9373-3DA94E247FCE}"/>
              </a:ext>
            </a:extLst>
          </p:cNvPr>
          <p:cNvSpPr>
            <a:spLocks noGrp="1"/>
          </p:cNvSpPr>
          <p:nvPr>
            <p:ph idx="1"/>
          </p:nvPr>
        </p:nvSpPr>
        <p:spPr>
          <a:xfrm>
            <a:off x="1451579" y="1853968"/>
            <a:ext cx="9603275" cy="3612378"/>
          </a:xfrm>
        </p:spPr>
        <p:txBody>
          <a:bodyPr/>
          <a:lstStyle/>
          <a:p>
            <a:r>
              <a:rPr lang="en-US" sz="1600" dirty="0"/>
              <a:t>We split the data into X &amp; Y where x holds all the input variables and y holds the output variable. </a:t>
            </a:r>
          </a:p>
          <a:p>
            <a:r>
              <a:rPr lang="en-US" sz="1600" dirty="0"/>
              <a:t>We used standard scaler to scale the data and we went forward with model building of the data. </a:t>
            </a:r>
          </a:p>
          <a:p>
            <a:r>
              <a:rPr lang="en-US" sz="1600" i="0" dirty="0">
                <a:solidFill>
                  <a:srgbClr val="000000"/>
                </a:solidFill>
                <a:effectLst/>
              </a:rPr>
              <a:t>we will check the metrics such as r2_score and mean cross </a:t>
            </a:r>
            <a:r>
              <a:rPr lang="en-US" sz="1600" i="0" dirty="0" err="1">
                <a:solidFill>
                  <a:srgbClr val="000000"/>
                </a:solidFill>
                <a:effectLst/>
              </a:rPr>
              <a:t>val</a:t>
            </a:r>
            <a:r>
              <a:rPr lang="en-US" sz="1600" i="0" dirty="0">
                <a:solidFill>
                  <a:srgbClr val="000000"/>
                </a:solidFill>
                <a:effectLst/>
              </a:rPr>
              <a:t> score as well as mean absolute </a:t>
            </a:r>
            <a:r>
              <a:rPr lang="en-US" sz="1600" i="0" dirty="0" err="1">
                <a:solidFill>
                  <a:srgbClr val="000000"/>
                </a:solidFill>
                <a:effectLst/>
              </a:rPr>
              <a:t>erroe</a:t>
            </a:r>
            <a:r>
              <a:rPr lang="en-US" sz="1600" i="0" dirty="0">
                <a:solidFill>
                  <a:srgbClr val="000000"/>
                </a:solidFill>
                <a:effectLst/>
              </a:rPr>
              <a:t> before choosing the best model </a:t>
            </a:r>
          </a:p>
          <a:p>
            <a:r>
              <a:rPr lang="en-US" sz="1600" i="0" dirty="0">
                <a:solidFill>
                  <a:srgbClr val="000000"/>
                </a:solidFill>
                <a:effectLst/>
              </a:rPr>
              <a:t>We used </a:t>
            </a:r>
            <a:r>
              <a:rPr lang="en-US" sz="1600" dirty="0">
                <a:solidFill>
                  <a:srgbClr val="000000"/>
                </a:solidFill>
              </a:rPr>
              <a:t>regression models to predict the data like </a:t>
            </a:r>
            <a:r>
              <a:rPr lang="en-US" sz="1600" i="0" dirty="0" err="1">
                <a:solidFill>
                  <a:srgbClr val="000000"/>
                </a:solidFill>
                <a:effectLst/>
              </a:rPr>
              <a:t>GradientBoostingRegressor</a:t>
            </a:r>
            <a:r>
              <a:rPr lang="en-US" sz="1600" i="0" dirty="0">
                <a:solidFill>
                  <a:srgbClr val="000000"/>
                </a:solidFill>
                <a:effectLst/>
              </a:rPr>
              <a:t>,  </a:t>
            </a:r>
            <a:r>
              <a:rPr lang="en-US" sz="1600" i="0" dirty="0" err="1">
                <a:solidFill>
                  <a:srgbClr val="000000"/>
                </a:solidFill>
                <a:effectLst/>
              </a:rPr>
              <a:t>LinearRegression</a:t>
            </a:r>
            <a:r>
              <a:rPr lang="en-US" sz="1600" i="0" dirty="0">
                <a:solidFill>
                  <a:srgbClr val="000000"/>
                </a:solidFill>
                <a:effectLst/>
              </a:rPr>
              <a:t>, Ridge, </a:t>
            </a:r>
            <a:r>
              <a:rPr lang="en-US" sz="1600" i="0" dirty="0" err="1">
                <a:solidFill>
                  <a:srgbClr val="000000"/>
                </a:solidFill>
                <a:effectLst/>
              </a:rPr>
              <a:t>BayesianRidge</a:t>
            </a:r>
            <a:r>
              <a:rPr lang="en-US" sz="1600" i="0" dirty="0">
                <a:solidFill>
                  <a:srgbClr val="000000"/>
                </a:solidFill>
                <a:effectLst/>
              </a:rPr>
              <a:t>, </a:t>
            </a:r>
            <a:r>
              <a:rPr lang="en-US" sz="1600" i="0" dirty="0" err="1">
                <a:solidFill>
                  <a:srgbClr val="000000"/>
                </a:solidFill>
                <a:effectLst/>
              </a:rPr>
              <a:t>SGDRegressor</a:t>
            </a:r>
            <a:r>
              <a:rPr lang="en-US" sz="1600" i="0" dirty="0">
                <a:solidFill>
                  <a:srgbClr val="000000"/>
                </a:solidFill>
                <a:effectLst/>
              </a:rPr>
              <a:t>, SVR,  </a:t>
            </a:r>
            <a:r>
              <a:rPr lang="en-US" sz="1600" i="0" dirty="0" err="1">
                <a:solidFill>
                  <a:srgbClr val="000000"/>
                </a:solidFill>
                <a:effectLst/>
              </a:rPr>
              <a:t>AdaBoostRegressor</a:t>
            </a:r>
            <a:r>
              <a:rPr lang="en-US" sz="1600" i="0" dirty="0">
                <a:solidFill>
                  <a:srgbClr val="000000"/>
                </a:solidFill>
                <a:effectLst/>
              </a:rPr>
              <a:t>, </a:t>
            </a:r>
            <a:r>
              <a:rPr lang="en-US" sz="1600" i="0" dirty="0" err="1">
                <a:solidFill>
                  <a:srgbClr val="000000"/>
                </a:solidFill>
                <a:effectLst/>
              </a:rPr>
              <a:t>KNeighborsRegressor</a:t>
            </a:r>
            <a:r>
              <a:rPr lang="en-US" sz="1600" i="0" dirty="0">
                <a:solidFill>
                  <a:srgbClr val="000000"/>
                </a:solidFill>
                <a:effectLst/>
              </a:rPr>
              <a:t>, </a:t>
            </a:r>
            <a:r>
              <a:rPr lang="en-US" sz="1600" i="0" dirty="0" err="1">
                <a:solidFill>
                  <a:srgbClr val="000000"/>
                </a:solidFill>
                <a:effectLst/>
              </a:rPr>
              <a:t>RandomForestRegressor</a:t>
            </a:r>
            <a:r>
              <a:rPr lang="en-US" sz="1600" i="0" dirty="0">
                <a:solidFill>
                  <a:srgbClr val="000000"/>
                </a:solidFill>
                <a:effectLst/>
              </a:rPr>
              <a:t>, </a:t>
            </a:r>
            <a:r>
              <a:rPr lang="en-US" sz="1600" i="0" dirty="0" err="1">
                <a:solidFill>
                  <a:srgbClr val="000000"/>
                </a:solidFill>
                <a:effectLst/>
              </a:rPr>
              <a:t>BaggingRegressor</a:t>
            </a:r>
            <a:r>
              <a:rPr lang="en-US" sz="1600" i="0" dirty="0">
                <a:solidFill>
                  <a:srgbClr val="000000"/>
                </a:solidFill>
                <a:effectLst/>
              </a:rPr>
              <a:t>, </a:t>
            </a:r>
            <a:r>
              <a:rPr lang="en-US" sz="1600" i="0" dirty="0" err="1">
                <a:solidFill>
                  <a:srgbClr val="000000"/>
                </a:solidFill>
                <a:effectLst/>
              </a:rPr>
              <a:t>DecisionTreeRegressor</a:t>
            </a:r>
            <a:r>
              <a:rPr lang="en-US" sz="1600" i="0" dirty="0">
                <a:solidFill>
                  <a:srgbClr val="000000"/>
                </a:solidFill>
                <a:effectLst/>
              </a:rPr>
              <a:t> ,</a:t>
            </a:r>
            <a:r>
              <a:rPr lang="en-US" sz="1600" i="0" dirty="0" err="1">
                <a:solidFill>
                  <a:srgbClr val="000000"/>
                </a:solidFill>
                <a:effectLst/>
              </a:rPr>
              <a:t>ExtraTreesRegressor</a:t>
            </a:r>
            <a:r>
              <a:rPr lang="en-US" sz="1600" i="0" dirty="0">
                <a:solidFill>
                  <a:srgbClr val="000000"/>
                </a:solidFill>
                <a:effectLst/>
              </a:rPr>
              <a:t>.</a:t>
            </a:r>
          </a:p>
          <a:p>
            <a:r>
              <a:rPr lang="en-US" sz="1600" dirty="0">
                <a:solidFill>
                  <a:srgbClr val="000000"/>
                </a:solidFill>
              </a:rPr>
              <a:t>Below are the images of the results that we got from our models and their r2 score, cross </a:t>
            </a:r>
            <a:r>
              <a:rPr lang="en-US" sz="1600" dirty="0" err="1">
                <a:solidFill>
                  <a:srgbClr val="000000"/>
                </a:solidFill>
              </a:rPr>
              <a:t>val</a:t>
            </a:r>
            <a:r>
              <a:rPr lang="en-US" sz="1600" dirty="0">
                <a:solidFill>
                  <a:srgbClr val="000000"/>
                </a:solidFill>
              </a:rPr>
              <a:t> mean score, as well as the error.</a:t>
            </a:r>
            <a:endParaRPr lang="en-US" dirty="0"/>
          </a:p>
        </p:txBody>
      </p:sp>
    </p:spTree>
    <p:extLst>
      <p:ext uri="{BB962C8B-B14F-4D97-AF65-F5344CB8AC3E}">
        <p14:creationId xmlns:p14="http://schemas.microsoft.com/office/powerpoint/2010/main" val="3390922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FC0F8F-4791-4020-AC57-11D946DF1A18}"/>
              </a:ext>
            </a:extLst>
          </p:cNvPr>
          <p:cNvPicPr>
            <a:picLocks noChangeAspect="1"/>
          </p:cNvPicPr>
          <p:nvPr/>
        </p:nvPicPr>
        <p:blipFill>
          <a:blip r:embed="rId2"/>
          <a:stretch>
            <a:fillRect/>
          </a:stretch>
        </p:blipFill>
        <p:spPr>
          <a:xfrm>
            <a:off x="1150148" y="262059"/>
            <a:ext cx="3381847" cy="5763429"/>
          </a:xfrm>
          <a:prstGeom prst="rect">
            <a:avLst/>
          </a:prstGeom>
        </p:spPr>
      </p:pic>
      <p:pic>
        <p:nvPicPr>
          <p:cNvPr id="7" name="Picture 6">
            <a:extLst>
              <a:ext uri="{FF2B5EF4-FFF2-40B4-BE49-F238E27FC236}">
                <a16:creationId xmlns:a16="http://schemas.microsoft.com/office/drawing/2014/main" id="{8B2EAB85-3158-4DFD-9147-6240F6E4ED66}"/>
              </a:ext>
            </a:extLst>
          </p:cNvPr>
          <p:cNvPicPr>
            <a:picLocks noChangeAspect="1"/>
          </p:cNvPicPr>
          <p:nvPr/>
        </p:nvPicPr>
        <p:blipFill>
          <a:blip r:embed="rId3"/>
          <a:stretch>
            <a:fillRect/>
          </a:stretch>
        </p:blipFill>
        <p:spPr>
          <a:xfrm>
            <a:off x="6165908" y="262059"/>
            <a:ext cx="3440647" cy="5763429"/>
          </a:xfrm>
          <a:prstGeom prst="rect">
            <a:avLst/>
          </a:prstGeom>
        </p:spPr>
      </p:pic>
    </p:spTree>
    <p:extLst>
      <p:ext uri="{BB962C8B-B14F-4D97-AF65-F5344CB8AC3E}">
        <p14:creationId xmlns:p14="http://schemas.microsoft.com/office/powerpoint/2010/main" val="246850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A5E00-18EC-4D8E-80E0-B20AFB9322A3}"/>
              </a:ext>
            </a:extLst>
          </p:cNvPr>
          <p:cNvSpPr>
            <a:spLocks noGrp="1"/>
          </p:cNvSpPr>
          <p:nvPr>
            <p:ph idx="1"/>
          </p:nvPr>
        </p:nvSpPr>
        <p:spPr>
          <a:xfrm>
            <a:off x="1417073" y="1260446"/>
            <a:ext cx="9603275" cy="4337107"/>
          </a:xfrm>
        </p:spPr>
        <p:txBody>
          <a:bodyPr/>
          <a:lstStyle/>
          <a:p>
            <a:r>
              <a:rPr lang="en-US" b="1" dirty="0"/>
              <a:t>O</a:t>
            </a:r>
            <a:r>
              <a:rPr lang="en-US" sz="2000" b="1" dirty="0">
                <a:latin typeface="+mn-lt"/>
              </a:rPr>
              <a:t>bservations</a:t>
            </a:r>
          </a:p>
          <a:p>
            <a:endParaRPr lang="en-US" dirty="0"/>
          </a:p>
          <a:p>
            <a:pPr algn="l" rtl="0"/>
            <a:r>
              <a:rPr lang="en-US" sz="1600" dirty="0">
                <a:solidFill>
                  <a:srgbClr val="000000"/>
                </a:solidFill>
              </a:rPr>
              <a:t>O</a:t>
            </a:r>
            <a:r>
              <a:rPr lang="en-US" sz="1600" i="0" dirty="0">
                <a:solidFill>
                  <a:srgbClr val="000000"/>
                </a:solidFill>
                <a:effectLst/>
              </a:rPr>
              <a:t>ur best performing model is </a:t>
            </a:r>
            <a:r>
              <a:rPr lang="en-US" sz="1600" i="0" dirty="0" err="1">
                <a:solidFill>
                  <a:srgbClr val="000000"/>
                </a:solidFill>
                <a:effectLst/>
              </a:rPr>
              <a:t>ExtratreeRegressor</a:t>
            </a:r>
            <a:r>
              <a:rPr lang="en-US" sz="1600" i="0" dirty="0">
                <a:solidFill>
                  <a:srgbClr val="000000"/>
                </a:solidFill>
                <a:effectLst/>
              </a:rPr>
              <a:t> with 90% accuracy.</a:t>
            </a:r>
          </a:p>
          <a:p>
            <a:pPr algn="l" rtl="0"/>
            <a:r>
              <a:rPr lang="en-US" sz="1600" dirty="0">
                <a:solidFill>
                  <a:srgbClr val="000000"/>
                </a:solidFill>
              </a:rPr>
              <a:t>A</a:t>
            </a:r>
            <a:r>
              <a:rPr lang="en-US" sz="1600" i="0" dirty="0">
                <a:solidFill>
                  <a:srgbClr val="000000"/>
                </a:solidFill>
                <a:effectLst/>
              </a:rPr>
              <a:t>fter extra tree our 2nd and 3rd best models are random forest regressor with close to 88% r2 score and gradient boosting with close to 89% r2 score.</a:t>
            </a:r>
          </a:p>
          <a:p>
            <a:pPr algn="l" rtl="0"/>
            <a:r>
              <a:rPr lang="en-US" sz="1600" dirty="0">
                <a:solidFill>
                  <a:srgbClr val="000000"/>
                </a:solidFill>
              </a:rPr>
              <a:t>W</a:t>
            </a:r>
            <a:r>
              <a:rPr lang="en-US" sz="1600" i="0" dirty="0">
                <a:solidFill>
                  <a:srgbClr val="000000"/>
                </a:solidFill>
                <a:effectLst/>
              </a:rPr>
              <a:t>e will try to hyper tune our top 3 models and check whether we can improve the accuracy.</a:t>
            </a:r>
          </a:p>
          <a:p>
            <a:r>
              <a:rPr lang="en-US" sz="1600" dirty="0"/>
              <a:t>Above are the images of the results that we got from hyper tuning the top 3 models.</a:t>
            </a:r>
          </a:p>
        </p:txBody>
      </p:sp>
    </p:spTree>
    <p:extLst>
      <p:ext uri="{BB962C8B-B14F-4D97-AF65-F5344CB8AC3E}">
        <p14:creationId xmlns:p14="http://schemas.microsoft.com/office/powerpoint/2010/main" val="3803715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76E407C-B482-4440-8851-5171B4F6745C}"/>
              </a:ext>
            </a:extLst>
          </p:cNvPr>
          <p:cNvPicPr>
            <a:picLocks noGrp="1" noChangeAspect="1"/>
          </p:cNvPicPr>
          <p:nvPr>
            <p:ph sz="half" idx="1"/>
          </p:nvPr>
        </p:nvPicPr>
        <p:blipFill>
          <a:blip r:embed="rId2"/>
          <a:stretch>
            <a:fillRect/>
          </a:stretch>
        </p:blipFill>
        <p:spPr>
          <a:xfrm>
            <a:off x="6413770" y="1191237"/>
            <a:ext cx="5506983" cy="2590090"/>
          </a:xfrm>
        </p:spPr>
      </p:pic>
      <p:pic>
        <p:nvPicPr>
          <p:cNvPr id="10" name="Picture 9">
            <a:extLst>
              <a:ext uri="{FF2B5EF4-FFF2-40B4-BE49-F238E27FC236}">
                <a16:creationId xmlns:a16="http://schemas.microsoft.com/office/drawing/2014/main" id="{85045C3D-D3AD-493A-8C6D-E29D09B7FB84}"/>
              </a:ext>
            </a:extLst>
          </p:cNvPr>
          <p:cNvPicPr>
            <a:picLocks noChangeAspect="1"/>
          </p:cNvPicPr>
          <p:nvPr/>
        </p:nvPicPr>
        <p:blipFill>
          <a:blip r:embed="rId3"/>
          <a:stretch>
            <a:fillRect/>
          </a:stretch>
        </p:blipFill>
        <p:spPr>
          <a:xfrm>
            <a:off x="148924" y="1191237"/>
            <a:ext cx="6264847" cy="4861874"/>
          </a:xfrm>
          <a:prstGeom prst="rect">
            <a:avLst/>
          </a:prstGeom>
        </p:spPr>
      </p:pic>
      <p:pic>
        <p:nvPicPr>
          <p:cNvPr id="11" name="Picture 10">
            <a:extLst>
              <a:ext uri="{FF2B5EF4-FFF2-40B4-BE49-F238E27FC236}">
                <a16:creationId xmlns:a16="http://schemas.microsoft.com/office/drawing/2014/main" id="{190C3212-34A4-4337-942D-E0EDAB599387}"/>
              </a:ext>
            </a:extLst>
          </p:cNvPr>
          <p:cNvPicPr>
            <a:picLocks noChangeAspect="1"/>
          </p:cNvPicPr>
          <p:nvPr/>
        </p:nvPicPr>
        <p:blipFill>
          <a:blip r:embed="rId4"/>
          <a:stretch>
            <a:fillRect/>
          </a:stretch>
        </p:blipFill>
        <p:spPr>
          <a:xfrm>
            <a:off x="6413772" y="3781327"/>
            <a:ext cx="5506984" cy="2271784"/>
          </a:xfrm>
          <a:prstGeom prst="rect">
            <a:avLst/>
          </a:prstGeom>
        </p:spPr>
      </p:pic>
    </p:spTree>
    <p:extLst>
      <p:ext uri="{BB962C8B-B14F-4D97-AF65-F5344CB8AC3E}">
        <p14:creationId xmlns:p14="http://schemas.microsoft.com/office/powerpoint/2010/main" val="3175249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B0DE-D652-4493-8962-15649B7A77B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1CBBDB2-F4A5-4BC7-B945-A2BB13344566}"/>
              </a:ext>
            </a:extLst>
          </p:cNvPr>
          <p:cNvSpPr>
            <a:spLocks noGrp="1"/>
          </p:cNvSpPr>
          <p:nvPr>
            <p:ph idx="1"/>
          </p:nvPr>
        </p:nvSpPr>
        <p:spPr/>
        <p:txBody>
          <a:bodyPr/>
          <a:lstStyle/>
          <a:p>
            <a:r>
              <a:rPr lang="en-US" sz="1600" dirty="0">
                <a:solidFill>
                  <a:srgbClr val="000000"/>
                </a:solidFill>
              </a:rPr>
              <a:t>A</a:t>
            </a:r>
            <a:r>
              <a:rPr lang="en-US" sz="1600" i="0" dirty="0">
                <a:solidFill>
                  <a:srgbClr val="000000"/>
                </a:solidFill>
                <a:effectLst/>
              </a:rPr>
              <a:t>fter hyper tuning we got close to 90% accuracy and with less error with random forest regressor.</a:t>
            </a:r>
          </a:p>
          <a:p>
            <a:r>
              <a:rPr lang="en-US" sz="1600" i="0" dirty="0">
                <a:solidFill>
                  <a:srgbClr val="000000"/>
                </a:solidFill>
                <a:effectLst/>
              </a:rPr>
              <a:t>after </a:t>
            </a:r>
            <a:r>
              <a:rPr lang="en-US" sz="1600" i="0" dirty="0" err="1">
                <a:solidFill>
                  <a:srgbClr val="000000"/>
                </a:solidFill>
                <a:effectLst/>
              </a:rPr>
              <a:t>hypertuning</a:t>
            </a:r>
            <a:r>
              <a:rPr lang="en-US" sz="1600" i="0" dirty="0">
                <a:solidFill>
                  <a:srgbClr val="000000"/>
                </a:solidFill>
                <a:effectLst/>
              </a:rPr>
              <a:t> on Gradient boosting we got the accuracy of 90%.</a:t>
            </a:r>
          </a:p>
          <a:p>
            <a:r>
              <a:rPr lang="en-US" sz="1600" i="0" dirty="0">
                <a:solidFill>
                  <a:srgbClr val="000000"/>
                </a:solidFill>
                <a:effectLst/>
              </a:rPr>
              <a:t>we found our best performing model with 91% accuracy which is </a:t>
            </a:r>
            <a:r>
              <a:rPr lang="en-US" sz="1600" i="0" dirty="0" err="1">
                <a:solidFill>
                  <a:srgbClr val="000000"/>
                </a:solidFill>
                <a:effectLst/>
              </a:rPr>
              <a:t>ExtraTreeRegressor</a:t>
            </a:r>
            <a:r>
              <a:rPr lang="en-US" sz="1600" i="0" dirty="0">
                <a:solidFill>
                  <a:srgbClr val="000000"/>
                </a:solidFill>
                <a:effectLst/>
              </a:rPr>
              <a:t>.</a:t>
            </a:r>
          </a:p>
          <a:p>
            <a:r>
              <a:rPr lang="en-US" sz="1600" dirty="0">
                <a:solidFill>
                  <a:srgbClr val="000000"/>
                </a:solidFill>
              </a:rPr>
              <a:t>From the above images we can see that the actual data and the predicted data by our model very close to each other.</a:t>
            </a:r>
            <a:endParaRPr lang="en-US" sz="1600" i="0" dirty="0">
              <a:solidFill>
                <a:srgbClr val="000000"/>
              </a:solidFill>
              <a:effectLst/>
            </a:endParaRPr>
          </a:p>
          <a:p>
            <a:endParaRPr lang="en-US" dirty="0"/>
          </a:p>
        </p:txBody>
      </p:sp>
      <p:pic>
        <p:nvPicPr>
          <p:cNvPr id="5" name="Picture 4">
            <a:extLst>
              <a:ext uri="{FF2B5EF4-FFF2-40B4-BE49-F238E27FC236}">
                <a16:creationId xmlns:a16="http://schemas.microsoft.com/office/drawing/2014/main" id="{471C9862-8BFD-4207-BE54-24DCBC7A0B9B}"/>
              </a:ext>
            </a:extLst>
          </p:cNvPr>
          <p:cNvPicPr>
            <a:picLocks noChangeAspect="1"/>
          </p:cNvPicPr>
          <p:nvPr/>
        </p:nvPicPr>
        <p:blipFill>
          <a:blip r:embed="rId2"/>
          <a:stretch>
            <a:fillRect/>
          </a:stretch>
        </p:blipFill>
        <p:spPr>
          <a:xfrm>
            <a:off x="1255228" y="3875714"/>
            <a:ext cx="4010585" cy="2885813"/>
          </a:xfrm>
          <a:prstGeom prst="rect">
            <a:avLst/>
          </a:prstGeom>
        </p:spPr>
      </p:pic>
      <p:pic>
        <p:nvPicPr>
          <p:cNvPr id="7" name="Picture 6">
            <a:extLst>
              <a:ext uri="{FF2B5EF4-FFF2-40B4-BE49-F238E27FC236}">
                <a16:creationId xmlns:a16="http://schemas.microsoft.com/office/drawing/2014/main" id="{E0EAFEC7-9902-4AE2-9385-A39B330A504E}"/>
              </a:ext>
            </a:extLst>
          </p:cNvPr>
          <p:cNvPicPr>
            <a:picLocks noChangeAspect="1"/>
          </p:cNvPicPr>
          <p:nvPr/>
        </p:nvPicPr>
        <p:blipFill>
          <a:blip r:embed="rId3"/>
          <a:stretch>
            <a:fillRect/>
          </a:stretch>
        </p:blipFill>
        <p:spPr>
          <a:xfrm>
            <a:off x="6044758" y="3735083"/>
            <a:ext cx="4695663" cy="3122917"/>
          </a:xfrm>
          <a:prstGeom prst="rect">
            <a:avLst/>
          </a:prstGeom>
        </p:spPr>
      </p:pic>
    </p:spTree>
    <p:extLst>
      <p:ext uri="{BB962C8B-B14F-4D97-AF65-F5344CB8AC3E}">
        <p14:creationId xmlns:p14="http://schemas.microsoft.com/office/powerpoint/2010/main" val="110302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BC3D-54D5-4660-941F-0C9E104C68E8}"/>
              </a:ext>
            </a:extLst>
          </p:cNvPr>
          <p:cNvSpPr>
            <a:spLocks noGrp="1"/>
          </p:cNvSpPr>
          <p:nvPr>
            <p:ph type="title"/>
          </p:nvPr>
        </p:nvSpPr>
        <p:spPr/>
        <p:txBody>
          <a:bodyPr>
            <a:normAutofit/>
          </a:bodyPr>
          <a:lstStyle/>
          <a:p>
            <a:r>
              <a:rPr lang="en-US" dirty="0"/>
              <a:t>Contents</a:t>
            </a:r>
            <a:br>
              <a:rPr lang="en-US" dirty="0"/>
            </a:br>
            <a:endParaRPr lang="en-US" dirty="0"/>
          </a:p>
        </p:txBody>
      </p:sp>
      <p:sp>
        <p:nvSpPr>
          <p:cNvPr id="3" name="Content Placeholder 2">
            <a:extLst>
              <a:ext uri="{FF2B5EF4-FFF2-40B4-BE49-F238E27FC236}">
                <a16:creationId xmlns:a16="http://schemas.microsoft.com/office/drawing/2014/main" id="{D8C60498-3643-45FA-AB49-55A0B38AE88A}"/>
              </a:ext>
            </a:extLst>
          </p:cNvPr>
          <p:cNvSpPr>
            <a:spLocks noGrp="1"/>
          </p:cNvSpPr>
          <p:nvPr>
            <p:ph idx="1"/>
          </p:nvPr>
        </p:nvSpPr>
        <p:spPr/>
        <p:txBody>
          <a:bodyPr/>
          <a:lstStyle/>
          <a:p>
            <a:r>
              <a:rPr lang="en-US" dirty="0"/>
              <a:t>Introduction</a:t>
            </a:r>
          </a:p>
          <a:p>
            <a:r>
              <a:rPr lang="en-US" dirty="0"/>
              <a:t>Analytical Problem Framing</a:t>
            </a:r>
          </a:p>
          <a:p>
            <a:r>
              <a:rPr lang="en-US" dirty="0"/>
              <a:t>EDA and Visualization</a:t>
            </a:r>
          </a:p>
          <a:p>
            <a:r>
              <a:rPr lang="en-US" dirty="0"/>
              <a:t>Model building and evaluation</a:t>
            </a:r>
          </a:p>
          <a:p>
            <a:r>
              <a:rPr lang="en-US" dirty="0"/>
              <a:t>Results</a:t>
            </a:r>
          </a:p>
          <a:p>
            <a:r>
              <a:rPr lang="en-US" dirty="0"/>
              <a:t>Conclusion</a:t>
            </a:r>
          </a:p>
          <a:p>
            <a:endParaRPr lang="en-US" dirty="0"/>
          </a:p>
        </p:txBody>
      </p:sp>
    </p:spTree>
    <p:extLst>
      <p:ext uri="{BB962C8B-B14F-4D97-AF65-F5344CB8AC3E}">
        <p14:creationId xmlns:p14="http://schemas.microsoft.com/office/powerpoint/2010/main" val="1718012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2DB7A-9C37-4F67-A89C-A5822E72B2D3}"/>
              </a:ext>
            </a:extLst>
          </p:cNvPr>
          <p:cNvSpPr>
            <a:spLocks noGrp="1"/>
          </p:cNvSpPr>
          <p:nvPr>
            <p:ph idx="1"/>
          </p:nvPr>
        </p:nvSpPr>
        <p:spPr>
          <a:xfrm>
            <a:off x="1451579" y="268448"/>
            <a:ext cx="9603275" cy="5931016"/>
          </a:xfrm>
        </p:spPr>
        <p:txBody>
          <a:bodyPr>
            <a:normAutofit/>
          </a:bodyPr>
          <a:lstStyle/>
          <a:p>
            <a:r>
              <a:rPr lang="en-US" sz="1600" dirty="0"/>
              <a:t>We saved the best performing model which is Extra Trees Regressor and used the model to predict the prices from the test data that we were provided. </a:t>
            </a:r>
          </a:p>
          <a:p>
            <a:endParaRPr lang="en-US" sz="1600" dirty="0"/>
          </a:p>
          <a:p>
            <a:endParaRPr lang="en-US" sz="1600" dirty="0"/>
          </a:p>
          <a:p>
            <a:endParaRPr lang="en-US" sz="1600" dirty="0"/>
          </a:p>
          <a:p>
            <a:r>
              <a:rPr lang="en-US" sz="1600" dirty="0"/>
              <a:t>There were some presence of nan values, skewness and outliers after doing the cleansing of data we performed prediction on the test data with our model and above are the results.</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We have saved the predicted results in a csv file.</a:t>
            </a:r>
          </a:p>
          <a:p>
            <a:endParaRPr lang="en-US" dirty="0"/>
          </a:p>
        </p:txBody>
      </p:sp>
      <p:pic>
        <p:nvPicPr>
          <p:cNvPr id="5" name="Picture 4">
            <a:extLst>
              <a:ext uri="{FF2B5EF4-FFF2-40B4-BE49-F238E27FC236}">
                <a16:creationId xmlns:a16="http://schemas.microsoft.com/office/drawing/2014/main" id="{A65E65E5-784A-4995-A554-8264461FF0DC}"/>
              </a:ext>
            </a:extLst>
          </p:cNvPr>
          <p:cNvPicPr>
            <a:picLocks noChangeAspect="1"/>
          </p:cNvPicPr>
          <p:nvPr/>
        </p:nvPicPr>
        <p:blipFill>
          <a:blip r:embed="rId2"/>
          <a:stretch>
            <a:fillRect/>
          </a:stretch>
        </p:blipFill>
        <p:spPr>
          <a:xfrm>
            <a:off x="1761972" y="2883842"/>
            <a:ext cx="3724795" cy="2562583"/>
          </a:xfrm>
          <a:prstGeom prst="rect">
            <a:avLst/>
          </a:prstGeom>
        </p:spPr>
      </p:pic>
      <p:pic>
        <p:nvPicPr>
          <p:cNvPr id="7" name="Picture 6">
            <a:extLst>
              <a:ext uri="{FF2B5EF4-FFF2-40B4-BE49-F238E27FC236}">
                <a16:creationId xmlns:a16="http://schemas.microsoft.com/office/drawing/2014/main" id="{765E09A8-415B-483F-A33C-93EDAB8FEC0E}"/>
              </a:ext>
            </a:extLst>
          </p:cNvPr>
          <p:cNvPicPr>
            <a:picLocks noChangeAspect="1"/>
          </p:cNvPicPr>
          <p:nvPr/>
        </p:nvPicPr>
        <p:blipFill>
          <a:blip r:embed="rId3"/>
          <a:stretch>
            <a:fillRect/>
          </a:stretch>
        </p:blipFill>
        <p:spPr>
          <a:xfrm>
            <a:off x="1761972" y="888522"/>
            <a:ext cx="2810267" cy="914400"/>
          </a:xfrm>
          <a:prstGeom prst="rect">
            <a:avLst/>
          </a:prstGeom>
        </p:spPr>
      </p:pic>
    </p:spTree>
    <p:extLst>
      <p:ext uri="{BB962C8B-B14F-4D97-AF65-F5344CB8AC3E}">
        <p14:creationId xmlns:p14="http://schemas.microsoft.com/office/powerpoint/2010/main" val="277918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F87D-7C2B-4A63-BEE4-3F9F7962519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DB19806-0B6C-4BBF-853B-8BAACB755F41}"/>
              </a:ext>
            </a:extLst>
          </p:cNvPr>
          <p:cNvSpPr>
            <a:spLocks noGrp="1"/>
          </p:cNvSpPr>
          <p:nvPr>
            <p:ph idx="1"/>
          </p:nvPr>
        </p:nvSpPr>
        <p:spPr>
          <a:xfrm>
            <a:off x="1451579" y="2015732"/>
            <a:ext cx="9603275" cy="3244165"/>
          </a:xfrm>
        </p:spPr>
        <p:txBody>
          <a:bodyPr>
            <a:normAutofit/>
          </a:bodyPr>
          <a:lstStyle/>
          <a:p>
            <a:r>
              <a:rPr lang="en-US" sz="1600" dirty="0"/>
              <a:t>We were suppose to clean and </a:t>
            </a:r>
            <a:r>
              <a:rPr lang="en-US" sz="1600" dirty="0" err="1"/>
              <a:t>analyse</a:t>
            </a:r>
            <a:r>
              <a:rPr lang="en-US" sz="1600" dirty="0"/>
              <a:t> the data and predict house prices for the surprise housing company.</a:t>
            </a:r>
          </a:p>
          <a:p>
            <a:r>
              <a:rPr lang="en-US" sz="1600" dirty="0"/>
              <a:t>We did some </a:t>
            </a:r>
            <a:r>
              <a:rPr lang="en-US" sz="1600" dirty="0" err="1"/>
              <a:t>analysing</a:t>
            </a:r>
            <a:r>
              <a:rPr lang="en-US" sz="1600" dirty="0"/>
              <a:t> cleansing of the data were able to perform some valuable analysis and we got the insights of features that we were affecting the price positively and negatively.</a:t>
            </a:r>
          </a:p>
          <a:p>
            <a:r>
              <a:rPr lang="en-US" sz="1600" dirty="0"/>
              <a:t>We were able to build a very good model with the accuracy of 91% which is </a:t>
            </a:r>
            <a:r>
              <a:rPr lang="en-US" sz="1600" dirty="0" err="1"/>
              <a:t>quaite</a:t>
            </a:r>
            <a:r>
              <a:rPr lang="en-US" sz="1600" dirty="0"/>
              <a:t> good.</a:t>
            </a:r>
          </a:p>
          <a:p>
            <a:r>
              <a:rPr lang="en-US" sz="1600" dirty="0"/>
              <a:t>We saw in the graphs that the actual data and the predicted data provided by our model were very close to each other.</a:t>
            </a:r>
          </a:p>
          <a:p>
            <a:r>
              <a:rPr lang="en-US" sz="1600" dirty="0"/>
              <a:t>We predicted the results for the test data using our best </a:t>
            </a:r>
            <a:r>
              <a:rPr lang="en-US" sz="1600" dirty="0" err="1"/>
              <a:t>perfoming</a:t>
            </a:r>
            <a:r>
              <a:rPr lang="en-US" sz="1600" dirty="0"/>
              <a:t> model.</a:t>
            </a:r>
          </a:p>
          <a:p>
            <a:r>
              <a:rPr lang="en-US" sz="1600" dirty="0"/>
              <a:t>We can say that with more accurate data we can still improve the model with valuable features.</a:t>
            </a:r>
          </a:p>
        </p:txBody>
      </p:sp>
    </p:spTree>
    <p:extLst>
      <p:ext uri="{BB962C8B-B14F-4D97-AF65-F5344CB8AC3E}">
        <p14:creationId xmlns:p14="http://schemas.microsoft.com/office/powerpoint/2010/main" val="170256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C9ED-2704-471A-BBE8-B9046969CED0}"/>
              </a:ext>
            </a:extLst>
          </p:cNvPr>
          <p:cNvSpPr>
            <a:spLocks noGrp="1"/>
          </p:cNvSpPr>
          <p:nvPr>
            <p:ph type="title"/>
          </p:nvPr>
        </p:nvSpPr>
        <p:spPr/>
        <p:txBody>
          <a:bodyPr>
            <a:normAutofit/>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3446DAF6-6233-4775-9E76-44B6EA4FFCCB}"/>
              </a:ext>
            </a:extLst>
          </p:cNvPr>
          <p:cNvSpPr>
            <a:spLocks noGrp="1"/>
          </p:cNvSpPr>
          <p:nvPr>
            <p:ph idx="1"/>
          </p:nvPr>
        </p:nvSpPr>
        <p:spPr/>
        <p:txBody>
          <a:bodyPr>
            <a:normAutofit/>
          </a:bodyPr>
          <a:lstStyle/>
          <a:p>
            <a:r>
              <a:rPr lang="en-US" sz="14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r>
              <a:rPr lang="en-US" sz="14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a:p>
            <a:endParaRPr lang="en-US" sz="1200" dirty="0"/>
          </a:p>
        </p:txBody>
      </p:sp>
    </p:spTree>
    <p:extLst>
      <p:ext uri="{BB962C8B-B14F-4D97-AF65-F5344CB8AC3E}">
        <p14:creationId xmlns:p14="http://schemas.microsoft.com/office/powerpoint/2010/main" val="10317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ACE2-7D26-4AF4-B698-330012BCE5C8}"/>
              </a:ext>
            </a:extLst>
          </p:cNvPr>
          <p:cNvSpPr>
            <a:spLocks noGrp="1"/>
          </p:cNvSpPr>
          <p:nvPr>
            <p:ph type="title"/>
          </p:nvPr>
        </p:nvSpPr>
        <p:spPr>
          <a:xfrm>
            <a:off x="1451579" y="804519"/>
            <a:ext cx="9603275" cy="1066226"/>
          </a:xfrm>
        </p:spPr>
        <p:txBody>
          <a:bodyPr>
            <a:normAutofit fontScale="90000"/>
          </a:bodyPr>
          <a:lstStyle/>
          <a:p>
            <a:r>
              <a:rPr lang="en-US" dirty="0"/>
              <a:t>Analytical Problem Framing</a:t>
            </a:r>
            <a:br>
              <a:rPr lang="en-US" dirty="0"/>
            </a:br>
            <a:br>
              <a:rPr lang="en-US" dirty="0"/>
            </a:br>
            <a:endParaRPr lang="en-US" dirty="0"/>
          </a:p>
        </p:txBody>
      </p:sp>
      <p:sp>
        <p:nvSpPr>
          <p:cNvPr id="3" name="Content Placeholder 2">
            <a:extLst>
              <a:ext uri="{FF2B5EF4-FFF2-40B4-BE49-F238E27FC236}">
                <a16:creationId xmlns:a16="http://schemas.microsoft.com/office/drawing/2014/main" id="{2949C55B-3C7C-449B-AEAC-715912789FFD}"/>
              </a:ext>
            </a:extLst>
          </p:cNvPr>
          <p:cNvSpPr>
            <a:spLocks noGrp="1"/>
          </p:cNvSpPr>
          <p:nvPr>
            <p:ph idx="1"/>
          </p:nvPr>
        </p:nvSpPr>
        <p:spPr>
          <a:xfrm>
            <a:off x="1451579" y="1870746"/>
            <a:ext cx="9603275" cy="3595600"/>
          </a:xfrm>
        </p:spPr>
        <p:txBody>
          <a:bodyPr>
            <a:normAutofit/>
          </a:bodyPr>
          <a:lstStyle/>
          <a:p>
            <a:r>
              <a:rPr lang="en-US" sz="1400"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r>
              <a:rPr lang="en-US" sz="1400" dirty="0"/>
              <a:t>           • Which variables are important to predict the price of variable? </a:t>
            </a:r>
          </a:p>
          <a:p>
            <a:r>
              <a:rPr lang="en-US" sz="1400" dirty="0"/>
              <a:t>           • How do these variables describe the price of the house?</a:t>
            </a:r>
          </a:p>
          <a:p>
            <a:r>
              <a:rPr lang="en-US" sz="1400" dirty="0"/>
              <a:t>Data contains 1460 entries and 81 variables.</a:t>
            </a:r>
          </a:p>
          <a:p>
            <a:r>
              <a:rPr lang="en-US" sz="1400" dirty="0"/>
              <a:t>We need to predict the house prices for the dataset after </a:t>
            </a:r>
            <a:r>
              <a:rPr lang="en-US" sz="1400" dirty="0" err="1"/>
              <a:t>analysing</a:t>
            </a:r>
            <a:r>
              <a:rPr lang="en-US" sz="1400" dirty="0"/>
              <a:t> the data and help Surprise Housing company with some good insights in valuable areas.</a:t>
            </a:r>
          </a:p>
          <a:p>
            <a:r>
              <a:rPr lang="en-US" sz="1400" dirty="0"/>
              <a:t>We will be checking the relation of variables with the house pricing .</a:t>
            </a:r>
          </a:p>
          <a:p>
            <a:r>
              <a:rPr lang="en-US" sz="1400" dirty="0"/>
              <a:t>We will find the important features which affects price positively and negatively.</a:t>
            </a:r>
          </a:p>
          <a:p>
            <a:endParaRPr lang="en-US" sz="1200" dirty="0"/>
          </a:p>
          <a:p>
            <a:endParaRPr lang="en-US" sz="1200" dirty="0"/>
          </a:p>
        </p:txBody>
      </p:sp>
    </p:spTree>
    <p:extLst>
      <p:ext uri="{BB962C8B-B14F-4D97-AF65-F5344CB8AC3E}">
        <p14:creationId xmlns:p14="http://schemas.microsoft.com/office/powerpoint/2010/main" val="253902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54AB-E41D-4EEC-ACDF-5C5582945547}"/>
              </a:ext>
            </a:extLst>
          </p:cNvPr>
          <p:cNvSpPr>
            <a:spLocks noGrp="1"/>
          </p:cNvSpPr>
          <p:nvPr>
            <p:ph type="title"/>
          </p:nvPr>
        </p:nvSpPr>
        <p:spPr/>
        <p:txBody>
          <a:bodyPr/>
          <a:lstStyle/>
          <a:p>
            <a:r>
              <a:rPr lang="en-US" dirty="0"/>
              <a:t>EDA and visualization</a:t>
            </a:r>
          </a:p>
        </p:txBody>
      </p:sp>
      <p:sp>
        <p:nvSpPr>
          <p:cNvPr id="3" name="Content Placeholder 2">
            <a:extLst>
              <a:ext uri="{FF2B5EF4-FFF2-40B4-BE49-F238E27FC236}">
                <a16:creationId xmlns:a16="http://schemas.microsoft.com/office/drawing/2014/main" id="{B84BA3AA-154A-44F5-B92B-4947052CFF4D}"/>
              </a:ext>
            </a:extLst>
          </p:cNvPr>
          <p:cNvSpPr>
            <a:spLocks noGrp="1"/>
          </p:cNvSpPr>
          <p:nvPr>
            <p:ph idx="1"/>
          </p:nvPr>
        </p:nvSpPr>
        <p:spPr>
          <a:xfrm>
            <a:off x="1451579" y="1853754"/>
            <a:ext cx="9603275" cy="3612591"/>
          </a:xfrm>
        </p:spPr>
        <p:txBody>
          <a:bodyPr>
            <a:normAutofit/>
          </a:bodyPr>
          <a:lstStyle/>
          <a:p>
            <a:r>
              <a:rPr lang="en-US" sz="1400" dirty="0"/>
              <a:t>Data contains object type data as well as float and integer type data. We need to convert the object type data into numerical before model building.</a:t>
            </a:r>
          </a:p>
          <a:p>
            <a:r>
              <a:rPr lang="en-US" sz="1400" dirty="0"/>
              <a:t>Data contains some nan values which we will fill the data with mean for non categorical data and by mode(most frequently occurring element) for categorical data.</a:t>
            </a:r>
          </a:p>
          <a:p>
            <a:endParaRPr lang="en-US" sz="1400" dirty="0"/>
          </a:p>
          <a:p>
            <a:endParaRPr lang="en-US" sz="1400" dirty="0"/>
          </a:p>
          <a:p>
            <a:endParaRPr lang="en-US" sz="1400" dirty="0"/>
          </a:p>
          <a:p>
            <a:endParaRPr lang="en-US" sz="1400" dirty="0"/>
          </a:p>
          <a:p>
            <a:r>
              <a:rPr lang="en-US" sz="1400" dirty="0"/>
              <a:t>We dropped the ID column as it was only gives the identity to the particular entry and is unique for every entry which won’t help us in model building or prediction of data.</a:t>
            </a:r>
          </a:p>
          <a:p>
            <a:pPr marL="0" indent="0">
              <a:buNone/>
            </a:pPr>
            <a:endParaRPr lang="en-US" sz="1200" dirty="0"/>
          </a:p>
        </p:txBody>
      </p:sp>
      <p:pic>
        <p:nvPicPr>
          <p:cNvPr id="5" name="Picture 4">
            <a:extLst>
              <a:ext uri="{FF2B5EF4-FFF2-40B4-BE49-F238E27FC236}">
                <a16:creationId xmlns:a16="http://schemas.microsoft.com/office/drawing/2014/main" id="{7DABE816-6FB5-4A37-95D8-025B9E7C54F8}"/>
              </a:ext>
            </a:extLst>
          </p:cNvPr>
          <p:cNvPicPr>
            <a:picLocks noChangeAspect="1"/>
          </p:cNvPicPr>
          <p:nvPr/>
        </p:nvPicPr>
        <p:blipFill>
          <a:blip r:embed="rId2"/>
          <a:stretch>
            <a:fillRect/>
          </a:stretch>
        </p:blipFill>
        <p:spPr>
          <a:xfrm>
            <a:off x="1560271" y="3151583"/>
            <a:ext cx="9180150" cy="1436383"/>
          </a:xfrm>
          <a:prstGeom prst="rect">
            <a:avLst/>
          </a:prstGeom>
        </p:spPr>
      </p:pic>
    </p:spTree>
    <p:extLst>
      <p:ext uri="{BB962C8B-B14F-4D97-AF65-F5344CB8AC3E}">
        <p14:creationId xmlns:p14="http://schemas.microsoft.com/office/powerpoint/2010/main" val="1993525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6E170-44FF-4B82-9E6C-CF896557B789}"/>
              </a:ext>
            </a:extLst>
          </p:cNvPr>
          <p:cNvSpPr>
            <a:spLocks noGrp="1"/>
          </p:cNvSpPr>
          <p:nvPr>
            <p:ph idx="1"/>
          </p:nvPr>
        </p:nvSpPr>
        <p:spPr/>
        <p:txBody>
          <a:bodyPr>
            <a:normAutofit/>
          </a:bodyPr>
          <a:lstStyle/>
          <a:p>
            <a:r>
              <a:rPr lang="en-US" sz="1800" dirty="0"/>
              <a:t>From the above count plots of object type data what we can observe is :-</a:t>
            </a:r>
          </a:p>
          <a:p>
            <a:r>
              <a:rPr lang="en-US" sz="1800" dirty="0"/>
              <a:t>In </a:t>
            </a:r>
            <a:r>
              <a:rPr lang="en-US" sz="1800" dirty="0" err="1"/>
              <a:t>lotshape</a:t>
            </a:r>
            <a:r>
              <a:rPr lang="en-US" sz="1800" dirty="0"/>
              <a:t> the highest number of counts are Reg followed by IR1</a:t>
            </a:r>
          </a:p>
          <a:p>
            <a:r>
              <a:rPr lang="en-US" sz="1800" dirty="0"/>
              <a:t>In land contour </a:t>
            </a:r>
            <a:r>
              <a:rPr lang="en-US" sz="1800" dirty="0" err="1"/>
              <a:t>lvl</a:t>
            </a:r>
            <a:r>
              <a:rPr lang="en-US" sz="1800" dirty="0"/>
              <a:t> has the highest majority and rest all other similar to each other.</a:t>
            </a:r>
          </a:p>
          <a:p>
            <a:r>
              <a:rPr lang="en-US" sz="1800" dirty="0"/>
              <a:t>In sale condition normal sale have the highest number of counts followed by partial.  Sales condition is strong with normal people.</a:t>
            </a:r>
          </a:p>
          <a:p>
            <a:endParaRPr lang="en-US" sz="1400" dirty="0"/>
          </a:p>
        </p:txBody>
      </p:sp>
      <p:pic>
        <p:nvPicPr>
          <p:cNvPr id="5" name="Picture 4">
            <a:extLst>
              <a:ext uri="{FF2B5EF4-FFF2-40B4-BE49-F238E27FC236}">
                <a16:creationId xmlns:a16="http://schemas.microsoft.com/office/drawing/2014/main" id="{C139652D-B015-4CAE-8078-6D47B6EC9310}"/>
              </a:ext>
            </a:extLst>
          </p:cNvPr>
          <p:cNvPicPr>
            <a:picLocks noChangeAspect="1"/>
          </p:cNvPicPr>
          <p:nvPr/>
        </p:nvPicPr>
        <p:blipFill>
          <a:blip r:embed="rId2"/>
          <a:stretch>
            <a:fillRect/>
          </a:stretch>
        </p:blipFill>
        <p:spPr>
          <a:xfrm>
            <a:off x="1451579" y="75501"/>
            <a:ext cx="2382190" cy="1940231"/>
          </a:xfrm>
          <a:prstGeom prst="rect">
            <a:avLst/>
          </a:prstGeom>
        </p:spPr>
      </p:pic>
      <p:pic>
        <p:nvPicPr>
          <p:cNvPr id="7" name="Picture 6">
            <a:extLst>
              <a:ext uri="{FF2B5EF4-FFF2-40B4-BE49-F238E27FC236}">
                <a16:creationId xmlns:a16="http://schemas.microsoft.com/office/drawing/2014/main" id="{929CB783-81C0-485B-B60D-3426CCC2C3D6}"/>
              </a:ext>
            </a:extLst>
          </p:cNvPr>
          <p:cNvPicPr>
            <a:picLocks noChangeAspect="1"/>
          </p:cNvPicPr>
          <p:nvPr/>
        </p:nvPicPr>
        <p:blipFill>
          <a:blip r:embed="rId3"/>
          <a:stretch>
            <a:fillRect/>
          </a:stretch>
        </p:blipFill>
        <p:spPr>
          <a:xfrm>
            <a:off x="3934660" y="75501"/>
            <a:ext cx="2466140" cy="1940231"/>
          </a:xfrm>
          <a:prstGeom prst="rect">
            <a:avLst/>
          </a:prstGeom>
        </p:spPr>
      </p:pic>
      <p:pic>
        <p:nvPicPr>
          <p:cNvPr id="9" name="Picture 8">
            <a:extLst>
              <a:ext uri="{FF2B5EF4-FFF2-40B4-BE49-F238E27FC236}">
                <a16:creationId xmlns:a16="http://schemas.microsoft.com/office/drawing/2014/main" id="{7BD6636F-CE02-4672-93FD-A3EA63794B4E}"/>
              </a:ext>
            </a:extLst>
          </p:cNvPr>
          <p:cNvPicPr>
            <a:picLocks noChangeAspect="1"/>
          </p:cNvPicPr>
          <p:nvPr/>
        </p:nvPicPr>
        <p:blipFill>
          <a:blip r:embed="rId4"/>
          <a:stretch>
            <a:fillRect/>
          </a:stretch>
        </p:blipFill>
        <p:spPr>
          <a:xfrm>
            <a:off x="6847497" y="75501"/>
            <a:ext cx="3021472" cy="1940231"/>
          </a:xfrm>
          <a:prstGeom prst="rect">
            <a:avLst/>
          </a:prstGeom>
        </p:spPr>
      </p:pic>
    </p:spTree>
    <p:extLst>
      <p:ext uri="{BB962C8B-B14F-4D97-AF65-F5344CB8AC3E}">
        <p14:creationId xmlns:p14="http://schemas.microsoft.com/office/powerpoint/2010/main" val="344783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A049-BF5B-498C-A2A9-ED95B20E746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879FF7A-4E44-4556-81D0-A657281E6577}"/>
              </a:ext>
            </a:extLst>
          </p:cNvPr>
          <p:cNvSpPr>
            <a:spLocks noGrp="1"/>
          </p:cNvSpPr>
          <p:nvPr>
            <p:ph idx="1"/>
          </p:nvPr>
        </p:nvSpPr>
        <p:spPr/>
        <p:txBody>
          <a:bodyPr>
            <a:normAutofit/>
          </a:bodyPr>
          <a:lstStyle/>
          <a:p>
            <a:r>
              <a:rPr lang="en-US" sz="1600" dirty="0"/>
              <a:t>We used label encoder to convert object type data into numerical.</a:t>
            </a:r>
          </a:p>
          <a:p>
            <a:r>
              <a:rPr lang="en-US" sz="1600" dirty="0"/>
              <a:t> after encoding it will help us in getting better understanding of the data and build prediction models.</a:t>
            </a:r>
          </a:p>
          <a:p>
            <a:r>
              <a:rPr lang="en-US" sz="1600" dirty="0"/>
              <a:t>Above are the distribution plots to observe the normal distribution in the data.</a:t>
            </a:r>
          </a:p>
          <a:p>
            <a:endParaRPr lang="en-US" sz="1600" dirty="0"/>
          </a:p>
        </p:txBody>
      </p:sp>
      <p:pic>
        <p:nvPicPr>
          <p:cNvPr id="5" name="Picture 4">
            <a:extLst>
              <a:ext uri="{FF2B5EF4-FFF2-40B4-BE49-F238E27FC236}">
                <a16:creationId xmlns:a16="http://schemas.microsoft.com/office/drawing/2014/main" id="{6A6A3AD6-75B6-4371-9968-13BDD87FC74B}"/>
              </a:ext>
            </a:extLst>
          </p:cNvPr>
          <p:cNvPicPr>
            <a:picLocks noChangeAspect="1"/>
          </p:cNvPicPr>
          <p:nvPr/>
        </p:nvPicPr>
        <p:blipFill>
          <a:blip r:embed="rId2"/>
          <a:stretch>
            <a:fillRect/>
          </a:stretch>
        </p:blipFill>
        <p:spPr>
          <a:xfrm>
            <a:off x="1451579" y="501046"/>
            <a:ext cx="6133589" cy="1352708"/>
          </a:xfrm>
          <a:prstGeom prst="rect">
            <a:avLst/>
          </a:prstGeom>
        </p:spPr>
      </p:pic>
      <p:pic>
        <p:nvPicPr>
          <p:cNvPr id="7" name="Picture 6">
            <a:extLst>
              <a:ext uri="{FF2B5EF4-FFF2-40B4-BE49-F238E27FC236}">
                <a16:creationId xmlns:a16="http://schemas.microsoft.com/office/drawing/2014/main" id="{13517D32-C471-4A33-A394-A4F82F5B520C}"/>
              </a:ext>
            </a:extLst>
          </p:cNvPr>
          <p:cNvPicPr>
            <a:picLocks noChangeAspect="1"/>
          </p:cNvPicPr>
          <p:nvPr/>
        </p:nvPicPr>
        <p:blipFill>
          <a:blip r:embed="rId3"/>
          <a:stretch>
            <a:fillRect/>
          </a:stretch>
        </p:blipFill>
        <p:spPr>
          <a:xfrm>
            <a:off x="1451579" y="3210886"/>
            <a:ext cx="9603275" cy="2921466"/>
          </a:xfrm>
          <a:prstGeom prst="rect">
            <a:avLst/>
          </a:prstGeom>
        </p:spPr>
      </p:pic>
    </p:spTree>
    <p:extLst>
      <p:ext uri="{BB962C8B-B14F-4D97-AF65-F5344CB8AC3E}">
        <p14:creationId xmlns:p14="http://schemas.microsoft.com/office/powerpoint/2010/main" val="381889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9C64-FF0C-4613-84AF-555765F7F6C0}"/>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AB9BB240-6CC7-4289-A318-7F115BBBEFA9}"/>
              </a:ext>
            </a:extLst>
          </p:cNvPr>
          <p:cNvPicPr>
            <a:picLocks noGrp="1" noChangeAspect="1"/>
          </p:cNvPicPr>
          <p:nvPr>
            <p:ph idx="1"/>
          </p:nvPr>
        </p:nvPicPr>
        <p:blipFill>
          <a:blip r:embed="rId2"/>
          <a:stretch>
            <a:fillRect/>
          </a:stretch>
        </p:blipFill>
        <p:spPr>
          <a:xfrm>
            <a:off x="1451578" y="3254928"/>
            <a:ext cx="4865332" cy="3428003"/>
          </a:xfrm>
        </p:spPr>
      </p:pic>
      <p:pic>
        <p:nvPicPr>
          <p:cNvPr id="5" name="Picture 4">
            <a:extLst>
              <a:ext uri="{FF2B5EF4-FFF2-40B4-BE49-F238E27FC236}">
                <a16:creationId xmlns:a16="http://schemas.microsoft.com/office/drawing/2014/main" id="{BD9D1E71-0686-4CD4-907D-497509E000F2}"/>
              </a:ext>
            </a:extLst>
          </p:cNvPr>
          <p:cNvPicPr>
            <a:picLocks noChangeAspect="1"/>
          </p:cNvPicPr>
          <p:nvPr/>
        </p:nvPicPr>
        <p:blipFill>
          <a:blip r:embed="rId3"/>
          <a:stretch>
            <a:fillRect/>
          </a:stretch>
        </p:blipFill>
        <p:spPr>
          <a:xfrm>
            <a:off x="1451579" y="243282"/>
            <a:ext cx="9603274" cy="3011646"/>
          </a:xfrm>
          <a:prstGeom prst="rect">
            <a:avLst/>
          </a:prstGeom>
        </p:spPr>
      </p:pic>
      <p:pic>
        <p:nvPicPr>
          <p:cNvPr id="9" name="Picture 8">
            <a:extLst>
              <a:ext uri="{FF2B5EF4-FFF2-40B4-BE49-F238E27FC236}">
                <a16:creationId xmlns:a16="http://schemas.microsoft.com/office/drawing/2014/main" id="{7D01ED5B-7FCF-477F-B90D-35A154743EBD}"/>
              </a:ext>
            </a:extLst>
          </p:cNvPr>
          <p:cNvPicPr>
            <a:picLocks noChangeAspect="1"/>
          </p:cNvPicPr>
          <p:nvPr/>
        </p:nvPicPr>
        <p:blipFill>
          <a:blip r:embed="rId4"/>
          <a:stretch>
            <a:fillRect/>
          </a:stretch>
        </p:blipFill>
        <p:spPr>
          <a:xfrm>
            <a:off x="6316910" y="3253931"/>
            <a:ext cx="4737943" cy="3429000"/>
          </a:xfrm>
          <a:prstGeom prst="rect">
            <a:avLst/>
          </a:prstGeom>
        </p:spPr>
      </p:pic>
    </p:spTree>
    <p:extLst>
      <p:ext uri="{BB962C8B-B14F-4D97-AF65-F5344CB8AC3E}">
        <p14:creationId xmlns:p14="http://schemas.microsoft.com/office/powerpoint/2010/main" val="269491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9718-2B21-4015-A9D4-70EA7D1EA3D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F94041C-CE31-4624-AE21-5F8D711F5234}"/>
              </a:ext>
            </a:extLst>
          </p:cNvPr>
          <p:cNvSpPr>
            <a:spLocks noGrp="1"/>
          </p:cNvSpPr>
          <p:nvPr>
            <p:ph idx="1"/>
          </p:nvPr>
        </p:nvSpPr>
        <p:spPr/>
        <p:txBody>
          <a:bodyPr>
            <a:normAutofit fontScale="92500" lnSpcReduction="20000"/>
          </a:bodyPr>
          <a:lstStyle/>
          <a:p>
            <a:endParaRPr lang="en-US" dirty="0"/>
          </a:p>
          <a:p>
            <a:endParaRPr lang="en-US" dirty="0"/>
          </a:p>
          <a:p>
            <a:pPr algn="l" rtl="0"/>
            <a:r>
              <a:rPr lang="en-US" sz="1600" b="1" dirty="0">
                <a:solidFill>
                  <a:srgbClr val="000000"/>
                </a:solidFill>
                <a:latin typeface="inherit"/>
              </a:rPr>
              <a:t>O</a:t>
            </a:r>
            <a:r>
              <a:rPr lang="en-US" sz="1600" b="1" i="0" dirty="0">
                <a:solidFill>
                  <a:srgbClr val="000000"/>
                </a:solidFill>
                <a:effectLst/>
                <a:latin typeface="inherit"/>
              </a:rPr>
              <a:t>bservations:</a:t>
            </a:r>
          </a:p>
          <a:p>
            <a:pPr algn="l" rtl="0"/>
            <a:r>
              <a:rPr lang="en-US" sz="1600" dirty="0">
                <a:solidFill>
                  <a:srgbClr val="000000"/>
                </a:solidFill>
                <a:latin typeface="Gill Sans MT" panose="020B0502020104020203" pitchFamily="34" charset="0"/>
              </a:rPr>
              <a:t>C</a:t>
            </a:r>
            <a:r>
              <a:rPr lang="en-US" sz="1600" i="0" dirty="0">
                <a:solidFill>
                  <a:srgbClr val="000000"/>
                </a:solidFill>
                <a:effectLst/>
                <a:latin typeface="Gill Sans MT" panose="020B0502020104020203" pitchFamily="34" charset="0"/>
              </a:rPr>
              <a:t>olumns having normal distribution are :-</a:t>
            </a:r>
          </a:p>
          <a:p>
            <a:pPr algn="l" rtl="0"/>
            <a:r>
              <a:rPr lang="en-US" sz="1600" i="0" dirty="0" err="1">
                <a:solidFill>
                  <a:srgbClr val="000000"/>
                </a:solidFill>
                <a:effectLst/>
                <a:latin typeface="Gill Sans MT" panose="020B0502020104020203" pitchFamily="34" charset="0"/>
              </a:rPr>
              <a:t>LotFrontage</a:t>
            </a:r>
            <a:r>
              <a:rPr lang="en-US" sz="1600" i="0" dirty="0">
                <a:solidFill>
                  <a:srgbClr val="000000"/>
                </a:solidFill>
                <a:effectLst/>
                <a:latin typeface="Gill Sans MT" panose="020B0502020104020203" pitchFamily="34" charset="0"/>
              </a:rPr>
              <a:t>, Alley, </a:t>
            </a:r>
            <a:r>
              <a:rPr lang="en-US" sz="1600" i="0" dirty="0" err="1">
                <a:solidFill>
                  <a:srgbClr val="000000"/>
                </a:solidFill>
                <a:effectLst/>
                <a:latin typeface="Gill Sans MT" panose="020B0502020104020203" pitchFamily="34" charset="0"/>
              </a:rPr>
              <a:t>LandContour</a:t>
            </a:r>
            <a:r>
              <a:rPr lang="en-US" sz="1600" i="0" dirty="0">
                <a:solidFill>
                  <a:srgbClr val="000000"/>
                </a:solidFill>
                <a:effectLst/>
                <a:latin typeface="Gill Sans MT" panose="020B0502020104020203" pitchFamily="34" charset="0"/>
              </a:rPr>
              <a:t>, Condition1, Conditional2, </a:t>
            </a:r>
            <a:r>
              <a:rPr lang="en-US" sz="1600" i="0" dirty="0" err="1">
                <a:solidFill>
                  <a:srgbClr val="000000"/>
                </a:solidFill>
                <a:effectLst/>
                <a:latin typeface="Gill Sans MT" panose="020B0502020104020203" pitchFamily="34" charset="0"/>
              </a:rPr>
              <a:t>BldgType</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RoofMatl</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MasVnrArea</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BsmtCond</a:t>
            </a:r>
            <a:r>
              <a:rPr lang="en-US" sz="1600" i="0" dirty="0">
                <a:solidFill>
                  <a:srgbClr val="000000"/>
                </a:solidFill>
                <a:effectLst/>
                <a:latin typeface="Gill Sans MT" panose="020B0502020104020203" pitchFamily="34" charset="0"/>
              </a:rPr>
              <a:t>, BsmtFinType2, BsmtFinSF2, </a:t>
            </a:r>
            <a:r>
              <a:rPr lang="en-US" sz="1600" i="0" dirty="0" err="1">
                <a:solidFill>
                  <a:srgbClr val="000000"/>
                </a:solidFill>
                <a:effectLst/>
                <a:latin typeface="Gill Sans MT" panose="020B0502020104020203" pitchFamily="34" charset="0"/>
              </a:rPr>
              <a:t>LotArea</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BsmtUnfSF</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TotalBsmtSF</a:t>
            </a:r>
            <a:r>
              <a:rPr lang="en-US" sz="1600" i="0" dirty="0">
                <a:solidFill>
                  <a:srgbClr val="000000"/>
                </a:solidFill>
                <a:effectLst/>
                <a:latin typeface="Gill Sans MT" panose="020B0502020104020203" pitchFamily="34" charset="0"/>
              </a:rPr>
              <a:t>, Heating, </a:t>
            </a:r>
            <a:r>
              <a:rPr lang="en-US" sz="1600" i="0" dirty="0" err="1">
                <a:solidFill>
                  <a:srgbClr val="000000"/>
                </a:solidFill>
                <a:effectLst/>
                <a:latin typeface="Gill Sans MT" panose="020B0502020104020203" pitchFamily="34" charset="0"/>
              </a:rPr>
              <a:t>CentralAir</a:t>
            </a:r>
            <a:r>
              <a:rPr lang="en-US" sz="1600" i="0" dirty="0">
                <a:solidFill>
                  <a:srgbClr val="000000"/>
                </a:solidFill>
                <a:effectLst/>
                <a:latin typeface="Gill Sans MT" panose="020B0502020104020203" pitchFamily="34" charset="0"/>
              </a:rPr>
              <a:t>, Electrical, 1stFlrSF, </a:t>
            </a:r>
            <a:r>
              <a:rPr lang="en-US" sz="1600" i="0" dirty="0" err="1">
                <a:solidFill>
                  <a:srgbClr val="000000"/>
                </a:solidFill>
                <a:effectLst/>
                <a:latin typeface="Gill Sans MT" panose="020B0502020104020203" pitchFamily="34" charset="0"/>
              </a:rPr>
              <a:t>LowQualFinSF</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GrLivArea</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KitchenAbvGr</a:t>
            </a:r>
            <a:r>
              <a:rPr lang="en-US" sz="1600" i="0" dirty="0">
                <a:solidFill>
                  <a:srgbClr val="000000"/>
                </a:solidFill>
                <a:effectLst/>
                <a:latin typeface="Gill Sans MT" panose="020B0502020104020203" pitchFamily="34" charset="0"/>
              </a:rPr>
              <a:t>, Functional,</a:t>
            </a:r>
          </a:p>
          <a:p>
            <a:pPr algn="l" rtl="0"/>
            <a:r>
              <a:rPr lang="en-US" sz="1600" i="0" dirty="0" err="1">
                <a:solidFill>
                  <a:srgbClr val="000000"/>
                </a:solidFill>
                <a:effectLst/>
                <a:latin typeface="Gill Sans MT" panose="020B0502020104020203" pitchFamily="34" charset="0"/>
              </a:rPr>
              <a:t>GarageYrBlt</a:t>
            </a:r>
            <a:r>
              <a:rPr lang="en-US" sz="1600" i="0" dirty="0">
                <a:solidFill>
                  <a:srgbClr val="000000"/>
                </a:solidFill>
                <a:effectLst/>
                <a:latin typeface="Gill Sans MT" panose="020B0502020104020203" pitchFamily="34" charset="0"/>
              </a:rPr>
              <a:t>, Street, </a:t>
            </a:r>
            <a:r>
              <a:rPr lang="en-US" sz="1600" i="0" dirty="0" err="1">
                <a:solidFill>
                  <a:srgbClr val="000000"/>
                </a:solidFill>
                <a:effectLst/>
                <a:latin typeface="Gill Sans MT" panose="020B0502020104020203" pitchFamily="34" charset="0"/>
              </a:rPr>
              <a:t>GarageQual</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GarageCond</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PavedDrive</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OpenPorchSF</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EnclosedPorch</a:t>
            </a:r>
            <a:r>
              <a:rPr lang="en-US" sz="1600" i="0" dirty="0">
                <a:solidFill>
                  <a:srgbClr val="000000"/>
                </a:solidFill>
                <a:effectLst/>
                <a:latin typeface="Gill Sans MT" panose="020B0502020104020203" pitchFamily="34" charset="0"/>
              </a:rPr>
              <a:t>, 3SsnPorch, </a:t>
            </a:r>
            <a:r>
              <a:rPr lang="en-US" sz="1600" i="0" dirty="0" err="1">
                <a:solidFill>
                  <a:srgbClr val="000000"/>
                </a:solidFill>
                <a:effectLst/>
                <a:latin typeface="Gill Sans MT" panose="020B0502020104020203" pitchFamily="34" charset="0"/>
              </a:rPr>
              <a:t>ScreenPorch</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PoolArea</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PoolQC</a:t>
            </a:r>
            <a:r>
              <a:rPr lang="en-US" sz="1600" i="0" dirty="0">
                <a:solidFill>
                  <a:srgbClr val="000000"/>
                </a:solidFill>
                <a:effectLst/>
                <a:latin typeface="Gill Sans MT" panose="020B0502020104020203" pitchFamily="34" charset="0"/>
              </a:rPr>
              <a:t>, Fence, </a:t>
            </a:r>
            <a:r>
              <a:rPr lang="en-US" sz="1600" i="0" dirty="0" err="1">
                <a:solidFill>
                  <a:srgbClr val="000000"/>
                </a:solidFill>
                <a:effectLst/>
                <a:latin typeface="Gill Sans MT" panose="020B0502020104020203" pitchFamily="34" charset="0"/>
              </a:rPr>
              <a:t>MiscFeature</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MiscVal</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SaleType</a:t>
            </a:r>
            <a:r>
              <a:rPr lang="en-US" sz="1600" i="0" dirty="0">
                <a:solidFill>
                  <a:srgbClr val="000000"/>
                </a:solidFill>
                <a:effectLst/>
                <a:latin typeface="Gill Sans MT" panose="020B0502020104020203" pitchFamily="34" charset="0"/>
              </a:rPr>
              <a:t>, </a:t>
            </a:r>
            <a:r>
              <a:rPr lang="en-US" sz="1600" i="0" dirty="0" err="1">
                <a:solidFill>
                  <a:srgbClr val="000000"/>
                </a:solidFill>
                <a:effectLst/>
                <a:latin typeface="Gill Sans MT" panose="020B0502020104020203" pitchFamily="34" charset="0"/>
              </a:rPr>
              <a:t>SalePrice</a:t>
            </a:r>
            <a:r>
              <a:rPr lang="en-US" sz="1600" i="0" dirty="0">
                <a:solidFill>
                  <a:srgbClr val="000000"/>
                </a:solidFill>
                <a:effectLst/>
                <a:latin typeface="Gill Sans MT" panose="020B0502020104020203" pitchFamily="34" charset="0"/>
              </a:rPr>
              <a:t>.</a:t>
            </a:r>
          </a:p>
          <a:p>
            <a:pPr algn="l" rtl="0"/>
            <a:r>
              <a:rPr lang="en-US" sz="1600" dirty="0">
                <a:solidFill>
                  <a:srgbClr val="000000"/>
                </a:solidFill>
                <a:latin typeface="Gill Sans MT" panose="020B0502020104020203" pitchFamily="34" charset="0"/>
              </a:rPr>
              <a:t>R</a:t>
            </a:r>
            <a:r>
              <a:rPr lang="en-US" sz="1600" i="0" dirty="0">
                <a:solidFill>
                  <a:srgbClr val="000000"/>
                </a:solidFill>
                <a:effectLst/>
                <a:latin typeface="Gill Sans MT" panose="020B0502020104020203" pitchFamily="34" charset="0"/>
              </a:rPr>
              <a:t>est all have bimodal type distribution plot.</a:t>
            </a:r>
          </a:p>
          <a:p>
            <a:endParaRPr lang="en-US" sz="1400" dirty="0"/>
          </a:p>
        </p:txBody>
      </p:sp>
      <p:pic>
        <p:nvPicPr>
          <p:cNvPr id="5" name="Picture 4">
            <a:extLst>
              <a:ext uri="{FF2B5EF4-FFF2-40B4-BE49-F238E27FC236}">
                <a16:creationId xmlns:a16="http://schemas.microsoft.com/office/drawing/2014/main" id="{1EE16719-8943-4846-BCBD-3D2E7E66C933}"/>
              </a:ext>
            </a:extLst>
          </p:cNvPr>
          <p:cNvPicPr>
            <a:picLocks noChangeAspect="1"/>
          </p:cNvPicPr>
          <p:nvPr/>
        </p:nvPicPr>
        <p:blipFill>
          <a:blip r:embed="rId2"/>
          <a:stretch>
            <a:fillRect/>
          </a:stretch>
        </p:blipFill>
        <p:spPr>
          <a:xfrm>
            <a:off x="1356987" y="0"/>
            <a:ext cx="9383434" cy="2888798"/>
          </a:xfrm>
          <a:prstGeom prst="rect">
            <a:avLst/>
          </a:prstGeom>
        </p:spPr>
      </p:pic>
    </p:spTree>
    <p:extLst>
      <p:ext uri="{BB962C8B-B14F-4D97-AF65-F5344CB8AC3E}">
        <p14:creationId xmlns:p14="http://schemas.microsoft.com/office/powerpoint/2010/main" val="2630725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547</TotalTime>
  <Words>1364</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Gill Sans MT</vt:lpstr>
      <vt:lpstr>inherit</vt:lpstr>
      <vt:lpstr>Gallery</vt:lpstr>
      <vt:lpstr>Housing project</vt:lpstr>
      <vt:lpstr>Contents </vt:lpstr>
      <vt:lpstr>Introduction </vt:lpstr>
      <vt:lpstr>Analytical Problem Framing  </vt:lpstr>
      <vt:lpstr>EDA and visualization</vt:lpstr>
      <vt:lpstr>PowerPoint Presentation</vt:lpstr>
      <vt:lpstr>PowerPoint Presentation</vt:lpstr>
      <vt:lpstr>PowerPoint Presentation</vt:lpstr>
      <vt:lpstr>PowerPoint Presentation</vt:lpstr>
      <vt:lpstr>Checking scatter and reg plots for checking relation of variables with the price. </vt:lpstr>
      <vt:lpstr>PowerPoint Presentation</vt:lpstr>
      <vt:lpstr>PowerPoint Presentation</vt:lpstr>
      <vt:lpstr>Checking correlation</vt:lpstr>
      <vt:lpstr>Removing skewness</vt:lpstr>
      <vt:lpstr>Model building and evaluation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snap star</dc:creator>
  <cp:lastModifiedBy>snap star</cp:lastModifiedBy>
  <cp:revision>5</cp:revision>
  <dcterms:created xsi:type="dcterms:W3CDTF">2021-10-17T06:39:44Z</dcterms:created>
  <dcterms:modified xsi:type="dcterms:W3CDTF">2021-10-18T12:09:42Z</dcterms:modified>
</cp:coreProperties>
</file>