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1"/>
  </p:sldMasterIdLst>
  <p:notesMasterIdLst>
    <p:notesMasterId r:id="rId43"/>
  </p:notesMasterIdLst>
  <p:handoutMasterIdLst>
    <p:handoutMasterId r:id="rId44"/>
  </p:handoutMasterIdLst>
  <p:sldIdLst>
    <p:sldId id="256" r:id="rId2"/>
    <p:sldId id="386" r:id="rId3"/>
    <p:sldId id="343" r:id="rId4"/>
    <p:sldId id="383" r:id="rId5"/>
    <p:sldId id="257" r:id="rId6"/>
    <p:sldId id="345" r:id="rId7"/>
    <p:sldId id="363" r:id="rId8"/>
    <p:sldId id="365" r:id="rId9"/>
    <p:sldId id="364" r:id="rId10"/>
    <p:sldId id="373" r:id="rId11"/>
    <p:sldId id="397" r:id="rId12"/>
    <p:sldId id="369" r:id="rId13"/>
    <p:sldId id="399" r:id="rId14"/>
    <p:sldId id="400" r:id="rId15"/>
    <p:sldId id="404" r:id="rId16"/>
    <p:sldId id="401" r:id="rId17"/>
    <p:sldId id="402" r:id="rId18"/>
    <p:sldId id="403" r:id="rId19"/>
    <p:sldId id="381" r:id="rId20"/>
    <p:sldId id="378" r:id="rId21"/>
    <p:sldId id="379" r:id="rId22"/>
    <p:sldId id="303" r:id="rId23"/>
    <p:sldId id="385" r:id="rId24"/>
    <p:sldId id="368" r:id="rId25"/>
    <p:sldId id="333" r:id="rId26"/>
    <p:sldId id="367" r:id="rId27"/>
    <p:sldId id="336" r:id="rId28"/>
    <p:sldId id="316" r:id="rId29"/>
    <p:sldId id="318" r:id="rId30"/>
    <p:sldId id="323" r:id="rId31"/>
    <p:sldId id="295" r:id="rId32"/>
    <p:sldId id="398" r:id="rId33"/>
    <p:sldId id="384" r:id="rId34"/>
    <p:sldId id="273" r:id="rId35"/>
    <p:sldId id="387" r:id="rId36"/>
    <p:sldId id="388" r:id="rId37"/>
    <p:sldId id="390" r:id="rId38"/>
    <p:sldId id="393" r:id="rId39"/>
    <p:sldId id="391" r:id="rId40"/>
    <p:sldId id="389" r:id="rId41"/>
    <p:sldId id="395" r:id="rId42"/>
  </p:sldIdLst>
  <p:sldSz cx="9144000" cy="6858000" type="screen4x3"/>
  <p:notesSz cx="6888163" cy="10018713"/>
  <p:defaultTextStyle>
    <a:defPPr>
      <a:defRPr lang="zh-CN"/>
    </a:defPPr>
    <a:lvl1pPr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DCB"/>
    <a:srgbClr val="FFCC99"/>
    <a:srgbClr val="FF9966"/>
    <a:srgbClr val="D9EDE9"/>
    <a:srgbClr val="DDE2F3"/>
    <a:srgbClr val="CCECFF"/>
    <a:srgbClr val="FFCCCC"/>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438" autoAdjust="0"/>
    <p:restoredTop sz="94277" autoAdjust="0"/>
  </p:normalViewPr>
  <p:slideViewPr>
    <p:cSldViewPr>
      <p:cViewPr varScale="1">
        <p:scale>
          <a:sx n="53" d="100"/>
          <a:sy n="53" d="100"/>
        </p:scale>
        <p:origin x="293" y="53"/>
      </p:cViewPr>
      <p:guideLst>
        <p:guide orient="horz" pos="2160"/>
        <p:guide pos="2880"/>
      </p:guideLst>
    </p:cSldViewPr>
  </p:slideViewPr>
  <p:outlineViewPr>
    <p:cViewPr>
      <p:scale>
        <a:sx n="33" d="100"/>
        <a:sy n="33" d="100"/>
      </p:scale>
      <p:origin x="0" y="10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50708AA2-F779-4D6D-A1D2-376329A48FD1}"/>
              </a:ext>
            </a:extLst>
          </p:cNvPr>
          <p:cNvSpPr>
            <a:spLocks noGrp="1" noChangeArrowheads="1"/>
          </p:cNvSpPr>
          <p:nvPr>
            <p:ph type="hdr" sz="quarter"/>
          </p:nvPr>
        </p:nvSpPr>
        <p:spPr bwMode="auto">
          <a:xfrm>
            <a:off x="0" y="0"/>
            <a:ext cx="2984500" cy="501650"/>
          </a:xfrm>
          <a:prstGeom prst="rect">
            <a:avLst/>
          </a:prstGeom>
          <a:noFill/>
          <a:ln w="9525">
            <a:noFill/>
            <a:miter lim="800000"/>
            <a:headEnd/>
            <a:tailEnd/>
          </a:ln>
          <a:effectLst/>
        </p:spPr>
        <p:txBody>
          <a:bodyPr vert="horz" wrap="square" lIns="92528" tIns="46264" rIns="92528" bIns="46264" numCol="1" anchor="t" anchorCtr="0" compatLnSpc="1">
            <a:prstTxWarp prst="textNoShape">
              <a:avLst/>
            </a:prstTxWarp>
          </a:bodyPr>
          <a:lstStyle>
            <a:lvl1pPr algn="l" eaLnBrk="1" hangingPunct="1">
              <a:defRPr sz="1200">
                <a:latin typeface="Arial" charset="0"/>
                <a:ea typeface="宋体" pitchFamily="2" charset="-122"/>
              </a:defRPr>
            </a:lvl1pPr>
          </a:lstStyle>
          <a:p>
            <a:pPr>
              <a:defRPr/>
            </a:pPr>
            <a:endParaRPr lang="en-US" altLang="zh-CN"/>
          </a:p>
        </p:txBody>
      </p:sp>
      <p:sp>
        <p:nvSpPr>
          <p:cNvPr id="75779" name="Rectangle 3">
            <a:extLst>
              <a:ext uri="{FF2B5EF4-FFF2-40B4-BE49-F238E27FC236}">
                <a16:creationId xmlns:a16="http://schemas.microsoft.com/office/drawing/2014/main" id="{5B0C6B66-27FC-464F-8C19-DCC5746B4769}"/>
              </a:ext>
            </a:extLst>
          </p:cNvPr>
          <p:cNvSpPr>
            <a:spLocks noGrp="1" noChangeArrowheads="1"/>
          </p:cNvSpPr>
          <p:nvPr>
            <p:ph type="dt" sz="quarter" idx="1"/>
          </p:nvPr>
        </p:nvSpPr>
        <p:spPr bwMode="auto">
          <a:xfrm>
            <a:off x="3902075" y="0"/>
            <a:ext cx="2984500" cy="501650"/>
          </a:xfrm>
          <a:prstGeom prst="rect">
            <a:avLst/>
          </a:prstGeom>
          <a:noFill/>
          <a:ln w="9525">
            <a:noFill/>
            <a:miter lim="800000"/>
            <a:headEnd/>
            <a:tailEnd/>
          </a:ln>
          <a:effectLst/>
        </p:spPr>
        <p:txBody>
          <a:bodyPr vert="horz" wrap="square" lIns="92528" tIns="46264" rIns="92528" bIns="46264"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75780" name="Rectangle 4">
            <a:extLst>
              <a:ext uri="{FF2B5EF4-FFF2-40B4-BE49-F238E27FC236}">
                <a16:creationId xmlns:a16="http://schemas.microsoft.com/office/drawing/2014/main" id="{B6F4E2AB-96B5-42EE-AB7C-4C3C3FDC7C7B}"/>
              </a:ext>
            </a:extLst>
          </p:cNvPr>
          <p:cNvSpPr>
            <a:spLocks noGrp="1" noChangeArrowheads="1"/>
          </p:cNvSpPr>
          <p:nvPr>
            <p:ph type="ftr" sz="quarter" idx="2"/>
          </p:nvPr>
        </p:nvSpPr>
        <p:spPr bwMode="auto">
          <a:xfrm>
            <a:off x="0" y="9515475"/>
            <a:ext cx="2984500" cy="501650"/>
          </a:xfrm>
          <a:prstGeom prst="rect">
            <a:avLst/>
          </a:prstGeom>
          <a:noFill/>
          <a:ln w="9525">
            <a:noFill/>
            <a:miter lim="800000"/>
            <a:headEnd/>
            <a:tailEnd/>
          </a:ln>
          <a:effectLst/>
        </p:spPr>
        <p:txBody>
          <a:bodyPr vert="horz" wrap="square" lIns="92528" tIns="46264" rIns="92528" bIns="46264" numCol="1" anchor="b" anchorCtr="0" compatLnSpc="1">
            <a:prstTxWarp prst="textNoShape">
              <a:avLst/>
            </a:prstTxWarp>
          </a:bodyPr>
          <a:lstStyle>
            <a:lvl1pPr algn="l" eaLnBrk="1" hangingPunct="1">
              <a:defRPr sz="1200">
                <a:latin typeface="Arial" charset="0"/>
                <a:ea typeface="宋体" pitchFamily="2" charset="-122"/>
              </a:defRPr>
            </a:lvl1pPr>
          </a:lstStyle>
          <a:p>
            <a:pPr>
              <a:defRPr/>
            </a:pPr>
            <a:endParaRPr lang="en-US" altLang="zh-CN"/>
          </a:p>
        </p:txBody>
      </p:sp>
      <p:sp>
        <p:nvSpPr>
          <p:cNvPr id="75781" name="Rectangle 5">
            <a:extLst>
              <a:ext uri="{FF2B5EF4-FFF2-40B4-BE49-F238E27FC236}">
                <a16:creationId xmlns:a16="http://schemas.microsoft.com/office/drawing/2014/main" id="{3467FCCF-9E1E-429B-A66E-9B9A284A10AD}"/>
              </a:ext>
            </a:extLst>
          </p:cNvPr>
          <p:cNvSpPr>
            <a:spLocks noGrp="1" noChangeArrowheads="1"/>
          </p:cNvSpPr>
          <p:nvPr>
            <p:ph type="sldNum" sz="quarter" idx="3"/>
          </p:nvPr>
        </p:nvSpPr>
        <p:spPr bwMode="auto">
          <a:xfrm>
            <a:off x="3902075" y="9515475"/>
            <a:ext cx="2984500" cy="501650"/>
          </a:xfrm>
          <a:prstGeom prst="rect">
            <a:avLst/>
          </a:prstGeom>
          <a:noFill/>
          <a:ln w="9525">
            <a:noFill/>
            <a:miter lim="800000"/>
            <a:headEnd/>
            <a:tailEnd/>
          </a:ln>
          <a:effectLst/>
        </p:spPr>
        <p:txBody>
          <a:bodyPr vert="horz" wrap="square" lIns="92528" tIns="46264" rIns="92528" bIns="46264"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4D570543-B803-47D5-94FD-1BF89CB2014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86C40FA-9D1D-4C81-8417-098E9B2A64F8}"/>
              </a:ext>
            </a:extLst>
          </p:cNvPr>
          <p:cNvSpPr>
            <a:spLocks noGrp="1" noChangeArrowheads="1"/>
          </p:cNvSpPr>
          <p:nvPr>
            <p:ph type="hdr" sz="quarter"/>
          </p:nvPr>
        </p:nvSpPr>
        <p:spPr bwMode="auto">
          <a:xfrm>
            <a:off x="0" y="0"/>
            <a:ext cx="2984500" cy="501650"/>
          </a:xfrm>
          <a:prstGeom prst="rect">
            <a:avLst/>
          </a:prstGeom>
          <a:noFill/>
          <a:ln w="9525">
            <a:noFill/>
            <a:miter lim="800000"/>
            <a:headEnd/>
            <a:tailEnd/>
          </a:ln>
          <a:effectLst/>
        </p:spPr>
        <p:txBody>
          <a:bodyPr vert="horz" wrap="square" lIns="92528" tIns="46264" rIns="92528" bIns="46264" numCol="1" anchor="t" anchorCtr="0" compatLnSpc="1">
            <a:prstTxWarp prst="textNoShape">
              <a:avLst/>
            </a:prstTxWarp>
          </a:bodyPr>
          <a:lstStyle>
            <a:lvl1pPr algn="l" eaLnBrk="1" hangingPunct="1">
              <a:defRPr sz="1200">
                <a:latin typeface="Arial" charset="0"/>
                <a:ea typeface="宋体" pitchFamily="2" charset="-122"/>
              </a:defRPr>
            </a:lvl1pPr>
          </a:lstStyle>
          <a:p>
            <a:pPr>
              <a:defRPr/>
            </a:pPr>
            <a:endParaRPr lang="en-US" altLang="zh-CN"/>
          </a:p>
        </p:txBody>
      </p:sp>
      <p:sp>
        <p:nvSpPr>
          <p:cNvPr id="29699" name="Rectangle 3">
            <a:extLst>
              <a:ext uri="{FF2B5EF4-FFF2-40B4-BE49-F238E27FC236}">
                <a16:creationId xmlns:a16="http://schemas.microsoft.com/office/drawing/2014/main" id="{5B17B545-A8E4-494A-98B6-47508D2D6B0B}"/>
              </a:ext>
            </a:extLst>
          </p:cNvPr>
          <p:cNvSpPr>
            <a:spLocks noGrp="1" noChangeArrowheads="1"/>
          </p:cNvSpPr>
          <p:nvPr>
            <p:ph type="dt" idx="1"/>
          </p:nvPr>
        </p:nvSpPr>
        <p:spPr bwMode="auto">
          <a:xfrm>
            <a:off x="3902075" y="0"/>
            <a:ext cx="2984500" cy="501650"/>
          </a:xfrm>
          <a:prstGeom prst="rect">
            <a:avLst/>
          </a:prstGeom>
          <a:noFill/>
          <a:ln w="9525">
            <a:noFill/>
            <a:miter lim="800000"/>
            <a:headEnd/>
            <a:tailEnd/>
          </a:ln>
          <a:effectLst/>
        </p:spPr>
        <p:txBody>
          <a:bodyPr vert="horz" wrap="square" lIns="92528" tIns="46264" rIns="92528" bIns="46264"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56344659-51CC-4FDE-8792-BD6F6EFD0CCD}"/>
              </a:ext>
            </a:extLst>
          </p:cNvPr>
          <p:cNvSpPr>
            <a:spLocks noGrp="1" noRot="1" noChangeAspect="1" noChangeArrowheads="1" noTextEdit="1"/>
          </p:cNvSpPr>
          <p:nvPr>
            <p:ph type="sldImg" idx="2"/>
          </p:nvPr>
        </p:nvSpPr>
        <p:spPr bwMode="auto">
          <a:xfrm>
            <a:off x="938213" y="750888"/>
            <a:ext cx="5013325" cy="3759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a:extLst>
              <a:ext uri="{FF2B5EF4-FFF2-40B4-BE49-F238E27FC236}">
                <a16:creationId xmlns:a16="http://schemas.microsoft.com/office/drawing/2014/main" id="{04155EBC-AE91-405A-8A7E-700E96D10897}"/>
              </a:ext>
            </a:extLst>
          </p:cNvPr>
          <p:cNvSpPr>
            <a:spLocks noGrp="1" noChangeArrowheads="1"/>
          </p:cNvSpPr>
          <p:nvPr>
            <p:ph type="body" sz="quarter" idx="3"/>
          </p:nvPr>
        </p:nvSpPr>
        <p:spPr bwMode="auto">
          <a:xfrm>
            <a:off x="688975" y="4759325"/>
            <a:ext cx="5510213" cy="4508500"/>
          </a:xfrm>
          <a:prstGeom prst="rect">
            <a:avLst/>
          </a:prstGeom>
          <a:noFill/>
          <a:ln w="9525">
            <a:noFill/>
            <a:miter lim="800000"/>
            <a:headEnd/>
            <a:tailEnd/>
          </a:ln>
          <a:effectLst/>
        </p:spPr>
        <p:txBody>
          <a:bodyPr vert="horz" wrap="square" lIns="92528" tIns="46264" rIns="92528" bIns="4626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9702" name="Rectangle 6">
            <a:extLst>
              <a:ext uri="{FF2B5EF4-FFF2-40B4-BE49-F238E27FC236}">
                <a16:creationId xmlns:a16="http://schemas.microsoft.com/office/drawing/2014/main" id="{C01F493C-CBE8-4CB1-B8E7-9989674665A7}"/>
              </a:ext>
            </a:extLst>
          </p:cNvPr>
          <p:cNvSpPr>
            <a:spLocks noGrp="1" noChangeArrowheads="1"/>
          </p:cNvSpPr>
          <p:nvPr>
            <p:ph type="ftr" sz="quarter" idx="4"/>
          </p:nvPr>
        </p:nvSpPr>
        <p:spPr bwMode="auto">
          <a:xfrm>
            <a:off x="0" y="9515475"/>
            <a:ext cx="2984500" cy="501650"/>
          </a:xfrm>
          <a:prstGeom prst="rect">
            <a:avLst/>
          </a:prstGeom>
          <a:noFill/>
          <a:ln w="9525">
            <a:noFill/>
            <a:miter lim="800000"/>
            <a:headEnd/>
            <a:tailEnd/>
          </a:ln>
          <a:effectLst/>
        </p:spPr>
        <p:txBody>
          <a:bodyPr vert="horz" wrap="square" lIns="92528" tIns="46264" rIns="92528" bIns="46264" numCol="1" anchor="b" anchorCtr="0" compatLnSpc="1">
            <a:prstTxWarp prst="textNoShape">
              <a:avLst/>
            </a:prstTxWarp>
          </a:bodyPr>
          <a:lstStyle>
            <a:lvl1pPr algn="l" eaLnBrk="1" hangingPunct="1">
              <a:defRPr sz="1200">
                <a:latin typeface="Arial" charset="0"/>
                <a:ea typeface="宋体" pitchFamily="2" charset="-122"/>
              </a:defRPr>
            </a:lvl1pPr>
          </a:lstStyle>
          <a:p>
            <a:pPr>
              <a:defRPr/>
            </a:pPr>
            <a:endParaRPr lang="en-US" altLang="zh-CN"/>
          </a:p>
        </p:txBody>
      </p:sp>
      <p:sp>
        <p:nvSpPr>
          <p:cNvPr id="29703" name="Rectangle 7">
            <a:extLst>
              <a:ext uri="{FF2B5EF4-FFF2-40B4-BE49-F238E27FC236}">
                <a16:creationId xmlns:a16="http://schemas.microsoft.com/office/drawing/2014/main" id="{715BCBC0-8BFA-4944-8CBF-B92B3DC75BE4}"/>
              </a:ext>
            </a:extLst>
          </p:cNvPr>
          <p:cNvSpPr>
            <a:spLocks noGrp="1" noChangeArrowheads="1"/>
          </p:cNvSpPr>
          <p:nvPr>
            <p:ph type="sldNum" sz="quarter" idx="5"/>
          </p:nvPr>
        </p:nvSpPr>
        <p:spPr bwMode="auto">
          <a:xfrm>
            <a:off x="3902075" y="9515475"/>
            <a:ext cx="2984500" cy="501650"/>
          </a:xfrm>
          <a:prstGeom prst="rect">
            <a:avLst/>
          </a:prstGeom>
          <a:noFill/>
          <a:ln w="9525">
            <a:noFill/>
            <a:miter lim="800000"/>
            <a:headEnd/>
            <a:tailEnd/>
          </a:ln>
          <a:effectLst/>
        </p:spPr>
        <p:txBody>
          <a:bodyPr vert="horz" wrap="square" lIns="92528" tIns="46264" rIns="92528" bIns="46264"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3102DB51-DC1B-413B-98E0-2B6CE275D4F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csc-he.co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83A70D65-57B1-4B1E-93BB-9C72FB78BE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E8A5F77A-00DD-4DE4-92C1-24730D66E5A6}" type="slidenum">
              <a:rPr lang="en-US" altLang="zh-CN" smtClean="0">
                <a:latin typeface="Arial" panose="020B0604020202020204" pitchFamily="34" charset="0"/>
              </a:rPr>
              <a:pPr/>
              <a:t>1</a:t>
            </a:fld>
            <a:endParaRPr lang="en-US" altLang="zh-CN">
              <a:latin typeface="Arial" panose="020B0604020202020204" pitchFamily="34" charset="0"/>
            </a:endParaRPr>
          </a:p>
        </p:txBody>
      </p:sp>
      <p:sp>
        <p:nvSpPr>
          <p:cNvPr id="6147" name="Rectangle 2">
            <a:extLst>
              <a:ext uri="{FF2B5EF4-FFF2-40B4-BE49-F238E27FC236}">
                <a16:creationId xmlns:a16="http://schemas.microsoft.com/office/drawing/2014/main" id="{839BF224-5546-402E-AC7C-31131F93BA6E}"/>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B0DDA673-C639-4C5C-844A-648D9127C8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53C15968-B54C-4D68-A9BE-49BD98AF4B19}"/>
              </a:ext>
            </a:extLst>
          </p:cNvPr>
          <p:cNvSpPr>
            <a:spLocks noGrp="1" noRot="1" noChangeAspect="1" noChangeArrowheads="1" noTextEdit="1"/>
          </p:cNvSpPr>
          <p:nvPr>
            <p:ph type="sldImg"/>
          </p:nvPr>
        </p:nvSpPr>
        <p:spPr>
          <a:ln/>
        </p:spPr>
      </p:sp>
      <p:sp>
        <p:nvSpPr>
          <p:cNvPr id="24579" name="备注占位符 2">
            <a:extLst>
              <a:ext uri="{FF2B5EF4-FFF2-40B4-BE49-F238E27FC236}">
                <a16:creationId xmlns:a16="http://schemas.microsoft.com/office/drawing/2014/main" id="{CE2C20C1-440F-4B06-B155-97AB1DFCC24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文法解读作业完成的测试程序用来建立一个测试程序库，会提供详细的评测结果，便于同学们调试。</a:t>
            </a:r>
            <a:endParaRPr lang="en-US" altLang="zh-CN">
              <a:latin typeface="Arial" panose="020B0604020202020204" pitchFamily="34" charset="0"/>
            </a:endParaRPr>
          </a:p>
          <a:p>
            <a:r>
              <a:rPr lang="zh-CN" altLang="en-US">
                <a:latin typeface="Arial" panose="020B0604020202020204" pitchFamily="34" charset="0"/>
              </a:rPr>
              <a:t>代码生成一是指代码生成的第一次作业，用一个简单的测试程序进行测试</a:t>
            </a:r>
            <a:endParaRPr lang="en-US" altLang="zh-CN">
              <a:latin typeface="Arial" panose="020B0604020202020204" pitchFamily="34" charset="0"/>
            </a:endParaRPr>
          </a:p>
          <a:p>
            <a:r>
              <a:rPr lang="zh-CN" altLang="en-US">
                <a:latin typeface="Arial" panose="020B0604020202020204" pitchFamily="34" charset="0"/>
              </a:rPr>
              <a:t>代码生成二用综合的测试程序进行测试</a:t>
            </a:r>
            <a:endParaRPr lang="en-US" altLang="zh-CN">
              <a:latin typeface="Arial" panose="020B0604020202020204" pitchFamily="34" charset="0"/>
            </a:endParaRPr>
          </a:p>
          <a:p>
            <a:r>
              <a:rPr lang="zh-CN" altLang="en-US">
                <a:latin typeface="Arial" panose="020B0604020202020204" pitchFamily="34" charset="0"/>
              </a:rPr>
              <a:t>所有选择生成</a:t>
            </a:r>
            <a:r>
              <a:rPr lang="en-US" altLang="zh-CN">
                <a:latin typeface="Arial" panose="020B0604020202020204" pitchFamily="34" charset="0"/>
              </a:rPr>
              <a:t>MIPS</a:t>
            </a:r>
            <a:r>
              <a:rPr lang="zh-CN" altLang="en-US">
                <a:latin typeface="Arial" panose="020B0604020202020204" pitchFamily="34" charset="0"/>
              </a:rPr>
              <a:t>汇编的同学都需要参加竞速排序，期末考核中还有一次竞速排序</a:t>
            </a:r>
            <a:endParaRPr lang="en-US" altLang="zh-CN">
              <a:latin typeface="Arial" panose="020B0604020202020204" pitchFamily="34" charset="0"/>
            </a:endParaRPr>
          </a:p>
          <a:p>
            <a:r>
              <a:rPr lang="zh-CN" altLang="en-US">
                <a:latin typeface="Arial" panose="020B0604020202020204" pitchFamily="34" charset="0"/>
              </a:rPr>
              <a:t>开发之前务必进行设计，随着开发的进行，设计应该是逐渐完善的，设计文档也是在逐渐扩充的。</a:t>
            </a:r>
            <a:endParaRPr lang="en-US" altLang="zh-CN">
              <a:latin typeface="Arial" panose="020B0604020202020204" pitchFamily="34" charset="0"/>
            </a:endParaRPr>
          </a:p>
          <a:p>
            <a:r>
              <a:rPr lang="zh-CN" altLang="en-US">
                <a:latin typeface="Arial" panose="020B0604020202020204" pitchFamily="34" charset="0"/>
              </a:rPr>
              <a:t>阅读教学编译器</a:t>
            </a:r>
            <a:r>
              <a:rPr lang="en-US" altLang="zh-CN">
                <a:latin typeface="Arial" panose="020B0604020202020204" pitchFamily="34" charset="0"/>
              </a:rPr>
              <a:t>PASCAL-S</a:t>
            </a:r>
            <a:r>
              <a:rPr lang="zh-CN" altLang="en-US">
                <a:latin typeface="Arial" panose="020B0604020202020204" pitchFamily="34" charset="0"/>
              </a:rPr>
              <a:t>的源代码，能为编译器的开发提供参考，可以在各阶段阅读相应部分的代码，建议阅读后自己写上注释，认真阅读有助于把握编译器难度、并为设计自己的编译器提供参考，作为教学参考编译器，其代码量适度，并且与理论课内容结合密切，便于理解。也可以阅读其他开源编译器。</a:t>
            </a:r>
          </a:p>
        </p:txBody>
      </p:sp>
      <p:sp>
        <p:nvSpPr>
          <p:cNvPr id="24580" name="灯片编号占位符 3">
            <a:extLst>
              <a:ext uri="{FF2B5EF4-FFF2-40B4-BE49-F238E27FC236}">
                <a16:creationId xmlns:a16="http://schemas.microsoft.com/office/drawing/2014/main" id="{61E5B29E-9F87-413C-B174-92FAADCB0DB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1C52607F-6428-45D3-9436-15818BAF2E71}" type="slidenum">
              <a:rPr lang="en-US" altLang="zh-CN" smtClean="0">
                <a:latin typeface="Arial" panose="020B0604020202020204" pitchFamily="34" charset="0"/>
              </a:rPr>
              <a:pPr/>
              <a:t>10</a:t>
            </a:fld>
            <a:endParaRPr lang="en-US"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79B0788F-7C06-41F5-9317-C323B8D59B10}"/>
              </a:ext>
            </a:extLst>
          </p:cNvPr>
          <p:cNvSpPr>
            <a:spLocks noGrp="1" noRot="1" noChangeAspect="1" noChangeArrowheads="1" noTextEdit="1"/>
          </p:cNvSpPr>
          <p:nvPr>
            <p:ph type="sldImg"/>
          </p:nvPr>
        </p:nvSpPr>
        <p:spPr>
          <a:ln/>
        </p:spPr>
      </p:sp>
      <p:sp>
        <p:nvSpPr>
          <p:cNvPr id="26627" name="备注占位符 2">
            <a:extLst>
              <a:ext uri="{FF2B5EF4-FFF2-40B4-BE49-F238E27FC236}">
                <a16:creationId xmlns:a16="http://schemas.microsoft.com/office/drawing/2014/main" id="{32819B9E-7BD5-420D-AB1E-14A6C5F5E0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以下简要说明各项作业的要求，具体要求详见教学平台的该次作业描述。作业打开后才能看到。</a:t>
            </a:r>
            <a:endParaRPr lang="en-US" altLang="zh-CN">
              <a:latin typeface="Arial" panose="020B0604020202020204" pitchFamily="34" charset="0"/>
            </a:endParaRPr>
          </a:p>
          <a:p>
            <a:r>
              <a:rPr lang="zh-CN" altLang="en-US">
                <a:latin typeface="Arial" panose="020B0604020202020204" pitchFamily="34" charset="0"/>
              </a:rPr>
              <a:t>这里要求每个测试程序有</a:t>
            </a:r>
            <a:r>
              <a:rPr lang="en-US" altLang="zh-CN">
                <a:latin typeface="Arial" panose="020B0604020202020204" pitchFamily="34" charset="0"/>
              </a:rPr>
              <a:t>10</a:t>
            </a:r>
            <a:r>
              <a:rPr lang="zh-CN" altLang="en-US">
                <a:latin typeface="Arial" panose="020B0604020202020204" pitchFamily="34" charset="0"/>
              </a:rPr>
              <a:t>行输出结果，主要是为了展示各种语法成分的处理结果，以方便进行调试，请不要写无意义或雷同的</a:t>
            </a:r>
            <a:r>
              <a:rPr lang="en-US" altLang="zh-CN">
                <a:latin typeface="Arial" panose="020B0604020202020204" pitchFamily="34" charset="0"/>
              </a:rPr>
              <a:t>10</a:t>
            </a:r>
            <a:r>
              <a:rPr lang="zh-CN" altLang="en-US">
                <a:latin typeface="Arial" panose="020B0604020202020204" pitchFamily="34" charset="0"/>
              </a:rPr>
              <a:t>行输出结果。</a:t>
            </a:r>
            <a:endParaRPr lang="en-US" altLang="zh-CN">
              <a:latin typeface="Arial" panose="020B0604020202020204" pitchFamily="34" charset="0"/>
            </a:endParaRPr>
          </a:p>
          <a:p>
            <a:r>
              <a:rPr lang="zh-CN" altLang="en-US">
                <a:latin typeface="Arial" panose="020B0604020202020204" pitchFamily="34" charset="0"/>
              </a:rPr>
              <a:t>文档中列出的需覆盖项只是最基本的，希望能写出更多“刁钻”的测试程序</a:t>
            </a:r>
            <a:endParaRPr lang="zh-CN" altLang="zh-CN">
              <a:latin typeface="Arial" panose="020B0604020202020204" pitchFamily="34" charset="0"/>
            </a:endParaRPr>
          </a:p>
        </p:txBody>
      </p:sp>
      <p:sp>
        <p:nvSpPr>
          <p:cNvPr id="26628" name="灯片编号占位符 3">
            <a:extLst>
              <a:ext uri="{FF2B5EF4-FFF2-40B4-BE49-F238E27FC236}">
                <a16:creationId xmlns:a16="http://schemas.microsoft.com/office/drawing/2014/main" id="{8854F37A-299D-463D-B094-604844F2C1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3713B8F3-2B81-49E2-958E-8766BB997F08}" type="slidenum">
              <a:rPr lang="en-US" altLang="zh-CN" smtClean="0">
                <a:latin typeface="Arial" panose="020B0604020202020204" pitchFamily="34" charset="0"/>
              </a:rPr>
              <a:pPr/>
              <a:t>11</a:t>
            </a:fld>
            <a:endParaRPr lang="en-US"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A31AB59D-4862-4C9B-AE60-12CA70A86947}"/>
              </a:ext>
            </a:extLst>
          </p:cNvPr>
          <p:cNvSpPr>
            <a:spLocks noGrp="1" noRot="1" noChangeAspect="1" noChangeArrowheads="1" noTextEdit="1"/>
          </p:cNvSpPr>
          <p:nvPr>
            <p:ph type="sldImg"/>
          </p:nvPr>
        </p:nvSpPr>
        <p:spPr>
          <a:ln/>
        </p:spPr>
      </p:sp>
      <p:sp>
        <p:nvSpPr>
          <p:cNvPr id="35843" name="备注占位符 2">
            <a:extLst>
              <a:ext uri="{FF2B5EF4-FFF2-40B4-BE49-F238E27FC236}">
                <a16:creationId xmlns:a16="http://schemas.microsoft.com/office/drawing/2014/main" id="{97A17688-CB80-46E9-B19F-59C4167190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生成</a:t>
            </a:r>
            <a:r>
              <a:rPr lang="en-US" altLang="zh-CN">
                <a:latin typeface="Arial" panose="020B0604020202020204" pitchFamily="34" charset="0"/>
              </a:rPr>
              <a:t>PCODE</a:t>
            </a:r>
            <a:r>
              <a:rPr lang="zh-CN" altLang="en-US">
                <a:latin typeface="Arial" panose="020B0604020202020204" pitchFamily="34" charset="0"/>
              </a:rPr>
              <a:t>并解释执行的难度并不小，需要设计相应的</a:t>
            </a:r>
            <a:r>
              <a:rPr lang="en-US" altLang="zh-CN">
                <a:latin typeface="Arial" panose="020B0604020202020204" pitchFamily="34" charset="0"/>
              </a:rPr>
              <a:t>PCODE</a:t>
            </a:r>
            <a:r>
              <a:rPr lang="zh-CN" altLang="en-US">
                <a:latin typeface="Arial" panose="020B0604020202020204" pitchFamily="34" charset="0"/>
              </a:rPr>
              <a:t>，并在解释执行程序中对应的执行步骤。最高分</a:t>
            </a:r>
            <a:r>
              <a:rPr lang="en-US" altLang="zh-CN">
                <a:latin typeface="Arial" panose="020B0604020202020204" pitchFamily="34" charset="0"/>
              </a:rPr>
              <a:t>85</a:t>
            </a:r>
            <a:r>
              <a:rPr lang="zh-CN" altLang="en-US">
                <a:latin typeface="Arial" panose="020B0604020202020204" pitchFamily="34" charset="0"/>
              </a:rPr>
              <a:t>主要是因为没有优化部分。</a:t>
            </a:r>
          </a:p>
        </p:txBody>
      </p:sp>
      <p:sp>
        <p:nvSpPr>
          <p:cNvPr id="35844" name="灯片编号占位符 3">
            <a:extLst>
              <a:ext uri="{FF2B5EF4-FFF2-40B4-BE49-F238E27FC236}">
                <a16:creationId xmlns:a16="http://schemas.microsoft.com/office/drawing/2014/main" id="{EB943356-7C5A-409E-A6CF-0832AE144E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321F6B51-DC9C-47ED-8E06-B12E4B83D744}" type="slidenum">
              <a:rPr lang="en-US" altLang="zh-CN" smtClean="0">
                <a:latin typeface="Arial" panose="020B0604020202020204" pitchFamily="34" charset="0"/>
              </a:rPr>
              <a:pPr/>
              <a:t>19</a:t>
            </a:fld>
            <a:endParaRPr lang="en-US" altLang="zh-CN">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9CC17D7E-5F76-450A-A619-B3340FF44C05}"/>
              </a:ext>
            </a:extLst>
          </p:cNvPr>
          <p:cNvSpPr>
            <a:spLocks noGrp="1" noRot="1" noChangeAspect="1" noChangeArrowheads="1" noTextEdit="1"/>
          </p:cNvSpPr>
          <p:nvPr>
            <p:ph type="sldImg"/>
          </p:nvPr>
        </p:nvSpPr>
        <p:spPr>
          <a:ln/>
        </p:spPr>
      </p:sp>
      <p:sp>
        <p:nvSpPr>
          <p:cNvPr id="38915" name="备注占位符 2">
            <a:extLst>
              <a:ext uri="{FF2B5EF4-FFF2-40B4-BE49-F238E27FC236}">
                <a16:creationId xmlns:a16="http://schemas.microsoft.com/office/drawing/2014/main" id="{373F9F97-0A7E-4F70-9426-7AB8E6643B6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从词法分析作业开始，需要大家进行设计，并阅读</a:t>
            </a:r>
            <a:r>
              <a:rPr lang="en-US" altLang="zh-CN">
                <a:latin typeface="Arial" panose="020B0604020202020204" pitchFamily="34" charset="0"/>
              </a:rPr>
              <a:t>PASCAL-S</a:t>
            </a:r>
            <a:r>
              <a:rPr lang="zh-CN" altLang="en-US">
                <a:latin typeface="Arial" panose="020B0604020202020204" pitchFamily="34" charset="0"/>
              </a:rPr>
              <a:t>编译器源代码。所列时间为规划时间，若课程进度有变化，会进行微调，以后续具体通知为准。</a:t>
            </a:r>
          </a:p>
        </p:txBody>
      </p:sp>
      <p:sp>
        <p:nvSpPr>
          <p:cNvPr id="38916" name="灯片编号占位符 3">
            <a:extLst>
              <a:ext uri="{FF2B5EF4-FFF2-40B4-BE49-F238E27FC236}">
                <a16:creationId xmlns:a16="http://schemas.microsoft.com/office/drawing/2014/main" id="{23CB0C0A-E31A-4BBD-9E4E-61EB5B8BF32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D085149B-D4C8-4404-AC76-8B5479D261CD}" type="slidenum">
              <a:rPr lang="en-US" altLang="zh-CN" smtClean="0">
                <a:latin typeface="Arial" panose="020B0604020202020204" pitchFamily="34" charset="0"/>
              </a:rPr>
              <a:pPr/>
              <a:t>21</a:t>
            </a:fld>
            <a:endParaRPr lang="en-US" altLang="zh-CN">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470DBC99-D528-42F8-8C5F-D7708F128D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14BE5E58-B0D2-44ED-A880-656750CE730B}" type="slidenum">
              <a:rPr lang="en-US" altLang="zh-CN" smtClean="0">
                <a:latin typeface="Arial" panose="020B0604020202020204" pitchFamily="34" charset="0"/>
              </a:rPr>
              <a:pPr/>
              <a:t>22</a:t>
            </a:fld>
            <a:endParaRPr lang="en-US" altLang="zh-CN">
              <a:latin typeface="Arial" panose="020B0604020202020204" pitchFamily="34" charset="0"/>
            </a:endParaRPr>
          </a:p>
        </p:txBody>
      </p:sp>
      <p:sp>
        <p:nvSpPr>
          <p:cNvPr id="40963" name="Rectangle 2">
            <a:extLst>
              <a:ext uri="{FF2B5EF4-FFF2-40B4-BE49-F238E27FC236}">
                <a16:creationId xmlns:a16="http://schemas.microsoft.com/office/drawing/2014/main" id="{D499CD0E-1547-4643-876C-4AA4CD4CCF64}"/>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39F7D783-1CC8-47D0-A406-82A8730818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图中展示了生成不同目标代码的编译器架构。本学期实验只需关注红圈标出的两种目标代码的生成流程。</a:t>
            </a:r>
            <a:endParaRPr lang="en-US" altLang="zh-CN">
              <a:latin typeface="Arial" panose="020B0604020202020204" pitchFamily="34" charset="0"/>
            </a:endParaRPr>
          </a:p>
          <a:p>
            <a:pPr eaLnBrk="1" hangingPunct="1"/>
            <a:r>
              <a:rPr lang="zh-CN" altLang="en-US">
                <a:latin typeface="Arial" panose="020B0604020202020204" pitchFamily="34" charset="0"/>
              </a:rPr>
              <a:t>生成</a:t>
            </a:r>
            <a:r>
              <a:rPr lang="en-US" altLang="zh-CN">
                <a:latin typeface="Arial" panose="020B0604020202020204" pitchFamily="34" charset="0"/>
              </a:rPr>
              <a:t>PCODE</a:t>
            </a:r>
            <a:r>
              <a:rPr lang="zh-CN" altLang="en-US">
                <a:latin typeface="Arial" panose="020B0604020202020204" pitchFamily="34" charset="0"/>
              </a:rPr>
              <a:t>代码：从语义分析直接生成，再用虚拟机解释执行。</a:t>
            </a:r>
            <a:endParaRPr lang="en-US" altLang="zh-CN">
              <a:latin typeface="Arial" panose="020B0604020202020204" pitchFamily="34" charset="0"/>
            </a:endParaRPr>
          </a:p>
          <a:p>
            <a:pPr eaLnBrk="1" hangingPunct="1"/>
            <a:r>
              <a:rPr lang="zh-CN" altLang="en-US">
                <a:latin typeface="Arial" panose="020B0604020202020204" pitchFamily="34" charset="0"/>
              </a:rPr>
              <a:t>生成</a:t>
            </a:r>
            <a:r>
              <a:rPr lang="en-US" altLang="zh-CN">
                <a:latin typeface="Arial" panose="020B0604020202020204" pitchFamily="34" charset="0"/>
              </a:rPr>
              <a:t>MIPS</a:t>
            </a:r>
            <a:r>
              <a:rPr lang="zh-CN" altLang="en-US">
                <a:latin typeface="Arial" panose="020B0604020202020204" pitchFamily="34" charset="0"/>
              </a:rPr>
              <a:t>汇编：从语义分析生成中间代码，从中间代码生成</a:t>
            </a:r>
            <a:r>
              <a:rPr lang="en-US" altLang="zh-CN">
                <a:latin typeface="Arial" panose="020B0604020202020204" pitchFamily="34" charset="0"/>
              </a:rPr>
              <a:t>MIPS</a:t>
            </a:r>
            <a:r>
              <a:rPr lang="zh-CN" altLang="en-US">
                <a:latin typeface="Arial" panose="020B0604020202020204" pitchFamily="34" charset="0"/>
              </a:rPr>
              <a:t>汇编，代码生成时合理利用临时寄存器（临时寄存器池），能生成较高质量的目标代码。先做好目标代码生成，再回头做中间代码上的优化。</a:t>
            </a:r>
            <a:br>
              <a:rPr lang="zh-CN" altLang="en-US">
                <a:latin typeface="Arial" panose="020B0604020202020204" pitchFamily="34" charset="0"/>
              </a:rPr>
            </a:br>
            <a:endParaRPr lang="zh-CN" altLang="en-US">
              <a:latin typeface="Arial" panose="020B0604020202020204" pitchFamily="34" charset="0"/>
            </a:endParaRPr>
          </a:p>
          <a:p>
            <a:pPr eaLnBrk="1" hangingPunct="1"/>
            <a:endParaRPr lang="zh-CN" altLang="zh-CN">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C6BCB11B-8DCB-4F63-8B55-CD6B82339180}"/>
              </a:ext>
            </a:extLst>
          </p:cNvPr>
          <p:cNvSpPr>
            <a:spLocks noGrp="1" noRot="1" noChangeAspect="1" noChangeArrowheads="1" noTextEdit="1"/>
          </p:cNvSpPr>
          <p:nvPr>
            <p:ph type="sldImg"/>
          </p:nvPr>
        </p:nvSpPr>
        <p:spPr>
          <a:ln/>
        </p:spPr>
      </p:sp>
      <p:sp>
        <p:nvSpPr>
          <p:cNvPr id="43011" name="备注占位符 2">
            <a:extLst>
              <a:ext uri="{FF2B5EF4-FFF2-40B4-BE49-F238E27FC236}">
                <a16:creationId xmlns:a16="http://schemas.microsoft.com/office/drawing/2014/main" id="{275ECE87-657F-4564-AD27-51A9FB0887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3012" name="灯片编号占位符 3">
            <a:extLst>
              <a:ext uri="{FF2B5EF4-FFF2-40B4-BE49-F238E27FC236}">
                <a16:creationId xmlns:a16="http://schemas.microsoft.com/office/drawing/2014/main" id="{A3CDAB9D-1955-490E-8339-B6F7B835E5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A8BBE604-111A-4A2F-8625-701C33B7A645}" type="slidenum">
              <a:rPr lang="en-US" altLang="zh-CN" smtClean="0">
                <a:latin typeface="Arial" panose="020B0604020202020204" pitchFamily="34" charset="0"/>
              </a:rPr>
              <a:pPr/>
              <a:t>23</a:t>
            </a:fld>
            <a:endParaRPr lang="en-US" altLang="zh-CN">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DC374798-CEB7-4312-82E9-0DFC27ED02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055A66C8-83E5-4200-872C-AF48A0FF9E89}" type="slidenum">
              <a:rPr lang="en-US" altLang="zh-CN" smtClean="0">
                <a:latin typeface="Arial" panose="020B0604020202020204" pitchFamily="34" charset="0"/>
              </a:rPr>
              <a:pPr/>
              <a:t>25</a:t>
            </a:fld>
            <a:endParaRPr lang="en-US" altLang="zh-CN">
              <a:latin typeface="Arial" panose="020B0604020202020204" pitchFamily="34" charset="0"/>
            </a:endParaRPr>
          </a:p>
        </p:txBody>
      </p:sp>
      <p:sp>
        <p:nvSpPr>
          <p:cNvPr id="46083" name="Rectangle 2">
            <a:extLst>
              <a:ext uri="{FF2B5EF4-FFF2-40B4-BE49-F238E27FC236}">
                <a16:creationId xmlns:a16="http://schemas.microsoft.com/office/drawing/2014/main" id="{8C13E263-CA06-4592-87CC-EA4EF682E429}"/>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BB4D3AEA-F90C-4BE8-A03F-1BCC77F32F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若以前使用过该平台，用以前的账号和密码登录即可。若忘记密码，请联系助教重置密码。若无法进入“编译技术”课程，请联系老师添加账号。</a:t>
            </a:r>
            <a:endParaRPr lang="zh-CN" altLang="zh-C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BFC77022-D696-4770-A0B6-E35FE007EF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235F1D6D-B79F-4AC5-B69E-FD72FC7B7154}" type="slidenum">
              <a:rPr lang="en-US" altLang="zh-CN" smtClean="0">
                <a:latin typeface="Arial" panose="020B0604020202020204" pitchFamily="34" charset="0"/>
              </a:rPr>
              <a:pPr/>
              <a:t>27</a:t>
            </a:fld>
            <a:endParaRPr lang="en-US" altLang="zh-CN">
              <a:latin typeface="Arial" panose="020B0604020202020204" pitchFamily="34" charset="0"/>
            </a:endParaRPr>
          </a:p>
        </p:txBody>
      </p:sp>
      <p:sp>
        <p:nvSpPr>
          <p:cNvPr id="49155" name="Rectangle 2">
            <a:extLst>
              <a:ext uri="{FF2B5EF4-FFF2-40B4-BE49-F238E27FC236}">
                <a16:creationId xmlns:a16="http://schemas.microsoft.com/office/drawing/2014/main" id="{65817C95-7A33-4402-B1DF-3F187A1733C7}"/>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D8FB12E4-0080-4D1F-BF30-043BADF590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建议提问之前先到论坛看看是否已有相同问题的解答，请勿重复提问。老师和助教会回答提问，也欢迎同学积极参与回答问题和讨论。</a:t>
            </a:r>
            <a:endParaRPr lang="en-US" altLang="zh-CN">
              <a:latin typeface="Arial" panose="020B0604020202020204" pitchFamily="34" charset="0"/>
            </a:endParaRPr>
          </a:p>
          <a:p>
            <a:pPr eaLnBrk="1" hangingPunct="1"/>
            <a:endParaRPr lang="zh-CN" altLang="zh-CN">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94CF607F-1D85-4E00-9457-1D72F1A888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BEAF7B7E-BCE3-4C3B-AFEB-563A45EBE35A}" type="slidenum">
              <a:rPr lang="en-US" altLang="zh-CN" smtClean="0">
                <a:latin typeface="Arial" panose="020B0604020202020204" pitchFamily="34" charset="0"/>
              </a:rPr>
              <a:pPr/>
              <a:t>34</a:t>
            </a:fld>
            <a:endParaRPr lang="en-US" altLang="zh-CN">
              <a:latin typeface="Arial" panose="020B0604020202020204" pitchFamily="34" charset="0"/>
            </a:endParaRPr>
          </a:p>
        </p:txBody>
      </p:sp>
      <p:sp>
        <p:nvSpPr>
          <p:cNvPr id="57347" name="Rectangle 2">
            <a:extLst>
              <a:ext uri="{FF2B5EF4-FFF2-40B4-BE49-F238E27FC236}">
                <a16:creationId xmlns:a16="http://schemas.microsoft.com/office/drawing/2014/main" id="{A4C101EE-7A11-45DB-B572-188AB2420DD8}"/>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E9B1C22B-ACB2-4F70-B2E1-9AEFDF2795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20FBC081-A7F0-452B-9F73-DD155B5421D6}"/>
              </a:ext>
            </a:extLst>
          </p:cNvPr>
          <p:cNvSpPr>
            <a:spLocks noGrp="1" noRot="1" noChangeAspect="1" noChangeArrowheads="1" noTextEdit="1"/>
          </p:cNvSpPr>
          <p:nvPr>
            <p:ph type="sldImg"/>
          </p:nvPr>
        </p:nvSpPr>
        <p:spPr>
          <a:ln/>
        </p:spPr>
      </p:sp>
      <p:sp>
        <p:nvSpPr>
          <p:cNvPr id="8195" name="备注占位符 2">
            <a:extLst>
              <a:ext uri="{FF2B5EF4-FFF2-40B4-BE49-F238E27FC236}">
                <a16:creationId xmlns:a16="http://schemas.microsoft.com/office/drawing/2014/main" id="{06F4EF4E-F702-4157-BDA2-143AA43545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002060"/>
                </a:solidFill>
                <a:latin typeface="Arial" panose="020B0604020202020204" pitchFamily="34" charset="0"/>
                <a:hlinkClick r:id="rId3"/>
              </a:rPr>
              <a:t>全国高等院校计算机系统能力培养官方网站</a:t>
            </a:r>
            <a:endParaRPr lang="en-US" altLang="zh-CN">
              <a:solidFill>
                <a:srgbClr val="002060"/>
              </a:solidFill>
              <a:latin typeface="Arial" panose="020B0604020202020204" pitchFamily="34" charset="0"/>
              <a:hlinkClick r:id="rId3"/>
            </a:endParaRPr>
          </a:p>
          <a:p>
            <a:r>
              <a:rPr lang="en-US" altLang="zh-CN">
                <a:solidFill>
                  <a:srgbClr val="002060"/>
                </a:solidFill>
                <a:latin typeface="Arial" panose="020B0604020202020204" pitchFamily="34" charset="0"/>
                <a:hlinkClick r:id="rId3"/>
              </a:rPr>
              <a:t>http://www.csc-he.com/</a:t>
            </a:r>
            <a:endParaRPr lang="en-US" altLang="zh-CN">
              <a:solidFill>
                <a:srgbClr val="002060"/>
              </a:solidFill>
              <a:latin typeface="Arial" panose="020B0604020202020204" pitchFamily="34" charset="0"/>
            </a:endParaRPr>
          </a:p>
          <a:p>
            <a:r>
              <a:rPr lang="zh-CN" altLang="en-US">
                <a:latin typeface="Arial" panose="020B0604020202020204" pitchFamily="34" charset="0"/>
              </a:rPr>
              <a:t>今年编译大赛又取得了很好的成绩，希望明年有更多的同学报名参赛。</a:t>
            </a:r>
          </a:p>
        </p:txBody>
      </p:sp>
      <p:sp>
        <p:nvSpPr>
          <p:cNvPr id="8196" name="灯片编号占位符 3">
            <a:extLst>
              <a:ext uri="{FF2B5EF4-FFF2-40B4-BE49-F238E27FC236}">
                <a16:creationId xmlns:a16="http://schemas.microsoft.com/office/drawing/2014/main" id="{6C9CA129-E2B0-4545-9B9E-E60F317C43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FFBCE7C4-A9C0-45F0-8CBB-BFEEAEBB3784}" type="slidenum">
              <a:rPr kumimoji="1" lang="en-US" altLang="zh-CN" smtClean="0">
                <a:latin typeface="Times New Roman" panose="02020603050405020304" pitchFamily="18" charset="0"/>
                <a:ea typeface="仿宋_GB2312" pitchFamily="49" charset="-122"/>
              </a:rPr>
              <a:pPr/>
              <a:t>2</a:t>
            </a:fld>
            <a:endParaRPr kumimoji="1" lang="en-US" altLang="zh-CN">
              <a:latin typeface="Times New Roman" panose="02020603050405020304" pitchFamily="18" charset="0"/>
              <a:ea typeface="仿宋_GB2312" pitchFamily="49"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F7724491-A9BC-4401-9D71-19F780B5ABB7}"/>
              </a:ext>
            </a:extLst>
          </p:cNvPr>
          <p:cNvSpPr>
            <a:spLocks noGrp="1" noRot="1" noChangeAspect="1" noChangeArrowheads="1" noTextEdit="1"/>
          </p:cNvSpPr>
          <p:nvPr>
            <p:ph type="sldImg"/>
          </p:nvPr>
        </p:nvSpPr>
        <p:spPr>
          <a:ln/>
        </p:spPr>
      </p:sp>
      <p:sp>
        <p:nvSpPr>
          <p:cNvPr id="10243" name="备注占位符 2">
            <a:extLst>
              <a:ext uri="{FF2B5EF4-FFF2-40B4-BE49-F238E27FC236}">
                <a16:creationId xmlns:a16="http://schemas.microsoft.com/office/drawing/2014/main" id="{17CABDF6-2178-4FBB-8E80-4965D16E05E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0244" name="灯片编号占位符 3">
            <a:extLst>
              <a:ext uri="{FF2B5EF4-FFF2-40B4-BE49-F238E27FC236}">
                <a16:creationId xmlns:a16="http://schemas.microsoft.com/office/drawing/2014/main" id="{98429B35-0B48-46BA-8D3E-7B3B98F6495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4B1876AF-95F3-4733-9047-4A07027092BF}" type="slidenum">
              <a:rPr lang="en-US" altLang="zh-CN" smtClean="0">
                <a:latin typeface="Arial" panose="020B0604020202020204" pitchFamily="34" charset="0"/>
              </a:rPr>
              <a:pPr/>
              <a:t>3</a:t>
            </a:fld>
            <a:endParaRPr lang="en-US"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1EA73A18-D8AA-4057-B3BC-2055AE8BE86E}"/>
              </a:ext>
            </a:extLst>
          </p:cNvPr>
          <p:cNvSpPr>
            <a:spLocks noGrp="1" noRot="1" noChangeAspect="1" noChangeArrowheads="1" noTextEdit="1"/>
          </p:cNvSpPr>
          <p:nvPr>
            <p:ph type="sldImg"/>
          </p:nvPr>
        </p:nvSpPr>
        <p:spPr>
          <a:ln/>
        </p:spPr>
      </p:sp>
      <p:sp>
        <p:nvSpPr>
          <p:cNvPr id="12291" name="备注占位符 2">
            <a:extLst>
              <a:ext uri="{FF2B5EF4-FFF2-40B4-BE49-F238E27FC236}">
                <a16:creationId xmlns:a16="http://schemas.microsoft.com/office/drawing/2014/main" id="{EFA94CD3-427D-443B-AA0E-48442726162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学习了第二章文法和语言的概念和表示之后，就应该能读懂文法，通过分析文法，写出符合文法的程序，称之为测试程序是因为可以用这些程序来测试编译器。之后就是增量式开发编译器，学了词法分析，就编写编译器的词法分析部分，学了语法分析，就编写编译器的语法分析部分，这两部分都是只针对正确的测试程序来考核的。在学了符号表管理技术之后，可以在编译器中添加符号表。学了错误处理之后，就不仅能处理词法、语法错误，也能在符号表的支持下处理语义错误。学了运行时存储组织及管理，会了解到目标程序运行时的存储分配方案，学了源程序的中间形式，会设计中间代码，在学习了语法制导翻译技术的基础上，了解了常用语法成分的翻译方法，就能为编译器实现代码生成部分</a:t>
            </a:r>
            <a:r>
              <a:rPr lang="en-US" altLang="zh-CN">
                <a:latin typeface="Arial" panose="020B0604020202020204" pitchFamily="34" charset="0"/>
              </a:rPr>
              <a:t>(PCODE)</a:t>
            </a:r>
            <a:r>
              <a:rPr lang="zh-CN" altLang="en-US">
                <a:latin typeface="Arial" panose="020B0604020202020204" pitchFamily="34" charset="0"/>
              </a:rPr>
              <a:t>，学了目标代码生成和优化部分，为生成</a:t>
            </a:r>
            <a:r>
              <a:rPr lang="en-US" altLang="zh-CN">
                <a:latin typeface="Arial" panose="020B0604020202020204" pitchFamily="34" charset="0"/>
              </a:rPr>
              <a:t>MIPS</a:t>
            </a:r>
            <a:r>
              <a:rPr lang="zh-CN" altLang="en-US">
                <a:latin typeface="Arial" panose="020B0604020202020204" pitchFamily="34" charset="0"/>
              </a:rPr>
              <a:t>汇编和目标代码的优化打基础。学习了代码优化技术之后，就能在中间代码上进行优化。</a:t>
            </a:r>
          </a:p>
        </p:txBody>
      </p:sp>
      <p:sp>
        <p:nvSpPr>
          <p:cNvPr id="12292" name="灯片编号占位符 3">
            <a:extLst>
              <a:ext uri="{FF2B5EF4-FFF2-40B4-BE49-F238E27FC236}">
                <a16:creationId xmlns:a16="http://schemas.microsoft.com/office/drawing/2014/main" id="{009EAB18-0146-4C01-879D-7AB48A5F829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933D926A-8D1B-4DF2-8B61-7B05914D26B7}" type="slidenum">
              <a:rPr lang="en-US" altLang="zh-CN" smtClean="0">
                <a:latin typeface="Arial" panose="020B0604020202020204" pitchFamily="34" charset="0"/>
              </a:rPr>
              <a:pPr/>
              <a:t>4</a:t>
            </a:fld>
            <a:endParaRPr lang="en-US"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540AC553-3F8B-4E40-947D-5553B313EE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24581D56-555A-48DB-8710-215C4B43806C}" type="slidenum">
              <a:rPr lang="en-US" altLang="zh-CN" smtClean="0">
                <a:latin typeface="Arial" panose="020B0604020202020204" pitchFamily="34" charset="0"/>
              </a:rPr>
              <a:pPr/>
              <a:t>5</a:t>
            </a:fld>
            <a:endParaRPr lang="en-US" altLang="zh-CN">
              <a:latin typeface="Arial" panose="020B0604020202020204" pitchFamily="34" charset="0"/>
            </a:endParaRPr>
          </a:p>
        </p:txBody>
      </p:sp>
      <p:sp>
        <p:nvSpPr>
          <p:cNvPr id="14339" name="Rectangle 2">
            <a:extLst>
              <a:ext uri="{FF2B5EF4-FFF2-40B4-BE49-F238E27FC236}">
                <a16:creationId xmlns:a16="http://schemas.microsoft.com/office/drawing/2014/main" id="{578DE103-BF90-46A5-AADC-BA42920CDC45}"/>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D9854463-A4FE-487C-9B44-084DD74F1B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实验题目是实现一个小型编译器，下面对各项要求逐一说明。</a:t>
            </a:r>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9378AA51-607C-41E4-BF98-5BB0F6A0C0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DCE8F681-74CB-472E-8D9E-4EE63E73E916}" type="slidenum">
              <a:rPr lang="en-US" altLang="zh-CN" smtClean="0">
                <a:latin typeface="Arial" panose="020B0604020202020204" pitchFamily="34" charset="0"/>
              </a:rPr>
              <a:pPr/>
              <a:t>6</a:t>
            </a:fld>
            <a:endParaRPr lang="en-US" altLang="zh-CN">
              <a:latin typeface="Arial" panose="020B0604020202020204" pitchFamily="34" charset="0"/>
            </a:endParaRPr>
          </a:p>
        </p:txBody>
      </p:sp>
      <p:sp>
        <p:nvSpPr>
          <p:cNvPr id="16387" name="Rectangle 2">
            <a:extLst>
              <a:ext uri="{FF2B5EF4-FFF2-40B4-BE49-F238E27FC236}">
                <a16:creationId xmlns:a16="http://schemas.microsoft.com/office/drawing/2014/main" id="{F624B119-EAD6-4B76-B85C-0BB6E94A13D7}"/>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51EE21E4-C426-459A-B6CC-88B5AB65E0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文法的具体定义及说明见教学平台</a:t>
            </a:r>
            <a:r>
              <a:rPr lang="en-US" altLang="zh-CN">
                <a:latin typeface="Arial" panose="020B0604020202020204" pitchFamily="34" charset="0"/>
              </a:rPr>
              <a:t>-</a:t>
            </a:r>
            <a:r>
              <a:rPr lang="zh-CN" altLang="en-US">
                <a:latin typeface="Arial" panose="020B0604020202020204" pitchFamily="34" charset="0"/>
              </a:rPr>
              <a:t>课程信息</a:t>
            </a:r>
            <a:r>
              <a:rPr lang="en-US" altLang="zh-CN">
                <a:latin typeface="Arial" panose="020B0604020202020204" pitchFamily="34" charset="0"/>
              </a:rPr>
              <a:t>-</a:t>
            </a:r>
            <a:r>
              <a:rPr lang="zh-CN" altLang="en-US">
                <a:latin typeface="Arial" panose="020B0604020202020204" pitchFamily="34" charset="0"/>
              </a:rPr>
              <a:t>课件下载中的“</a:t>
            </a:r>
            <a:r>
              <a:rPr lang="en-US" altLang="zh-CN">
                <a:latin typeface="Arial" panose="020B0604020202020204" pitchFamily="34" charset="0"/>
              </a:rPr>
              <a:t>2021</a:t>
            </a:r>
            <a:r>
              <a:rPr lang="zh-CN" altLang="en-US">
                <a:latin typeface="Arial" panose="020B0604020202020204" pitchFamily="34" charset="0"/>
              </a:rPr>
              <a:t>编译技术实验文法定义及相关说明”文档</a:t>
            </a:r>
            <a:endParaRPr lang="zh-CN"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D19C75F-CC9C-4869-AA69-1D2476D59C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5D372C27-4C66-41C9-9A26-980915176102}" type="slidenum">
              <a:rPr lang="en-US" altLang="zh-CN" smtClean="0">
                <a:latin typeface="Arial" panose="020B0604020202020204" pitchFamily="34" charset="0"/>
              </a:rPr>
              <a:pPr/>
              <a:t>7</a:t>
            </a:fld>
            <a:endParaRPr lang="en-US" altLang="zh-CN">
              <a:latin typeface="Arial" panose="020B0604020202020204" pitchFamily="34" charset="0"/>
            </a:endParaRPr>
          </a:p>
        </p:txBody>
      </p:sp>
      <p:sp>
        <p:nvSpPr>
          <p:cNvPr id="18435" name="Rectangle 2">
            <a:extLst>
              <a:ext uri="{FF2B5EF4-FFF2-40B4-BE49-F238E27FC236}">
                <a16:creationId xmlns:a16="http://schemas.microsoft.com/office/drawing/2014/main" id="{5937970C-312B-4A31-BBC2-DD952D5804D0}"/>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20BAB738-D908-4806-9A51-4022487BEF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后续会发布具体要求</a:t>
            </a:r>
            <a:endParaRPr lang="zh-CN"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9F032A05-21EE-4A1D-9831-FACECECA52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E1724D08-103A-4F89-8494-6AB1A3964D18}" type="slidenum">
              <a:rPr lang="en-US" altLang="zh-CN" smtClean="0">
                <a:latin typeface="Arial" panose="020B0604020202020204" pitchFamily="34" charset="0"/>
              </a:rPr>
              <a:pPr/>
              <a:t>8</a:t>
            </a:fld>
            <a:endParaRPr lang="en-US" altLang="zh-CN">
              <a:latin typeface="Arial" panose="020B0604020202020204" pitchFamily="34" charset="0"/>
            </a:endParaRPr>
          </a:p>
        </p:txBody>
      </p:sp>
      <p:sp>
        <p:nvSpPr>
          <p:cNvPr id="20483" name="Rectangle 2">
            <a:extLst>
              <a:ext uri="{FF2B5EF4-FFF2-40B4-BE49-F238E27FC236}">
                <a16:creationId xmlns:a16="http://schemas.microsoft.com/office/drawing/2014/main" id="{CE94F362-ECA9-4724-9CB2-36EE66BFCE67}"/>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59564EA0-93C2-4001-B052-9E1B96825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两种目标代码只需选择一种完成，若生成</a:t>
            </a:r>
            <a:r>
              <a:rPr lang="en-US" altLang="zh-CN">
                <a:latin typeface="Arial" panose="020B0604020202020204" pitchFamily="34" charset="0"/>
              </a:rPr>
              <a:t>PCODE</a:t>
            </a:r>
            <a:r>
              <a:rPr lang="zh-CN" altLang="en-US">
                <a:latin typeface="Arial" panose="020B0604020202020204" pitchFamily="34" charset="0"/>
              </a:rPr>
              <a:t>，需编写解释执行程序，直接得到</a:t>
            </a:r>
            <a:r>
              <a:rPr lang="en-US" altLang="zh-CN">
                <a:latin typeface="Arial" panose="020B0604020202020204" pitchFamily="34" charset="0"/>
              </a:rPr>
              <a:t>PCODE</a:t>
            </a:r>
            <a:r>
              <a:rPr lang="zh-CN" altLang="en-US">
                <a:latin typeface="Arial" panose="020B0604020202020204" pitchFamily="34" charset="0"/>
              </a:rPr>
              <a:t>代码的解释执行结果用于评判。若生成</a:t>
            </a:r>
            <a:r>
              <a:rPr lang="en-US" altLang="zh-CN">
                <a:latin typeface="Arial" panose="020B0604020202020204" pitchFamily="34" charset="0"/>
              </a:rPr>
              <a:t>MIPS</a:t>
            </a:r>
            <a:r>
              <a:rPr lang="zh-CN" altLang="en-US">
                <a:latin typeface="Arial" panose="020B0604020202020204" pitchFamily="34" charset="0"/>
              </a:rPr>
              <a:t>汇编，则在</a:t>
            </a:r>
            <a:r>
              <a:rPr lang="en-US" altLang="zh-CN">
                <a:latin typeface="Arial" panose="020B0604020202020204" pitchFamily="34" charset="0"/>
              </a:rPr>
              <a:t>Mars</a:t>
            </a:r>
            <a:r>
              <a:rPr lang="zh-CN" altLang="en-US">
                <a:latin typeface="Arial" panose="020B0604020202020204" pitchFamily="34" charset="0"/>
              </a:rPr>
              <a:t>上运行得到运行结果用于评判。</a:t>
            </a:r>
            <a:endParaRPr lang="zh-CN" altLang="zh-CN">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3344CBEB-D45D-47B2-B452-43DEB52336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BC3757F3-439A-484C-9AFD-2E4CD0472401}" type="slidenum">
              <a:rPr lang="en-US" altLang="zh-CN" smtClean="0">
                <a:latin typeface="Arial" panose="020B0604020202020204" pitchFamily="34" charset="0"/>
              </a:rPr>
              <a:pPr/>
              <a:t>9</a:t>
            </a:fld>
            <a:endParaRPr lang="en-US" altLang="zh-CN">
              <a:latin typeface="Arial" panose="020B0604020202020204" pitchFamily="34" charset="0"/>
            </a:endParaRPr>
          </a:p>
        </p:txBody>
      </p:sp>
      <p:sp>
        <p:nvSpPr>
          <p:cNvPr id="22531" name="Rectangle 2">
            <a:extLst>
              <a:ext uri="{FF2B5EF4-FFF2-40B4-BE49-F238E27FC236}">
                <a16:creationId xmlns:a16="http://schemas.microsoft.com/office/drawing/2014/main" id="{818C0482-47B9-45EC-A83F-013B2CB4A2E8}"/>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A60E96B2-069A-451D-ABDA-580ED61848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C80BCA08-F540-4E7E-B9B3-B529E59AFFCF}"/>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80D8FA01-6BF2-4D3D-BE46-8D03F109E90C}"/>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BFD69B47-1A8A-458A-B837-48870EC75C1B}"/>
                  </a:ext>
                </a:extLst>
              </p:cNvPr>
              <p:cNvSpPr>
                <a:spLocks noChangeArrowheads="1"/>
              </p:cNvSpPr>
              <p:nvPr/>
            </p:nvSpPr>
            <p:spPr bwMode="auto">
              <a:xfrm>
                <a:off x="720" y="336"/>
                <a:ext cx="384" cy="432"/>
              </a:xfrm>
              <a:prstGeom prst="rect">
                <a:avLst/>
              </a:prstGeom>
              <a:solidFill>
                <a:schemeClr val="folHlink"/>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3" name="Rectangle 5">
                <a:extLst>
                  <a:ext uri="{FF2B5EF4-FFF2-40B4-BE49-F238E27FC236}">
                    <a16:creationId xmlns:a16="http://schemas.microsoft.com/office/drawing/2014/main" id="{40F1EAE1-50F7-4E25-AB4B-1B72107DB323}"/>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grpSp>
        <p:grpSp>
          <p:nvGrpSpPr>
            <p:cNvPr id="6" name="Group 6">
              <a:extLst>
                <a:ext uri="{FF2B5EF4-FFF2-40B4-BE49-F238E27FC236}">
                  <a16:creationId xmlns:a16="http://schemas.microsoft.com/office/drawing/2014/main" id="{FDE58996-3AB8-4FBA-BDB7-95572D386EAE}"/>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89C520E0-5DC0-4AE5-95ED-BDFECEB78BAE}"/>
                  </a:ext>
                </a:extLst>
              </p:cNvPr>
              <p:cNvSpPr>
                <a:spLocks noChangeArrowheads="1"/>
              </p:cNvSpPr>
              <p:nvPr/>
            </p:nvSpPr>
            <p:spPr bwMode="auto">
              <a:xfrm>
                <a:off x="912" y="2640"/>
                <a:ext cx="384" cy="432"/>
              </a:xfrm>
              <a:prstGeom prst="rect">
                <a:avLst/>
              </a:prstGeom>
              <a:solidFill>
                <a:schemeClr val="accent2"/>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1" name="Rectangle 8">
                <a:extLst>
                  <a:ext uri="{FF2B5EF4-FFF2-40B4-BE49-F238E27FC236}">
                    <a16:creationId xmlns:a16="http://schemas.microsoft.com/office/drawing/2014/main" id="{51978D14-31F0-4C45-B732-7C1FDC0C10E3}"/>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grpSp>
        <p:sp>
          <p:nvSpPr>
            <p:cNvPr id="7" name="Rectangle 9">
              <a:extLst>
                <a:ext uri="{FF2B5EF4-FFF2-40B4-BE49-F238E27FC236}">
                  <a16:creationId xmlns:a16="http://schemas.microsoft.com/office/drawing/2014/main" id="{47F831F2-EEFE-46D1-A70D-240D073200F1}"/>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8" name="Rectangle 10">
              <a:extLst>
                <a:ext uri="{FF2B5EF4-FFF2-40B4-BE49-F238E27FC236}">
                  <a16:creationId xmlns:a16="http://schemas.microsoft.com/office/drawing/2014/main" id="{67628A3C-448D-429B-999E-74CF5E1AAD98}"/>
                </a:ext>
              </a:extLst>
            </p:cNvPr>
            <p:cNvSpPr>
              <a:spLocks noChangeArrowheads="1"/>
            </p:cNvSpPr>
            <p:nvPr/>
          </p:nvSpPr>
          <p:spPr bwMode="auto">
            <a:xfrm>
              <a:off x="400" y="1536"/>
              <a:ext cx="20" cy="663"/>
            </a:xfrm>
            <a:prstGeom prst="rect">
              <a:avLst/>
            </a:prstGeom>
            <a:solidFill>
              <a:schemeClr val="bg2"/>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9" name="Rectangle 11">
              <a:extLst>
                <a:ext uri="{FF2B5EF4-FFF2-40B4-BE49-F238E27FC236}">
                  <a16:creationId xmlns:a16="http://schemas.microsoft.com/office/drawing/2014/main" id="{92889602-66ED-41FF-AD5B-71F2DB2E32EE}"/>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grpSp>
      <p:sp>
        <p:nvSpPr>
          <p:cNvPr id="28684"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2868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a:extLst>
              <a:ext uri="{FF2B5EF4-FFF2-40B4-BE49-F238E27FC236}">
                <a16:creationId xmlns:a16="http://schemas.microsoft.com/office/drawing/2014/main" id="{71DE2A88-B4B4-4B1F-A1D6-90C0A950EAB9}"/>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a:extLst>
              <a:ext uri="{FF2B5EF4-FFF2-40B4-BE49-F238E27FC236}">
                <a16:creationId xmlns:a16="http://schemas.microsoft.com/office/drawing/2014/main" id="{941069BF-30BE-4700-BF18-37F307477574}"/>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a:extLst>
              <a:ext uri="{FF2B5EF4-FFF2-40B4-BE49-F238E27FC236}">
                <a16:creationId xmlns:a16="http://schemas.microsoft.com/office/drawing/2014/main" id="{44C626E4-78AE-4B05-8FC3-3D5D67394944}"/>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656E5157-22A6-4195-8E40-A8BBECD2FA6F}" type="slidenum">
              <a:rPr lang="en-US" altLang="zh-CN"/>
              <a:pPr>
                <a:defRPr/>
              </a:pPr>
              <a:t>‹#›</a:t>
            </a:fld>
            <a:endParaRPr lang="en-US" altLang="zh-CN"/>
          </a:p>
        </p:txBody>
      </p:sp>
    </p:spTree>
    <p:extLst>
      <p:ext uri="{BB962C8B-B14F-4D97-AF65-F5344CB8AC3E}">
        <p14:creationId xmlns:p14="http://schemas.microsoft.com/office/powerpoint/2010/main" val="2402018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43EED48E-1167-4D92-9078-D29915283F6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08F79E63-7DF0-45BD-ABE8-91833E038DE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D9BBFD3D-26D0-49DD-891E-5BB82EA4E0EB}"/>
              </a:ext>
            </a:extLst>
          </p:cNvPr>
          <p:cNvSpPr>
            <a:spLocks noGrp="1" noChangeArrowheads="1"/>
          </p:cNvSpPr>
          <p:nvPr>
            <p:ph type="sldNum" sz="quarter" idx="12"/>
          </p:nvPr>
        </p:nvSpPr>
        <p:spPr>
          <a:ln/>
        </p:spPr>
        <p:txBody>
          <a:bodyPr/>
          <a:lstStyle>
            <a:lvl1pPr>
              <a:defRPr/>
            </a:lvl1pPr>
          </a:lstStyle>
          <a:p>
            <a:pPr>
              <a:defRPr/>
            </a:pPr>
            <a:fld id="{F949B830-1CB9-44B9-BF2F-C07E9714FB50}" type="slidenum">
              <a:rPr lang="en-US" altLang="zh-CN"/>
              <a:pPr>
                <a:defRPr/>
              </a:pPr>
              <a:t>‹#›</a:t>
            </a:fld>
            <a:endParaRPr lang="en-US" altLang="zh-CN"/>
          </a:p>
        </p:txBody>
      </p:sp>
    </p:spTree>
    <p:extLst>
      <p:ext uri="{BB962C8B-B14F-4D97-AF65-F5344CB8AC3E}">
        <p14:creationId xmlns:p14="http://schemas.microsoft.com/office/powerpoint/2010/main" val="1811097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41C722AC-CA4F-4693-9A0E-7139A53ABB5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E9B0D319-7E1D-4CE2-BF19-3B56FF9AADA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651C7BB1-E765-47A0-8607-CAA4F76B67FD}"/>
              </a:ext>
            </a:extLst>
          </p:cNvPr>
          <p:cNvSpPr>
            <a:spLocks noGrp="1" noChangeArrowheads="1"/>
          </p:cNvSpPr>
          <p:nvPr>
            <p:ph type="sldNum" sz="quarter" idx="12"/>
          </p:nvPr>
        </p:nvSpPr>
        <p:spPr>
          <a:ln/>
        </p:spPr>
        <p:txBody>
          <a:bodyPr/>
          <a:lstStyle>
            <a:lvl1pPr>
              <a:defRPr/>
            </a:lvl1pPr>
          </a:lstStyle>
          <a:p>
            <a:pPr>
              <a:defRPr/>
            </a:pPr>
            <a:fld id="{707CFF2A-F6B4-4344-9A50-1BE91DE70989}" type="slidenum">
              <a:rPr lang="en-US" altLang="zh-CN"/>
              <a:pPr>
                <a:defRPr/>
              </a:pPr>
              <a:t>‹#›</a:t>
            </a:fld>
            <a:endParaRPr lang="en-US" altLang="zh-CN"/>
          </a:p>
        </p:txBody>
      </p:sp>
    </p:spTree>
    <p:extLst>
      <p:ext uri="{BB962C8B-B14F-4D97-AF65-F5344CB8AC3E}">
        <p14:creationId xmlns:p14="http://schemas.microsoft.com/office/powerpoint/2010/main" val="2788577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214313"/>
            <a:ext cx="7804150" cy="591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1">
            <a:extLst>
              <a:ext uri="{FF2B5EF4-FFF2-40B4-BE49-F238E27FC236}">
                <a16:creationId xmlns:a16="http://schemas.microsoft.com/office/drawing/2014/main" id="{BDC8795C-CED9-4E43-884D-59939231C08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a:extLst>
              <a:ext uri="{FF2B5EF4-FFF2-40B4-BE49-F238E27FC236}">
                <a16:creationId xmlns:a16="http://schemas.microsoft.com/office/drawing/2014/main" id="{3727D3F0-E753-4AA4-8C87-6CF56701BC5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51DF6BD8-7C79-4E43-B837-E7BA297ED0EA}"/>
              </a:ext>
            </a:extLst>
          </p:cNvPr>
          <p:cNvSpPr>
            <a:spLocks noGrp="1" noChangeArrowheads="1"/>
          </p:cNvSpPr>
          <p:nvPr>
            <p:ph type="sldNum" sz="quarter" idx="12"/>
          </p:nvPr>
        </p:nvSpPr>
        <p:spPr>
          <a:ln/>
        </p:spPr>
        <p:txBody>
          <a:bodyPr/>
          <a:lstStyle>
            <a:lvl1pPr>
              <a:defRPr/>
            </a:lvl1pPr>
          </a:lstStyle>
          <a:p>
            <a:pPr>
              <a:defRPr/>
            </a:pPr>
            <a:fld id="{2E79F4DA-0FF5-421F-B45E-E69DEBC88A64}" type="slidenum">
              <a:rPr lang="en-US" altLang="zh-CN"/>
              <a:pPr>
                <a:defRPr/>
              </a:pPr>
              <a:t>‹#›</a:t>
            </a:fld>
            <a:endParaRPr lang="en-US" altLang="zh-CN"/>
          </a:p>
        </p:txBody>
      </p:sp>
    </p:spTree>
    <p:extLst>
      <p:ext uri="{BB962C8B-B14F-4D97-AF65-F5344CB8AC3E}">
        <p14:creationId xmlns:p14="http://schemas.microsoft.com/office/powerpoint/2010/main" val="4072720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7572FF5D-0005-4FDB-A0CC-10BEBEEC53E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412CC0B4-8C75-489D-8E84-58AE5D45323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5ADB27EA-9FD4-416B-8447-745B88DF4D74}"/>
              </a:ext>
            </a:extLst>
          </p:cNvPr>
          <p:cNvSpPr>
            <a:spLocks noGrp="1" noChangeArrowheads="1"/>
          </p:cNvSpPr>
          <p:nvPr>
            <p:ph type="sldNum" sz="quarter" idx="12"/>
          </p:nvPr>
        </p:nvSpPr>
        <p:spPr>
          <a:ln/>
        </p:spPr>
        <p:txBody>
          <a:bodyPr/>
          <a:lstStyle>
            <a:lvl1pPr>
              <a:defRPr/>
            </a:lvl1pPr>
          </a:lstStyle>
          <a:p>
            <a:pPr>
              <a:defRPr/>
            </a:pPr>
            <a:fld id="{F97CD531-6C9B-4989-8A26-E0AEA403F632}" type="slidenum">
              <a:rPr lang="en-US" altLang="zh-CN"/>
              <a:pPr>
                <a:defRPr/>
              </a:pPr>
              <a:t>‹#›</a:t>
            </a:fld>
            <a:endParaRPr lang="en-US" altLang="zh-CN"/>
          </a:p>
        </p:txBody>
      </p:sp>
    </p:spTree>
    <p:extLst>
      <p:ext uri="{BB962C8B-B14F-4D97-AF65-F5344CB8AC3E}">
        <p14:creationId xmlns:p14="http://schemas.microsoft.com/office/powerpoint/2010/main" val="841235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2075BE5C-FCD5-4829-8ED5-6642F8FC1C2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F411D353-DD3E-4C85-91AD-789078722BE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C7AD34C0-8EA5-4120-AF1D-9822D68E8796}"/>
              </a:ext>
            </a:extLst>
          </p:cNvPr>
          <p:cNvSpPr>
            <a:spLocks noGrp="1" noChangeArrowheads="1"/>
          </p:cNvSpPr>
          <p:nvPr>
            <p:ph type="sldNum" sz="quarter" idx="12"/>
          </p:nvPr>
        </p:nvSpPr>
        <p:spPr>
          <a:ln/>
        </p:spPr>
        <p:txBody>
          <a:bodyPr/>
          <a:lstStyle>
            <a:lvl1pPr>
              <a:defRPr/>
            </a:lvl1pPr>
          </a:lstStyle>
          <a:p>
            <a:pPr>
              <a:defRPr/>
            </a:pPr>
            <a:fld id="{12DACB27-C7AE-4502-8EAE-37B8F910141C}" type="slidenum">
              <a:rPr lang="en-US" altLang="zh-CN"/>
              <a:pPr>
                <a:defRPr/>
              </a:pPr>
              <a:t>‹#›</a:t>
            </a:fld>
            <a:endParaRPr lang="en-US" altLang="zh-CN"/>
          </a:p>
        </p:txBody>
      </p:sp>
    </p:spTree>
    <p:extLst>
      <p:ext uri="{BB962C8B-B14F-4D97-AF65-F5344CB8AC3E}">
        <p14:creationId xmlns:p14="http://schemas.microsoft.com/office/powerpoint/2010/main" val="426005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DD93034C-FF72-474D-BC10-EC27CBA3530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035DB72B-6B83-47CD-8182-7DF2D141D25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C5C0D259-D637-4B06-9A48-D731DA26174D}"/>
              </a:ext>
            </a:extLst>
          </p:cNvPr>
          <p:cNvSpPr>
            <a:spLocks noGrp="1" noChangeArrowheads="1"/>
          </p:cNvSpPr>
          <p:nvPr>
            <p:ph type="sldNum" sz="quarter" idx="12"/>
          </p:nvPr>
        </p:nvSpPr>
        <p:spPr>
          <a:ln/>
        </p:spPr>
        <p:txBody>
          <a:bodyPr/>
          <a:lstStyle>
            <a:lvl1pPr>
              <a:defRPr/>
            </a:lvl1pPr>
          </a:lstStyle>
          <a:p>
            <a:pPr>
              <a:defRPr/>
            </a:pPr>
            <a:fld id="{32312A71-6775-4F68-BC5E-94418C668A8B}" type="slidenum">
              <a:rPr lang="en-US" altLang="zh-CN"/>
              <a:pPr>
                <a:defRPr/>
              </a:pPr>
              <a:t>‹#›</a:t>
            </a:fld>
            <a:endParaRPr lang="en-US" altLang="zh-CN"/>
          </a:p>
        </p:txBody>
      </p:sp>
    </p:spTree>
    <p:extLst>
      <p:ext uri="{BB962C8B-B14F-4D97-AF65-F5344CB8AC3E}">
        <p14:creationId xmlns:p14="http://schemas.microsoft.com/office/powerpoint/2010/main" val="1823219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C7115A41-E027-4FC8-94F6-57540DA0EAA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a:extLst>
              <a:ext uri="{FF2B5EF4-FFF2-40B4-BE49-F238E27FC236}">
                <a16:creationId xmlns:a16="http://schemas.microsoft.com/office/drawing/2014/main" id="{5F810E41-6794-4F16-A454-6883CA6ECAE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7584D52B-8C19-4871-A871-FDE78FE181DB}"/>
              </a:ext>
            </a:extLst>
          </p:cNvPr>
          <p:cNvSpPr>
            <a:spLocks noGrp="1" noChangeArrowheads="1"/>
          </p:cNvSpPr>
          <p:nvPr>
            <p:ph type="sldNum" sz="quarter" idx="12"/>
          </p:nvPr>
        </p:nvSpPr>
        <p:spPr>
          <a:ln/>
        </p:spPr>
        <p:txBody>
          <a:bodyPr/>
          <a:lstStyle>
            <a:lvl1pPr>
              <a:defRPr/>
            </a:lvl1pPr>
          </a:lstStyle>
          <a:p>
            <a:pPr>
              <a:defRPr/>
            </a:pPr>
            <a:fld id="{60051656-CB07-43D2-BBB9-E7112A11094D}" type="slidenum">
              <a:rPr lang="en-US" altLang="zh-CN"/>
              <a:pPr>
                <a:defRPr/>
              </a:pPr>
              <a:t>‹#›</a:t>
            </a:fld>
            <a:endParaRPr lang="en-US" altLang="zh-CN"/>
          </a:p>
        </p:txBody>
      </p:sp>
    </p:spTree>
    <p:extLst>
      <p:ext uri="{BB962C8B-B14F-4D97-AF65-F5344CB8AC3E}">
        <p14:creationId xmlns:p14="http://schemas.microsoft.com/office/powerpoint/2010/main" val="1248006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E4E4AF10-B907-40B3-8892-41F7A6A8C4A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a:extLst>
              <a:ext uri="{FF2B5EF4-FFF2-40B4-BE49-F238E27FC236}">
                <a16:creationId xmlns:a16="http://schemas.microsoft.com/office/drawing/2014/main" id="{B800B40A-684B-4BFA-8DAD-E876797AC70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CAE9463E-FB87-4ECB-821D-87658AD97DD4}"/>
              </a:ext>
            </a:extLst>
          </p:cNvPr>
          <p:cNvSpPr>
            <a:spLocks noGrp="1" noChangeArrowheads="1"/>
          </p:cNvSpPr>
          <p:nvPr>
            <p:ph type="sldNum" sz="quarter" idx="12"/>
          </p:nvPr>
        </p:nvSpPr>
        <p:spPr>
          <a:ln/>
        </p:spPr>
        <p:txBody>
          <a:bodyPr/>
          <a:lstStyle>
            <a:lvl1pPr>
              <a:defRPr/>
            </a:lvl1pPr>
          </a:lstStyle>
          <a:p>
            <a:pPr>
              <a:defRPr/>
            </a:pPr>
            <a:fld id="{86D81FC5-F8FB-496F-B16C-5ECF002D4261}" type="slidenum">
              <a:rPr lang="en-US" altLang="zh-CN"/>
              <a:pPr>
                <a:defRPr/>
              </a:pPr>
              <a:t>‹#›</a:t>
            </a:fld>
            <a:endParaRPr lang="en-US" altLang="zh-CN"/>
          </a:p>
        </p:txBody>
      </p:sp>
    </p:spTree>
    <p:extLst>
      <p:ext uri="{BB962C8B-B14F-4D97-AF65-F5344CB8AC3E}">
        <p14:creationId xmlns:p14="http://schemas.microsoft.com/office/powerpoint/2010/main" val="498180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B8EAFBB2-31C4-4FC7-9921-18AE3A017FC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a:extLst>
              <a:ext uri="{FF2B5EF4-FFF2-40B4-BE49-F238E27FC236}">
                <a16:creationId xmlns:a16="http://schemas.microsoft.com/office/drawing/2014/main" id="{9C15B018-55A3-4CCB-AED8-388EDFB15FB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E2F9BF84-488B-4412-9EFC-BF9A0C7E68FD}"/>
              </a:ext>
            </a:extLst>
          </p:cNvPr>
          <p:cNvSpPr>
            <a:spLocks noGrp="1" noChangeArrowheads="1"/>
          </p:cNvSpPr>
          <p:nvPr>
            <p:ph type="sldNum" sz="quarter" idx="12"/>
          </p:nvPr>
        </p:nvSpPr>
        <p:spPr>
          <a:ln/>
        </p:spPr>
        <p:txBody>
          <a:bodyPr/>
          <a:lstStyle>
            <a:lvl1pPr>
              <a:defRPr/>
            </a:lvl1pPr>
          </a:lstStyle>
          <a:p>
            <a:pPr>
              <a:defRPr/>
            </a:pPr>
            <a:fld id="{BD24AA9D-F410-4056-B324-4DE432A3BE7B}" type="slidenum">
              <a:rPr lang="en-US" altLang="zh-CN"/>
              <a:pPr>
                <a:defRPr/>
              </a:pPr>
              <a:t>‹#›</a:t>
            </a:fld>
            <a:endParaRPr lang="en-US" altLang="zh-CN"/>
          </a:p>
        </p:txBody>
      </p:sp>
    </p:spTree>
    <p:extLst>
      <p:ext uri="{BB962C8B-B14F-4D97-AF65-F5344CB8AC3E}">
        <p14:creationId xmlns:p14="http://schemas.microsoft.com/office/powerpoint/2010/main" val="1076009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3B12B0EF-F09F-4893-9E5B-1B00CC4B2DF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BB8E0868-6484-491B-92CD-57F35C92DBC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88535BBD-3F6E-4DBA-9566-4FEFF8AFF0F4}"/>
              </a:ext>
            </a:extLst>
          </p:cNvPr>
          <p:cNvSpPr>
            <a:spLocks noGrp="1" noChangeArrowheads="1"/>
          </p:cNvSpPr>
          <p:nvPr>
            <p:ph type="sldNum" sz="quarter" idx="12"/>
          </p:nvPr>
        </p:nvSpPr>
        <p:spPr>
          <a:ln/>
        </p:spPr>
        <p:txBody>
          <a:bodyPr/>
          <a:lstStyle>
            <a:lvl1pPr>
              <a:defRPr/>
            </a:lvl1pPr>
          </a:lstStyle>
          <a:p>
            <a:pPr>
              <a:defRPr/>
            </a:pPr>
            <a:fld id="{205560E7-2886-49D8-8F75-C90F2FAA1BDC}" type="slidenum">
              <a:rPr lang="en-US" altLang="zh-CN"/>
              <a:pPr>
                <a:defRPr/>
              </a:pPr>
              <a:t>‹#›</a:t>
            </a:fld>
            <a:endParaRPr lang="en-US" altLang="zh-CN"/>
          </a:p>
        </p:txBody>
      </p:sp>
    </p:spTree>
    <p:extLst>
      <p:ext uri="{BB962C8B-B14F-4D97-AF65-F5344CB8AC3E}">
        <p14:creationId xmlns:p14="http://schemas.microsoft.com/office/powerpoint/2010/main" val="347303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80055C16-0731-4D84-8450-FFF6C6C8C44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70B7269D-F359-488D-A224-F43F7B2C358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AEB92E59-803F-45A9-87C8-573CC9A1B5D0}"/>
              </a:ext>
            </a:extLst>
          </p:cNvPr>
          <p:cNvSpPr>
            <a:spLocks noGrp="1" noChangeArrowheads="1"/>
          </p:cNvSpPr>
          <p:nvPr>
            <p:ph type="sldNum" sz="quarter" idx="12"/>
          </p:nvPr>
        </p:nvSpPr>
        <p:spPr>
          <a:ln/>
        </p:spPr>
        <p:txBody>
          <a:bodyPr/>
          <a:lstStyle>
            <a:lvl1pPr>
              <a:defRPr/>
            </a:lvl1pPr>
          </a:lstStyle>
          <a:p>
            <a:pPr>
              <a:defRPr/>
            </a:pPr>
            <a:fld id="{0A7DE591-0159-45ED-B05F-582942601C6A}" type="slidenum">
              <a:rPr lang="en-US" altLang="zh-CN"/>
              <a:pPr>
                <a:defRPr/>
              </a:pPr>
              <a:t>‹#›</a:t>
            </a:fld>
            <a:endParaRPr lang="en-US" altLang="zh-CN"/>
          </a:p>
        </p:txBody>
      </p:sp>
    </p:spTree>
    <p:extLst>
      <p:ext uri="{BB962C8B-B14F-4D97-AF65-F5344CB8AC3E}">
        <p14:creationId xmlns:p14="http://schemas.microsoft.com/office/powerpoint/2010/main" val="1340500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F7BD65A-6AA3-4FE1-BA17-AF9CA9D83B20}"/>
              </a:ext>
            </a:extLst>
          </p:cNvPr>
          <p:cNvSpPr>
            <a:spLocks noChangeArrowheads="1"/>
          </p:cNvSpPr>
          <p:nvPr/>
        </p:nvSpPr>
        <p:spPr bwMode="ltGray">
          <a:xfrm>
            <a:off x="417513" y="1098550"/>
            <a:ext cx="438150" cy="474663"/>
          </a:xfrm>
          <a:prstGeom prst="rect">
            <a:avLst/>
          </a:prstGeom>
          <a:solidFill>
            <a:schemeClr val="accent2"/>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27" name="Rectangle 3">
            <a:extLst>
              <a:ext uri="{FF2B5EF4-FFF2-40B4-BE49-F238E27FC236}">
                <a16:creationId xmlns:a16="http://schemas.microsoft.com/office/drawing/2014/main" id="{95927FE0-1680-4E6D-BCDB-8DA14DB8262B}"/>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28" name="Rectangle 4">
            <a:extLst>
              <a:ext uri="{FF2B5EF4-FFF2-40B4-BE49-F238E27FC236}">
                <a16:creationId xmlns:a16="http://schemas.microsoft.com/office/drawing/2014/main" id="{2E811F18-21A3-4983-A69B-6D5156EAA10E}"/>
              </a:ext>
            </a:extLst>
          </p:cNvPr>
          <p:cNvSpPr>
            <a:spLocks noChangeArrowheads="1"/>
          </p:cNvSpPr>
          <p:nvPr/>
        </p:nvSpPr>
        <p:spPr bwMode="ltGray">
          <a:xfrm>
            <a:off x="541338" y="1520825"/>
            <a:ext cx="422275" cy="474663"/>
          </a:xfrm>
          <a:prstGeom prst="rect">
            <a:avLst/>
          </a:prstGeom>
          <a:solidFill>
            <a:schemeClr val="folHlink"/>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29" name="Rectangle 5">
            <a:extLst>
              <a:ext uri="{FF2B5EF4-FFF2-40B4-BE49-F238E27FC236}">
                <a16:creationId xmlns:a16="http://schemas.microsoft.com/office/drawing/2014/main" id="{967EF039-8CED-429D-8B71-115AE43D6929}"/>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0" name="Rectangle 6">
            <a:extLst>
              <a:ext uri="{FF2B5EF4-FFF2-40B4-BE49-F238E27FC236}">
                <a16:creationId xmlns:a16="http://schemas.microsoft.com/office/drawing/2014/main" id="{1FB23AB6-3AE4-49A6-8897-C2F34F3DB0AF}"/>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1" name="Rectangle 7">
            <a:extLst>
              <a:ext uri="{FF2B5EF4-FFF2-40B4-BE49-F238E27FC236}">
                <a16:creationId xmlns:a16="http://schemas.microsoft.com/office/drawing/2014/main" id="{57CA669B-1052-4607-A911-1A925F7B66B4}"/>
              </a:ext>
            </a:extLst>
          </p:cNvPr>
          <p:cNvSpPr>
            <a:spLocks noChangeArrowheads="1"/>
          </p:cNvSpPr>
          <p:nvPr/>
        </p:nvSpPr>
        <p:spPr bwMode="gray">
          <a:xfrm>
            <a:off x="762000" y="990600"/>
            <a:ext cx="31750" cy="1052513"/>
          </a:xfrm>
          <a:prstGeom prst="rect">
            <a:avLst/>
          </a:prstGeom>
          <a:solidFill>
            <a:schemeClr val="bg2"/>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2" name="Rectangle 8">
            <a:extLst>
              <a:ext uri="{FF2B5EF4-FFF2-40B4-BE49-F238E27FC236}">
                <a16:creationId xmlns:a16="http://schemas.microsoft.com/office/drawing/2014/main" id="{73EAC9E6-FA7D-4C3D-968E-B62F4EBE9548}"/>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3" name="Rectangle 9">
            <a:extLst>
              <a:ext uri="{FF2B5EF4-FFF2-40B4-BE49-F238E27FC236}">
                <a16:creationId xmlns:a16="http://schemas.microsoft.com/office/drawing/2014/main" id="{F4533402-96DF-45EF-854D-7FFCE19CBE54}"/>
              </a:ext>
            </a:extLst>
          </p:cNvPr>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a:extLst>
              <a:ext uri="{FF2B5EF4-FFF2-40B4-BE49-F238E27FC236}">
                <a16:creationId xmlns:a16="http://schemas.microsoft.com/office/drawing/2014/main" id="{5EF807C0-4AE5-421A-907E-43EDC8A73670}"/>
              </a:ext>
            </a:extLst>
          </p:cNvPr>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659" name="Rectangle 11">
            <a:extLst>
              <a:ext uri="{FF2B5EF4-FFF2-40B4-BE49-F238E27FC236}">
                <a16:creationId xmlns:a16="http://schemas.microsoft.com/office/drawing/2014/main" id="{9D425046-096B-4607-BA10-94CD830EF03D}"/>
              </a:ext>
            </a:extLst>
          </p:cNvPr>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400">
                <a:latin typeface="Tahoma" pitchFamily="34" charset="0"/>
                <a:ea typeface="宋体" pitchFamily="2" charset="-122"/>
              </a:defRPr>
            </a:lvl1pPr>
          </a:lstStyle>
          <a:p>
            <a:pPr>
              <a:defRPr/>
            </a:pPr>
            <a:endParaRPr lang="en-US" altLang="zh-CN"/>
          </a:p>
        </p:txBody>
      </p:sp>
      <p:sp>
        <p:nvSpPr>
          <p:cNvPr id="27660" name="Rectangle 12">
            <a:extLst>
              <a:ext uri="{FF2B5EF4-FFF2-40B4-BE49-F238E27FC236}">
                <a16:creationId xmlns:a16="http://schemas.microsoft.com/office/drawing/2014/main" id="{73E027F2-CEDA-44EC-B67B-7AAA08D6DB26}"/>
              </a:ext>
            </a:extLst>
          </p:cNvPr>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Tahoma" pitchFamily="34" charset="0"/>
                <a:ea typeface="宋体" pitchFamily="2" charset="-122"/>
              </a:defRPr>
            </a:lvl1pPr>
          </a:lstStyle>
          <a:p>
            <a:pPr>
              <a:defRPr/>
            </a:pPr>
            <a:endParaRPr lang="en-US" altLang="zh-CN"/>
          </a:p>
        </p:txBody>
      </p:sp>
      <p:sp>
        <p:nvSpPr>
          <p:cNvPr id="27661" name="Rectangle 13">
            <a:extLst>
              <a:ext uri="{FF2B5EF4-FFF2-40B4-BE49-F238E27FC236}">
                <a16:creationId xmlns:a16="http://schemas.microsoft.com/office/drawing/2014/main" id="{9BFA20BE-DD50-4182-B9F9-A47581168CFB}"/>
              </a:ext>
            </a:extLst>
          </p:cNvPr>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54FB54A0-829D-4EBB-8ED8-48ADF077EF0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031" r:id="rId1"/>
    <p:sldLayoutId id="2147485020" r:id="rId2"/>
    <p:sldLayoutId id="2147485021" r:id="rId3"/>
    <p:sldLayoutId id="2147485022" r:id="rId4"/>
    <p:sldLayoutId id="2147485023" r:id="rId5"/>
    <p:sldLayoutId id="2147485024" r:id="rId6"/>
    <p:sldLayoutId id="2147485025" r:id="rId7"/>
    <p:sldLayoutId id="2147485026" r:id="rId8"/>
    <p:sldLayoutId id="2147485027" r:id="rId9"/>
    <p:sldLayoutId id="2147485028" r:id="rId10"/>
    <p:sldLayoutId id="2147485029" r:id="rId11"/>
    <p:sldLayoutId id="2147485030" r:id="rId12"/>
  </p:sldLayoutIdLst>
  <p:txStyles>
    <p:titleStyle>
      <a:lvl1pPr algn="l" rtl="0" eaLnBrk="0" fontAlgn="base" hangingPunct="0">
        <a:spcBef>
          <a:spcPct val="0"/>
        </a:spcBef>
        <a:spcAft>
          <a:spcPct val="0"/>
        </a:spcAft>
        <a:defRPr sz="4400">
          <a:solidFill>
            <a:schemeClr val="tx2"/>
          </a:solidFill>
          <a:latin typeface="Tahoma" panose="020B0604030504040204" pitchFamily="34" charset="0"/>
          <a:ea typeface="宋体" pitchFamily="2" charset="-122"/>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SimSun" pitchFamily="2" charset="-122"/>
        </a:defRPr>
      </a:lvl6pPr>
      <a:lvl7pPr marL="914400" algn="l" rtl="0" fontAlgn="base">
        <a:spcBef>
          <a:spcPct val="0"/>
        </a:spcBef>
        <a:spcAft>
          <a:spcPct val="0"/>
        </a:spcAft>
        <a:defRPr sz="4400">
          <a:solidFill>
            <a:schemeClr val="tx2"/>
          </a:solidFill>
          <a:latin typeface="Tahoma" pitchFamily="34" charset="0"/>
          <a:ea typeface="SimSun" pitchFamily="2" charset="-122"/>
        </a:defRPr>
      </a:lvl7pPr>
      <a:lvl8pPr marL="1371600" algn="l" rtl="0" fontAlgn="base">
        <a:spcBef>
          <a:spcPct val="0"/>
        </a:spcBef>
        <a:spcAft>
          <a:spcPct val="0"/>
        </a:spcAft>
        <a:defRPr sz="4400">
          <a:solidFill>
            <a:schemeClr val="tx2"/>
          </a:solidFill>
          <a:latin typeface="Tahoma" pitchFamily="34" charset="0"/>
          <a:ea typeface="SimSun" pitchFamily="2" charset="-122"/>
        </a:defRPr>
      </a:lvl8pPr>
      <a:lvl9pPr marL="1828800" algn="l" rtl="0" fontAlgn="base">
        <a:spcBef>
          <a:spcPct val="0"/>
        </a:spcBef>
        <a:spcAft>
          <a:spcPct val="0"/>
        </a:spcAft>
        <a:defRPr sz="4400">
          <a:solidFill>
            <a:schemeClr val="tx2"/>
          </a:solidFill>
          <a:latin typeface="Tahoma" pitchFamily="34" charset="0"/>
          <a:ea typeface="SimSun"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csc-he.com/" TargetMode="External"/><Relationship Id="rId5" Type="http://schemas.openxmlformats.org/officeDocument/2006/relationships/image" Target="../media/image3.jpe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mailto:compiler_buaa@126.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6478F45-7467-458C-B25E-E0C42A05827B}"/>
              </a:ext>
            </a:extLst>
          </p:cNvPr>
          <p:cNvSpPr>
            <a:spLocks noGrp="1" noChangeArrowheads="1"/>
          </p:cNvSpPr>
          <p:nvPr>
            <p:ph type="ctrTitle"/>
          </p:nvPr>
        </p:nvSpPr>
        <p:spPr/>
        <p:txBody>
          <a:bodyPr/>
          <a:lstStyle/>
          <a:p>
            <a:pPr eaLnBrk="1" hangingPunct="1"/>
            <a:r>
              <a:rPr lang="zh-CN" altLang="en-US"/>
              <a:t>编译技术实验</a:t>
            </a:r>
          </a:p>
        </p:txBody>
      </p:sp>
      <p:sp>
        <p:nvSpPr>
          <p:cNvPr id="5123" name="Rectangle 3">
            <a:extLst>
              <a:ext uri="{FF2B5EF4-FFF2-40B4-BE49-F238E27FC236}">
                <a16:creationId xmlns:a16="http://schemas.microsoft.com/office/drawing/2014/main" id="{0CE69603-9BA8-488D-8C68-D659F885B2BD}"/>
              </a:ext>
            </a:extLst>
          </p:cNvPr>
          <p:cNvSpPr>
            <a:spLocks noGrp="1" noChangeArrowheads="1"/>
          </p:cNvSpPr>
          <p:nvPr>
            <p:ph type="subTitle" idx="1"/>
          </p:nvPr>
        </p:nvSpPr>
        <p:spPr/>
        <p:txBody>
          <a:bodyPr/>
          <a:lstStyle/>
          <a:p>
            <a:pPr eaLnBrk="1" hangingPunct="1"/>
            <a:endParaRPr lang="en-US" altLang="zh-CN" sz="2400"/>
          </a:p>
          <a:p>
            <a:pPr eaLnBrk="1" hangingPunct="1"/>
            <a:r>
              <a:rPr lang="zh-CN" altLang="en-US" sz="2400"/>
              <a:t>杨海燕</a:t>
            </a:r>
            <a:endParaRPr lang="en-US" altLang="zh-CN" sz="2400"/>
          </a:p>
          <a:p>
            <a:pPr eaLnBrk="1" hangingPunct="1"/>
            <a:fld id="{35E84F09-0928-470B-894C-DC3D8050BD40}" type="datetime2">
              <a:rPr lang="zh-CN" altLang="en-US" sz="2400" smtClean="0"/>
              <a:pPr eaLnBrk="1" hangingPunct="1"/>
              <a:t>2021年9月23日</a:t>
            </a:fld>
            <a:endParaRPr lang="zh-CN"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id="{2F40620A-EE41-4B92-A263-D85D12325FE2}"/>
              </a:ext>
            </a:extLst>
          </p:cNvPr>
          <p:cNvSpPr/>
          <p:nvPr/>
        </p:nvSpPr>
        <p:spPr bwMode="auto">
          <a:xfrm>
            <a:off x="971550" y="1120775"/>
            <a:ext cx="6840538" cy="5643563"/>
          </a:xfrm>
          <a:prstGeom prst="rect">
            <a:avLst/>
          </a:prstGeom>
          <a:solidFill>
            <a:schemeClr val="bg1"/>
          </a:solidFill>
          <a:ln w="6350" cap="flat" cmpd="sng" algn="ctr">
            <a:noFill/>
            <a:prstDash val="dash"/>
            <a:round/>
            <a:headEnd type="none" w="med" len="med"/>
            <a:tailEnd type="none" w="med" len="med"/>
          </a:ln>
          <a:effectLst>
            <a:outerShdw blurRad="50800" dist="50800" dir="5400000" algn="ctr" rotWithShape="0">
              <a:schemeClr val="bg1"/>
            </a:outerShdw>
          </a:effectLst>
        </p:spPr>
        <p:txBody>
          <a:bodyPr wrap="none" anchor="ctr"/>
          <a:lstStyle/>
          <a:p>
            <a:pPr algn="ctr" eaLnBrk="1" hangingPunct="1">
              <a:defRPr/>
            </a:pPr>
            <a:endParaRPr lang="zh-CN" altLang="en-US">
              <a:ea typeface="SimSun" pitchFamily="2" charset="-122"/>
            </a:endParaRPr>
          </a:p>
        </p:txBody>
      </p:sp>
      <p:sp>
        <p:nvSpPr>
          <p:cNvPr id="21507" name="TextBox 4">
            <a:extLst>
              <a:ext uri="{FF2B5EF4-FFF2-40B4-BE49-F238E27FC236}">
                <a16:creationId xmlns:a16="http://schemas.microsoft.com/office/drawing/2014/main" id="{4452B847-E26F-4BCB-B96D-73317DBFB012}"/>
              </a:ext>
            </a:extLst>
          </p:cNvPr>
          <p:cNvSpPr txBox="1">
            <a:spLocks noChangeArrowheads="1"/>
          </p:cNvSpPr>
          <p:nvPr/>
        </p:nvSpPr>
        <p:spPr bwMode="auto">
          <a:xfrm>
            <a:off x="1908175" y="6396038"/>
            <a:ext cx="5688013" cy="368300"/>
          </a:xfrm>
          <a:prstGeom prst="rect">
            <a:avLst/>
          </a:prstGeom>
          <a:gradFill rotWithShape="1">
            <a:gsLst>
              <a:gs pos="0">
                <a:srgbClr val="5E9EFF"/>
              </a:gs>
              <a:gs pos="39999">
                <a:srgbClr val="85C2FF"/>
              </a:gs>
              <a:gs pos="70000">
                <a:srgbClr val="C4D6EB"/>
              </a:gs>
              <a:gs pos="100000">
                <a:srgbClr val="FFEBFA"/>
              </a:gs>
            </a:gsLst>
            <a:lin ang="10800000" scaled="1"/>
          </a:gradFill>
          <a:ln w="9525">
            <a:solidFill>
              <a:schemeClr val="accent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800"/>
              <a:t>阅读</a:t>
            </a:r>
            <a:r>
              <a:rPr lang="en-US" altLang="zh-CN" sz="1800"/>
              <a:t>PASCAL-S</a:t>
            </a:r>
            <a:r>
              <a:rPr lang="zh-CN" altLang="en-US" sz="1800"/>
              <a:t>编译器源代码</a:t>
            </a:r>
          </a:p>
        </p:txBody>
      </p:sp>
      <p:sp>
        <p:nvSpPr>
          <p:cNvPr id="21508" name="TextBox 8">
            <a:extLst>
              <a:ext uri="{FF2B5EF4-FFF2-40B4-BE49-F238E27FC236}">
                <a16:creationId xmlns:a16="http://schemas.microsoft.com/office/drawing/2014/main" id="{756FB6D7-E1B5-4636-9EB0-114A57EBA194}"/>
              </a:ext>
            </a:extLst>
          </p:cNvPr>
          <p:cNvSpPr txBox="1">
            <a:spLocks noChangeArrowheads="1"/>
          </p:cNvSpPr>
          <p:nvPr/>
        </p:nvSpPr>
        <p:spPr bwMode="auto">
          <a:xfrm>
            <a:off x="1908175" y="5981700"/>
            <a:ext cx="5688013" cy="369888"/>
          </a:xfrm>
          <a:prstGeom prst="rect">
            <a:avLst/>
          </a:prstGeom>
          <a:gradFill rotWithShape="1">
            <a:gsLst>
              <a:gs pos="0">
                <a:srgbClr val="5E9EFF"/>
              </a:gs>
              <a:gs pos="39999">
                <a:srgbClr val="85C2FF"/>
              </a:gs>
              <a:gs pos="70000">
                <a:srgbClr val="C4D6EB"/>
              </a:gs>
              <a:gs pos="100000">
                <a:srgbClr val="FFEBFA"/>
              </a:gs>
            </a:gsLst>
            <a:lin ang="10800000" scaled="1"/>
          </a:gradFill>
          <a:ln w="9525">
            <a:solidFill>
              <a:schemeClr val="accent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800"/>
              <a:t>逐步细化、完善设计文档</a:t>
            </a:r>
          </a:p>
        </p:txBody>
      </p:sp>
      <p:sp>
        <p:nvSpPr>
          <p:cNvPr id="21509" name="矩形 28">
            <a:extLst>
              <a:ext uri="{FF2B5EF4-FFF2-40B4-BE49-F238E27FC236}">
                <a16:creationId xmlns:a16="http://schemas.microsoft.com/office/drawing/2014/main" id="{724C3975-008C-4102-B762-041E1015B5EB}"/>
              </a:ext>
            </a:extLst>
          </p:cNvPr>
          <p:cNvSpPr>
            <a:spLocks noChangeArrowheads="1"/>
          </p:cNvSpPr>
          <p:nvPr/>
        </p:nvSpPr>
        <p:spPr bwMode="auto">
          <a:xfrm>
            <a:off x="1908175" y="2478088"/>
            <a:ext cx="360363" cy="1755775"/>
          </a:xfrm>
          <a:prstGeom prst="rect">
            <a:avLst/>
          </a:prstGeom>
          <a:solidFill>
            <a:srgbClr val="FCDB9A"/>
          </a:solidFill>
          <a:ln w="9525">
            <a:solidFill>
              <a:schemeClr val="accent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a:p>
          <a:p>
            <a:pPr algn="ctr">
              <a:spcBef>
                <a:spcPct val="0"/>
              </a:spcBef>
              <a:buClrTx/>
              <a:buSzTx/>
              <a:buFontTx/>
              <a:buNone/>
            </a:pPr>
            <a:r>
              <a:rPr lang="zh-CN" altLang="en-US" sz="1800"/>
              <a:t>词法分析</a:t>
            </a:r>
            <a:endParaRPr lang="en-US" altLang="zh-CN" sz="1800"/>
          </a:p>
          <a:p>
            <a:pPr algn="ctr">
              <a:spcBef>
                <a:spcPct val="0"/>
              </a:spcBef>
              <a:buClrTx/>
              <a:buSzTx/>
              <a:buFontTx/>
              <a:buNone/>
            </a:pPr>
            <a:endParaRPr lang="zh-CN" altLang="en-US" sz="1800"/>
          </a:p>
        </p:txBody>
      </p:sp>
      <p:cxnSp>
        <p:nvCxnSpPr>
          <p:cNvPr id="21510" name="直接连接符 46">
            <a:extLst>
              <a:ext uri="{FF2B5EF4-FFF2-40B4-BE49-F238E27FC236}">
                <a16:creationId xmlns:a16="http://schemas.microsoft.com/office/drawing/2014/main" id="{3E7CBFBB-2080-4085-BF54-E98F0A4AEA65}"/>
              </a:ext>
            </a:extLst>
          </p:cNvPr>
          <p:cNvCxnSpPr>
            <a:cxnSpLocks noChangeShapeType="1"/>
            <a:stCxn id="21523" idx="3"/>
            <a:endCxn id="21509" idx="1"/>
          </p:cNvCxnSpPr>
          <p:nvPr/>
        </p:nvCxnSpPr>
        <p:spPr bwMode="auto">
          <a:xfrm>
            <a:off x="1597025" y="3351213"/>
            <a:ext cx="311150" cy="4762"/>
          </a:xfrm>
          <a:prstGeom prst="line">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11" name="椭圆 38">
            <a:extLst>
              <a:ext uri="{FF2B5EF4-FFF2-40B4-BE49-F238E27FC236}">
                <a16:creationId xmlns:a16="http://schemas.microsoft.com/office/drawing/2014/main" id="{C1F0450C-D201-484D-84EB-D298C5F24D3A}"/>
              </a:ext>
            </a:extLst>
          </p:cNvPr>
          <p:cNvSpPr>
            <a:spLocks noChangeArrowheads="1"/>
          </p:cNvSpPr>
          <p:nvPr/>
        </p:nvSpPr>
        <p:spPr bwMode="auto">
          <a:xfrm>
            <a:off x="4110038" y="1903413"/>
            <a:ext cx="863600" cy="333375"/>
          </a:xfrm>
          <a:prstGeom prst="ellipse">
            <a:avLst/>
          </a:prstGeom>
          <a:solidFill>
            <a:srgbClr val="99CCFF"/>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400"/>
              <a:t>MIPS</a:t>
            </a:r>
            <a:endParaRPr lang="zh-CN" altLang="en-US" sz="1400"/>
          </a:p>
        </p:txBody>
      </p:sp>
      <p:sp>
        <p:nvSpPr>
          <p:cNvPr id="21512" name="椭圆 39">
            <a:extLst>
              <a:ext uri="{FF2B5EF4-FFF2-40B4-BE49-F238E27FC236}">
                <a16:creationId xmlns:a16="http://schemas.microsoft.com/office/drawing/2014/main" id="{E7B70C4B-464A-4DC2-B910-89F682463D15}"/>
              </a:ext>
            </a:extLst>
          </p:cNvPr>
          <p:cNvSpPr>
            <a:spLocks noChangeArrowheads="1"/>
          </p:cNvSpPr>
          <p:nvPr/>
        </p:nvSpPr>
        <p:spPr bwMode="auto">
          <a:xfrm>
            <a:off x="4110038" y="4746625"/>
            <a:ext cx="863600" cy="360363"/>
          </a:xfrm>
          <a:prstGeom prst="ellipse">
            <a:avLst/>
          </a:prstGeom>
          <a:solidFill>
            <a:srgbClr val="99CCFF"/>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400"/>
              <a:t>PCODE</a:t>
            </a:r>
            <a:endParaRPr lang="zh-CN" altLang="en-US" sz="1400"/>
          </a:p>
        </p:txBody>
      </p:sp>
      <p:sp>
        <p:nvSpPr>
          <p:cNvPr id="21513" name="矩形 28">
            <a:extLst>
              <a:ext uri="{FF2B5EF4-FFF2-40B4-BE49-F238E27FC236}">
                <a16:creationId xmlns:a16="http://schemas.microsoft.com/office/drawing/2014/main" id="{DC50D395-FA18-42AF-B417-25B6B5AE253B}"/>
              </a:ext>
            </a:extLst>
          </p:cNvPr>
          <p:cNvSpPr>
            <a:spLocks noChangeArrowheads="1"/>
          </p:cNvSpPr>
          <p:nvPr/>
        </p:nvSpPr>
        <p:spPr bwMode="auto">
          <a:xfrm>
            <a:off x="2613025" y="2478088"/>
            <a:ext cx="360363" cy="1755775"/>
          </a:xfrm>
          <a:prstGeom prst="rect">
            <a:avLst/>
          </a:prstGeom>
          <a:solidFill>
            <a:srgbClr val="FCDB9A"/>
          </a:solidFill>
          <a:ln w="9525">
            <a:solidFill>
              <a:schemeClr val="accent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a:p>
          <a:p>
            <a:pPr algn="ctr">
              <a:spcBef>
                <a:spcPct val="0"/>
              </a:spcBef>
              <a:buClrTx/>
              <a:buSzTx/>
              <a:buFontTx/>
              <a:buNone/>
            </a:pPr>
            <a:r>
              <a:rPr lang="zh-CN" altLang="en-US" sz="1800"/>
              <a:t>语法分析</a:t>
            </a:r>
            <a:endParaRPr lang="en-US" altLang="zh-CN" sz="1800"/>
          </a:p>
          <a:p>
            <a:pPr algn="ctr">
              <a:spcBef>
                <a:spcPct val="0"/>
              </a:spcBef>
              <a:buClrTx/>
              <a:buSzTx/>
              <a:buFontTx/>
              <a:buNone/>
            </a:pPr>
            <a:endParaRPr lang="zh-CN" altLang="en-US" sz="1800"/>
          </a:p>
        </p:txBody>
      </p:sp>
      <p:cxnSp>
        <p:nvCxnSpPr>
          <p:cNvPr id="21514" name="直接连接符 46">
            <a:extLst>
              <a:ext uri="{FF2B5EF4-FFF2-40B4-BE49-F238E27FC236}">
                <a16:creationId xmlns:a16="http://schemas.microsoft.com/office/drawing/2014/main" id="{120260B0-3A35-4794-8EF2-C2EB020CB79A}"/>
              </a:ext>
            </a:extLst>
          </p:cNvPr>
          <p:cNvCxnSpPr>
            <a:cxnSpLocks noChangeShapeType="1"/>
            <a:stCxn id="21509" idx="3"/>
            <a:endCxn id="21513" idx="1"/>
          </p:cNvCxnSpPr>
          <p:nvPr/>
        </p:nvCxnSpPr>
        <p:spPr bwMode="auto">
          <a:xfrm>
            <a:off x="2268538" y="3355975"/>
            <a:ext cx="344487" cy="0"/>
          </a:xfrm>
          <a:prstGeom prst="line">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15" name="矩形 28">
            <a:extLst>
              <a:ext uri="{FF2B5EF4-FFF2-40B4-BE49-F238E27FC236}">
                <a16:creationId xmlns:a16="http://schemas.microsoft.com/office/drawing/2014/main" id="{E05B7819-054E-43C0-BE5A-5E7C73B65EEE}"/>
              </a:ext>
            </a:extLst>
          </p:cNvPr>
          <p:cNvSpPr>
            <a:spLocks noChangeArrowheads="1"/>
          </p:cNvSpPr>
          <p:nvPr/>
        </p:nvSpPr>
        <p:spPr bwMode="auto">
          <a:xfrm>
            <a:off x="5014913" y="1562100"/>
            <a:ext cx="358775" cy="1754188"/>
          </a:xfrm>
          <a:prstGeom prst="rect">
            <a:avLst/>
          </a:prstGeom>
          <a:solidFill>
            <a:srgbClr val="FCDB9A"/>
          </a:solidFill>
          <a:ln w="9525">
            <a:solidFill>
              <a:schemeClr val="accent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a:p>
          <a:p>
            <a:pPr algn="ctr">
              <a:spcBef>
                <a:spcPct val="0"/>
              </a:spcBef>
              <a:buClrTx/>
              <a:buSzTx/>
              <a:buFontTx/>
              <a:buNone/>
            </a:pPr>
            <a:r>
              <a:rPr lang="zh-CN" altLang="en-US" sz="1800"/>
              <a:t>代码生成一</a:t>
            </a:r>
          </a:p>
        </p:txBody>
      </p:sp>
      <p:sp>
        <p:nvSpPr>
          <p:cNvPr id="21517" name="矩形 28">
            <a:extLst>
              <a:ext uri="{FF2B5EF4-FFF2-40B4-BE49-F238E27FC236}">
                <a16:creationId xmlns:a16="http://schemas.microsoft.com/office/drawing/2014/main" id="{C508747C-1E5F-4CC5-9CFD-135983A33D8B}"/>
              </a:ext>
            </a:extLst>
          </p:cNvPr>
          <p:cNvSpPr>
            <a:spLocks noChangeArrowheads="1"/>
          </p:cNvSpPr>
          <p:nvPr/>
        </p:nvSpPr>
        <p:spPr bwMode="auto">
          <a:xfrm>
            <a:off x="5722938" y="1557338"/>
            <a:ext cx="360362" cy="1752600"/>
          </a:xfrm>
          <a:prstGeom prst="rect">
            <a:avLst/>
          </a:prstGeom>
          <a:solidFill>
            <a:srgbClr val="FCDB9A"/>
          </a:solidFill>
          <a:ln w="9525">
            <a:solidFill>
              <a:schemeClr val="accent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a:p>
          <a:p>
            <a:pPr algn="ctr">
              <a:spcBef>
                <a:spcPct val="0"/>
              </a:spcBef>
              <a:buClrTx/>
              <a:buSzTx/>
              <a:buFontTx/>
              <a:buNone/>
            </a:pPr>
            <a:r>
              <a:rPr lang="zh-CN" altLang="en-US" sz="1800"/>
              <a:t>代码生成二</a:t>
            </a:r>
          </a:p>
        </p:txBody>
      </p:sp>
      <p:cxnSp>
        <p:nvCxnSpPr>
          <p:cNvPr id="21518" name="直接连接符 46">
            <a:extLst>
              <a:ext uri="{FF2B5EF4-FFF2-40B4-BE49-F238E27FC236}">
                <a16:creationId xmlns:a16="http://schemas.microsoft.com/office/drawing/2014/main" id="{04895A9E-7610-49F1-8D17-B7D7020E806D}"/>
              </a:ext>
            </a:extLst>
          </p:cNvPr>
          <p:cNvCxnSpPr>
            <a:cxnSpLocks noChangeShapeType="1"/>
            <a:stCxn id="21515" idx="3"/>
            <a:endCxn id="21517" idx="1"/>
          </p:cNvCxnSpPr>
          <p:nvPr/>
        </p:nvCxnSpPr>
        <p:spPr bwMode="auto">
          <a:xfrm flipV="1">
            <a:off x="5373688" y="2433638"/>
            <a:ext cx="349250" cy="4762"/>
          </a:xfrm>
          <a:prstGeom prst="line">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19" name="矩形 28">
            <a:extLst>
              <a:ext uri="{FF2B5EF4-FFF2-40B4-BE49-F238E27FC236}">
                <a16:creationId xmlns:a16="http://schemas.microsoft.com/office/drawing/2014/main" id="{E666301B-8E58-49F5-8B27-723DA096E910}"/>
              </a:ext>
            </a:extLst>
          </p:cNvPr>
          <p:cNvSpPr>
            <a:spLocks noChangeArrowheads="1"/>
          </p:cNvSpPr>
          <p:nvPr/>
        </p:nvSpPr>
        <p:spPr bwMode="auto">
          <a:xfrm>
            <a:off x="6423025" y="1557338"/>
            <a:ext cx="360363" cy="1754187"/>
          </a:xfrm>
          <a:prstGeom prst="rect">
            <a:avLst/>
          </a:prstGeom>
          <a:solidFill>
            <a:srgbClr val="FCDB9A"/>
          </a:solidFill>
          <a:ln w="9525">
            <a:solidFill>
              <a:schemeClr val="accent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a:p>
          <a:p>
            <a:pPr algn="ctr">
              <a:spcBef>
                <a:spcPct val="0"/>
              </a:spcBef>
              <a:buClrTx/>
              <a:buSzTx/>
              <a:buFontTx/>
              <a:buNone/>
            </a:pPr>
            <a:r>
              <a:rPr lang="zh-CN" altLang="en-US" sz="1800"/>
              <a:t>竞速排序</a:t>
            </a:r>
            <a:endParaRPr lang="en-US" altLang="zh-CN" sz="1800"/>
          </a:p>
          <a:p>
            <a:pPr algn="ctr">
              <a:spcBef>
                <a:spcPct val="0"/>
              </a:spcBef>
              <a:buClrTx/>
              <a:buSzTx/>
              <a:buFontTx/>
              <a:buNone/>
            </a:pPr>
            <a:endParaRPr lang="zh-CN" altLang="en-US" sz="1800"/>
          </a:p>
        </p:txBody>
      </p:sp>
      <p:cxnSp>
        <p:nvCxnSpPr>
          <p:cNvPr id="21520" name="直接连接符 46">
            <a:extLst>
              <a:ext uri="{FF2B5EF4-FFF2-40B4-BE49-F238E27FC236}">
                <a16:creationId xmlns:a16="http://schemas.microsoft.com/office/drawing/2014/main" id="{59ABEA19-4AEC-4F2F-913E-C4AB5A9DBFED}"/>
              </a:ext>
            </a:extLst>
          </p:cNvPr>
          <p:cNvCxnSpPr>
            <a:cxnSpLocks noChangeShapeType="1"/>
            <a:stCxn id="21517" idx="3"/>
            <a:endCxn id="21519" idx="1"/>
          </p:cNvCxnSpPr>
          <p:nvPr/>
        </p:nvCxnSpPr>
        <p:spPr bwMode="auto">
          <a:xfrm>
            <a:off x="6083300" y="2433638"/>
            <a:ext cx="339725" cy="1587"/>
          </a:xfrm>
          <a:prstGeom prst="line">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21" name="矩形 28">
            <a:extLst>
              <a:ext uri="{FF2B5EF4-FFF2-40B4-BE49-F238E27FC236}">
                <a16:creationId xmlns:a16="http://schemas.microsoft.com/office/drawing/2014/main" id="{E950B1E3-4593-4173-80B8-AEB12FA3D40D}"/>
              </a:ext>
            </a:extLst>
          </p:cNvPr>
          <p:cNvSpPr>
            <a:spLocks noChangeArrowheads="1"/>
          </p:cNvSpPr>
          <p:nvPr/>
        </p:nvSpPr>
        <p:spPr bwMode="auto">
          <a:xfrm>
            <a:off x="7092950" y="1557338"/>
            <a:ext cx="360363" cy="1754187"/>
          </a:xfrm>
          <a:prstGeom prst="rect">
            <a:avLst/>
          </a:prstGeom>
          <a:solidFill>
            <a:srgbClr val="FFCCCC"/>
          </a:solidFill>
          <a:ln w="9525">
            <a:solidFill>
              <a:schemeClr val="accent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a:p>
          <a:p>
            <a:pPr algn="ctr">
              <a:spcBef>
                <a:spcPct val="0"/>
              </a:spcBef>
              <a:buClrTx/>
              <a:buSzTx/>
              <a:buFontTx/>
              <a:buNone/>
            </a:pPr>
            <a:r>
              <a:rPr lang="zh-CN" altLang="en-US" sz="1800"/>
              <a:t>期末考核</a:t>
            </a:r>
            <a:endParaRPr lang="en-US" altLang="zh-CN" sz="1800"/>
          </a:p>
          <a:p>
            <a:pPr algn="ctr">
              <a:spcBef>
                <a:spcPct val="0"/>
              </a:spcBef>
              <a:buClrTx/>
              <a:buSzTx/>
              <a:buFontTx/>
              <a:buNone/>
            </a:pPr>
            <a:endParaRPr lang="zh-CN" altLang="en-US" sz="1800"/>
          </a:p>
        </p:txBody>
      </p:sp>
      <p:cxnSp>
        <p:nvCxnSpPr>
          <p:cNvPr id="21522" name="直接连接符 46">
            <a:extLst>
              <a:ext uri="{FF2B5EF4-FFF2-40B4-BE49-F238E27FC236}">
                <a16:creationId xmlns:a16="http://schemas.microsoft.com/office/drawing/2014/main" id="{1ED87236-758D-4AA6-9D84-F69813CE82F6}"/>
              </a:ext>
            </a:extLst>
          </p:cNvPr>
          <p:cNvCxnSpPr>
            <a:cxnSpLocks noChangeShapeType="1"/>
            <a:stCxn id="21519" idx="3"/>
            <a:endCxn id="21521" idx="1"/>
          </p:cNvCxnSpPr>
          <p:nvPr/>
        </p:nvCxnSpPr>
        <p:spPr bwMode="auto">
          <a:xfrm flipV="1">
            <a:off x="6783388" y="2435225"/>
            <a:ext cx="309562" cy="0"/>
          </a:xfrm>
          <a:prstGeom prst="line">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23" name="矩形 28">
            <a:extLst>
              <a:ext uri="{FF2B5EF4-FFF2-40B4-BE49-F238E27FC236}">
                <a16:creationId xmlns:a16="http://schemas.microsoft.com/office/drawing/2014/main" id="{3C66BDD8-82E7-4551-9252-EDA32B424CD3}"/>
              </a:ext>
            </a:extLst>
          </p:cNvPr>
          <p:cNvSpPr>
            <a:spLocks noChangeArrowheads="1"/>
          </p:cNvSpPr>
          <p:nvPr/>
        </p:nvSpPr>
        <p:spPr bwMode="auto">
          <a:xfrm>
            <a:off x="1236663" y="2474913"/>
            <a:ext cx="360362" cy="1754187"/>
          </a:xfrm>
          <a:prstGeom prst="rect">
            <a:avLst/>
          </a:prstGeom>
          <a:solidFill>
            <a:srgbClr val="FCDB9A"/>
          </a:solidFill>
          <a:ln w="9525">
            <a:solidFill>
              <a:schemeClr val="accent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a:p>
          <a:p>
            <a:pPr algn="ctr">
              <a:spcBef>
                <a:spcPct val="0"/>
              </a:spcBef>
              <a:buClrTx/>
              <a:buSzTx/>
              <a:buFontTx/>
              <a:buNone/>
            </a:pPr>
            <a:r>
              <a:rPr lang="zh-CN" altLang="en-US" sz="1800"/>
              <a:t>文法解读</a:t>
            </a:r>
            <a:endParaRPr lang="en-US" altLang="zh-CN" sz="1800"/>
          </a:p>
          <a:p>
            <a:pPr algn="ctr">
              <a:spcBef>
                <a:spcPct val="0"/>
              </a:spcBef>
              <a:buClrTx/>
              <a:buSzTx/>
              <a:buFontTx/>
              <a:buNone/>
            </a:pPr>
            <a:endParaRPr lang="zh-CN" altLang="en-US" sz="1800"/>
          </a:p>
        </p:txBody>
      </p:sp>
      <p:sp>
        <p:nvSpPr>
          <p:cNvPr id="21524" name="矩形 28">
            <a:extLst>
              <a:ext uri="{FF2B5EF4-FFF2-40B4-BE49-F238E27FC236}">
                <a16:creationId xmlns:a16="http://schemas.microsoft.com/office/drawing/2014/main" id="{879C36CE-9D13-449B-AB12-1F9D9214E4C9}"/>
              </a:ext>
            </a:extLst>
          </p:cNvPr>
          <p:cNvSpPr>
            <a:spLocks noChangeArrowheads="1"/>
          </p:cNvSpPr>
          <p:nvPr/>
        </p:nvSpPr>
        <p:spPr bwMode="auto">
          <a:xfrm>
            <a:off x="5014913" y="3619500"/>
            <a:ext cx="358775" cy="1754188"/>
          </a:xfrm>
          <a:prstGeom prst="rect">
            <a:avLst/>
          </a:prstGeom>
          <a:solidFill>
            <a:srgbClr val="FCDB9A"/>
          </a:solidFill>
          <a:ln w="9525">
            <a:solidFill>
              <a:schemeClr val="accent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a:p>
          <a:p>
            <a:pPr algn="ctr">
              <a:spcBef>
                <a:spcPct val="0"/>
              </a:spcBef>
              <a:buClrTx/>
              <a:buSzTx/>
              <a:buFontTx/>
              <a:buNone/>
            </a:pPr>
            <a:r>
              <a:rPr lang="zh-CN" altLang="en-US" sz="1800"/>
              <a:t>代码生成一</a:t>
            </a:r>
          </a:p>
        </p:txBody>
      </p:sp>
      <p:sp>
        <p:nvSpPr>
          <p:cNvPr id="21525" name="矩形 28">
            <a:extLst>
              <a:ext uri="{FF2B5EF4-FFF2-40B4-BE49-F238E27FC236}">
                <a16:creationId xmlns:a16="http://schemas.microsoft.com/office/drawing/2014/main" id="{63E97739-5170-4915-AE91-24097FF082D2}"/>
              </a:ext>
            </a:extLst>
          </p:cNvPr>
          <p:cNvSpPr>
            <a:spLocks noChangeArrowheads="1"/>
          </p:cNvSpPr>
          <p:nvPr/>
        </p:nvSpPr>
        <p:spPr bwMode="auto">
          <a:xfrm>
            <a:off x="6119813" y="3619500"/>
            <a:ext cx="360362" cy="1754188"/>
          </a:xfrm>
          <a:prstGeom prst="rect">
            <a:avLst/>
          </a:prstGeom>
          <a:solidFill>
            <a:srgbClr val="FCDB9A"/>
          </a:solidFill>
          <a:ln w="9525">
            <a:solidFill>
              <a:schemeClr val="accent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a:p>
          <a:p>
            <a:pPr algn="ctr">
              <a:spcBef>
                <a:spcPct val="0"/>
              </a:spcBef>
              <a:buClrTx/>
              <a:buSzTx/>
              <a:buFontTx/>
              <a:buNone/>
            </a:pPr>
            <a:r>
              <a:rPr lang="zh-CN" altLang="en-US" sz="1800"/>
              <a:t>代码生成二</a:t>
            </a:r>
          </a:p>
        </p:txBody>
      </p:sp>
      <p:cxnSp>
        <p:nvCxnSpPr>
          <p:cNvPr id="21526" name="直接连接符 46">
            <a:extLst>
              <a:ext uri="{FF2B5EF4-FFF2-40B4-BE49-F238E27FC236}">
                <a16:creationId xmlns:a16="http://schemas.microsoft.com/office/drawing/2014/main" id="{A1A675DC-3F5D-46AB-9C64-3E21AFA1D399}"/>
              </a:ext>
            </a:extLst>
          </p:cNvPr>
          <p:cNvCxnSpPr>
            <a:cxnSpLocks noChangeShapeType="1"/>
            <a:stCxn id="21524" idx="3"/>
            <a:endCxn id="21525" idx="1"/>
          </p:cNvCxnSpPr>
          <p:nvPr/>
        </p:nvCxnSpPr>
        <p:spPr bwMode="auto">
          <a:xfrm>
            <a:off x="5373688" y="4497388"/>
            <a:ext cx="746125" cy="0"/>
          </a:xfrm>
          <a:prstGeom prst="line">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27" name="直接连接符 46">
            <a:extLst>
              <a:ext uri="{FF2B5EF4-FFF2-40B4-BE49-F238E27FC236}">
                <a16:creationId xmlns:a16="http://schemas.microsoft.com/office/drawing/2014/main" id="{84BB9290-4969-4E5E-8D58-7C81A3FF8300}"/>
              </a:ext>
            </a:extLst>
          </p:cNvPr>
          <p:cNvCxnSpPr>
            <a:cxnSpLocks noChangeShapeType="1"/>
            <a:stCxn id="21525" idx="3"/>
            <a:endCxn id="21528" idx="1"/>
          </p:cNvCxnSpPr>
          <p:nvPr/>
        </p:nvCxnSpPr>
        <p:spPr bwMode="auto">
          <a:xfrm>
            <a:off x="6480175" y="4497388"/>
            <a:ext cx="604838" cy="0"/>
          </a:xfrm>
          <a:prstGeom prst="line">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28" name="矩形 28">
            <a:extLst>
              <a:ext uri="{FF2B5EF4-FFF2-40B4-BE49-F238E27FC236}">
                <a16:creationId xmlns:a16="http://schemas.microsoft.com/office/drawing/2014/main" id="{B92F0B6E-AA47-4437-B321-02AC846F4E4E}"/>
              </a:ext>
            </a:extLst>
          </p:cNvPr>
          <p:cNvSpPr>
            <a:spLocks noChangeArrowheads="1"/>
          </p:cNvSpPr>
          <p:nvPr/>
        </p:nvSpPr>
        <p:spPr bwMode="auto">
          <a:xfrm>
            <a:off x="7085013" y="3619500"/>
            <a:ext cx="360362" cy="1754188"/>
          </a:xfrm>
          <a:prstGeom prst="rect">
            <a:avLst/>
          </a:prstGeom>
          <a:solidFill>
            <a:srgbClr val="FFCCCC"/>
          </a:solidFill>
          <a:ln w="9525">
            <a:solidFill>
              <a:schemeClr val="accent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a:p>
          <a:p>
            <a:pPr algn="ctr">
              <a:spcBef>
                <a:spcPct val="0"/>
              </a:spcBef>
              <a:buClrTx/>
              <a:buSzTx/>
              <a:buFontTx/>
              <a:buNone/>
            </a:pPr>
            <a:r>
              <a:rPr lang="zh-CN" altLang="en-US" sz="1800"/>
              <a:t>期末考核</a:t>
            </a:r>
            <a:endParaRPr lang="en-US" altLang="zh-CN" sz="1800"/>
          </a:p>
          <a:p>
            <a:pPr algn="ctr">
              <a:spcBef>
                <a:spcPct val="0"/>
              </a:spcBef>
              <a:buClrTx/>
              <a:buSzTx/>
              <a:buFontTx/>
              <a:buNone/>
            </a:pPr>
            <a:endParaRPr lang="zh-CN" altLang="en-US" sz="1800"/>
          </a:p>
        </p:txBody>
      </p:sp>
      <p:cxnSp>
        <p:nvCxnSpPr>
          <p:cNvPr id="21530" name="直接连接符 54">
            <a:extLst>
              <a:ext uri="{FF2B5EF4-FFF2-40B4-BE49-F238E27FC236}">
                <a16:creationId xmlns:a16="http://schemas.microsoft.com/office/drawing/2014/main" id="{8566192E-4602-453A-A225-ABC1DE68CBE7}"/>
              </a:ext>
            </a:extLst>
          </p:cNvPr>
          <p:cNvCxnSpPr>
            <a:cxnSpLocks noChangeShapeType="1"/>
            <a:stCxn id="21513" idx="3"/>
            <a:endCxn id="21532" idx="1"/>
          </p:cNvCxnSpPr>
          <p:nvPr/>
        </p:nvCxnSpPr>
        <p:spPr bwMode="auto">
          <a:xfrm flipV="1">
            <a:off x="2973388" y="3348038"/>
            <a:ext cx="303212" cy="7937"/>
          </a:xfrm>
          <a:prstGeom prst="line">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32" name="矩形 28">
            <a:extLst>
              <a:ext uri="{FF2B5EF4-FFF2-40B4-BE49-F238E27FC236}">
                <a16:creationId xmlns:a16="http://schemas.microsoft.com/office/drawing/2014/main" id="{9DAB1C51-5E6F-4EED-8632-F5D51D72A51B}"/>
              </a:ext>
            </a:extLst>
          </p:cNvPr>
          <p:cNvSpPr>
            <a:spLocks noChangeArrowheads="1"/>
          </p:cNvSpPr>
          <p:nvPr/>
        </p:nvSpPr>
        <p:spPr bwMode="auto">
          <a:xfrm>
            <a:off x="3276600" y="2470150"/>
            <a:ext cx="360363" cy="1754188"/>
          </a:xfrm>
          <a:prstGeom prst="rect">
            <a:avLst/>
          </a:prstGeom>
          <a:solidFill>
            <a:srgbClr val="FFCCCC"/>
          </a:solidFill>
          <a:ln w="9525">
            <a:solidFill>
              <a:schemeClr val="accent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a:p>
          <a:p>
            <a:pPr algn="ctr">
              <a:spcBef>
                <a:spcPct val="0"/>
              </a:spcBef>
              <a:buClrTx/>
              <a:buSzTx/>
              <a:buFontTx/>
              <a:buNone/>
            </a:pPr>
            <a:r>
              <a:rPr lang="zh-CN" altLang="en-US" sz="1800"/>
              <a:t>期中考核</a:t>
            </a:r>
            <a:endParaRPr lang="en-US" altLang="zh-CN" sz="1800"/>
          </a:p>
          <a:p>
            <a:pPr algn="ctr">
              <a:spcBef>
                <a:spcPct val="0"/>
              </a:spcBef>
              <a:buClrTx/>
              <a:buSzTx/>
              <a:buFontTx/>
              <a:buNone/>
            </a:pPr>
            <a:endParaRPr lang="zh-CN" altLang="en-US" sz="1800"/>
          </a:p>
        </p:txBody>
      </p:sp>
      <p:cxnSp>
        <p:nvCxnSpPr>
          <p:cNvPr id="21533" name="直接连接符 54">
            <a:extLst>
              <a:ext uri="{FF2B5EF4-FFF2-40B4-BE49-F238E27FC236}">
                <a16:creationId xmlns:a16="http://schemas.microsoft.com/office/drawing/2014/main" id="{6DE08AC3-2FC4-4B42-BB1C-EE986E0185EE}"/>
              </a:ext>
            </a:extLst>
          </p:cNvPr>
          <p:cNvCxnSpPr>
            <a:cxnSpLocks noChangeShapeType="1"/>
            <a:stCxn id="21532" idx="3"/>
            <a:endCxn id="21534" idx="1"/>
          </p:cNvCxnSpPr>
          <p:nvPr/>
        </p:nvCxnSpPr>
        <p:spPr bwMode="auto">
          <a:xfrm>
            <a:off x="3636963" y="3348038"/>
            <a:ext cx="341312" cy="4762"/>
          </a:xfrm>
          <a:prstGeom prst="line">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34" name="矩形 51">
            <a:extLst>
              <a:ext uri="{FF2B5EF4-FFF2-40B4-BE49-F238E27FC236}">
                <a16:creationId xmlns:a16="http://schemas.microsoft.com/office/drawing/2014/main" id="{B38E6F26-0BE4-489E-8D52-BF98C90ECF02}"/>
              </a:ext>
            </a:extLst>
          </p:cNvPr>
          <p:cNvSpPr>
            <a:spLocks noChangeArrowheads="1"/>
          </p:cNvSpPr>
          <p:nvPr/>
        </p:nvSpPr>
        <p:spPr bwMode="auto">
          <a:xfrm>
            <a:off x="3978275" y="2474913"/>
            <a:ext cx="360363" cy="1754187"/>
          </a:xfrm>
          <a:prstGeom prst="rect">
            <a:avLst/>
          </a:prstGeom>
          <a:solidFill>
            <a:srgbClr val="FCDB9A"/>
          </a:solidFill>
          <a:ln w="9525">
            <a:solidFill>
              <a:schemeClr val="accent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a:p>
          <a:p>
            <a:pPr algn="ctr">
              <a:spcBef>
                <a:spcPct val="0"/>
              </a:spcBef>
              <a:buClrTx/>
              <a:buSzTx/>
              <a:buFontTx/>
              <a:buNone/>
            </a:pPr>
            <a:r>
              <a:rPr lang="zh-CN" altLang="en-US" sz="1800"/>
              <a:t>错误处理</a:t>
            </a:r>
            <a:endParaRPr lang="en-US" altLang="zh-CN" sz="1800"/>
          </a:p>
          <a:p>
            <a:pPr algn="ctr">
              <a:spcBef>
                <a:spcPct val="0"/>
              </a:spcBef>
              <a:buClrTx/>
              <a:buSzTx/>
              <a:buFontTx/>
              <a:buNone/>
            </a:pPr>
            <a:endParaRPr lang="zh-CN" altLang="en-US" sz="1800"/>
          </a:p>
        </p:txBody>
      </p:sp>
      <p:cxnSp>
        <p:nvCxnSpPr>
          <p:cNvPr id="21535" name="直接连接符 54">
            <a:extLst>
              <a:ext uri="{FF2B5EF4-FFF2-40B4-BE49-F238E27FC236}">
                <a16:creationId xmlns:a16="http://schemas.microsoft.com/office/drawing/2014/main" id="{08102EE8-011D-4313-8FCE-823356B352F8}"/>
              </a:ext>
            </a:extLst>
          </p:cNvPr>
          <p:cNvCxnSpPr>
            <a:cxnSpLocks noChangeShapeType="1"/>
          </p:cNvCxnSpPr>
          <p:nvPr/>
        </p:nvCxnSpPr>
        <p:spPr bwMode="auto">
          <a:xfrm>
            <a:off x="4333875" y="3343275"/>
            <a:ext cx="676275" cy="1144588"/>
          </a:xfrm>
          <a:prstGeom prst="bentConnector3">
            <a:avLst>
              <a:gd name="adj1" fmla="val 50000"/>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81" name="Rectangle 2">
            <a:extLst>
              <a:ext uri="{FF2B5EF4-FFF2-40B4-BE49-F238E27FC236}">
                <a16:creationId xmlns:a16="http://schemas.microsoft.com/office/drawing/2014/main" id="{1104414E-6893-497F-A5C7-7C3CFDA99C8C}"/>
              </a:ext>
            </a:extLst>
          </p:cNvPr>
          <p:cNvSpPr>
            <a:spLocks noGrp="1" noChangeArrowheads="1"/>
          </p:cNvSpPr>
          <p:nvPr>
            <p:ph type="title"/>
          </p:nvPr>
        </p:nvSpPr>
        <p:spPr>
          <a:xfrm>
            <a:off x="1042988" y="549275"/>
            <a:ext cx="7793037" cy="839788"/>
          </a:xfrm>
        </p:spPr>
        <p:txBody>
          <a:bodyPr/>
          <a:lstStyle/>
          <a:p>
            <a:pPr eaLnBrk="1" hangingPunct="1"/>
            <a:r>
              <a:rPr lang="zh-CN" altLang="en-US"/>
              <a:t>任务及考核步骤</a:t>
            </a:r>
          </a:p>
        </p:txBody>
      </p:sp>
      <p:cxnSp>
        <p:nvCxnSpPr>
          <p:cNvPr id="3" name="直接箭头连接符 2">
            <a:extLst>
              <a:ext uri="{FF2B5EF4-FFF2-40B4-BE49-F238E27FC236}">
                <a16:creationId xmlns:a16="http://schemas.microsoft.com/office/drawing/2014/main" id="{FD6314A0-C99B-49D1-87C1-ECD7B3D95735}"/>
              </a:ext>
            </a:extLst>
          </p:cNvPr>
          <p:cNvCxnSpPr>
            <a:cxnSpLocks/>
            <a:stCxn id="21523" idx="2"/>
            <a:endCxn id="35" idx="1"/>
          </p:cNvCxnSpPr>
          <p:nvPr/>
        </p:nvCxnSpPr>
        <p:spPr bwMode="auto">
          <a:xfrm rot="16200000" flipH="1">
            <a:off x="914400" y="4732338"/>
            <a:ext cx="1497013" cy="490537"/>
          </a:xfrm>
          <a:prstGeom prst="bentConnector2">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 name="TextBox 8">
            <a:extLst>
              <a:ext uri="{FF2B5EF4-FFF2-40B4-BE49-F238E27FC236}">
                <a16:creationId xmlns:a16="http://schemas.microsoft.com/office/drawing/2014/main" id="{EF0AD72B-524E-48DB-B62B-240B68CB18E0}"/>
              </a:ext>
            </a:extLst>
          </p:cNvPr>
          <p:cNvSpPr txBox="1">
            <a:spLocks noChangeArrowheads="1"/>
          </p:cNvSpPr>
          <p:nvPr/>
        </p:nvSpPr>
        <p:spPr bwMode="auto">
          <a:xfrm>
            <a:off x="1908175" y="5541963"/>
            <a:ext cx="5688013" cy="369887"/>
          </a:xfrm>
          <a:prstGeom prst="rect">
            <a:avLst/>
          </a:prstGeom>
          <a:gradFill rotWithShape="1">
            <a:gsLst>
              <a:gs pos="0">
                <a:srgbClr val="5E9EFF"/>
              </a:gs>
              <a:gs pos="39999">
                <a:srgbClr val="85C2FF"/>
              </a:gs>
              <a:gs pos="70000">
                <a:srgbClr val="C4D6EB"/>
              </a:gs>
              <a:gs pos="100000">
                <a:srgbClr val="FFEBFA"/>
              </a:gs>
            </a:gsLst>
            <a:lin ang="10800000" scaled="1"/>
          </a:gradFill>
          <a:ln w="9525">
            <a:solidFill>
              <a:schemeClr val="accent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800"/>
              <a:t>建立公共测试程序库用于调试</a:t>
            </a:r>
          </a:p>
        </p:txBody>
      </p:sp>
      <p:cxnSp>
        <p:nvCxnSpPr>
          <p:cNvPr id="10" name="连接符: 肘形 9">
            <a:extLst>
              <a:ext uri="{FF2B5EF4-FFF2-40B4-BE49-F238E27FC236}">
                <a16:creationId xmlns:a16="http://schemas.microsoft.com/office/drawing/2014/main" id="{41D10C96-E3F0-4D10-AB84-09FE11024DFB}"/>
              </a:ext>
            </a:extLst>
          </p:cNvPr>
          <p:cNvCxnSpPr>
            <a:cxnSpLocks/>
          </p:cNvCxnSpPr>
          <p:nvPr/>
        </p:nvCxnSpPr>
        <p:spPr bwMode="auto">
          <a:xfrm rot="5400000" flipH="1" flipV="1">
            <a:off x="4391819" y="2734469"/>
            <a:ext cx="901700" cy="350838"/>
          </a:xfrm>
          <a:prstGeom prst="bentConnector3">
            <a:avLst>
              <a:gd name="adj1" fmla="val 99472"/>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23"/>
                                        </p:tgtEl>
                                        <p:attrNameLst>
                                          <p:attrName>style.visibility</p:attrName>
                                        </p:attrNameLst>
                                      </p:cBhvr>
                                      <p:to>
                                        <p:strVal val="visible"/>
                                      </p:to>
                                    </p:set>
                                    <p:animEffect transition="in" filter="wipe(left)">
                                      <p:cBhvr>
                                        <p:cTn id="7" dur="500"/>
                                        <p:tgtEl>
                                          <p:spTgt spid="215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8"/>
                                        </p:tgtEl>
                                        <p:attrNameLst>
                                          <p:attrName>style.visibility</p:attrName>
                                        </p:attrNameLst>
                                      </p:cBhvr>
                                      <p:to>
                                        <p:strVal val="visible"/>
                                      </p:to>
                                    </p:set>
                                    <p:animEffect transition="in" filter="wipe(left)">
                                      <p:cBhvr>
                                        <p:cTn id="22" dur="500"/>
                                        <p:tgtEl>
                                          <p:spTgt spid="215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07"/>
                                        </p:tgtEl>
                                        <p:attrNameLst>
                                          <p:attrName>style.visibility</p:attrName>
                                        </p:attrNameLst>
                                      </p:cBhvr>
                                      <p:to>
                                        <p:strVal val="visible"/>
                                      </p:to>
                                    </p:set>
                                    <p:animEffect transition="in" filter="wipe(left)">
                                      <p:cBhvr>
                                        <p:cTn id="27" dur="500"/>
                                        <p:tgtEl>
                                          <p:spTgt spid="215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1510"/>
                                        </p:tgtEl>
                                        <p:attrNameLst>
                                          <p:attrName>style.visibility</p:attrName>
                                        </p:attrNameLst>
                                      </p:cBhvr>
                                      <p:to>
                                        <p:strVal val="visible"/>
                                      </p:to>
                                    </p:set>
                                    <p:animEffect transition="in" filter="wipe(left)">
                                      <p:cBhvr>
                                        <p:cTn id="32" dur="500"/>
                                        <p:tgtEl>
                                          <p:spTgt spid="215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509"/>
                                        </p:tgtEl>
                                        <p:attrNameLst>
                                          <p:attrName>style.visibility</p:attrName>
                                        </p:attrNameLst>
                                      </p:cBhvr>
                                      <p:to>
                                        <p:strVal val="visible"/>
                                      </p:to>
                                    </p:set>
                                    <p:animEffect transition="in" filter="wipe(left)">
                                      <p:cBhvr>
                                        <p:cTn id="37" dur="500"/>
                                        <p:tgtEl>
                                          <p:spTgt spid="2150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1514"/>
                                        </p:tgtEl>
                                        <p:attrNameLst>
                                          <p:attrName>style.visibility</p:attrName>
                                        </p:attrNameLst>
                                      </p:cBhvr>
                                      <p:to>
                                        <p:strVal val="visible"/>
                                      </p:to>
                                    </p:set>
                                    <p:animEffect transition="in" filter="wipe(left)">
                                      <p:cBhvr>
                                        <p:cTn id="42" dur="500"/>
                                        <p:tgtEl>
                                          <p:spTgt spid="2151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513"/>
                                        </p:tgtEl>
                                        <p:attrNameLst>
                                          <p:attrName>style.visibility</p:attrName>
                                        </p:attrNameLst>
                                      </p:cBhvr>
                                      <p:to>
                                        <p:strVal val="visible"/>
                                      </p:to>
                                    </p:set>
                                    <p:animEffect transition="in" filter="wipe(left)">
                                      <p:cBhvr>
                                        <p:cTn id="47" dur="500"/>
                                        <p:tgtEl>
                                          <p:spTgt spid="215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1530"/>
                                        </p:tgtEl>
                                        <p:attrNameLst>
                                          <p:attrName>style.visibility</p:attrName>
                                        </p:attrNameLst>
                                      </p:cBhvr>
                                      <p:to>
                                        <p:strVal val="visible"/>
                                      </p:to>
                                    </p:set>
                                    <p:animEffect transition="in" filter="wipe(left)">
                                      <p:cBhvr>
                                        <p:cTn id="52" dur="500"/>
                                        <p:tgtEl>
                                          <p:spTgt spid="2153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1532"/>
                                        </p:tgtEl>
                                        <p:attrNameLst>
                                          <p:attrName>style.visibility</p:attrName>
                                        </p:attrNameLst>
                                      </p:cBhvr>
                                      <p:to>
                                        <p:strVal val="visible"/>
                                      </p:to>
                                    </p:set>
                                    <p:animEffect transition="in" filter="wipe(left)">
                                      <p:cBhvr>
                                        <p:cTn id="57" dur="500"/>
                                        <p:tgtEl>
                                          <p:spTgt spid="2153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1533"/>
                                        </p:tgtEl>
                                        <p:attrNameLst>
                                          <p:attrName>style.visibility</p:attrName>
                                        </p:attrNameLst>
                                      </p:cBhvr>
                                      <p:to>
                                        <p:strVal val="visible"/>
                                      </p:to>
                                    </p:set>
                                    <p:animEffect transition="in" filter="wipe(left)">
                                      <p:cBhvr>
                                        <p:cTn id="62" dur="500"/>
                                        <p:tgtEl>
                                          <p:spTgt spid="2153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534"/>
                                        </p:tgtEl>
                                        <p:attrNameLst>
                                          <p:attrName>style.visibility</p:attrName>
                                        </p:attrNameLst>
                                      </p:cBhvr>
                                      <p:to>
                                        <p:strVal val="visible"/>
                                      </p:to>
                                    </p:set>
                                    <p:animEffect transition="in" filter="wipe(left)">
                                      <p:cBhvr>
                                        <p:cTn id="67" dur="500"/>
                                        <p:tgtEl>
                                          <p:spTgt spid="2153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21512"/>
                                        </p:tgtEl>
                                        <p:attrNameLst>
                                          <p:attrName>style.visibility</p:attrName>
                                        </p:attrNameLst>
                                      </p:cBhvr>
                                      <p:to>
                                        <p:strVal val="visible"/>
                                      </p:to>
                                    </p:set>
                                    <p:anim calcmode="lin" valueType="num">
                                      <p:cBhvr>
                                        <p:cTn id="72" dur="500" fill="hold"/>
                                        <p:tgtEl>
                                          <p:spTgt spid="21512"/>
                                        </p:tgtEl>
                                        <p:attrNameLst>
                                          <p:attrName>ppt_w</p:attrName>
                                        </p:attrNameLst>
                                      </p:cBhvr>
                                      <p:tavLst>
                                        <p:tav tm="0">
                                          <p:val>
                                            <p:fltVal val="0"/>
                                          </p:val>
                                        </p:tav>
                                        <p:tav tm="100000">
                                          <p:val>
                                            <p:strVal val="#ppt_w"/>
                                          </p:val>
                                        </p:tav>
                                      </p:tavLst>
                                    </p:anim>
                                    <p:anim calcmode="lin" valueType="num">
                                      <p:cBhvr>
                                        <p:cTn id="73" dur="500" fill="hold"/>
                                        <p:tgtEl>
                                          <p:spTgt spid="21512"/>
                                        </p:tgtEl>
                                        <p:attrNameLst>
                                          <p:attrName>ppt_h</p:attrName>
                                        </p:attrNameLst>
                                      </p:cBhvr>
                                      <p:tavLst>
                                        <p:tav tm="0">
                                          <p:val>
                                            <p:fltVal val="0"/>
                                          </p:val>
                                        </p:tav>
                                        <p:tav tm="100000">
                                          <p:val>
                                            <p:strVal val="#ppt_h"/>
                                          </p:val>
                                        </p:tav>
                                      </p:tavLst>
                                    </p:anim>
                                    <p:animEffect transition="in" filter="fade">
                                      <p:cBhvr>
                                        <p:cTn id="74" dur="500"/>
                                        <p:tgtEl>
                                          <p:spTgt spid="21512"/>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21535"/>
                                        </p:tgtEl>
                                        <p:attrNameLst>
                                          <p:attrName>style.visibility</p:attrName>
                                        </p:attrNameLst>
                                      </p:cBhvr>
                                      <p:to>
                                        <p:strVal val="visible"/>
                                      </p:to>
                                    </p:set>
                                    <p:animEffect transition="in" filter="wipe(left)">
                                      <p:cBhvr>
                                        <p:cTn id="79" dur="500"/>
                                        <p:tgtEl>
                                          <p:spTgt spid="21535"/>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1524"/>
                                        </p:tgtEl>
                                        <p:attrNameLst>
                                          <p:attrName>style.visibility</p:attrName>
                                        </p:attrNameLst>
                                      </p:cBhvr>
                                      <p:to>
                                        <p:strVal val="visible"/>
                                      </p:to>
                                    </p:set>
                                    <p:animEffect transition="in" filter="wipe(left)">
                                      <p:cBhvr>
                                        <p:cTn id="84" dur="500"/>
                                        <p:tgtEl>
                                          <p:spTgt spid="21524"/>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nodeType="clickEffect">
                                  <p:stCondLst>
                                    <p:cond delay="0"/>
                                  </p:stCondLst>
                                  <p:childTnLst>
                                    <p:set>
                                      <p:cBhvr>
                                        <p:cTn id="88" dur="1" fill="hold">
                                          <p:stCondLst>
                                            <p:cond delay="0"/>
                                          </p:stCondLst>
                                        </p:cTn>
                                        <p:tgtEl>
                                          <p:spTgt spid="21526"/>
                                        </p:tgtEl>
                                        <p:attrNameLst>
                                          <p:attrName>style.visibility</p:attrName>
                                        </p:attrNameLst>
                                      </p:cBhvr>
                                      <p:to>
                                        <p:strVal val="visible"/>
                                      </p:to>
                                    </p:set>
                                    <p:animEffect transition="in" filter="wipe(left)">
                                      <p:cBhvr>
                                        <p:cTn id="89" dur="500"/>
                                        <p:tgtEl>
                                          <p:spTgt spid="21526"/>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21525"/>
                                        </p:tgtEl>
                                        <p:attrNameLst>
                                          <p:attrName>style.visibility</p:attrName>
                                        </p:attrNameLst>
                                      </p:cBhvr>
                                      <p:to>
                                        <p:strVal val="visible"/>
                                      </p:to>
                                    </p:set>
                                    <p:animEffect transition="in" filter="wipe(left)">
                                      <p:cBhvr>
                                        <p:cTn id="94" dur="500"/>
                                        <p:tgtEl>
                                          <p:spTgt spid="21525"/>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nodeType="clickEffect">
                                  <p:stCondLst>
                                    <p:cond delay="0"/>
                                  </p:stCondLst>
                                  <p:childTnLst>
                                    <p:set>
                                      <p:cBhvr>
                                        <p:cTn id="98" dur="1" fill="hold">
                                          <p:stCondLst>
                                            <p:cond delay="0"/>
                                          </p:stCondLst>
                                        </p:cTn>
                                        <p:tgtEl>
                                          <p:spTgt spid="21527"/>
                                        </p:tgtEl>
                                        <p:attrNameLst>
                                          <p:attrName>style.visibility</p:attrName>
                                        </p:attrNameLst>
                                      </p:cBhvr>
                                      <p:to>
                                        <p:strVal val="visible"/>
                                      </p:to>
                                    </p:set>
                                    <p:animEffect transition="in" filter="wipe(left)">
                                      <p:cBhvr>
                                        <p:cTn id="99" dur="500"/>
                                        <p:tgtEl>
                                          <p:spTgt spid="21527"/>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53" presetClass="entr" presetSubtype="16" fill="hold" grpId="0" nodeType="clickEffect">
                                  <p:stCondLst>
                                    <p:cond delay="0"/>
                                  </p:stCondLst>
                                  <p:childTnLst>
                                    <p:set>
                                      <p:cBhvr>
                                        <p:cTn id="103" dur="1" fill="hold">
                                          <p:stCondLst>
                                            <p:cond delay="0"/>
                                          </p:stCondLst>
                                        </p:cTn>
                                        <p:tgtEl>
                                          <p:spTgt spid="21528"/>
                                        </p:tgtEl>
                                        <p:attrNameLst>
                                          <p:attrName>style.visibility</p:attrName>
                                        </p:attrNameLst>
                                      </p:cBhvr>
                                      <p:to>
                                        <p:strVal val="visible"/>
                                      </p:to>
                                    </p:set>
                                    <p:anim calcmode="lin" valueType="num">
                                      <p:cBhvr>
                                        <p:cTn id="104" dur="500" fill="hold"/>
                                        <p:tgtEl>
                                          <p:spTgt spid="21528"/>
                                        </p:tgtEl>
                                        <p:attrNameLst>
                                          <p:attrName>ppt_w</p:attrName>
                                        </p:attrNameLst>
                                      </p:cBhvr>
                                      <p:tavLst>
                                        <p:tav tm="0">
                                          <p:val>
                                            <p:fltVal val="0"/>
                                          </p:val>
                                        </p:tav>
                                        <p:tav tm="100000">
                                          <p:val>
                                            <p:strVal val="#ppt_w"/>
                                          </p:val>
                                        </p:tav>
                                      </p:tavLst>
                                    </p:anim>
                                    <p:anim calcmode="lin" valueType="num">
                                      <p:cBhvr>
                                        <p:cTn id="105" dur="500" fill="hold"/>
                                        <p:tgtEl>
                                          <p:spTgt spid="21528"/>
                                        </p:tgtEl>
                                        <p:attrNameLst>
                                          <p:attrName>ppt_h</p:attrName>
                                        </p:attrNameLst>
                                      </p:cBhvr>
                                      <p:tavLst>
                                        <p:tav tm="0">
                                          <p:val>
                                            <p:fltVal val="0"/>
                                          </p:val>
                                        </p:tav>
                                        <p:tav tm="100000">
                                          <p:val>
                                            <p:strVal val="#ppt_h"/>
                                          </p:val>
                                        </p:tav>
                                      </p:tavLst>
                                    </p:anim>
                                    <p:animEffect transition="in" filter="fade">
                                      <p:cBhvr>
                                        <p:cTn id="106" dur="500"/>
                                        <p:tgtEl>
                                          <p:spTgt spid="21528"/>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53" presetClass="entr" presetSubtype="16" fill="hold" grpId="0" nodeType="clickEffect">
                                  <p:stCondLst>
                                    <p:cond delay="0"/>
                                  </p:stCondLst>
                                  <p:childTnLst>
                                    <p:set>
                                      <p:cBhvr>
                                        <p:cTn id="110" dur="1" fill="hold">
                                          <p:stCondLst>
                                            <p:cond delay="0"/>
                                          </p:stCondLst>
                                        </p:cTn>
                                        <p:tgtEl>
                                          <p:spTgt spid="21511"/>
                                        </p:tgtEl>
                                        <p:attrNameLst>
                                          <p:attrName>style.visibility</p:attrName>
                                        </p:attrNameLst>
                                      </p:cBhvr>
                                      <p:to>
                                        <p:strVal val="visible"/>
                                      </p:to>
                                    </p:set>
                                    <p:anim calcmode="lin" valueType="num">
                                      <p:cBhvr>
                                        <p:cTn id="111" dur="500" fill="hold"/>
                                        <p:tgtEl>
                                          <p:spTgt spid="21511"/>
                                        </p:tgtEl>
                                        <p:attrNameLst>
                                          <p:attrName>ppt_w</p:attrName>
                                        </p:attrNameLst>
                                      </p:cBhvr>
                                      <p:tavLst>
                                        <p:tav tm="0">
                                          <p:val>
                                            <p:fltVal val="0"/>
                                          </p:val>
                                        </p:tav>
                                        <p:tav tm="100000">
                                          <p:val>
                                            <p:strVal val="#ppt_w"/>
                                          </p:val>
                                        </p:tav>
                                      </p:tavLst>
                                    </p:anim>
                                    <p:anim calcmode="lin" valueType="num">
                                      <p:cBhvr>
                                        <p:cTn id="112" dur="500" fill="hold"/>
                                        <p:tgtEl>
                                          <p:spTgt spid="21511"/>
                                        </p:tgtEl>
                                        <p:attrNameLst>
                                          <p:attrName>ppt_h</p:attrName>
                                        </p:attrNameLst>
                                      </p:cBhvr>
                                      <p:tavLst>
                                        <p:tav tm="0">
                                          <p:val>
                                            <p:fltVal val="0"/>
                                          </p:val>
                                        </p:tav>
                                        <p:tav tm="100000">
                                          <p:val>
                                            <p:strVal val="#ppt_h"/>
                                          </p:val>
                                        </p:tav>
                                      </p:tavLst>
                                    </p:anim>
                                    <p:animEffect transition="in" filter="fade">
                                      <p:cBhvr>
                                        <p:cTn id="113" dur="500"/>
                                        <p:tgtEl>
                                          <p:spTgt spid="21511"/>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nodeType="clickEffect">
                                  <p:stCondLst>
                                    <p:cond delay="0"/>
                                  </p:stCondLst>
                                  <p:childTnLst>
                                    <p:set>
                                      <p:cBhvr>
                                        <p:cTn id="117" dur="1" fill="hold">
                                          <p:stCondLst>
                                            <p:cond delay="0"/>
                                          </p:stCondLst>
                                        </p:cTn>
                                        <p:tgtEl>
                                          <p:spTgt spid="10"/>
                                        </p:tgtEl>
                                        <p:attrNameLst>
                                          <p:attrName>style.visibility</p:attrName>
                                        </p:attrNameLst>
                                      </p:cBhvr>
                                      <p:to>
                                        <p:strVal val="visible"/>
                                      </p:to>
                                    </p:set>
                                    <p:animEffect transition="in" filter="wipe(left)">
                                      <p:cBhvr>
                                        <p:cTn id="118" dur="500"/>
                                        <p:tgtEl>
                                          <p:spTgt spid="10"/>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21515"/>
                                        </p:tgtEl>
                                        <p:attrNameLst>
                                          <p:attrName>style.visibility</p:attrName>
                                        </p:attrNameLst>
                                      </p:cBhvr>
                                      <p:to>
                                        <p:strVal val="visible"/>
                                      </p:to>
                                    </p:set>
                                    <p:animEffect transition="in" filter="wipe(left)">
                                      <p:cBhvr>
                                        <p:cTn id="123" dur="500"/>
                                        <p:tgtEl>
                                          <p:spTgt spid="21515"/>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nodeType="clickEffect">
                                  <p:stCondLst>
                                    <p:cond delay="0"/>
                                  </p:stCondLst>
                                  <p:childTnLst>
                                    <p:set>
                                      <p:cBhvr>
                                        <p:cTn id="127" dur="1" fill="hold">
                                          <p:stCondLst>
                                            <p:cond delay="0"/>
                                          </p:stCondLst>
                                        </p:cTn>
                                        <p:tgtEl>
                                          <p:spTgt spid="21518"/>
                                        </p:tgtEl>
                                        <p:attrNameLst>
                                          <p:attrName>style.visibility</p:attrName>
                                        </p:attrNameLst>
                                      </p:cBhvr>
                                      <p:to>
                                        <p:strVal val="visible"/>
                                      </p:to>
                                    </p:set>
                                    <p:animEffect transition="in" filter="wipe(left)">
                                      <p:cBhvr>
                                        <p:cTn id="128" dur="500"/>
                                        <p:tgtEl>
                                          <p:spTgt spid="21518"/>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21517"/>
                                        </p:tgtEl>
                                        <p:attrNameLst>
                                          <p:attrName>style.visibility</p:attrName>
                                        </p:attrNameLst>
                                      </p:cBhvr>
                                      <p:to>
                                        <p:strVal val="visible"/>
                                      </p:to>
                                    </p:set>
                                    <p:animEffect transition="in" filter="wipe(left)">
                                      <p:cBhvr>
                                        <p:cTn id="133" dur="500"/>
                                        <p:tgtEl>
                                          <p:spTgt spid="21517"/>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8" fill="hold" nodeType="clickEffect">
                                  <p:stCondLst>
                                    <p:cond delay="0"/>
                                  </p:stCondLst>
                                  <p:childTnLst>
                                    <p:set>
                                      <p:cBhvr>
                                        <p:cTn id="137" dur="1" fill="hold">
                                          <p:stCondLst>
                                            <p:cond delay="0"/>
                                          </p:stCondLst>
                                        </p:cTn>
                                        <p:tgtEl>
                                          <p:spTgt spid="21520"/>
                                        </p:tgtEl>
                                        <p:attrNameLst>
                                          <p:attrName>style.visibility</p:attrName>
                                        </p:attrNameLst>
                                      </p:cBhvr>
                                      <p:to>
                                        <p:strVal val="visible"/>
                                      </p:to>
                                    </p:set>
                                    <p:animEffect transition="in" filter="wipe(left)">
                                      <p:cBhvr>
                                        <p:cTn id="138" dur="500"/>
                                        <p:tgtEl>
                                          <p:spTgt spid="21520"/>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21519"/>
                                        </p:tgtEl>
                                        <p:attrNameLst>
                                          <p:attrName>style.visibility</p:attrName>
                                        </p:attrNameLst>
                                      </p:cBhvr>
                                      <p:to>
                                        <p:strVal val="visible"/>
                                      </p:to>
                                    </p:set>
                                    <p:animEffect transition="in" filter="wipe(left)">
                                      <p:cBhvr>
                                        <p:cTn id="143" dur="500"/>
                                        <p:tgtEl>
                                          <p:spTgt spid="21519"/>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2" presetClass="entr" presetSubtype="8" fill="hold" nodeType="clickEffect">
                                  <p:stCondLst>
                                    <p:cond delay="0"/>
                                  </p:stCondLst>
                                  <p:childTnLst>
                                    <p:set>
                                      <p:cBhvr>
                                        <p:cTn id="147" dur="1" fill="hold">
                                          <p:stCondLst>
                                            <p:cond delay="0"/>
                                          </p:stCondLst>
                                        </p:cTn>
                                        <p:tgtEl>
                                          <p:spTgt spid="21522"/>
                                        </p:tgtEl>
                                        <p:attrNameLst>
                                          <p:attrName>style.visibility</p:attrName>
                                        </p:attrNameLst>
                                      </p:cBhvr>
                                      <p:to>
                                        <p:strVal val="visible"/>
                                      </p:to>
                                    </p:set>
                                    <p:animEffect transition="in" filter="wipe(left)">
                                      <p:cBhvr>
                                        <p:cTn id="148" dur="500"/>
                                        <p:tgtEl>
                                          <p:spTgt spid="21522"/>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53" presetClass="entr" presetSubtype="16" fill="hold" grpId="0" nodeType="clickEffect">
                                  <p:stCondLst>
                                    <p:cond delay="0"/>
                                  </p:stCondLst>
                                  <p:childTnLst>
                                    <p:set>
                                      <p:cBhvr>
                                        <p:cTn id="152" dur="1" fill="hold">
                                          <p:stCondLst>
                                            <p:cond delay="0"/>
                                          </p:stCondLst>
                                        </p:cTn>
                                        <p:tgtEl>
                                          <p:spTgt spid="21521"/>
                                        </p:tgtEl>
                                        <p:attrNameLst>
                                          <p:attrName>style.visibility</p:attrName>
                                        </p:attrNameLst>
                                      </p:cBhvr>
                                      <p:to>
                                        <p:strVal val="visible"/>
                                      </p:to>
                                    </p:set>
                                    <p:anim calcmode="lin" valueType="num">
                                      <p:cBhvr>
                                        <p:cTn id="153" dur="500" fill="hold"/>
                                        <p:tgtEl>
                                          <p:spTgt spid="21521"/>
                                        </p:tgtEl>
                                        <p:attrNameLst>
                                          <p:attrName>ppt_w</p:attrName>
                                        </p:attrNameLst>
                                      </p:cBhvr>
                                      <p:tavLst>
                                        <p:tav tm="0">
                                          <p:val>
                                            <p:fltVal val="0"/>
                                          </p:val>
                                        </p:tav>
                                        <p:tav tm="100000">
                                          <p:val>
                                            <p:strVal val="#ppt_w"/>
                                          </p:val>
                                        </p:tav>
                                      </p:tavLst>
                                    </p:anim>
                                    <p:anim calcmode="lin" valueType="num">
                                      <p:cBhvr>
                                        <p:cTn id="154" dur="500" fill="hold"/>
                                        <p:tgtEl>
                                          <p:spTgt spid="21521"/>
                                        </p:tgtEl>
                                        <p:attrNameLst>
                                          <p:attrName>ppt_h</p:attrName>
                                        </p:attrNameLst>
                                      </p:cBhvr>
                                      <p:tavLst>
                                        <p:tav tm="0">
                                          <p:val>
                                            <p:fltVal val="0"/>
                                          </p:val>
                                        </p:tav>
                                        <p:tav tm="100000">
                                          <p:val>
                                            <p:strVal val="#ppt_h"/>
                                          </p:val>
                                        </p:tav>
                                      </p:tavLst>
                                    </p:anim>
                                    <p:animEffect transition="in" filter="fade">
                                      <p:cBhvr>
                                        <p:cTn id="155" dur="500"/>
                                        <p:tgtEl>
                                          <p:spTgt spid="21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nimBg="1"/>
      <p:bldP spid="21508" grpId="0" animBg="1"/>
      <p:bldP spid="21509" grpId="0" animBg="1"/>
      <p:bldP spid="21511" grpId="0" animBg="1"/>
      <p:bldP spid="21512" grpId="0" animBg="1"/>
      <p:bldP spid="21513" grpId="0" animBg="1"/>
      <p:bldP spid="21515" grpId="0" animBg="1"/>
      <p:bldP spid="21517" grpId="0" animBg="1"/>
      <p:bldP spid="21519" grpId="0" animBg="1"/>
      <p:bldP spid="21521" grpId="0" animBg="1"/>
      <p:bldP spid="21523" grpId="0" animBg="1"/>
      <p:bldP spid="21524" grpId="0" animBg="1"/>
      <p:bldP spid="21525" grpId="0" animBg="1"/>
      <p:bldP spid="21528" grpId="0" animBg="1"/>
      <p:bldP spid="21532" grpId="0" animBg="1"/>
      <p:bldP spid="21534"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A55D2085-163B-4BB8-9544-72E2FE8A84E8}"/>
              </a:ext>
            </a:extLst>
          </p:cNvPr>
          <p:cNvSpPr>
            <a:spLocks noGrp="1" noChangeArrowheads="1"/>
          </p:cNvSpPr>
          <p:nvPr>
            <p:ph type="title"/>
          </p:nvPr>
        </p:nvSpPr>
        <p:spPr/>
        <p:txBody>
          <a:bodyPr/>
          <a:lstStyle/>
          <a:p>
            <a:r>
              <a:rPr lang="zh-CN" altLang="en-US"/>
              <a:t>文法解读</a:t>
            </a:r>
          </a:p>
        </p:txBody>
      </p:sp>
      <p:sp>
        <p:nvSpPr>
          <p:cNvPr id="31747" name="内容占位符 2">
            <a:extLst>
              <a:ext uri="{FF2B5EF4-FFF2-40B4-BE49-F238E27FC236}">
                <a16:creationId xmlns:a16="http://schemas.microsoft.com/office/drawing/2014/main" id="{EFDBBAB3-E5FD-4838-83E4-06A19114EF67}"/>
              </a:ext>
            </a:extLst>
          </p:cNvPr>
          <p:cNvSpPr>
            <a:spLocks noGrp="1" noChangeArrowheads="1"/>
          </p:cNvSpPr>
          <p:nvPr>
            <p:ph idx="1"/>
          </p:nvPr>
        </p:nvSpPr>
        <p:spPr>
          <a:xfrm>
            <a:off x="1182688" y="2017713"/>
            <a:ext cx="7926387" cy="4114800"/>
          </a:xfrm>
        </p:spPr>
        <p:txBody>
          <a:bodyPr/>
          <a:lstStyle/>
          <a:p>
            <a:pPr>
              <a:defRPr/>
            </a:pPr>
            <a:r>
              <a:rPr lang="zh-CN" altLang="zh-CN" dirty="0"/>
              <a:t>仔细阅读文法，对文法中每条规则所定义的语法成分进行分析，了解其作用、限定条件、组合情况和可能产生的出句子</a:t>
            </a:r>
            <a:endParaRPr lang="en-US" altLang="zh-CN" dirty="0"/>
          </a:p>
          <a:p>
            <a:pPr>
              <a:defRPr/>
            </a:pPr>
            <a:r>
              <a:rPr lang="zh-CN" altLang="zh-CN" dirty="0"/>
              <a:t>编写</a:t>
            </a:r>
            <a:r>
              <a:rPr lang="en-US" altLang="zh-CN" dirty="0"/>
              <a:t>4-6</a:t>
            </a:r>
            <a:r>
              <a:rPr lang="zh-CN" altLang="zh-CN" dirty="0"/>
              <a:t>个测试程序，要求测试程序能覆盖所有语法规则与常见的组合</a:t>
            </a:r>
            <a:endParaRPr lang="en-US" altLang="zh-CN" dirty="0"/>
          </a:p>
          <a:p>
            <a:pPr>
              <a:defRPr/>
            </a:pPr>
            <a:r>
              <a:rPr lang="zh-CN" altLang="en-US" dirty="0"/>
              <a:t>每个测试程序有</a:t>
            </a:r>
            <a:r>
              <a:rPr lang="en-US" altLang="zh-CN" dirty="0"/>
              <a:t>10</a:t>
            </a:r>
            <a:r>
              <a:rPr lang="zh-CN" altLang="en-US" dirty="0"/>
              <a:t>行输出结果</a:t>
            </a:r>
            <a:endParaRPr lang="en-US" altLang="zh-CN" dirty="0"/>
          </a:p>
          <a:p>
            <a:pPr>
              <a:defRPr/>
            </a:pPr>
            <a:r>
              <a:rPr lang="zh-CN" altLang="en-US" dirty="0"/>
              <a:t>文档中列出的需覆盖项只是最基本的</a:t>
            </a:r>
            <a:endParaRPr lang="zh-CN" altLang="zh-CN" dirty="0"/>
          </a:p>
          <a:p>
            <a:pPr marL="0" indent="0">
              <a:buFont typeface="Wingdings" panose="05000000000000000000" pitchFamily="2" charset="2"/>
              <a:buNone/>
              <a:defRPr/>
            </a:pP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087FD61D-61D8-4675-A99C-F207010F5C80}"/>
              </a:ext>
            </a:extLst>
          </p:cNvPr>
          <p:cNvSpPr>
            <a:spLocks noGrp="1" noChangeArrowheads="1"/>
          </p:cNvSpPr>
          <p:nvPr>
            <p:ph type="title"/>
          </p:nvPr>
        </p:nvSpPr>
        <p:spPr/>
        <p:txBody>
          <a:bodyPr/>
          <a:lstStyle/>
          <a:p>
            <a:r>
              <a:rPr lang="zh-CN" altLang="en-US"/>
              <a:t>文法解读</a:t>
            </a:r>
          </a:p>
        </p:txBody>
      </p:sp>
      <p:sp>
        <p:nvSpPr>
          <p:cNvPr id="3" name="内容占位符 2">
            <a:extLst>
              <a:ext uri="{FF2B5EF4-FFF2-40B4-BE49-F238E27FC236}">
                <a16:creationId xmlns:a16="http://schemas.microsoft.com/office/drawing/2014/main" id="{7ADC1ADE-6950-4853-83D3-B28F30E366A0}"/>
              </a:ext>
            </a:extLst>
          </p:cNvPr>
          <p:cNvSpPr>
            <a:spLocks noGrp="1"/>
          </p:cNvSpPr>
          <p:nvPr>
            <p:ph idx="1"/>
          </p:nvPr>
        </p:nvSpPr>
        <p:spPr>
          <a:xfrm>
            <a:off x="1182688" y="2017713"/>
            <a:ext cx="7761287" cy="4435475"/>
          </a:xfrm>
        </p:spPr>
        <p:txBody>
          <a:bodyPr/>
          <a:lstStyle/>
          <a:p>
            <a:pPr>
              <a:defRPr/>
            </a:pPr>
            <a:r>
              <a:rPr lang="zh-CN" altLang="en-US" sz="2800" dirty="0"/>
              <a:t>请提供每个测试程序的输入数据</a:t>
            </a:r>
            <a:r>
              <a:rPr lang="en-US" altLang="zh-CN" sz="2800" dirty="0"/>
              <a:t>(</a:t>
            </a:r>
            <a:r>
              <a:rPr lang="zh-CN" altLang="en-US" sz="2800" dirty="0"/>
              <a:t>有</a:t>
            </a:r>
            <a:r>
              <a:rPr lang="en-US" altLang="zh-CN" sz="2800" dirty="0"/>
              <a:t>&lt;</a:t>
            </a:r>
            <a:r>
              <a:rPr lang="zh-CN" altLang="en-US" sz="2800" dirty="0"/>
              <a:t>读语句</a:t>
            </a:r>
            <a:r>
              <a:rPr lang="en-US" altLang="zh-CN" sz="2800" dirty="0"/>
              <a:t>&gt;</a:t>
            </a:r>
            <a:r>
              <a:rPr lang="zh-CN" altLang="en-US" sz="2800" dirty="0"/>
              <a:t>则提供，否则无需提供</a:t>
            </a:r>
            <a:r>
              <a:rPr lang="en-US" altLang="zh-CN" sz="2800" dirty="0"/>
              <a:t>)</a:t>
            </a:r>
            <a:r>
              <a:rPr lang="zh-CN" altLang="en-US" sz="2800" dirty="0"/>
              <a:t>、输出数据（若输入输出数据没有正确提供，评测时会报错），放到文件中，按下述要求为文件命名：</a:t>
            </a:r>
          </a:p>
          <a:p>
            <a:pPr marL="0" indent="0">
              <a:buFont typeface="Wingdings" panose="05000000000000000000" pitchFamily="2" charset="2"/>
              <a:buNone/>
              <a:defRPr/>
            </a:pPr>
            <a:r>
              <a:rPr lang="zh-CN" altLang="en-US" sz="2800" dirty="0"/>
              <a:t>   测试程序及对应的输入输出数据文件分别为  </a:t>
            </a:r>
          </a:p>
          <a:p>
            <a:pPr marL="0" indent="0">
              <a:buFont typeface="Wingdings" panose="05000000000000000000" pitchFamily="2" charset="2"/>
              <a:buNone/>
              <a:defRPr/>
            </a:pPr>
            <a:r>
              <a:rPr lang="zh-CN" altLang="en-US" sz="2800" dirty="0"/>
              <a:t>    </a:t>
            </a:r>
            <a:r>
              <a:rPr lang="en-US" altLang="zh-CN" sz="2800" dirty="0"/>
              <a:t>testfile1.txt   testin1.txt   testout1.txt</a:t>
            </a:r>
          </a:p>
          <a:p>
            <a:pPr marL="0" indent="0">
              <a:buFont typeface="Wingdings" panose="05000000000000000000" pitchFamily="2" charset="2"/>
              <a:buNone/>
              <a:defRPr/>
            </a:pPr>
            <a:r>
              <a:rPr lang="en-US" altLang="zh-CN" sz="2800" dirty="0"/>
              <a:t>    testfile2.txt   testin2.txt   testout2.txt</a:t>
            </a:r>
          </a:p>
          <a:p>
            <a:pPr marL="0" indent="0">
              <a:buFont typeface="Wingdings" panose="05000000000000000000" pitchFamily="2" charset="2"/>
              <a:buNone/>
              <a:defRPr/>
            </a:pPr>
            <a:r>
              <a:rPr lang="en-US" altLang="zh-CN" sz="2800" dirty="0"/>
              <a:t>                   ...</a:t>
            </a:r>
          </a:p>
          <a:p>
            <a:pPr marL="0" indent="0">
              <a:buFont typeface="Wingdings" panose="05000000000000000000" pitchFamily="2" charset="2"/>
              <a:buNone/>
              <a:defRPr/>
            </a:pPr>
            <a:r>
              <a:rPr lang="en-US" altLang="zh-CN" sz="2800" dirty="0"/>
              <a:t>    testfilen.txt    testinn.txt   testoutn.txt</a:t>
            </a:r>
          </a:p>
          <a:p>
            <a:pPr>
              <a:defRPr/>
            </a:pPr>
            <a:endParaRPr lang="zh-CN" alt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33DD8E2F-A752-4799-BDDB-006F42B17109}"/>
              </a:ext>
            </a:extLst>
          </p:cNvPr>
          <p:cNvSpPr>
            <a:spLocks noGrp="1" noChangeArrowheads="1"/>
          </p:cNvSpPr>
          <p:nvPr>
            <p:ph type="title"/>
          </p:nvPr>
        </p:nvSpPr>
        <p:spPr/>
        <p:txBody>
          <a:bodyPr/>
          <a:lstStyle/>
          <a:p>
            <a:r>
              <a:rPr lang="zh-CN" altLang="en-US"/>
              <a:t>文法解读</a:t>
            </a:r>
          </a:p>
        </p:txBody>
      </p:sp>
      <p:sp>
        <p:nvSpPr>
          <p:cNvPr id="28675" name="内容占位符 2">
            <a:extLst>
              <a:ext uri="{FF2B5EF4-FFF2-40B4-BE49-F238E27FC236}">
                <a16:creationId xmlns:a16="http://schemas.microsoft.com/office/drawing/2014/main" id="{66ECFDBD-60D5-4FDD-852C-E50953094A07}"/>
              </a:ext>
            </a:extLst>
          </p:cNvPr>
          <p:cNvSpPr>
            <a:spLocks noGrp="1" noChangeArrowheads="1"/>
          </p:cNvSpPr>
          <p:nvPr>
            <p:ph idx="1"/>
          </p:nvPr>
        </p:nvSpPr>
        <p:spPr/>
        <p:txBody>
          <a:bodyPr/>
          <a:lstStyle/>
          <a:p>
            <a:r>
              <a:rPr lang="en-US" altLang="zh-CN"/>
              <a:t>testfile1</a:t>
            </a:r>
            <a:r>
              <a:rPr lang="zh-CN" altLang="en-US"/>
              <a:t>需包含</a:t>
            </a:r>
            <a:r>
              <a:rPr lang="en-US" altLang="zh-CN"/>
              <a:t>A</a:t>
            </a:r>
            <a:r>
              <a:rPr lang="zh-CN" altLang="en-US"/>
              <a:t>级规则</a:t>
            </a:r>
            <a:endParaRPr lang="en-US" altLang="zh-CN"/>
          </a:p>
          <a:p>
            <a:r>
              <a:rPr lang="en-US" altLang="zh-CN"/>
              <a:t>testfile2-3</a:t>
            </a:r>
            <a:r>
              <a:rPr lang="zh-CN" altLang="en-US"/>
              <a:t>需包含</a:t>
            </a:r>
            <a:r>
              <a:rPr lang="en-US" altLang="zh-CN"/>
              <a:t>B</a:t>
            </a:r>
            <a:r>
              <a:rPr lang="zh-CN" altLang="en-US"/>
              <a:t>级规则，不能含有</a:t>
            </a:r>
            <a:r>
              <a:rPr lang="en-US" altLang="zh-CN"/>
              <a:t>A</a:t>
            </a:r>
            <a:r>
              <a:rPr lang="zh-CN" altLang="en-US"/>
              <a:t>级规则</a:t>
            </a:r>
            <a:endParaRPr lang="en-US" altLang="zh-CN"/>
          </a:p>
          <a:p>
            <a:r>
              <a:rPr lang="en-US" altLang="zh-CN"/>
              <a:t>testfile4-6</a:t>
            </a:r>
            <a:r>
              <a:rPr lang="zh-CN" altLang="en-US"/>
              <a:t>包含</a:t>
            </a:r>
            <a:r>
              <a:rPr lang="en-US" altLang="zh-CN"/>
              <a:t>C</a:t>
            </a:r>
            <a:r>
              <a:rPr lang="zh-CN" altLang="en-US"/>
              <a:t>级规则，不能含有</a:t>
            </a:r>
            <a:r>
              <a:rPr lang="en-US" altLang="zh-CN"/>
              <a:t>A</a:t>
            </a:r>
            <a:r>
              <a:rPr lang="zh-CN" altLang="en-US"/>
              <a:t>、</a:t>
            </a:r>
            <a:r>
              <a:rPr lang="en-US" altLang="zh-CN"/>
              <a:t>B</a:t>
            </a:r>
            <a:r>
              <a:rPr lang="zh-CN" altLang="en-US"/>
              <a:t>级的规则</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89A3997A-64C6-4C9D-8616-5C9C697646B7}"/>
              </a:ext>
            </a:extLst>
          </p:cNvPr>
          <p:cNvSpPr>
            <a:spLocks noGrp="1" noChangeArrowheads="1"/>
          </p:cNvSpPr>
          <p:nvPr>
            <p:ph type="title"/>
          </p:nvPr>
        </p:nvSpPr>
        <p:spPr/>
        <p:txBody>
          <a:bodyPr/>
          <a:lstStyle/>
          <a:p>
            <a:r>
              <a:rPr lang="zh-CN" altLang="en-US"/>
              <a:t>词法分析</a:t>
            </a:r>
          </a:p>
        </p:txBody>
      </p:sp>
      <p:sp>
        <p:nvSpPr>
          <p:cNvPr id="3" name="内容占位符 2">
            <a:extLst>
              <a:ext uri="{FF2B5EF4-FFF2-40B4-BE49-F238E27FC236}">
                <a16:creationId xmlns:a16="http://schemas.microsoft.com/office/drawing/2014/main" id="{9DAB0032-E430-4E86-B9ED-4B1CE3CBB92C}"/>
              </a:ext>
            </a:extLst>
          </p:cNvPr>
          <p:cNvSpPr>
            <a:spLocks noGrp="1"/>
          </p:cNvSpPr>
          <p:nvPr>
            <p:ph idx="1"/>
          </p:nvPr>
        </p:nvSpPr>
        <p:spPr/>
        <p:txBody>
          <a:bodyPr/>
          <a:lstStyle/>
          <a:p>
            <a:pPr>
              <a:defRPr/>
            </a:pPr>
            <a:r>
              <a:rPr lang="zh-CN" altLang="en-US" dirty="0"/>
              <a:t>有统一的类别码定义</a:t>
            </a:r>
            <a:endParaRPr lang="en-US" altLang="zh-CN" dirty="0"/>
          </a:p>
          <a:p>
            <a:pPr>
              <a:defRPr/>
            </a:pPr>
            <a:r>
              <a:rPr lang="zh-CN" altLang="en-US" dirty="0"/>
              <a:t>按顺序和格式输出类别码和单词字符串形式</a:t>
            </a:r>
            <a:endParaRPr lang="en-US" altLang="zh-CN" dirty="0"/>
          </a:p>
          <a:p>
            <a:pPr marL="0" indent="0">
              <a:buFont typeface="Wingdings" panose="05000000000000000000" pitchFamily="2" charset="2"/>
              <a:buNone/>
              <a:defRPr/>
            </a:pPr>
            <a:r>
              <a:rPr lang="zh-CN" altLang="en-US" sz="2000" dirty="0"/>
              <a:t>   </a:t>
            </a:r>
            <a:endParaRPr lang="en-US" altLang="zh-CN" sz="2000" dirty="0"/>
          </a:p>
          <a:p>
            <a:pPr marL="0" indent="0">
              <a:buFont typeface="Wingdings" panose="05000000000000000000" pitchFamily="2" charset="2"/>
              <a:buNone/>
              <a:defRPr/>
            </a:pPr>
            <a:r>
              <a:rPr lang="en-US" altLang="zh-CN" sz="2000" dirty="0"/>
              <a:t>    </a:t>
            </a:r>
            <a:r>
              <a:rPr lang="zh-CN" altLang="en-US" sz="2000" dirty="0"/>
              <a:t>单词类别码 单词的字符</a:t>
            </a:r>
            <a:r>
              <a:rPr lang="en-US" altLang="zh-CN" sz="2000" dirty="0"/>
              <a:t>/</a:t>
            </a:r>
            <a:r>
              <a:rPr lang="zh-CN" altLang="en-US" sz="2000" dirty="0"/>
              <a:t>字符串形式</a:t>
            </a:r>
            <a:r>
              <a:rPr lang="en-US" altLang="zh-CN" sz="2000" dirty="0"/>
              <a:t>(</a:t>
            </a:r>
            <a:r>
              <a:rPr lang="zh-CN" altLang="en-US" sz="2000" dirty="0"/>
              <a:t>中间仅用一个空格间隔</a:t>
            </a:r>
            <a:r>
              <a:rPr lang="en-US" altLang="zh-CN" sz="2000" dirty="0"/>
              <a:t>)</a:t>
            </a:r>
            <a:r>
              <a:rPr lang="zh-CN" altLang="en-US" sz="2000" dirty="0"/>
              <a:t> </a:t>
            </a:r>
            <a:br>
              <a:rPr lang="zh-CN" altLang="en-US" dirty="0"/>
            </a:br>
            <a:r>
              <a:rPr lang="zh-CN" altLang="en-US" dirty="0"/>
              <a:t>          </a:t>
            </a:r>
            <a:r>
              <a:rPr lang="en-US" altLang="zh-CN" sz="1400" dirty="0"/>
              <a:t>INTTK int</a:t>
            </a:r>
          </a:p>
          <a:p>
            <a:pPr marL="1257300" lvl="3" indent="0">
              <a:buFont typeface="Wingdings" panose="05000000000000000000" pitchFamily="2" charset="2"/>
              <a:buNone/>
              <a:defRPr/>
            </a:pPr>
            <a:r>
              <a:rPr lang="en-US" altLang="zh-CN" sz="1400" dirty="0"/>
              <a:t>MAINTK main</a:t>
            </a:r>
          </a:p>
          <a:p>
            <a:pPr marL="1257300" lvl="3" indent="0">
              <a:buFont typeface="Wingdings" panose="05000000000000000000" pitchFamily="2" charset="2"/>
              <a:buNone/>
              <a:defRPr/>
            </a:pPr>
            <a:r>
              <a:rPr lang="en-US" altLang="zh-CN" sz="1400" dirty="0"/>
              <a:t>LPARENT (</a:t>
            </a:r>
          </a:p>
          <a:p>
            <a:pPr marL="1257300" lvl="3" indent="0">
              <a:buFont typeface="Wingdings" panose="05000000000000000000" pitchFamily="2" charset="2"/>
              <a:buNone/>
              <a:defRPr/>
            </a:pPr>
            <a:r>
              <a:rPr lang="en-US" altLang="zh-CN" sz="1400" dirty="0"/>
              <a:t>RPARENT )</a:t>
            </a:r>
          </a:p>
          <a:p>
            <a:pPr marL="1257300" lvl="3" indent="0">
              <a:buFont typeface="Wingdings" panose="05000000000000000000" pitchFamily="2" charset="2"/>
              <a:buNone/>
              <a:defRPr/>
            </a:pPr>
            <a:r>
              <a:rPr lang="en-US" altLang="zh-CN" sz="1400" dirty="0"/>
              <a:t>LBRACE {</a:t>
            </a:r>
          </a:p>
          <a:p>
            <a:pPr marL="0" indent="0">
              <a:buFont typeface="Wingdings" panose="05000000000000000000" pitchFamily="2" charset="2"/>
              <a:buNone/>
              <a:defRPr/>
            </a:pP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4337B07C-07DF-431B-8785-41BDEF0CEED4}"/>
              </a:ext>
            </a:extLst>
          </p:cNvPr>
          <p:cNvSpPr>
            <a:spLocks noGrp="1" noChangeArrowheads="1"/>
          </p:cNvSpPr>
          <p:nvPr>
            <p:ph type="title"/>
          </p:nvPr>
        </p:nvSpPr>
        <p:spPr/>
        <p:txBody>
          <a:bodyPr/>
          <a:lstStyle/>
          <a:p>
            <a:r>
              <a:rPr lang="zh-CN" altLang="en-US"/>
              <a:t>语法分析</a:t>
            </a:r>
          </a:p>
        </p:txBody>
      </p:sp>
      <p:sp>
        <p:nvSpPr>
          <p:cNvPr id="3" name="内容占位符 2">
            <a:extLst>
              <a:ext uri="{FF2B5EF4-FFF2-40B4-BE49-F238E27FC236}">
                <a16:creationId xmlns:a16="http://schemas.microsoft.com/office/drawing/2014/main" id="{72EE6B9A-6325-4094-ABD0-813CD92E3D18}"/>
              </a:ext>
            </a:extLst>
          </p:cNvPr>
          <p:cNvSpPr>
            <a:spLocks noGrp="1"/>
          </p:cNvSpPr>
          <p:nvPr>
            <p:ph idx="1"/>
          </p:nvPr>
        </p:nvSpPr>
        <p:spPr/>
        <p:txBody>
          <a:bodyPr/>
          <a:lstStyle/>
          <a:p>
            <a:pPr>
              <a:defRPr/>
            </a:pPr>
            <a:r>
              <a:rPr lang="zh-CN" altLang="en-US" dirty="0"/>
              <a:t>在词法分析程序输出的基础上，输出特定语法成分的名字（非终结符）</a:t>
            </a:r>
            <a:endParaRPr lang="en-US" altLang="zh-CN" dirty="0"/>
          </a:p>
          <a:p>
            <a:pPr marL="0" indent="0">
              <a:buFont typeface="Wingdings" panose="05000000000000000000" pitchFamily="2" charset="2"/>
              <a:buNone/>
              <a:defRPr/>
            </a:pPr>
            <a:r>
              <a:rPr lang="zh-CN" altLang="en-US" sz="2000" dirty="0"/>
              <a:t>                </a:t>
            </a:r>
            <a:r>
              <a:rPr lang="en-US" altLang="zh-CN" sz="1050" dirty="0"/>
              <a:t>INTTK int</a:t>
            </a:r>
          </a:p>
          <a:p>
            <a:pPr marL="1257300" lvl="3" indent="0">
              <a:buFont typeface="Wingdings" panose="05000000000000000000" pitchFamily="2" charset="2"/>
              <a:buNone/>
              <a:defRPr/>
            </a:pPr>
            <a:r>
              <a:rPr lang="en-US" altLang="zh-CN" sz="1050" dirty="0"/>
              <a:t>MAINTK main</a:t>
            </a:r>
          </a:p>
          <a:p>
            <a:pPr marL="1257300" lvl="3" indent="0">
              <a:buFont typeface="Wingdings" panose="05000000000000000000" pitchFamily="2" charset="2"/>
              <a:buNone/>
              <a:defRPr/>
            </a:pPr>
            <a:r>
              <a:rPr lang="en-US" altLang="zh-CN" sz="1050" dirty="0"/>
              <a:t>LPARENT (</a:t>
            </a:r>
          </a:p>
          <a:p>
            <a:pPr marL="1257300" lvl="3" indent="0">
              <a:buFont typeface="Wingdings" panose="05000000000000000000" pitchFamily="2" charset="2"/>
              <a:buNone/>
              <a:defRPr/>
            </a:pPr>
            <a:r>
              <a:rPr lang="en-US" altLang="zh-CN" sz="1050" dirty="0"/>
              <a:t>RPARENT )</a:t>
            </a:r>
          </a:p>
          <a:p>
            <a:pPr marL="1257300" lvl="3" indent="0">
              <a:buFont typeface="Wingdings" panose="05000000000000000000" pitchFamily="2" charset="2"/>
              <a:buNone/>
              <a:defRPr/>
            </a:pPr>
            <a:r>
              <a:rPr lang="en-US" altLang="zh-CN" sz="1050" dirty="0"/>
              <a:t>LBRACE {</a:t>
            </a:r>
          </a:p>
          <a:p>
            <a:pPr marL="1257300" lvl="3" indent="0">
              <a:buFont typeface="Wingdings" panose="05000000000000000000" pitchFamily="2" charset="2"/>
              <a:buNone/>
              <a:defRPr/>
            </a:pPr>
            <a:r>
              <a:rPr lang="en-US" altLang="zh-CN" sz="1050" dirty="0"/>
              <a:t>INTTK int</a:t>
            </a:r>
          </a:p>
          <a:p>
            <a:pPr marL="1257300" lvl="3" indent="0">
              <a:buFont typeface="Wingdings" panose="05000000000000000000" pitchFamily="2" charset="2"/>
              <a:buNone/>
              <a:defRPr/>
            </a:pPr>
            <a:r>
              <a:rPr lang="en-US" altLang="zh-CN" sz="1050" dirty="0"/>
              <a:t>IDENFR c</a:t>
            </a:r>
          </a:p>
          <a:p>
            <a:pPr marL="1257300" lvl="3" indent="0">
              <a:buFont typeface="Wingdings" panose="05000000000000000000" pitchFamily="2" charset="2"/>
              <a:buNone/>
              <a:defRPr/>
            </a:pPr>
            <a:r>
              <a:rPr lang="en-US" altLang="zh-CN" sz="1050" dirty="0">
                <a:solidFill>
                  <a:srgbClr val="FF0000"/>
                </a:solidFill>
              </a:rPr>
              <a:t>&lt;</a:t>
            </a:r>
            <a:r>
              <a:rPr lang="en-US" altLang="zh-CN" sz="1050" dirty="0" err="1">
                <a:solidFill>
                  <a:srgbClr val="FF0000"/>
                </a:solidFill>
              </a:rPr>
              <a:t>VarDef</a:t>
            </a:r>
            <a:r>
              <a:rPr lang="en-US" altLang="zh-CN" sz="1050" dirty="0">
                <a:solidFill>
                  <a:srgbClr val="FF0000"/>
                </a:solidFill>
              </a:rPr>
              <a:t>&gt;</a:t>
            </a:r>
          </a:p>
          <a:p>
            <a:pPr marL="1257300" lvl="3" indent="0">
              <a:buFont typeface="Wingdings" panose="05000000000000000000" pitchFamily="2" charset="2"/>
              <a:buNone/>
              <a:defRPr/>
            </a:pPr>
            <a:r>
              <a:rPr lang="en-US" altLang="zh-CN" sz="1050" dirty="0"/>
              <a:t>SEMICN ;</a:t>
            </a:r>
          </a:p>
          <a:p>
            <a:pPr marL="1257300" lvl="3" indent="0">
              <a:buFont typeface="Wingdings" panose="05000000000000000000" pitchFamily="2" charset="2"/>
              <a:buNone/>
              <a:defRPr/>
            </a:pPr>
            <a:r>
              <a:rPr lang="en-US" altLang="zh-CN" sz="1050" dirty="0">
                <a:solidFill>
                  <a:srgbClr val="FF0000"/>
                </a:solidFill>
              </a:rPr>
              <a:t>&lt;</a:t>
            </a:r>
            <a:r>
              <a:rPr lang="en-US" altLang="zh-CN" sz="1050" dirty="0" err="1">
                <a:solidFill>
                  <a:srgbClr val="FF0000"/>
                </a:solidFill>
              </a:rPr>
              <a:t>VarDecl</a:t>
            </a:r>
            <a:r>
              <a:rPr lang="en-US" altLang="zh-CN" sz="1050" dirty="0">
                <a:solidFill>
                  <a:srgbClr val="FF0000"/>
                </a:solidFill>
              </a:rPr>
              <a:t>&gt;</a:t>
            </a:r>
          </a:p>
          <a:p>
            <a:pPr marL="1257300" lvl="3" indent="0">
              <a:buFont typeface="Wingdings" panose="05000000000000000000" pitchFamily="2" charset="2"/>
              <a:buNone/>
              <a:defRPr/>
            </a:pPr>
            <a:r>
              <a:rPr lang="en-US" altLang="zh-CN" sz="1050" dirty="0"/>
              <a:t>IDENFR c</a:t>
            </a:r>
          </a:p>
          <a:p>
            <a:pPr marL="1257300" lvl="3" indent="0">
              <a:buFont typeface="Wingdings" panose="05000000000000000000" pitchFamily="2" charset="2"/>
              <a:buNone/>
              <a:defRPr/>
            </a:pPr>
            <a:r>
              <a:rPr lang="en-US" altLang="zh-CN" sz="1050" dirty="0">
                <a:solidFill>
                  <a:srgbClr val="FF0000"/>
                </a:solidFill>
              </a:rPr>
              <a:t>&lt;</a:t>
            </a:r>
            <a:r>
              <a:rPr lang="en-US" altLang="zh-CN" sz="1050" dirty="0" err="1">
                <a:solidFill>
                  <a:srgbClr val="FF0000"/>
                </a:solidFill>
              </a:rPr>
              <a:t>LVal</a:t>
            </a:r>
            <a:r>
              <a:rPr lang="en-US" altLang="zh-CN" sz="1050" dirty="0">
                <a:solidFill>
                  <a:srgbClr val="FF0000"/>
                </a:solidFill>
              </a:rPr>
              <a:t>&gt;</a:t>
            </a:r>
          </a:p>
          <a:p>
            <a:pPr marL="1257300" lvl="3" indent="0">
              <a:buFont typeface="Wingdings" panose="05000000000000000000" pitchFamily="2" charset="2"/>
              <a:buNone/>
              <a:defRPr/>
            </a:pPr>
            <a:r>
              <a:rPr lang="en-US" altLang="zh-CN" sz="1050" dirty="0"/>
              <a:t>ASSIGN =</a:t>
            </a:r>
          </a:p>
          <a:p>
            <a:pPr marL="1257300" lvl="3" indent="0">
              <a:buFont typeface="Wingdings" panose="05000000000000000000" pitchFamily="2" charset="2"/>
              <a:buNone/>
              <a:defRPr/>
            </a:pPr>
            <a:r>
              <a:rPr lang="en-US" altLang="zh-CN" sz="1050" dirty="0"/>
              <a:t>GETINTTK </a:t>
            </a:r>
            <a:r>
              <a:rPr lang="en-US" altLang="zh-CN" sz="1050" dirty="0" err="1"/>
              <a:t>getint</a:t>
            </a:r>
            <a:br>
              <a:rPr lang="zh-CN" altLang="en-US" dirty="0"/>
            </a:b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F651D07D-D569-40D6-986F-004C211F74E8}"/>
              </a:ext>
            </a:extLst>
          </p:cNvPr>
          <p:cNvSpPr>
            <a:spLocks noGrp="1" noChangeArrowheads="1"/>
          </p:cNvSpPr>
          <p:nvPr>
            <p:ph type="title"/>
          </p:nvPr>
        </p:nvSpPr>
        <p:spPr/>
        <p:txBody>
          <a:bodyPr/>
          <a:lstStyle/>
          <a:p>
            <a:r>
              <a:rPr lang="zh-CN" altLang="en-US"/>
              <a:t>错误处理</a:t>
            </a:r>
          </a:p>
        </p:txBody>
      </p:sp>
      <p:sp>
        <p:nvSpPr>
          <p:cNvPr id="31747" name="内容占位符 2">
            <a:extLst>
              <a:ext uri="{FF2B5EF4-FFF2-40B4-BE49-F238E27FC236}">
                <a16:creationId xmlns:a16="http://schemas.microsoft.com/office/drawing/2014/main" id="{8EEF8DB4-8007-4C11-9352-B15D0DA0F417}"/>
              </a:ext>
            </a:extLst>
          </p:cNvPr>
          <p:cNvSpPr>
            <a:spLocks noGrp="1" noChangeArrowheads="1"/>
          </p:cNvSpPr>
          <p:nvPr>
            <p:ph idx="1"/>
          </p:nvPr>
        </p:nvSpPr>
        <p:spPr/>
        <p:txBody>
          <a:bodyPr/>
          <a:lstStyle/>
          <a:p>
            <a:r>
              <a:rPr lang="zh-CN" altLang="en-US"/>
              <a:t>考核指定类型的错误</a:t>
            </a:r>
            <a:endParaRPr lang="en-US" altLang="zh-CN"/>
          </a:p>
          <a:p>
            <a:r>
              <a:rPr lang="zh-CN" altLang="en-US"/>
              <a:t>输出错误所在的行号及类别码</a:t>
            </a:r>
            <a:endParaRPr lang="en-US" altLang="zh-CN"/>
          </a:p>
          <a:p>
            <a:pPr marL="800100" lvl="2" indent="0">
              <a:buFont typeface="Wingdings" panose="05000000000000000000" pitchFamily="2" charset="2"/>
              <a:buNone/>
            </a:pPr>
            <a:r>
              <a:rPr lang="en-US" altLang="zh-CN" sz="2800"/>
              <a:t>7  b</a:t>
            </a:r>
            <a:br>
              <a:rPr lang="en-US" altLang="zh-CN" sz="2800"/>
            </a:br>
            <a:r>
              <a:rPr lang="en-US" altLang="zh-CN" sz="2800"/>
              <a:t>46 e</a:t>
            </a:r>
            <a:br>
              <a:rPr lang="en-US" altLang="zh-CN"/>
            </a:br>
            <a:br>
              <a:rPr lang="zh-CN" altLang="en-US"/>
            </a:b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D3C5CDE2-467A-4649-937F-121CC0EC143C}"/>
              </a:ext>
            </a:extLst>
          </p:cNvPr>
          <p:cNvSpPr>
            <a:spLocks noGrp="1" noChangeArrowheads="1"/>
          </p:cNvSpPr>
          <p:nvPr>
            <p:ph type="title"/>
          </p:nvPr>
        </p:nvSpPr>
        <p:spPr/>
        <p:txBody>
          <a:bodyPr/>
          <a:lstStyle/>
          <a:p>
            <a:r>
              <a:rPr lang="zh-CN" altLang="en-US"/>
              <a:t>代码生成</a:t>
            </a:r>
          </a:p>
        </p:txBody>
      </p:sp>
      <p:sp>
        <p:nvSpPr>
          <p:cNvPr id="32771" name="内容占位符 2">
            <a:extLst>
              <a:ext uri="{FF2B5EF4-FFF2-40B4-BE49-F238E27FC236}">
                <a16:creationId xmlns:a16="http://schemas.microsoft.com/office/drawing/2014/main" id="{23074C65-D886-4536-829B-947C4A73A26E}"/>
              </a:ext>
            </a:extLst>
          </p:cNvPr>
          <p:cNvSpPr>
            <a:spLocks noGrp="1" noChangeArrowheads="1"/>
          </p:cNvSpPr>
          <p:nvPr>
            <p:ph idx="1"/>
          </p:nvPr>
        </p:nvSpPr>
        <p:spPr/>
        <p:txBody>
          <a:bodyPr/>
          <a:lstStyle/>
          <a:p>
            <a:r>
              <a:rPr lang="zh-CN" altLang="en-US"/>
              <a:t>目标代码的运行结果</a:t>
            </a:r>
            <a:endParaRPr lang="en-US" altLang="zh-CN"/>
          </a:p>
          <a:p>
            <a:pPr lvl="1"/>
            <a:r>
              <a:rPr lang="en-US" altLang="zh-CN"/>
              <a:t>PCODE</a:t>
            </a:r>
            <a:r>
              <a:rPr lang="zh-CN" altLang="en-US"/>
              <a:t>：在解释执行程序上的运行结果</a:t>
            </a:r>
            <a:endParaRPr lang="en-US" altLang="zh-CN"/>
          </a:p>
          <a:p>
            <a:pPr lvl="1"/>
            <a:r>
              <a:rPr lang="en-US" altLang="zh-CN"/>
              <a:t>MIPS</a:t>
            </a:r>
            <a:r>
              <a:rPr lang="zh-CN" altLang="en-US"/>
              <a:t>：在</a:t>
            </a:r>
            <a:r>
              <a:rPr lang="en-US" altLang="zh-CN"/>
              <a:t>Mars</a:t>
            </a:r>
            <a:r>
              <a:rPr lang="zh-CN" altLang="en-US"/>
              <a:t>上运行的结果</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9EF5E61E-6E70-4567-BDC7-75817EFD2FEF}"/>
              </a:ext>
            </a:extLst>
          </p:cNvPr>
          <p:cNvSpPr>
            <a:spLocks noGrp="1" noChangeArrowheads="1"/>
          </p:cNvSpPr>
          <p:nvPr>
            <p:ph type="title"/>
          </p:nvPr>
        </p:nvSpPr>
        <p:spPr/>
        <p:txBody>
          <a:bodyPr/>
          <a:lstStyle/>
          <a:p>
            <a:r>
              <a:rPr lang="zh-CN" altLang="en-US"/>
              <a:t>竞速排序</a:t>
            </a:r>
          </a:p>
        </p:txBody>
      </p:sp>
      <p:sp>
        <p:nvSpPr>
          <p:cNvPr id="33795" name="内容占位符 2">
            <a:extLst>
              <a:ext uri="{FF2B5EF4-FFF2-40B4-BE49-F238E27FC236}">
                <a16:creationId xmlns:a16="http://schemas.microsoft.com/office/drawing/2014/main" id="{CD2E91FB-09F6-4866-9AC3-BA6C00BA775D}"/>
              </a:ext>
            </a:extLst>
          </p:cNvPr>
          <p:cNvSpPr>
            <a:spLocks noGrp="1" noChangeArrowheads="1"/>
          </p:cNvSpPr>
          <p:nvPr>
            <p:ph idx="1"/>
          </p:nvPr>
        </p:nvSpPr>
        <p:spPr/>
        <p:txBody>
          <a:bodyPr/>
          <a:lstStyle/>
          <a:p>
            <a:r>
              <a:rPr lang="zh-CN" altLang="en-US"/>
              <a:t>运行结果正确</a:t>
            </a:r>
            <a:endParaRPr lang="en-US" altLang="zh-CN"/>
          </a:p>
          <a:p>
            <a:r>
              <a:rPr lang="zh-CN" altLang="en-US"/>
              <a:t>对每个文件计算</a:t>
            </a:r>
            <a:r>
              <a:rPr lang="en-US" altLang="zh-CN"/>
              <a:t>FinalCycle = a1*DIV + a2*MULT +a3*JUMP/BRANCH  + a4*MEM +a5* OTHER</a:t>
            </a:r>
            <a:r>
              <a:rPr lang="zh-CN" altLang="en-US"/>
              <a:t>的值</a:t>
            </a:r>
            <a:endParaRPr lang="en-US" altLang="zh-CN"/>
          </a:p>
          <a:p>
            <a:r>
              <a:rPr lang="zh-CN" altLang="en-US"/>
              <a:t>多个文件则对每个文件的</a:t>
            </a:r>
            <a:r>
              <a:rPr lang="en-US" altLang="zh-CN"/>
              <a:t>FinalCycle</a:t>
            </a:r>
            <a:r>
              <a:rPr lang="zh-CN" altLang="en-US"/>
              <a:t>加权求和</a:t>
            </a:r>
            <a:endParaRPr lang="en-US" altLang="zh-CN"/>
          </a:p>
          <a:p>
            <a:r>
              <a:rPr lang="zh-CN" altLang="en-US"/>
              <a:t>加权</a:t>
            </a:r>
            <a:r>
              <a:rPr lang="en-US" altLang="zh-CN"/>
              <a:t>FinalCycle</a:t>
            </a:r>
            <a:r>
              <a:rPr lang="zh-CN" altLang="en-US"/>
              <a:t>和越小排名越靠前</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CBFC5440-4E11-4CF9-B0A1-FF9B22DCA2DC}"/>
              </a:ext>
            </a:extLst>
          </p:cNvPr>
          <p:cNvSpPr>
            <a:spLocks noGrp="1" noChangeArrowheads="1"/>
          </p:cNvSpPr>
          <p:nvPr>
            <p:ph type="title"/>
          </p:nvPr>
        </p:nvSpPr>
        <p:spPr/>
        <p:txBody>
          <a:bodyPr/>
          <a:lstStyle/>
          <a:p>
            <a:endParaRPr lang="zh-CN" altLang="en-US"/>
          </a:p>
        </p:txBody>
      </p:sp>
      <p:sp>
        <p:nvSpPr>
          <p:cNvPr id="34819" name="内容占位符 2">
            <a:extLst>
              <a:ext uri="{FF2B5EF4-FFF2-40B4-BE49-F238E27FC236}">
                <a16:creationId xmlns:a16="http://schemas.microsoft.com/office/drawing/2014/main" id="{B8220510-747E-4BEC-9F8B-5341FAE2C304}"/>
              </a:ext>
            </a:extLst>
          </p:cNvPr>
          <p:cNvSpPr>
            <a:spLocks noGrp="1" noChangeArrowheads="1"/>
          </p:cNvSpPr>
          <p:nvPr>
            <p:ph idx="1"/>
          </p:nvPr>
        </p:nvSpPr>
        <p:spPr/>
        <p:txBody>
          <a:bodyPr/>
          <a:lstStyle/>
          <a:p>
            <a:r>
              <a:rPr lang="zh-CN" altLang="en-US"/>
              <a:t>生成</a:t>
            </a:r>
            <a:r>
              <a:rPr lang="en-US" altLang="zh-CN"/>
              <a:t>PCODE</a:t>
            </a:r>
            <a:r>
              <a:rPr lang="zh-CN" altLang="en-US"/>
              <a:t>解释执行：最高</a:t>
            </a:r>
            <a:r>
              <a:rPr lang="en-US" altLang="zh-CN"/>
              <a:t>85</a:t>
            </a:r>
            <a:r>
              <a:rPr lang="zh-CN" altLang="en-US"/>
              <a:t>分</a:t>
            </a:r>
            <a:endParaRPr lang="en-US" altLang="zh-CN"/>
          </a:p>
          <a:p>
            <a:r>
              <a:rPr lang="zh-CN" altLang="en-US"/>
              <a:t>生成</a:t>
            </a:r>
            <a:r>
              <a:rPr lang="en-US" altLang="zh-CN"/>
              <a:t>MIPS</a:t>
            </a:r>
            <a:r>
              <a:rPr lang="zh-CN" altLang="en-US"/>
              <a:t>汇编：</a:t>
            </a:r>
            <a:endParaRPr lang="en-US" altLang="zh-CN"/>
          </a:p>
          <a:p>
            <a:pPr lvl="1"/>
            <a:r>
              <a:rPr lang="zh-CN" altLang="en-US"/>
              <a:t>不申优：最高</a:t>
            </a:r>
            <a:r>
              <a:rPr lang="en-US" altLang="zh-CN"/>
              <a:t>89</a:t>
            </a:r>
            <a:r>
              <a:rPr lang="zh-CN" altLang="en-US"/>
              <a:t>分</a:t>
            </a:r>
            <a:endParaRPr lang="en-US" altLang="zh-CN"/>
          </a:p>
          <a:p>
            <a:pPr lvl="2"/>
            <a:r>
              <a:rPr lang="zh-CN" altLang="en-US"/>
              <a:t>参加竞速排序</a:t>
            </a:r>
            <a:endParaRPr lang="en-US" altLang="zh-CN"/>
          </a:p>
          <a:p>
            <a:pPr lvl="1"/>
            <a:r>
              <a:rPr lang="zh-CN" altLang="en-US"/>
              <a:t>申   优：最高</a:t>
            </a:r>
            <a:r>
              <a:rPr lang="en-US" altLang="zh-CN"/>
              <a:t>100</a:t>
            </a:r>
            <a:r>
              <a:rPr lang="zh-CN" altLang="en-US"/>
              <a:t>分</a:t>
            </a:r>
            <a:endParaRPr lang="en-US" altLang="zh-CN"/>
          </a:p>
          <a:p>
            <a:pPr lvl="2"/>
            <a:r>
              <a:rPr lang="zh-CN" altLang="en-US"/>
              <a:t>完成申优文档</a:t>
            </a:r>
            <a:endParaRPr lang="en-US" altLang="zh-CN"/>
          </a:p>
          <a:p>
            <a:pPr lvl="2"/>
            <a:r>
              <a:rPr lang="zh-CN" altLang="en-US"/>
              <a:t>竞速排序靠前</a:t>
            </a:r>
            <a:endParaRPr lang="en-US" altLang="zh-CN"/>
          </a:p>
          <a:p>
            <a:pPr lvl="1"/>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4">
            <a:extLst>
              <a:ext uri="{FF2B5EF4-FFF2-40B4-BE49-F238E27FC236}">
                <a16:creationId xmlns:a16="http://schemas.microsoft.com/office/drawing/2014/main" id="{1CE499C8-781A-45EF-80F1-28AC51B17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292" b="27658"/>
          <a:stretch>
            <a:fillRect/>
          </a:stretch>
        </p:blipFill>
        <p:spPr bwMode="auto">
          <a:xfrm>
            <a:off x="4089400" y="1196975"/>
            <a:ext cx="4849813"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图片 6">
            <a:extLst>
              <a:ext uri="{FF2B5EF4-FFF2-40B4-BE49-F238E27FC236}">
                <a16:creationId xmlns:a16="http://schemas.microsoft.com/office/drawing/2014/main" id="{4D002C5E-1A98-4C5B-9D9A-E5614101D5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31100" b="63651"/>
          <a:stretch>
            <a:fillRect/>
          </a:stretch>
        </p:blipFill>
        <p:spPr bwMode="auto">
          <a:xfrm>
            <a:off x="4089400" y="5589588"/>
            <a:ext cx="484981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图片 2">
            <a:extLst>
              <a:ext uri="{FF2B5EF4-FFF2-40B4-BE49-F238E27FC236}">
                <a16:creationId xmlns:a16="http://schemas.microsoft.com/office/drawing/2014/main" id="{4BDF83FB-FFCB-41AB-9923-CBB447C04C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5" y="20638"/>
            <a:ext cx="4837113" cy="176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椭圆 10">
            <a:extLst>
              <a:ext uri="{FF2B5EF4-FFF2-40B4-BE49-F238E27FC236}">
                <a16:creationId xmlns:a16="http://schemas.microsoft.com/office/drawing/2014/main" id="{78353D66-C733-4693-BD9F-008E9D8BD969}"/>
              </a:ext>
            </a:extLst>
          </p:cNvPr>
          <p:cNvSpPr/>
          <p:nvPr/>
        </p:nvSpPr>
        <p:spPr bwMode="auto">
          <a:xfrm>
            <a:off x="4464050" y="4905375"/>
            <a:ext cx="4095750" cy="215900"/>
          </a:xfrm>
          <a:prstGeom prst="ellipse">
            <a:avLst/>
          </a:prstGeom>
          <a:noFill/>
          <a:ln w="12700" cap="flat" cmpd="sng" algn="ctr">
            <a:solidFill>
              <a:srgbClr val="FF6600"/>
            </a:solidFill>
            <a:prstDash val="solid"/>
            <a:round/>
            <a:headEnd type="none" w="med" len="med"/>
            <a:tailEnd type="triangle" w="med" len="med"/>
          </a:ln>
          <a:effectLst/>
        </p:spPr>
        <p:txBody>
          <a:bodyPr wrap="none" anchor="ctr"/>
          <a:lstStyle/>
          <a:p>
            <a:pPr>
              <a:defRPr/>
            </a:pPr>
            <a:endParaRPr lang="zh-CN" altLang="en-US"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2" name="椭圆 11">
            <a:extLst>
              <a:ext uri="{FF2B5EF4-FFF2-40B4-BE49-F238E27FC236}">
                <a16:creationId xmlns:a16="http://schemas.microsoft.com/office/drawing/2014/main" id="{750ED805-A7F1-411C-9491-4BBAD61C38B2}"/>
              </a:ext>
            </a:extLst>
          </p:cNvPr>
          <p:cNvSpPr/>
          <p:nvPr/>
        </p:nvSpPr>
        <p:spPr bwMode="auto">
          <a:xfrm>
            <a:off x="4470400" y="5732463"/>
            <a:ext cx="4095750" cy="234950"/>
          </a:xfrm>
          <a:prstGeom prst="ellipse">
            <a:avLst/>
          </a:prstGeom>
          <a:noFill/>
          <a:ln w="12700" cap="flat" cmpd="sng" algn="ctr">
            <a:solidFill>
              <a:srgbClr val="FF6600"/>
            </a:solidFill>
            <a:prstDash val="solid"/>
            <a:round/>
            <a:headEnd type="none" w="med" len="med"/>
            <a:tailEnd type="triangle" w="med" len="med"/>
          </a:ln>
          <a:effectLst/>
        </p:spPr>
        <p:txBody>
          <a:bodyPr wrap="none" anchor="ctr"/>
          <a:lstStyle/>
          <a:p>
            <a:pPr>
              <a:defRPr/>
            </a:pPr>
            <a:endParaRPr lang="zh-CN" altLang="en-US"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3" name="椭圆 12">
            <a:extLst>
              <a:ext uri="{FF2B5EF4-FFF2-40B4-BE49-F238E27FC236}">
                <a16:creationId xmlns:a16="http://schemas.microsoft.com/office/drawing/2014/main" id="{AE1D3960-23C3-4300-A2C9-04E7B1120758}"/>
              </a:ext>
            </a:extLst>
          </p:cNvPr>
          <p:cNvSpPr/>
          <p:nvPr/>
        </p:nvSpPr>
        <p:spPr bwMode="auto">
          <a:xfrm>
            <a:off x="4500563" y="3933825"/>
            <a:ext cx="4095750" cy="215900"/>
          </a:xfrm>
          <a:prstGeom prst="ellipse">
            <a:avLst/>
          </a:prstGeom>
          <a:noFill/>
          <a:ln w="12700" cap="flat" cmpd="sng" algn="ctr">
            <a:solidFill>
              <a:srgbClr val="FF6600"/>
            </a:solidFill>
            <a:prstDash val="solid"/>
            <a:round/>
            <a:headEnd type="none" w="med" len="med"/>
            <a:tailEnd type="triangle" w="med" len="med"/>
          </a:ln>
          <a:effectLst/>
        </p:spPr>
        <p:txBody>
          <a:bodyPr wrap="none" anchor="ctr"/>
          <a:lstStyle/>
          <a:p>
            <a:pPr>
              <a:defRPr/>
            </a:pPr>
            <a:endParaRPr lang="zh-CN" altLang="en-US"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176" name="矩形 1">
            <a:extLst>
              <a:ext uri="{FF2B5EF4-FFF2-40B4-BE49-F238E27FC236}">
                <a16:creationId xmlns:a16="http://schemas.microsoft.com/office/drawing/2014/main" id="{7A207A69-3AFA-43BB-9B62-033E3851CB1E}"/>
              </a:ext>
            </a:extLst>
          </p:cNvPr>
          <p:cNvSpPr>
            <a:spLocks noChangeArrowheads="1"/>
          </p:cNvSpPr>
          <p:nvPr/>
        </p:nvSpPr>
        <p:spPr bwMode="auto">
          <a:xfrm>
            <a:off x="147638" y="5995988"/>
            <a:ext cx="4572000"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30000"/>
              </a:spcBef>
              <a:buClrTx/>
              <a:buSzTx/>
              <a:buFontTx/>
              <a:buNone/>
            </a:pPr>
            <a:r>
              <a:rPr lang="zh-CN" altLang="en-US" sz="1800">
                <a:solidFill>
                  <a:srgbClr val="002060"/>
                </a:solidFill>
                <a:hlinkClick r:id="rId6"/>
              </a:rPr>
              <a:t>全国高等院校计算机系统能力培养官方网站</a:t>
            </a:r>
            <a:endParaRPr lang="en-US" altLang="zh-CN" sz="1800">
              <a:solidFill>
                <a:srgbClr val="002060"/>
              </a:solidFill>
              <a:hlinkClick r:id="rId6"/>
            </a:endParaRPr>
          </a:p>
          <a:p>
            <a:pPr>
              <a:spcBef>
                <a:spcPct val="30000"/>
              </a:spcBef>
              <a:buClrTx/>
              <a:buSzTx/>
              <a:buFontTx/>
              <a:buNone/>
            </a:pPr>
            <a:r>
              <a:rPr lang="en-US" altLang="zh-CN" sz="1800">
                <a:solidFill>
                  <a:srgbClr val="002060"/>
                </a:solidFill>
                <a:hlinkClick r:id="rId6"/>
              </a:rPr>
              <a:t>http://www.csc-he.com/</a:t>
            </a:r>
            <a:endParaRPr lang="en-US" altLang="zh-CN" sz="1800">
              <a:solidFill>
                <a:srgbClr val="002060"/>
              </a:solidFill>
            </a:endParaRPr>
          </a:p>
        </p:txBody>
      </p:sp>
    </p:spTree>
  </p:cSld>
  <p:clrMapOvr>
    <a:masterClrMapping/>
  </p:clrMapOvr>
  <p:transition spd="slow" advTm="50499"/>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E9B8EF24-F1D2-4D72-A4A6-E6641AD2C9CD}"/>
              </a:ext>
            </a:extLst>
          </p:cNvPr>
          <p:cNvSpPr>
            <a:spLocks noGrp="1" noChangeArrowheads="1"/>
          </p:cNvSpPr>
          <p:nvPr>
            <p:ph type="title"/>
          </p:nvPr>
        </p:nvSpPr>
        <p:spPr>
          <a:xfrm>
            <a:off x="971550" y="836613"/>
            <a:ext cx="7793038" cy="839787"/>
          </a:xfrm>
        </p:spPr>
        <p:txBody>
          <a:bodyPr/>
          <a:lstStyle/>
          <a:p>
            <a:pPr eaLnBrk="1" hangingPunct="1"/>
            <a:r>
              <a:rPr lang="zh-CN" altLang="en-US"/>
              <a:t>任务及考核说明</a:t>
            </a:r>
          </a:p>
        </p:txBody>
      </p:sp>
      <p:sp>
        <p:nvSpPr>
          <p:cNvPr id="36867" name="Rectangle 3">
            <a:extLst>
              <a:ext uri="{FF2B5EF4-FFF2-40B4-BE49-F238E27FC236}">
                <a16:creationId xmlns:a16="http://schemas.microsoft.com/office/drawing/2014/main" id="{B5AC6CE4-0518-4206-AF9C-EB86175E710C}"/>
              </a:ext>
            </a:extLst>
          </p:cNvPr>
          <p:cNvSpPr>
            <a:spLocks noGrp="1" noChangeArrowheads="1"/>
          </p:cNvSpPr>
          <p:nvPr>
            <p:ph idx="1"/>
          </p:nvPr>
        </p:nvSpPr>
        <p:spPr>
          <a:xfrm>
            <a:off x="1116013" y="1700213"/>
            <a:ext cx="7853362" cy="4840287"/>
          </a:xfrm>
        </p:spPr>
        <p:txBody>
          <a:bodyPr/>
          <a:lstStyle/>
          <a:p>
            <a:pPr eaLnBrk="1" hangingPunct="1">
              <a:lnSpc>
                <a:spcPct val="150000"/>
              </a:lnSpc>
            </a:pPr>
            <a:r>
              <a:rPr lang="zh-CN" altLang="en-US" sz="2200"/>
              <a:t>每次任务对应教学平台中一道作业，作业随理论课内容依次打开，若理论课时间发生变化，会相应微调，以作业上公布的时间范围为准</a:t>
            </a:r>
            <a:endParaRPr lang="en-US" altLang="zh-CN" sz="2200"/>
          </a:p>
          <a:p>
            <a:pPr eaLnBrk="1" hangingPunct="1">
              <a:lnSpc>
                <a:spcPct val="150000"/>
              </a:lnSpc>
            </a:pPr>
            <a:r>
              <a:rPr lang="zh-CN" altLang="en-US" sz="2200"/>
              <a:t>每次作业请严格按照输入输出的要求实现，以便准确评判</a:t>
            </a:r>
            <a:endParaRPr lang="en-US" altLang="zh-CN" sz="2200"/>
          </a:p>
          <a:p>
            <a:pPr eaLnBrk="1" hangingPunct="1">
              <a:lnSpc>
                <a:spcPct val="150000"/>
              </a:lnSpc>
            </a:pPr>
            <a:r>
              <a:rPr lang="zh-CN" altLang="en-US" sz="2200"/>
              <a:t>提交后自动评判，若有错误可修改后再次提交</a:t>
            </a:r>
            <a:endParaRPr lang="en-US" altLang="zh-CN" sz="2200"/>
          </a:p>
          <a:p>
            <a:pPr eaLnBrk="1" hangingPunct="1">
              <a:lnSpc>
                <a:spcPct val="150000"/>
              </a:lnSpc>
            </a:pPr>
            <a:r>
              <a:rPr lang="zh-CN" altLang="en-US" sz="2200"/>
              <a:t>作业关闭前可多次提交，以</a:t>
            </a:r>
            <a:r>
              <a:rPr lang="zh-CN" altLang="en-US" sz="2200">
                <a:solidFill>
                  <a:srgbClr val="FF0000"/>
                </a:solidFill>
              </a:rPr>
              <a:t>最后一次结果</a:t>
            </a:r>
            <a:r>
              <a:rPr lang="zh-CN" altLang="en-US" sz="2200"/>
              <a:t>为准</a:t>
            </a:r>
            <a:endParaRPr lang="en-US" altLang="zh-CN" sz="2200"/>
          </a:p>
          <a:p>
            <a:pPr eaLnBrk="1" hangingPunct="1">
              <a:lnSpc>
                <a:spcPct val="150000"/>
              </a:lnSpc>
            </a:pPr>
            <a:r>
              <a:rPr lang="zh-CN" altLang="en-US" sz="2200"/>
              <a:t>作业关闭后再提交会扣分，每晚交</a:t>
            </a:r>
            <a:r>
              <a:rPr lang="en-US" altLang="zh-CN" sz="2200"/>
              <a:t>24</a:t>
            </a:r>
            <a:r>
              <a:rPr lang="zh-CN" altLang="en-US" sz="2200"/>
              <a:t>小时，扣</a:t>
            </a:r>
            <a:r>
              <a:rPr lang="en-US" altLang="zh-CN" sz="2200"/>
              <a:t>10%</a:t>
            </a:r>
          </a:p>
          <a:p>
            <a:pPr eaLnBrk="1" hangingPunct="1">
              <a:lnSpc>
                <a:spcPct val="150000"/>
              </a:lnSpc>
            </a:pPr>
            <a:r>
              <a:rPr lang="zh-CN" altLang="en-US" sz="2200"/>
              <a:t>期中和期末上机考核，现场修改程序、新的测试程序、回答问题等</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6E80BC26-47E9-483C-92B6-2FD0C37BDAAC}"/>
              </a:ext>
            </a:extLst>
          </p:cNvPr>
          <p:cNvGraphicFramePr>
            <a:graphicFrameLocks noGrp="1"/>
          </p:cNvGraphicFramePr>
          <p:nvPr/>
        </p:nvGraphicFramePr>
        <p:xfrm>
          <a:off x="468313" y="908050"/>
          <a:ext cx="8137525" cy="5921375"/>
        </p:xfrm>
        <a:graphic>
          <a:graphicData uri="http://schemas.openxmlformats.org/drawingml/2006/table">
            <a:tbl>
              <a:tblPr/>
              <a:tblGrid>
                <a:gridCol w="719137">
                  <a:extLst>
                    <a:ext uri="{9D8B030D-6E8A-4147-A177-3AD203B41FA5}">
                      <a16:colId xmlns:a16="http://schemas.microsoft.com/office/drawing/2014/main" val="20000"/>
                    </a:ext>
                  </a:extLst>
                </a:gridCol>
                <a:gridCol w="648246">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2592288">
                  <a:extLst>
                    <a:ext uri="{9D8B030D-6E8A-4147-A177-3AD203B41FA5}">
                      <a16:colId xmlns:a16="http://schemas.microsoft.com/office/drawing/2014/main" val="20003"/>
                    </a:ext>
                  </a:extLst>
                </a:gridCol>
                <a:gridCol w="2952328">
                  <a:extLst>
                    <a:ext uri="{9D8B030D-6E8A-4147-A177-3AD203B41FA5}">
                      <a16:colId xmlns:a16="http://schemas.microsoft.com/office/drawing/2014/main" val="20004"/>
                    </a:ext>
                  </a:extLst>
                </a:gridCol>
                <a:gridCol w="577454">
                  <a:extLst>
                    <a:ext uri="{9D8B030D-6E8A-4147-A177-3AD203B41FA5}">
                      <a16:colId xmlns:a16="http://schemas.microsoft.com/office/drawing/2014/main" val="20005"/>
                    </a:ext>
                  </a:extLst>
                </a:gridCol>
              </a:tblGrid>
              <a:tr h="25561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a:ln>
                            <a:noFill/>
                          </a:ln>
                          <a:solidFill>
                            <a:srgbClr val="000000"/>
                          </a:solidFill>
                          <a:effectLst/>
                          <a:latin typeface="Tahoma" panose="020B0604030504040204" pitchFamily="34" charset="0"/>
                          <a:ea typeface="宋体" panose="02010600030101010101" pitchFamily="2" charset="-122"/>
                        </a:rPr>
                        <a:t> </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一</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二</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三</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四</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五</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635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2</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布置文法解读作业</a:t>
                      </a:r>
                      <a:endParaRPr kumimoji="0" lang="en-US" altLang="zh-CN"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683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3</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词法分析作业打开（设计、读源代码）</a:t>
                      </a:r>
                      <a:endParaRPr kumimoji="0" lang="en-US" altLang="zh-CN"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4635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4</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lvl="1"/>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文法解读作业关闭</a:t>
                      </a: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语法分析作业打开</a:t>
                      </a: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4635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5</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4635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6</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词法分析作业关闭</a:t>
                      </a: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错误处理作业打开</a:t>
                      </a: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4635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7</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语法分析作业关闭</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4635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8</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期中上机考核</a:t>
                      </a: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4635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9</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错误处理作业关闭</a:t>
                      </a: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代码生成第一次作业打开</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34635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10</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35404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11</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代码生成第一次作业关闭</a:t>
                      </a: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代码生成第二次作业打开</a:t>
                      </a: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34635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12</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竞速排序作业打开</a:t>
                      </a: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34635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13</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       </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349286">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14</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34635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15</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r h="437806">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16</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代码生成第二次作业关闭</a:t>
                      </a: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竞速排序作业关闭（感想、文档）</a:t>
                      </a: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期末上机考核</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5"/>
                  </a:ext>
                </a:extLst>
              </a:tr>
              <a:tr h="34635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17</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期末上机考核</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6"/>
                  </a:ext>
                </a:extLst>
              </a:tr>
            </a:tbl>
          </a:graphicData>
        </a:graphic>
      </p:graphicFrame>
      <p:graphicFrame>
        <p:nvGraphicFramePr>
          <p:cNvPr id="4" name="表格 3">
            <a:extLst>
              <a:ext uri="{FF2B5EF4-FFF2-40B4-BE49-F238E27FC236}">
                <a16:creationId xmlns:a16="http://schemas.microsoft.com/office/drawing/2014/main" id="{F21B99FB-0373-4F16-91FC-24565BCE0645}"/>
              </a:ext>
            </a:extLst>
          </p:cNvPr>
          <p:cNvGraphicFramePr>
            <a:graphicFrameLocks noGrp="1"/>
          </p:cNvGraphicFramePr>
          <p:nvPr/>
        </p:nvGraphicFramePr>
        <p:xfrm>
          <a:off x="1189038" y="1196975"/>
          <a:ext cx="7416800" cy="5610225"/>
        </p:xfrm>
        <a:graphic>
          <a:graphicData uri="http://schemas.openxmlformats.org/drawingml/2006/table">
            <a:tbl>
              <a:tblPr firstRow="1" bandRow="1">
                <a:tableStyleId>{5C22544A-7EE6-4342-B048-85BDC9FD1C3A}</a:tableStyleId>
              </a:tblPr>
              <a:tblGrid>
                <a:gridCol w="646659">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2592289">
                  <a:extLst>
                    <a:ext uri="{9D8B030D-6E8A-4147-A177-3AD203B41FA5}">
                      <a16:colId xmlns:a16="http://schemas.microsoft.com/office/drawing/2014/main" val="20002"/>
                    </a:ext>
                  </a:extLst>
                </a:gridCol>
                <a:gridCol w="2952327">
                  <a:extLst>
                    <a:ext uri="{9D8B030D-6E8A-4147-A177-3AD203B41FA5}">
                      <a16:colId xmlns:a16="http://schemas.microsoft.com/office/drawing/2014/main" val="20003"/>
                    </a:ext>
                  </a:extLst>
                </a:gridCol>
                <a:gridCol w="577454">
                  <a:extLst>
                    <a:ext uri="{9D8B030D-6E8A-4147-A177-3AD203B41FA5}">
                      <a16:colId xmlns:a16="http://schemas.microsoft.com/office/drawing/2014/main" val="20004"/>
                    </a:ext>
                  </a:extLst>
                </a:gridCol>
              </a:tblGrid>
              <a:tr h="335278">
                <a:tc>
                  <a:txBody>
                    <a:bodyPr/>
                    <a:lstStyle/>
                    <a:p>
                      <a:pPr marL="0" algn="r" defTabSz="914400" rtl="0" eaLnBrk="1" latinLnBrk="0" hangingPunct="1"/>
                      <a:endParaRPr lang="en-US" altLang="zh-CN" sz="1100" b="1" kern="1200" dirty="0">
                        <a:solidFill>
                          <a:schemeClr val="accent4">
                            <a:lumMod val="50000"/>
                            <a:lumOff val="50000"/>
                          </a:schemeClr>
                        </a:solidFill>
                        <a:latin typeface="Times New Roman" pitchFamily="18" charset="0"/>
                        <a:ea typeface="+mn-ea"/>
                        <a:cs typeface="Times New Roman" pitchFamily="18" charset="0"/>
                      </a:endParaRPr>
                    </a:p>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9.13</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en-US" altLang="zh-CN" sz="1100" b="1" kern="1200" dirty="0">
                        <a:solidFill>
                          <a:schemeClr val="accent4">
                            <a:lumMod val="50000"/>
                            <a:lumOff val="50000"/>
                          </a:schemeClr>
                        </a:solidFill>
                        <a:latin typeface="Times New Roman" pitchFamily="18" charset="0"/>
                        <a:ea typeface="+mn-ea"/>
                        <a:cs typeface="Times New Roman" pitchFamily="18" charset="0"/>
                      </a:endParaRPr>
                    </a:p>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9.14</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100" b="1" kern="1200" dirty="0">
                          <a:solidFill>
                            <a:schemeClr val="accent4">
                              <a:lumMod val="50000"/>
                              <a:lumOff val="50000"/>
                            </a:schemeClr>
                          </a:solidFill>
                          <a:latin typeface="Times New Roman" pitchFamily="18" charset="0"/>
                          <a:ea typeface="+mn-ea"/>
                          <a:cs typeface="Times New Roman" pitchFamily="18" charset="0"/>
                        </a:rPr>
                        <a:t>9.15</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9.16</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9.17</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12760">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9.20</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9.21</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9.22</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9.23</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9.24</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1290">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9.27</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9.28</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9.29</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9.30</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10.1</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1290">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10.4</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10.5</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10.6</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10.7</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10.8</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37429">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10.11</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10.12</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10.13</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10.14</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10.15</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40761">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10.18</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10.19</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10.20</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10.21</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10.22</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07244">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10.25</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10.26</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10.27</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10.28</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10.29</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60003">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11.1</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11.2</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11.3</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11.4</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11.5</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1290">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11.8</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11.9</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11.10</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11.11</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11.12</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48716">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11.15</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11.16</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11.17</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11.18</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11.19</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60003">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11.22</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11.23</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11.24</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11.25</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11.26</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48716">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11.29</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11.30</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12.1</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12.2</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12.3</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288003">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12.6</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12.7</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12.8</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12.9</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12.10</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360003">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12.13</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12.14</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12.15</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12.16</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12.17</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443291">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12.20</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12.21</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12.22</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12.23</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12.24</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354146">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12.27</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12.28</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12.29</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12.30</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100" b="1" kern="1200" dirty="0">
                          <a:solidFill>
                            <a:schemeClr val="accent4">
                              <a:lumMod val="50000"/>
                              <a:lumOff val="50000"/>
                            </a:schemeClr>
                          </a:solidFill>
                          <a:latin typeface="Times New Roman" pitchFamily="18" charset="0"/>
                          <a:ea typeface="+mn-ea"/>
                          <a:cs typeface="Times New Roman" pitchFamily="18" charset="0"/>
                        </a:rPr>
                        <a:t>12.31</a:t>
                      </a:r>
                      <a:endParaRPr lang="zh-CN" altLang="en-US" sz="1100" b="1" kern="1200" dirty="0">
                        <a:solidFill>
                          <a:schemeClr val="accent4">
                            <a:lumMod val="50000"/>
                            <a:lumOff val="50000"/>
                          </a:schemeClr>
                        </a:solidFill>
                        <a:latin typeface="Times New Roman" pitchFamily="18" charset="0"/>
                        <a:ea typeface="+mn-ea"/>
                        <a:cs typeface="Times New Roman" pitchFamily="18" charset="0"/>
                      </a:endParaRPr>
                    </a:p>
                  </a:txBody>
                  <a:tcPr marL="91419" marR="35992"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bl>
          </a:graphicData>
        </a:graphic>
      </p:graphicFrame>
      <p:sp>
        <p:nvSpPr>
          <p:cNvPr id="38099" name="标题 1">
            <a:extLst>
              <a:ext uri="{FF2B5EF4-FFF2-40B4-BE49-F238E27FC236}">
                <a16:creationId xmlns:a16="http://schemas.microsoft.com/office/drawing/2014/main" id="{9BAB2450-B89E-44D0-92C9-9C1D788D2366}"/>
              </a:ext>
            </a:extLst>
          </p:cNvPr>
          <p:cNvSpPr>
            <a:spLocks noGrp="1" noChangeArrowheads="1"/>
          </p:cNvSpPr>
          <p:nvPr>
            <p:ph type="title"/>
          </p:nvPr>
        </p:nvSpPr>
        <p:spPr>
          <a:xfrm>
            <a:off x="611188" y="12700"/>
            <a:ext cx="7793037" cy="841375"/>
          </a:xfrm>
        </p:spPr>
        <p:txBody>
          <a:bodyPr/>
          <a:lstStyle/>
          <a:p>
            <a:r>
              <a:rPr lang="zh-CN" altLang="en-US"/>
              <a:t>任务及考核日程</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B1AA90A-0C7B-4A21-9EDC-C4F25D44FB03}"/>
              </a:ext>
            </a:extLst>
          </p:cNvPr>
          <p:cNvSpPr>
            <a:spLocks noGrp="1" noChangeArrowheads="1"/>
          </p:cNvSpPr>
          <p:nvPr>
            <p:ph type="title"/>
          </p:nvPr>
        </p:nvSpPr>
        <p:spPr>
          <a:xfrm>
            <a:off x="1187450" y="188913"/>
            <a:ext cx="7793038" cy="984250"/>
          </a:xfrm>
        </p:spPr>
        <p:txBody>
          <a:bodyPr/>
          <a:lstStyle/>
          <a:p>
            <a:pPr eaLnBrk="1" hangingPunct="1"/>
            <a:r>
              <a:rPr lang="zh-CN" altLang="en-US"/>
              <a:t>编译器架构</a:t>
            </a:r>
          </a:p>
        </p:txBody>
      </p:sp>
      <p:graphicFrame>
        <p:nvGraphicFramePr>
          <p:cNvPr id="39939" name="Object 4">
            <a:extLst>
              <a:ext uri="{FF2B5EF4-FFF2-40B4-BE49-F238E27FC236}">
                <a16:creationId xmlns:a16="http://schemas.microsoft.com/office/drawing/2014/main" id="{18618434-8AA4-4D77-8D98-8BD159178FDD}"/>
              </a:ext>
            </a:extLst>
          </p:cNvPr>
          <p:cNvGraphicFramePr>
            <a:graphicFrameLocks noChangeAspect="1"/>
          </p:cNvGraphicFramePr>
          <p:nvPr>
            <p:ph idx="1"/>
          </p:nvPr>
        </p:nvGraphicFramePr>
        <p:xfrm>
          <a:off x="1260475" y="1484313"/>
          <a:ext cx="7078663" cy="4530725"/>
        </p:xfrm>
        <a:graphic>
          <a:graphicData uri="http://schemas.openxmlformats.org/presentationml/2006/ole">
            <mc:AlternateContent xmlns:mc="http://schemas.openxmlformats.org/markup-compatibility/2006">
              <mc:Choice xmlns:v="urn:schemas-microsoft-com:vml" Requires="v">
                <p:oleObj name="Visio" r:id="rId3" imgW="6250781" imgH="4000833" progId="Visio.Drawing.11">
                  <p:embed/>
                </p:oleObj>
              </mc:Choice>
              <mc:Fallback>
                <p:oleObj name="Visio" r:id="rId3" imgW="6250781" imgH="4000833"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475" y="1484313"/>
                        <a:ext cx="7078663" cy="4530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0" name="Rectangle 3">
            <a:extLst>
              <a:ext uri="{FF2B5EF4-FFF2-40B4-BE49-F238E27FC236}">
                <a16:creationId xmlns:a16="http://schemas.microsoft.com/office/drawing/2014/main" id="{BE228BD0-7B88-4E57-BEFC-C433C759EDA3}"/>
              </a:ext>
            </a:extLst>
          </p:cNvPr>
          <p:cNvSpPr>
            <a:spLocks noChangeArrowheads="1"/>
          </p:cNvSpPr>
          <p:nvPr/>
        </p:nvSpPr>
        <p:spPr bwMode="auto">
          <a:xfrm>
            <a:off x="2627313" y="1341438"/>
            <a:ext cx="5976937" cy="439261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2" name="椭圆 1">
            <a:extLst>
              <a:ext uri="{FF2B5EF4-FFF2-40B4-BE49-F238E27FC236}">
                <a16:creationId xmlns:a16="http://schemas.microsoft.com/office/drawing/2014/main" id="{C58A9858-1A9B-4873-A5FD-F9D44B11084F}"/>
              </a:ext>
            </a:extLst>
          </p:cNvPr>
          <p:cNvSpPr>
            <a:spLocks noChangeArrowheads="1"/>
          </p:cNvSpPr>
          <p:nvPr/>
        </p:nvSpPr>
        <p:spPr bwMode="auto">
          <a:xfrm>
            <a:off x="971550" y="4076700"/>
            <a:ext cx="1511300" cy="2160588"/>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 name="椭圆 6">
            <a:extLst>
              <a:ext uri="{FF2B5EF4-FFF2-40B4-BE49-F238E27FC236}">
                <a16:creationId xmlns:a16="http://schemas.microsoft.com/office/drawing/2014/main" id="{87FF9B56-C356-4CB7-92C4-BFE4627A151C}"/>
              </a:ext>
            </a:extLst>
          </p:cNvPr>
          <p:cNvSpPr>
            <a:spLocks noChangeArrowheads="1"/>
          </p:cNvSpPr>
          <p:nvPr/>
        </p:nvSpPr>
        <p:spPr bwMode="auto">
          <a:xfrm>
            <a:off x="5651500" y="1268413"/>
            <a:ext cx="1511300" cy="936625"/>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1D1928E1-C0A3-4075-B505-1CD1364D588E}"/>
              </a:ext>
            </a:extLst>
          </p:cNvPr>
          <p:cNvSpPr>
            <a:spLocks noGrp="1" noChangeArrowheads="1"/>
          </p:cNvSpPr>
          <p:nvPr>
            <p:ph type="title"/>
          </p:nvPr>
        </p:nvSpPr>
        <p:spPr/>
        <p:txBody>
          <a:bodyPr/>
          <a:lstStyle/>
          <a:p>
            <a:r>
              <a:rPr lang="zh-CN" altLang="en-US"/>
              <a:t>评测及开发环境</a:t>
            </a:r>
          </a:p>
        </p:txBody>
      </p:sp>
      <p:sp>
        <p:nvSpPr>
          <p:cNvPr id="41987" name="内容占位符 2">
            <a:extLst>
              <a:ext uri="{FF2B5EF4-FFF2-40B4-BE49-F238E27FC236}">
                <a16:creationId xmlns:a16="http://schemas.microsoft.com/office/drawing/2014/main" id="{A2642C47-4528-42F5-8922-B1830C15D1E5}"/>
              </a:ext>
            </a:extLst>
          </p:cNvPr>
          <p:cNvSpPr>
            <a:spLocks noGrp="1" noChangeArrowheads="1"/>
          </p:cNvSpPr>
          <p:nvPr>
            <p:ph idx="1"/>
          </p:nvPr>
        </p:nvSpPr>
        <p:spPr>
          <a:xfrm>
            <a:off x="1182688" y="2017713"/>
            <a:ext cx="7961312" cy="4579937"/>
          </a:xfrm>
        </p:spPr>
        <p:txBody>
          <a:bodyPr/>
          <a:lstStyle/>
          <a:p>
            <a:r>
              <a:rPr lang="en-US" altLang="zh-CN"/>
              <a:t>GCC 8.1.0</a:t>
            </a:r>
          </a:p>
          <a:p>
            <a:r>
              <a:rPr lang="en-US" altLang="zh-CN"/>
              <a:t>Mars 4.5</a:t>
            </a:r>
            <a:endParaRPr lang="zh-CN" altLang="en-US"/>
          </a:p>
          <a:p>
            <a:r>
              <a:rPr lang="en-US" altLang="zh-CN"/>
              <a:t>Clion 2018.3.4</a:t>
            </a:r>
          </a:p>
          <a:p>
            <a:r>
              <a:rPr lang="en-US" altLang="zh-CN"/>
              <a:t>Codeblocks 20.03</a:t>
            </a:r>
          </a:p>
          <a:p>
            <a:r>
              <a:rPr lang="en-US" altLang="zh-CN"/>
              <a:t>Idea 2018.3.6</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D8C6AA83-873A-4981-B8C6-B827BE634AF5}"/>
              </a:ext>
            </a:extLst>
          </p:cNvPr>
          <p:cNvSpPr>
            <a:spLocks noGrp="1" noChangeArrowheads="1"/>
          </p:cNvSpPr>
          <p:nvPr>
            <p:ph type="title"/>
          </p:nvPr>
        </p:nvSpPr>
        <p:spPr/>
        <p:txBody>
          <a:bodyPr/>
          <a:lstStyle/>
          <a:p>
            <a:r>
              <a:rPr lang="zh-CN" altLang="en-US"/>
              <a:t>上机安排</a:t>
            </a:r>
          </a:p>
        </p:txBody>
      </p:sp>
      <p:sp>
        <p:nvSpPr>
          <p:cNvPr id="44035" name="内容占位符 2">
            <a:extLst>
              <a:ext uri="{FF2B5EF4-FFF2-40B4-BE49-F238E27FC236}">
                <a16:creationId xmlns:a16="http://schemas.microsoft.com/office/drawing/2014/main" id="{4645C907-9716-49C9-85EB-D0B518ECC302}"/>
              </a:ext>
            </a:extLst>
          </p:cNvPr>
          <p:cNvSpPr>
            <a:spLocks noGrp="1" noChangeArrowheads="1"/>
          </p:cNvSpPr>
          <p:nvPr>
            <p:ph idx="1"/>
          </p:nvPr>
        </p:nvSpPr>
        <p:spPr/>
        <p:txBody>
          <a:bodyPr/>
          <a:lstStyle/>
          <a:p>
            <a:r>
              <a:rPr lang="zh-CN" altLang="en-US" sz="2400"/>
              <a:t>编译实验的上机时间：</a:t>
            </a:r>
          </a:p>
          <a:p>
            <a:pPr>
              <a:buFont typeface="Wingdings" panose="05000000000000000000" pitchFamily="2" charset="2"/>
              <a:buNone/>
            </a:pPr>
            <a:r>
              <a:rPr lang="zh-CN" altLang="en-US" sz="2400"/>
              <a:t>   </a:t>
            </a:r>
            <a:r>
              <a:rPr lang="en-US" altLang="zh-CN" sz="2400"/>
              <a:t>2-17</a:t>
            </a:r>
            <a:r>
              <a:rPr lang="zh-CN" altLang="en-US" sz="2400"/>
              <a:t>周，周四，</a:t>
            </a:r>
            <a:r>
              <a:rPr lang="en-US" altLang="zh-CN" sz="2400"/>
              <a:t>8-10</a:t>
            </a:r>
            <a:r>
              <a:rPr lang="zh-CN" altLang="en-US" sz="2400"/>
              <a:t>节（</a:t>
            </a:r>
            <a:r>
              <a:rPr lang="en-US" altLang="zh-CN" sz="2400"/>
              <a:t>15:50-18:15</a:t>
            </a:r>
            <a:r>
              <a:rPr lang="zh-CN" altLang="en-US" sz="2400"/>
              <a:t>）</a:t>
            </a:r>
            <a:endParaRPr lang="en-US" altLang="zh-CN" sz="2400"/>
          </a:p>
          <a:p>
            <a:pPr>
              <a:buFont typeface="Wingdings" panose="05000000000000000000" pitchFamily="2" charset="2"/>
              <a:buNone/>
            </a:pPr>
            <a:r>
              <a:rPr lang="en-US" altLang="zh-CN" sz="2400"/>
              <a:t>	</a:t>
            </a:r>
            <a:r>
              <a:rPr lang="zh-CN" altLang="en-US" sz="2400"/>
              <a:t>新主楼</a:t>
            </a:r>
            <a:r>
              <a:rPr lang="en-US" altLang="zh-CN" sz="2400"/>
              <a:t>F327</a:t>
            </a:r>
            <a:r>
              <a:rPr lang="zh-CN" altLang="en-US" sz="2400"/>
              <a:t>、</a:t>
            </a:r>
            <a:r>
              <a:rPr lang="en-US" altLang="zh-CN" sz="2400"/>
              <a:t>F332</a:t>
            </a:r>
            <a:r>
              <a:rPr lang="zh-CN" altLang="en-US" sz="2400"/>
              <a:t>、</a:t>
            </a:r>
            <a:r>
              <a:rPr lang="en-US" altLang="zh-CN" sz="2400"/>
              <a:t>F333</a:t>
            </a:r>
            <a:r>
              <a:rPr lang="zh-CN" altLang="en-US" sz="2400"/>
              <a:t>、</a:t>
            </a:r>
            <a:r>
              <a:rPr lang="en-US" altLang="zh-CN" sz="2400"/>
              <a:t>F334</a:t>
            </a:r>
            <a:r>
              <a:rPr lang="zh-CN" altLang="en-US" sz="2400"/>
              <a:t>机房</a:t>
            </a:r>
            <a:endParaRPr lang="en-US" altLang="zh-CN" sz="2400"/>
          </a:p>
          <a:p>
            <a:pPr>
              <a:buFont typeface="Wingdings" panose="05000000000000000000" pitchFamily="2" charset="2"/>
              <a:buNone/>
            </a:pPr>
            <a:r>
              <a:rPr lang="zh-CN" altLang="en-US" sz="2400"/>
              <a:t>    北区地下一层</a:t>
            </a:r>
            <a:r>
              <a:rPr lang="en-US" altLang="zh-CN" sz="2400"/>
              <a:t>B</a:t>
            </a:r>
            <a:r>
              <a:rPr lang="zh-CN" altLang="en-US" sz="2400"/>
              <a:t>区</a:t>
            </a:r>
            <a:r>
              <a:rPr lang="en-US" altLang="zh-CN" sz="2400"/>
              <a:t>2</a:t>
            </a:r>
            <a:r>
              <a:rPr lang="zh-CN" altLang="en-US" sz="2400"/>
              <a:t>、</a:t>
            </a:r>
            <a:r>
              <a:rPr lang="en-US" altLang="zh-CN" sz="2400"/>
              <a:t>3</a:t>
            </a:r>
            <a:r>
              <a:rPr lang="zh-CN" altLang="en-US" sz="2400"/>
              <a:t>号机房</a:t>
            </a:r>
            <a:endParaRPr lang="en-US" altLang="zh-CN" sz="2400"/>
          </a:p>
          <a:p>
            <a:r>
              <a:rPr lang="zh-CN" altLang="en-US" sz="2400"/>
              <a:t>上机时间可以到新主楼</a:t>
            </a:r>
            <a:r>
              <a:rPr lang="en-US" altLang="zh-CN" sz="2400"/>
              <a:t>F332</a:t>
            </a:r>
            <a:r>
              <a:rPr lang="zh-CN" altLang="en-US" sz="2400"/>
              <a:t>机房答疑，不需要答疑的同学可以自行上机完成作业</a:t>
            </a:r>
          </a:p>
          <a:p>
            <a:r>
              <a:rPr lang="zh-CN" altLang="en-US" sz="2400"/>
              <a:t> 第</a:t>
            </a:r>
            <a:r>
              <a:rPr lang="en-US" altLang="zh-CN" sz="2400"/>
              <a:t>8</a:t>
            </a:r>
            <a:r>
              <a:rPr lang="zh-CN" altLang="en-US" sz="2400"/>
              <a:t>周和第</a:t>
            </a:r>
            <a:r>
              <a:rPr lang="en-US" altLang="zh-CN" sz="2400"/>
              <a:t>16-17</a:t>
            </a:r>
            <a:r>
              <a:rPr lang="zh-CN" altLang="en-US" sz="2400"/>
              <a:t>周在上机时间分别进行期中考核和期末考核，届时需要同学们到机房上机考核，会安排用于熟悉环境的模拟考试，具体安排另行通知</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D2B4FCB-B7A0-466F-AE30-4D06CD658FB2}"/>
              </a:ext>
            </a:extLst>
          </p:cNvPr>
          <p:cNvSpPr>
            <a:spLocks noGrp="1" noChangeArrowheads="1"/>
          </p:cNvSpPr>
          <p:nvPr>
            <p:ph type="title"/>
          </p:nvPr>
        </p:nvSpPr>
        <p:spPr/>
        <p:txBody>
          <a:bodyPr/>
          <a:lstStyle/>
          <a:p>
            <a:pPr eaLnBrk="1" hangingPunct="1"/>
            <a:r>
              <a:rPr lang="zh-CN" altLang="en-US"/>
              <a:t>作业提交、课程信息获取</a:t>
            </a:r>
          </a:p>
        </p:txBody>
      </p:sp>
      <p:sp>
        <p:nvSpPr>
          <p:cNvPr id="45059" name="Rectangle 3">
            <a:extLst>
              <a:ext uri="{FF2B5EF4-FFF2-40B4-BE49-F238E27FC236}">
                <a16:creationId xmlns:a16="http://schemas.microsoft.com/office/drawing/2014/main" id="{296CC1A2-99DB-49D2-BC94-41B9E4816404}"/>
              </a:ext>
            </a:extLst>
          </p:cNvPr>
          <p:cNvSpPr>
            <a:spLocks noGrp="1" noChangeArrowheads="1"/>
          </p:cNvSpPr>
          <p:nvPr>
            <p:ph idx="1"/>
          </p:nvPr>
        </p:nvSpPr>
        <p:spPr>
          <a:xfrm>
            <a:off x="1187450" y="1773238"/>
            <a:ext cx="7772400" cy="720725"/>
          </a:xfrm>
        </p:spPr>
        <p:txBody>
          <a:bodyPr/>
          <a:lstStyle/>
          <a:p>
            <a:pPr eaLnBrk="1" hangingPunct="1"/>
            <a:r>
              <a:rPr lang="en-US" altLang="zh-CN"/>
              <a:t>http://judge.buaa.edu.cn</a:t>
            </a:r>
          </a:p>
        </p:txBody>
      </p:sp>
      <p:pic>
        <p:nvPicPr>
          <p:cNvPr id="45060" name="图片 2">
            <a:extLst>
              <a:ext uri="{FF2B5EF4-FFF2-40B4-BE49-F238E27FC236}">
                <a16:creationId xmlns:a16="http://schemas.microsoft.com/office/drawing/2014/main" id="{5F6956B6-1C93-4C99-9396-ADF3A35EA1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738" y="2516188"/>
            <a:ext cx="5724525" cy="415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9B9C6AA2-E022-47F6-BD4E-364CF893FB66}"/>
              </a:ext>
            </a:extLst>
          </p:cNvPr>
          <p:cNvSpPr>
            <a:spLocks noGrp="1" noChangeArrowheads="1"/>
          </p:cNvSpPr>
          <p:nvPr>
            <p:ph type="title"/>
          </p:nvPr>
        </p:nvSpPr>
        <p:spPr/>
        <p:txBody>
          <a:bodyPr/>
          <a:lstStyle/>
          <a:p>
            <a:endParaRPr lang="zh-CN" altLang="en-US"/>
          </a:p>
        </p:txBody>
      </p:sp>
      <p:sp>
        <p:nvSpPr>
          <p:cNvPr id="47107" name="内容占位符 2">
            <a:extLst>
              <a:ext uri="{FF2B5EF4-FFF2-40B4-BE49-F238E27FC236}">
                <a16:creationId xmlns:a16="http://schemas.microsoft.com/office/drawing/2014/main" id="{352491B5-5929-468C-9F49-84F14AC514C0}"/>
              </a:ext>
            </a:extLst>
          </p:cNvPr>
          <p:cNvSpPr>
            <a:spLocks noGrp="1" noChangeArrowheads="1"/>
          </p:cNvSpPr>
          <p:nvPr>
            <p:ph idx="1"/>
          </p:nvPr>
        </p:nvSpPr>
        <p:spPr>
          <a:xfrm>
            <a:off x="1182688" y="2017713"/>
            <a:ext cx="7853362" cy="4114800"/>
          </a:xfrm>
        </p:spPr>
        <p:txBody>
          <a:bodyPr/>
          <a:lstStyle/>
          <a:p>
            <a:r>
              <a:rPr lang="zh-CN" altLang="en-US" sz="2400"/>
              <a:t>课程有关的材料请从</a:t>
            </a:r>
            <a:r>
              <a:rPr lang="en-US" altLang="zh-CN" sz="2400"/>
              <a:t>judge.buaa.edu.cn</a:t>
            </a:r>
            <a:r>
              <a:rPr lang="zh-CN" altLang="en-US" sz="2400"/>
              <a:t>教学平台</a:t>
            </a:r>
            <a:endParaRPr lang="en-US" altLang="zh-CN" sz="2400"/>
          </a:p>
          <a:p>
            <a:pPr>
              <a:buFont typeface="Wingdings" panose="05000000000000000000" pitchFamily="2" charset="2"/>
              <a:buNone/>
            </a:pPr>
            <a:r>
              <a:rPr lang="zh-CN" altLang="en-US" sz="2400"/>
              <a:t>   “课程信息”→“课件下载”中获取</a:t>
            </a:r>
            <a:endParaRPr lang="en-US" altLang="zh-CN" sz="2400"/>
          </a:p>
          <a:p>
            <a:r>
              <a:rPr lang="zh-CN" altLang="en-US" sz="2400"/>
              <a:t>所有实验作业都在教学平台发布、提交</a:t>
            </a:r>
            <a:endParaRPr lang="en-US" altLang="zh-CN" sz="2400"/>
          </a:p>
          <a:p>
            <a:r>
              <a:rPr lang="zh-CN" altLang="en-US" sz="2400"/>
              <a:t>需及时关注教学平台的公告、</a:t>
            </a:r>
            <a:r>
              <a:rPr lang="en-US" altLang="zh-CN" sz="2400"/>
              <a:t>2021</a:t>
            </a:r>
            <a:r>
              <a:rPr lang="zh-CN" altLang="en-US" sz="2400"/>
              <a:t>年编译技术论坛</a:t>
            </a:r>
            <a:endParaRPr lang="en-US" altLang="zh-CN" sz="2400"/>
          </a:p>
          <a:p>
            <a:endParaRPr lang="zh-CN"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7E35A22-AFCD-44CE-BCD9-1BD33F482A93}"/>
              </a:ext>
            </a:extLst>
          </p:cNvPr>
          <p:cNvSpPr>
            <a:spLocks noGrp="1" noChangeArrowheads="1"/>
          </p:cNvSpPr>
          <p:nvPr>
            <p:ph type="title"/>
          </p:nvPr>
        </p:nvSpPr>
        <p:spPr/>
        <p:txBody>
          <a:bodyPr/>
          <a:lstStyle/>
          <a:p>
            <a:pPr eaLnBrk="1" hangingPunct="1"/>
            <a:r>
              <a:rPr lang="zh-CN" altLang="en-US"/>
              <a:t>交流与沟通</a:t>
            </a:r>
          </a:p>
        </p:txBody>
      </p:sp>
      <p:sp>
        <p:nvSpPr>
          <p:cNvPr id="48131" name="Rectangle 3">
            <a:extLst>
              <a:ext uri="{FF2B5EF4-FFF2-40B4-BE49-F238E27FC236}">
                <a16:creationId xmlns:a16="http://schemas.microsoft.com/office/drawing/2014/main" id="{85788887-E3C1-494F-8B7F-AD1A634B5AAE}"/>
              </a:ext>
            </a:extLst>
          </p:cNvPr>
          <p:cNvSpPr>
            <a:spLocks noGrp="1" noChangeArrowheads="1"/>
          </p:cNvSpPr>
          <p:nvPr>
            <p:ph idx="1"/>
          </p:nvPr>
        </p:nvSpPr>
        <p:spPr>
          <a:xfrm>
            <a:off x="1182688" y="2017713"/>
            <a:ext cx="7772400" cy="4364037"/>
          </a:xfrm>
        </p:spPr>
        <p:txBody>
          <a:bodyPr/>
          <a:lstStyle/>
          <a:p>
            <a:pPr eaLnBrk="1" hangingPunct="1">
              <a:lnSpc>
                <a:spcPct val="90000"/>
              </a:lnSpc>
            </a:pPr>
            <a:r>
              <a:rPr lang="zh-CN" altLang="en-US" sz="2400"/>
              <a:t>在线答疑</a:t>
            </a:r>
            <a:endParaRPr lang="en-US" altLang="zh-CN" sz="2400"/>
          </a:p>
          <a:p>
            <a:pPr lvl="1" eaLnBrk="1" hangingPunct="1">
              <a:lnSpc>
                <a:spcPct val="90000"/>
              </a:lnSpc>
            </a:pPr>
            <a:r>
              <a:rPr lang="zh-CN" altLang="en-US" sz="2000"/>
              <a:t>各班微信群联系助教</a:t>
            </a:r>
          </a:p>
          <a:p>
            <a:pPr eaLnBrk="1" hangingPunct="1">
              <a:lnSpc>
                <a:spcPct val="90000"/>
              </a:lnSpc>
            </a:pPr>
            <a:r>
              <a:rPr lang="zh-CN" altLang="en-US" sz="2400"/>
              <a:t>现场答疑</a:t>
            </a:r>
            <a:endParaRPr lang="en-US" altLang="zh-CN" sz="2400"/>
          </a:p>
          <a:p>
            <a:pPr lvl="1" eaLnBrk="1" hangingPunct="1">
              <a:lnSpc>
                <a:spcPct val="90000"/>
              </a:lnSpc>
            </a:pPr>
            <a:r>
              <a:rPr lang="zh-CN" altLang="en-US" sz="2000"/>
              <a:t>每次上机时间（新主楼</a:t>
            </a:r>
            <a:r>
              <a:rPr lang="en-US" altLang="zh-CN" sz="2000"/>
              <a:t>F332</a:t>
            </a:r>
            <a:r>
              <a:rPr lang="zh-CN" altLang="en-US" sz="2000"/>
              <a:t>机房）</a:t>
            </a:r>
            <a:endParaRPr lang="en-US" altLang="zh-CN" sz="2000"/>
          </a:p>
          <a:p>
            <a:pPr eaLnBrk="1" hangingPunct="1">
              <a:lnSpc>
                <a:spcPct val="90000"/>
              </a:lnSpc>
            </a:pPr>
            <a:r>
              <a:rPr lang="zh-CN" altLang="en-US" sz="2400"/>
              <a:t>交流</a:t>
            </a:r>
            <a:endParaRPr lang="en-US" altLang="zh-CN" sz="2400"/>
          </a:p>
          <a:p>
            <a:pPr lvl="1" eaLnBrk="1" hangingPunct="1">
              <a:lnSpc>
                <a:spcPct val="90000"/>
              </a:lnSpc>
            </a:pPr>
            <a:r>
              <a:rPr lang="zh-CN" altLang="en-US" sz="2000"/>
              <a:t>组织专题讨论</a:t>
            </a:r>
            <a:endParaRPr lang="en-US" altLang="zh-CN" sz="2000"/>
          </a:p>
          <a:p>
            <a:pPr lvl="1" eaLnBrk="1" hangingPunct="1">
              <a:lnSpc>
                <a:spcPct val="90000"/>
              </a:lnSpc>
            </a:pPr>
            <a:r>
              <a:rPr lang="zh-CN" altLang="en-US" sz="2000"/>
              <a:t>在论坛上发起话题在线讨论</a:t>
            </a:r>
            <a:endParaRPr lang="en-US" altLang="zh-CN" sz="2000"/>
          </a:p>
          <a:p>
            <a:pPr lvl="1" eaLnBrk="1" hangingPunct="1">
              <a:lnSpc>
                <a:spcPct val="90000"/>
              </a:lnSpc>
            </a:pPr>
            <a:r>
              <a:rPr lang="zh-CN" altLang="en-US" sz="2000"/>
              <a:t>汇总常见问题发布在论坛</a:t>
            </a:r>
            <a:endParaRPr lang="en-US" altLang="zh-CN" sz="2000"/>
          </a:p>
          <a:p>
            <a:pPr eaLnBrk="1" hangingPunct="1">
              <a:lnSpc>
                <a:spcPct val="90000"/>
              </a:lnSpc>
            </a:pPr>
            <a:r>
              <a:rPr lang="zh-CN" altLang="en-US" sz="2400"/>
              <a:t>联系方式</a:t>
            </a:r>
          </a:p>
          <a:p>
            <a:pPr eaLnBrk="1" hangingPunct="1">
              <a:lnSpc>
                <a:spcPct val="90000"/>
              </a:lnSpc>
              <a:buFont typeface="Wingdings" panose="05000000000000000000" pitchFamily="2" charset="2"/>
              <a:buNone/>
            </a:pPr>
            <a:r>
              <a:rPr lang="zh-CN" altLang="en-US" sz="2800"/>
              <a:t>	</a:t>
            </a:r>
            <a:r>
              <a:rPr lang="en-US" altLang="zh-CN" sz="2800"/>
              <a:t> </a:t>
            </a:r>
            <a:r>
              <a:rPr lang="zh-CN" altLang="en-US" sz="2000"/>
              <a:t>杨海燕：</a:t>
            </a:r>
            <a:r>
              <a:rPr lang="en-US" altLang="zh-CN" sz="2000">
                <a:hlinkClick r:id="rId3"/>
              </a:rPr>
              <a:t>compiler_buaa@126.com</a:t>
            </a:r>
            <a:endParaRPr lang="en-US" altLang="zh-CN" sz="2000"/>
          </a:p>
          <a:p>
            <a:pPr eaLnBrk="1" hangingPunct="1">
              <a:lnSpc>
                <a:spcPct val="90000"/>
              </a:lnSpc>
              <a:buFont typeface="Wingdings" panose="05000000000000000000" pitchFamily="2" charset="2"/>
              <a:buNone/>
            </a:pPr>
            <a:r>
              <a:rPr lang="en-US" altLang="zh-CN" sz="2000"/>
              <a:t>                  82317624 G908</a:t>
            </a:r>
          </a:p>
          <a:p>
            <a:pPr eaLnBrk="1" hangingPunct="1">
              <a:lnSpc>
                <a:spcPct val="90000"/>
              </a:lnSpc>
              <a:buFont typeface="Wingdings" panose="05000000000000000000" pitchFamily="2" charset="2"/>
              <a:buNone/>
            </a:pPr>
            <a:r>
              <a:rPr lang="en-US" altLang="zh-CN" sz="2000"/>
              <a:t>     </a:t>
            </a:r>
            <a:r>
              <a:rPr lang="zh-CN" altLang="en-US" sz="2000"/>
              <a:t>史晓华：</a:t>
            </a:r>
            <a:r>
              <a:rPr lang="en-US" altLang="zh-CN" sz="2000"/>
              <a:t>xhshi@buaa.edu.cn </a:t>
            </a:r>
          </a:p>
          <a:p>
            <a:pPr eaLnBrk="1" hangingPunct="1">
              <a:lnSpc>
                <a:spcPct val="90000"/>
              </a:lnSpc>
              <a:buFont typeface="Wingdings" panose="05000000000000000000" pitchFamily="2" charset="2"/>
              <a:buNone/>
            </a:pPr>
            <a:r>
              <a:rPr lang="en-US" altLang="zh-CN" sz="2800"/>
              <a:t>	</a:t>
            </a:r>
          </a:p>
          <a:p>
            <a:pPr eaLnBrk="1" hangingPunct="1">
              <a:lnSpc>
                <a:spcPct val="90000"/>
              </a:lnSpc>
              <a:buFont typeface="Wingdings" panose="05000000000000000000" pitchFamily="2" charset="2"/>
              <a:buNone/>
            </a:pPr>
            <a:r>
              <a:rPr lang="en-US" altLang="zh-CN" sz="280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E74CC24F-941C-46CC-A2A7-173140FEBC3F}"/>
              </a:ext>
            </a:extLst>
          </p:cNvPr>
          <p:cNvSpPr>
            <a:spLocks noGrp="1" noChangeArrowheads="1"/>
          </p:cNvSpPr>
          <p:nvPr>
            <p:ph type="title"/>
          </p:nvPr>
        </p:nvSpPr>
        <p:spPr/>
        <p:txBody>
          <a:bodyPr/>
          <a:lstStyle/>
          <a:p>
            <a:r>
              <a:rPr lang="zh-CN" altLang="en-US"/>
              <a:t>为什么会觉得难</a:t>
            </a:r>
          </a:p>
        </p:txBody>
      </p:sp>
      <p:sp>
        <p:nvSpPr>
          <p:cNvPr id="26627" name="内容占位符 2">
            <a:extLst>
              <a:ext uri="{FF2B5EF4-FFF2-40B4-BE49-F238E27FC236}">
                <a16:creationId xmlns:a16="http://schemas.microsoft.com/office/drawing/2014/main" id="{576D3DD2-8804-41EC-8779-5622A89E3AC9}"/>
              </a:ext>
            </a:extLst>
          </p:cNvPr>
          <p:cNvSpPr>
            <a:spLocks noGrp="1" noChangeArrowheads="1"/>
          </p:cNvSpPr>
          <p:nvPr>
            <p:ph idx="1"/>
          </p:nvPr>
        </p:nvSpPr>
        <p:spPr>
          <a:xfrm>
            <a:off x="1182688" y="2017713"/>
            <a:ext cx="7772400" cy="4579937"/>
          </a:xfrm>
        </p:spPr>
        <p:txBody>
          <a:bodyPr/>
          <a:lstStyle/>
          <a:p>
            <a:r>
              <a:rPr lang="zh-CN" altLang="en-US"/>
              <a:t>编译原理本身没弄清</a:t>
            </a:r>
            <a:endParaRPr lang="en-US" altLang="zh-CN"/>
          </a:p>
          <a:p>
            <a:r>
              <a:rPr lang="zh-CN" altLang="en-US"/>
              <a:t>需要综合运用多门课知识</a:t>
            </a:r>
            <a:endParaRPr lang="en-US" altLang="zh-CN"/>
          </a:p>
          <a:p>
            <a:pPr lvl="1"/>
            <a:r>
              <a:rPr lang="en-US" altLang="zh-CN"/>
              <a:t>C/C++/JAVA</a:t>
            </a:r>
            <a:r>
              <a:rPr lang="zh-CN" altLang="en-US"/>
              <a:t>语言、数据结构、算法、汇编</a:t>
            </a:r>
            <a:endParaRPr lang="en-US" altLang="zh-CN"/>
          </a:p>
          <a:p>
            <a:r>
              <a:rPr lang="zh-CN" altLang="en-US"/>
              <a:t>编程经验不足</a:t>
            </a:r>
            <a:endParaRPr lang="en-US" altLang="zh-CN"/>
          </a:p>
          <a:p>
            <a:pPr lvl="1"/>
            <a:r>
              <a:rPr lang="zh-CN" altLang="en-US"/>
              <a:t>从头开始做</a:t>
            </a:r>
            <a:endParaRPr lang="en-US" altLang="zh-CN"/>
          </a:p>
          <a:p>
            <a:pPr lvl="1"/>
            <a:r>
              <a:rPr lang="zh-CN" altLang="en-US"/>
              <a:t>规模相对较大</a:t>
            </a:r>
            <a:endParaRPr lang="en-US" altLang="zh-CN"/>
          </a:p>
          <a:p>
            <a:pPr lvl="1"/>
            <a:r>
              <a:rPr lang="zh-CN" altLang="en-US"/>
              <a:t>调试困难</a:t>
            </a:r>
            <a:endParaRPr lang="en-US" altLang="zh-CN"/>
          </a:p>
          <a:p>
            <a:r>
              <a:rPr lang="zh-CN" altLang="en-US"/>
              <a:t>需要自己独立完成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2000"/>
                                        <p:tgtEl>
                                          <p:spTgt spid="2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fade">
                                      <p:cBhvr>
                                        <p:cTn id="12" dur="2000"/>
                                        <p:tgtEl>
                                          <p:spTgt spid="2662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animEffect transition="in" filter="fade">
                                      <p:cBhvr>
                                        <p:cTn id="15" dur="2000"/>
                                        <p:tgtEl>
                                          <p:spTgt spid="2662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6627">
                                            <p:txEl>
                                              <p:pRg st="3" end="3"/>
                                            </p:txEl>
                                          </p:spTgt>
                                        </p:tgtEl>
                                        <p:attrNameLst>
                                          <p:attrName>style.visibility</p:attrName>
                                        </p:attrNameLst>
                                      </p:cBhvr>
                                      <p:to>
                                        <p:strVal val="visible"/>
                                      </p:to>
                                    </p:set>
                                    <p:animEffect transition="in" filter="fade">
                                      <p:cBhvr>
                                        <p:cTn id="20" dur="2000"/>
                                        <p:tgtEl>
                                          <p:spTgt spid="2662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animEffect transition="in" filter="fade">
                                      <p:cBhvr>
                                        <p:cTn id="23" dur="2000"/>
                                        <p:tgtEl>
                                          <p:spTgt spid="26627">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627">
                                            <p:txEl>
                                              <p:pRg st="5" end="5"/>
                                            </p:txEl>
                                          </p:spTgt>
                                        </p:tgtEl>
                                        <p:attrNameLst>
                                          <p:attrName>style.visibility</p:attrName>
                                        </p:attrNameLst>
                                      </p:cBhvr>
                                      <p:to>
                                        <p:strVal val="visible"/>
                                      </p:to>
                                    </p:set>
                                    <p:animEffect transition="in" filter="fade">
                                      <p:cBhvr>
                                        <p:cTn id="26" dur="2000"/>
                                        <p:tgtEl>
                                          <p:spTgt spid="2662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627">
                                            <p:txEl>
                                              <p:pRg st="6" end="6"/>
                                            </p:txEl>
                                          </p:spTgt>
                                        </p:tgtEl>
                                        <p:attrNameLst>
                                          <p:attrName>style.visibility</p:attrName>
                                        </p:attrNameLst>
                                      </p:cBhvr>
                                      <p:to>
                                        <p:strVal val="visible"/>
                                      </p:to>
                                    </p:set>
                                    <p:animEffect transition="in" filter="fade">
                                      <p:cBhvr>
                                        <p:cTn id="29" dur="2000"/>
                                        <p:tgtEl>
                                          <p:spTgt spid="26627">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6627">
                                            <p:txEl>
                                              <p:pRg st="7" end="7"/>
                                            </p:txEl>
                                          </p:spTgt>
                                        </p:tgtEl>
                                        <p:attrNameLst>
                                          <p:attrName>style.visibility</p:attrName>
                                        </p:attrNameLst>
                                      </p:cBhvr>
                                      <p:to>
                                        <p:strVal val="visible"/>
                                      </p:to>
                                    </p:set>
                                    <p:animEffect transition="in" filter="fade">
                                      <p:cBhvr>
                                        <p:cTn id="34" dur="20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02434EFE-294A-42E8-B63B-7A55775AB909}"/>
              </a:ext>
            </a:extLst>
          </p:cNvPr>
          <p:cNvSpPr>
            <a:spLocks noGrp="1" noChangeArrowheads="1"/>
          </p:cNvSpPr>
          <p:nvPr>
            <p:ph type="title"/>
          </p:nvPr>
        </p:nvSpPr>
        <p:spPr/>
        <p:txBody>
          <a:bodyPr/>
          <a:lstStyle/>
          <a:p>
            <a:r>
              <a:rPr lang="zh-CN" altLang="en-US"/>
              <a:t>你该怎么做</a:t>
            </a:r>
          </a:p>
        </p:txBody>
      </p:sp>
      <p:sp>
        <p:nvSpPr>
          <p:cNvPr id="27651" name="内容占位符 2">
            <a:extLst>
              <a:ext uri="{FF2B5EF4-FFF2-40B4-BE49-F238E27FC236}">
                <a16:creationId xmlns:a16="http://schemas.microsoft.com/office/drawing/2014/main" id="{02303C46-0941-45A7-9617-3FB10DCDCEDE}"/>
              </a:ext>
            </a:extLst>
          </p:cNvPr>
          <p:cNvSpPr>
            <a:spLocks noGrp="1" noChangeArrowheads="1"/>
          </p:cNvSpPr>
          <p:nvPr>
            <p:ph idx="1"/>
          </p:nvPr>
        </p:nvSpPr>
        <p:spPr/>
        <p:txBody>
          <a:bodyPr/>
          <a:lstStyle/>
          <a:p>
            <a:r>
              <a:rPr lang="en-US" altLang="zh-CN"/>
              <a:t>1. </a:t>
            </a:r>
            <a:r>
              <a:rPr lang="zh-CN" altLang="en-US"/>
              <a:t>学习、复习有关知识</a:t>
            </a:r>
            <a:endParaRPr lang="en-US" altLang="zh-CN"/>
          </a:p>
          <a:p>
            <a:r>
              <a:rPr lang="en-US" altLang="zh-CN"/>
              <a:t>2. </a:t>
            </a:r>
            <a:r>
              <a:rPr lang="zh-CN" altLang="en-US"/>
              <a:t>确定适合自己的难度</a:t>
            </a:r>
            <a:endParaRPr lang="en-US" altLang="zh-CN"/>
          </a:p>
          <a:p>
            <a:r>
              <a:rPr lang="en-US" altLang="zh-CN"/>
              <a:t>3. </a:t>
            </a:r>
            <a:r>
              <a:rPr lang="zh-CN" altLang="en-US"/>
              <a:t>跟上各阶段步骤，按时完成阶段作业</a:t>
            </a:r>
            <a:endParaRPr lang="en-US" altLang="zh-CN"/>
          </a:p>
          <a:p>
            <a:r>
              <a:rPr lang="en-US" altLang="zh-CN"/>
              <a:t>4. </a:t>
            </a:r>
            <a:r>
              <a:rPr lang="zh-CN" altLang="en-US"/>
              <a:t>及时做，自己做、坚持做</a:t>
            </a:r>
            <a:r>
              <a:rPr lang="en-US" altLang="zh-CN"/>
              <a:t> </a:t>
            </a:r>
          </a:p>
          <a:p>
            <a:r>
              <a:rPr lang="en-US" altLang="zh-CN"/>
              <a:t>5. </a:t>
            </a:r>
            <a:r>
              <a:rPr lang="zh-CN" altLang="en-US"/>
              <a:t>积极交流、沟通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fade">
                                      <p:cBhvr>
                                        <p:cTn id="7" dur="2000"/>
                                        <p:tgtEl>
                                          <p:spTgt spid="27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fade">
                                      <p:cBhvr>
                                        <p:cTn id="12" dur="2000"/>
                                        <p:tgtEl>
                                          <p:spTgt spid="27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fade">
                                      <p:cBhvr>
                                        <p:cTn id="17" dur="2000"/>
                                        <p:tgtEl>
                                          <p:spTgt spid="276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651">
                                            <p:txEl>
                                              <p:pRg st="3" end="3"/>
                                            </p:txEl>
                                          </p:spTgt>
                                        </p:tgtEl>
                                        <p:attrNameLst>
                                          <p:attrName>style.visibility</p:attrName>
                                        </p:attrNameLst>
                                      </p:cBhvr>
                                      <p:to>
                                        <p:strVal val="visible"/>
                                      </p:to>
                                    </p:set>
                                    <p:animEffect transition="in" filter="fade">
                                      <p:cBhvr>
                                        <p:cTn id="22" dur="2000"/>
                                        <p:tgtEl>
                                          <p:spTgt spid="276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651">
                                            <p:txEl>
                                              <p:pRg st="4" end="4"/>
                                            </p:txEl>
                                          </p:spTgt>
                                        </p:tgtEl>
                                        <p:attrNameLst>
                                          <p:attrName>style.visibility</p:attrName>
                                        </p:attrNameLst>
                                      </p:cBhvr>
                                      <p:to>
                                        <p:strVal val="visible"/>
                                      </p:to>
                                    </p:set>
                                    <p:animEffect transition="in" filter="fade">
                                      <p:cBhvr>
                                        <p:cTn id="27" dur="2000"/>
                                        <p:tgtEl>
                                          <p:spTgt spid="27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62379431-C588-44B1-B1F0-01AF16544B31}"/>
              </a:ext>
            </a:extLst>
          </p:cNvPr>
          <p:cNvSpPr>
            <a:spLocks noGrp="1" noChangeArrowheads="1"/>
          </p:cNvSpPr>
          <p:nvPr>
            <p:ph type="title"/>
          </p:nvPr>
        </p:nvSpPr>
        <p:spPr/>
        <p:txBody>
          <a:bodyPr/>
          <a:lstStyle/>
          <a:p>
            <a:r>
              <a:rPr lang="zh-CN" altLang="en-US"/>
              <a:t>三次学习编译全过程</a:t>
            </a:r>
          </a:p>
        </p:txBody>
      </p:sp>
      <p:sp>
        <p:nvSpPr>
          <p:cNvPr id="9219" name="内容占位符 2">
            <a:extLst>
              <a:ext uri="{FF2B5EF4-FFF2-40B4-BE49-F238E27FC236}">
                <a16:creationId xmlns:a16="http://schemas.microsoft.com/office/drawing/2014/main" id="{81CD8FF5-9F8B-4B77-8F2F-6F607D2180AE}"/>
              </a:ext>
            </a:extLst>
          </p:cNvPr>
          <p:cNvSpPr>
            <a:spLocks noGrp="1" noChangeArrowheads="1"/>
          </p:cNvSpPr>
          <p:nvPr>
            <p:ph idx="1"/>
          </p:nvPr>
        </p:nvSpPr>
        <p:spPr/>
        <p:txBody>
          <a:bodyPr/>
          <a:lstStyle/>
          <a:p>
            <a:r>
              <a:rPr lang="zh-CN" altLang="en-US"/>
              <a:t>第一次：概述</a:t>
            </a:r>
            <a:endParaRPr lang="en-US" altLang="zh-CN"/>
          </a:p>
          <a:p>
            <a:pPr lvl="1"/>
            <a:r>
              <a:rPr lang="zh-CN" altLang="en-US"/>
              <a:t>大致了解编译的过程和编译程序的构造</a:t>
            </a:r>
            <a:endParaRPr lang="en-US" altLang="zh-CN"/>
          </a:p>
          <a:p>
            <a:r>
              <a:rPr lang="zh-CN" altLang="en-US"/>
              <a:t>第二次：第</a:t>
            </a:r>
            <a:r>
              <a:rPr lang="en-US" altLang="zh-CN"/>
              <a:t>3-10</a:t>
            </a:r>
            <a:r>
              <a:rPr lang="zh-CN" altLang="en-US"/>
              <a:t>，</a:t>
            </a:r>
            <a:r>
              <a:rPr lang="en-US" altLang="zh-CN"/>
              <a:t>14</a:t>
            </a:r>
            <a:r>
              <a:rPr lang="zh-CN" altLang="en-US"/>
              <a:t>，</a:t>
            </a:r>
            <a:r>
              <a:rPr lang="en-US" altLang="zh-CN"/>
              <a:t>15</a:t>
            </a:r>
            <a:r>
              <a:rPr lang="zh-CN" altLang="en-US"/>
              <a:t>章</a:t>
            </a:r>
            <a:endParaRPr lang="en-US" altLang="zh-CN"/>
          </a:p>
          <a:p>
            <a:pPr lvl="1"/>
            <a:r>
              <a:rPr lang="zh-CN" altLang="en-US"/>
              <a:t>详细学习各部分的原理和方法</a:t>
            </a:r>
            <a:endParaRPr lang="en-US" altLang="zh-CN"/>
          </a:p>
          <a:p>
            <a:r>
              <a:rPr lang="zh-CN" altLang="en-US"/>
              <a:t>第三次：实验</a:t>
            </a:r>
            <a:endParaRPr lang="en-US" altLang="zh-CN"/>
          </a:p>
          <a:p>
            <a:pPr lvl="1"/>
            <a:r>
              <a:rPr lang="zh-CN" altLang="en-US"/>
              <a:t>基于理论学习，逐步实现一个完整编译器</a:t>
            </a:r>
            <a:endParaRPr lang="en-US" altLang="zh-CN"/>
          </a:p>
          <a:p>
            <a:endParaRPr lang="en-US" altLang="zh-CN"/>
          </a:p>
          <a:p>
            <a:pPr lvl="1"/>
            <a:endParaRPr lang="zh-CN" altLang="en-US"/>
          </a:p>
        </p:txBody>
      </p:sp>
      <p:sp>
        <p:nvSpPr>
          <p:cNvPr id="4" name="下箭头 3">
            <a:extLst>
              <a:ext uri="{FF2B5EF4-FFF2-40B4-BE49-F238E27FC236}">
                <a16:creationId xmlns:a16="http://schemas.microsoft.com/office/drawing/2014/main" id="{57D88B74-10CC-404E-86B1-C52F881E9D2D}"/>
              </a:ext>
            </a:extLst>
          </p:cNvPr>
          <p:cNvSpPr/>
          <p:nvPr/>
        </p:nvSpPr>
        <p:spPr bwMode="auto">
          <a:xfrm>
            <a:off x="8388424" y="2071678"/>
            <a:ext cx="612732" cy="4402148"/>
          </a:xfrm>
          <a:prstGeom prst="downArrow">
            <a:avLst>
              <a:gd name="adj1" fmla="val 50000"/>
              <a:gd name="adj2" fmla="val 36872"/>
            </a:avLst>
          </a:prstGeom>
          <a:gradFill flip="none" rotWithShape="1">
            <a:gsLst>
              <a:gs pos="0">
                <a:srgbClr val="5E9EFF"/>
              </a:gs>
              <a:gs pos="39999">
                <a:srgbClr val="85C2FF"/>
              </a:gs>
              <a:gs pos="70000">
                <a:srgbClr val="C4D6EB"/>
              </a:gs>
              <a:gs pos="100000">
                <a:srgbClr val="FFEBFA"/>
              </a:gs>
            </a:gsLst>
            <a:path path="circle">
              <a:fillToRect l="100000" t="100000"/>
            </a:path>
            <a:tileRect r="-100000" b="-100000"/>
          </a:gradFill>
          <a:ln w="9525" cap="flat" cmpd="sng" algn="ctr">
            <a:solidFill>
              <a:schemeClr val="tx1"/>
            </a:solidFill>
            <a:prstDash val="solid"/>
            <a:round/>
            <a:headEnd type="none" w="med" len="med"/>
            <a:tailEnd type="none" w="med" len="med"/>
          </a:ln>
          <a:effectLst/>
        </p:spPr>
        <p:txBody>
          <a:bodyPr wrap="none" anchor="ctr"/>
          <a:lstStyle/>
          <a:p>
            <a:pPr algn="ctr" eaLnBrk="1" hangingPunct="1">
              <a:defRPr/>
            </a:pPr>
            <a:r>
              <a:rPr lang="zh-CN" altLang="en-US" dirty="0">
                <a:ea typeface="SimSun" pitchFamily="2" charset="-122"/>
              </a:rPr>
              <a:t>深</a:t>
            </a:r>
            <a:endParaRPr lang="en-US" altLang="zh-CN" dirty="0">
              <a:ea typeface="SimSun" pitchFamily="2" charset="-122"/>
            </a:endParaRPr>
          </a:p>
          <a:p>
            <a:pPr algn="ctr" eaLnBrk="1" hangingPunct="1">
              <a:defRPr/>
            </a:pPr>
            <a:r>
              <a:rPr lang="zh-CN" altLang="en-US" dirty="0">
                <a:ea typeface="SimSun" pitchFamily="2" charset="-122"/>
              </a:rPr>
              <a:t>入</a:t>
            </a:r>
            <a:endParaRPr lang="en-US" altLang="zh-CN" dirty="0">
              <a:ea typeface="SimSun" pitchFamily="2" charset="-122"/>
            </a:endParaRPr>
          </a:p>
          <a:p>
            <a:pPr algn="ctr" eaLnBrk="1" hangingPunct="1">
              <a:defRPr/>
            </a:pPr>
            <a:endParaRPr lang="en-US" altLang="zh-CN" dirty="0">
              <a:ea typeface="SimSun" pitchFamily="2" charset="-122"/>
            </a:endParaRPr>
          </a:p>
          <a:p>
            <a:pPr algn="ctr" eaLnBrk="1" hangingPunct="1">
              <a:defRPr/>
            </a:pPr>
            <a:r>
              <a:rPr lang="zh-CN" altLang="en-US" dirty="0">
                <a:ea typeface="SimSun" pitchFamily="2" charset="-122"/>
              </a:rPr>
              <a:t>应</a:t>
            </a:r>
            <a:endParaRPr lang="en-US" altLang="zh-CN" dirty="0">
              <a:ea typeface="SimSun" pitchFamily="2" charset="-122"/>
            </a:endParaRPr>
          </a:p>
          <a:p>
            <a:pPr algn="ctr" eaLnBrk="1" hangingPunct="1">
              <a:defRPr/>
            </a:pPr>
            <a:r>
              <a:rPr lang="zh-CN" altLang="en-US" dirty="0">
                <a:ea typeface="SimSun" pitchFamily="2" charset="-122"/>
              </a:rPr>
              <a:t>用</a:t>
            </a:r>
            <a:endParaRPr lang="en-US" altLang="zh-CN" dirty="0">
              <a:ea typeface="SimSun" pitchFamily="2" charset="-122"/>
            </a:endParaRPr>
          </a:p>
          <a:p>
            <a:pPr algn="ctr" eaLnBrk="1" hangingPunct="1">
              <a:defRPr/>
            </a:pPr>
            <a:endParaRPr lang="en-US" altLang="zh-CN" dirty="0">
              <a:ea typeface="SimSun" pitchFamily="2" charset="-122"/>
            </a:endParaRPr>
          </a:p>
          <a:p>
            <a:pPr algn="ctr" eaLnBrk="1" hangingPunct="1">
              <a:defRPr/>
            </a:pPr>
            <a:r>
              <a:rPr lang="zh-CN" altLang="en-US" dirty="0">
                <a:ea typeface="SimSun" pitchFamily="2" charset="-122"/>
              </a:rPr>
              <a:t>巩</a:t>
            </a:r>
            <a:endParaRPr lang="en-US" altLang="zh-CN" dirty="0">
              <a:ea typeface="SimSun" pitchFamily="2" charset="-122"/>
            </a:endParaRPr>
          </a:p>
          <a:p>
            <a:pPr algn="ctr" eaLnBrk="1" hangingPunct="1">
              <a:defRPr/>
            </a:pPr>
            <a:r>
              <a:rPr lang="zh-CN" altLang="en-US" dirty="0">
                <a:ea typeface="SimSun" pitchFamily="2" charset="-122"/>
              </a:rPr>
              <a:t>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up)">
                                      <p:cBhvr>
                                        <p:cTn id="7" dur="500"/>
                                        <p:tgtEl>
                                          <p:spTgt spid="4">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up)">
                                      <p:cBhvr>
                                        <p:cTn id="10" dur="500"/>
                                        <p:tgtEl>
                                          <p:spTgt spid="4">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wipe(up)">
                                      <p:cBhvr>
                                        <p:cTn id="13" dur="500"/>
                                        <p:tgtEl>
                                          <p:spTgt spid="4">
                                            <p:txEl>
                                              <p:pRg st="1" end="1"/>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up)">
                                      <p:cBhvr>
                                        <p:cTn id="16" dur="500"/>
                                        <p:tgtEl>
                                          <p:spTgt spid="4">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up)">
                                      <p:cBhvr>
                                        <p:cTn id="19" dur="500"/>
                                        <p:tgtEl>
                                          <p:spTgt spid="4">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up)">
                                      <p:cBhvr>
                                        <p:cTn id="22" dur="500"/>
                                        <p:tgtEl>
                                          <p:spTgt spid="4">
                                            <p:txEl>
                                              <p:pRg st="6" end="6"/>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wipe(up)">
                                      <p:cBhvr>
                                        <p:cTn id="2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D5000A37-0464-4CCE-B8FA-35DFBB67953B}"/>
              </a:ext>
            </a:extLst>
          </p:cNvPr>
          <p:cNvSpPr>
            <a:spLocks noGrp="1" noChangeArrowheads="1"/>
          </p:cNvSpPr>
          <p:nvPr>
            <p:ph type="title"/>
          </p:nvPr>
        </p:nvSpPr>
        <p:spPr/>
        <p:txBody>
          <a:bodyPr/>
          <a:lstStyle/>
          <a:p>
            <a:r>
              <a:rPr lang="zh-CN" altLang="en-US"/>
              <a:t>你能得到什么</a:t>
            </a:r>
          </a:p>
        </p:txBody>
      </p:sp>
      <p:sp>
        <p:nvSpPr>
          <p:cNvPr id="28675" name="矩形 3">
            <a:extLst>
              <a:ext uri="{FF2B5EF4-FFF2-40B4-BE49-F238E27FC236}">
                <a16:creationId xmlns:a16="http://schemas.microsoft.com/office/drawing/2014/main" id="{412F236F-6626-4055-BEDF-3828C1D50536}"/>
              </a:ext>
            </a:extLst>
          </p:cNvPr>
          <p:cNvSpPr>
            <a:spLocks noChangeArrowheads="1"/>
          </p:cNvSpPr>
          <p:nvPr/>
        </p:nvSpPr>
        <p:spPr bwMode="auto">
          <a:xfrm>
            <a:off x="684213" y="2133600"/>
            <a:ext cx="2374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t>编译原理本身没弄清</a:t>
            </a:r>
            <a:endParaRPr lang="en-US" altLang="zh-CN" sz="1800"/>
          </a:p>
        </p:txBody>
      </p:sp>
      <p:sp>
        <p:nvSpPr>
          <p:cNvPr id="28676" name="右箭头 4">
            <a:extLst>
              <a:ext uri="{FF2B5EF4-FFF2-40B4-BE49-F238E27FC236}">
                <a16:creationId xmlns:a16="http://schemas.microsoft.com/office/drawing/2014/main" id="{61E3EA9A-CFB2-4031-B4E5-0BDFA15408C2}"/>
              </a:ext>
            </a:extLst>
          </p:cNvPr>
          <p:cNvSpPr>
            <a:spLocks noChangeArrowheads="1"/>
          </p:cNvSpPr>
          <p:nvPr/>
        </p:nvSpPr>
        <p:spPr bwMode="auto">
          <a:xfrm>
            <a:off x="3492500" y="1989138"/>
            <a:ext cx="792163" cy="3168650"/>
          </a:xfrm>
          <a:prstGeom prst="rightArrow">
            <a:avLst>
              <a:gd name="adj1" fmla="val 66796"/>
              <a:gd name="adj2" fmla="val 50000"/>
            </a:avLst>
          </a:prstGeom>
          <a:solidFill>
            <a:srgbClr val="99CCFF"/>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1800"/>
          </a:p>
          <a:p>
            <a:pPr algn="ctr" eaLnBrk="1" hangingPunct="1">
              <a:spcBef>
                <a:spcPct val="0"/>
              </a:spcBef>
              <a:buClrTx/>
              <a:buSzTx/>
              <a:buFontTx/>
              <a:buNone/>
            </a:pPr>
            <a:r>
              <a:rPr lang="zh-CN" altLang="en-US" sz="1800"/>
              <a:t>耐力</a:t>
            </a:r>
            <a:endParaRPr lang="en-US" altLang="zh-CN" sz="1800"/>
          </a:p>
          <a:p>
            <a:pPr algn="ctr" eaLnBrk="1" hangingPunct="1">
              <a:spcBef>
                <a:spcPct val="0"/>
              </a:spcBef>
              <a:buClrTx/>
              <a:buSzTx/>
              <a:buFontTx/>
              <a:buNone/>
            </a:pPr>
            <a:endParaRPr lang="en-US" altLang="zh-CN" sz="1800"/>
          </a:p>
          <a:p>
            <a:pPr algn="ctr" eaLnBrk="1" hangingPunct="1">
              <a:spcBef>
                <a:spcPct val="0"/>
              </a:spcBef>
              <a:buClrTx/>
              <a:buSzTx/>
              <a:buFontTx/>
              <a:buNone/>
            </a:pPr>
            <a:r>
              <a:rPr lang="zh-CN" altLang="en-US" sz="1800"/>
              <a:t>毅力</a:t>
            </a:r>
            <a:endParaRPr lang="en-US" altLang="zh-CN" sz="1800"/>
          </a:p>
          <a:p>
            <a:pPr algn="ctr" eaLnBrk="1" hangingPunct="1">
              <a:spcBef>
                <a:spcPct val="0"/>
              </a:spcBef>
              <a:buClrTx/>
              <a:buSzTx/>
              <a:buFontTx/>
              <a:buNone/>
            </a:pPr>
            <a:endParaRPr lang="en-US" altLang="zh-CN" sz="1800"/>
          </a:p>
          <a:p>
            <a:pPr algn="ctr" eaLnBrk="1" hangingPunct="1">
              <a:spcBef>
                <a:spcPct val="0"/>
              </a:spcBef>
              <a:buClrTx/>
              <a:buSzTx/>
              <a:buFontTx/>
              <a:buNone/>
            </a:pPr>
            <a:r>
              <a:rPr lang="zh-CN" altLang="en-US" sz="1800"/>
              <a:t>体力</a:t>
            </a:r>
            <a:endParaRPr lang="en-US" altLang="zh-CN" sz="1800"/>
          </a:p>
          <a:p>
            <a:pPr algn="ctr" eaLnBrk="1" hangingPunct="1">
              <a:spcBef>
                <a:spcPct val="0"/>
              </a:spcBef>
              <a:buClrTx/>
              <a:buSzTx/>
              <a:buFontTx/>
              <a:buNone/>
            </a:pPr>
            <a:endParaRPr lang="zh-CN" altLang="en-US" sz="1800"/>
          </a:p>
        </p:txBody>
      </p:sp>
      <p:sp>
        <p:nvSpPr>
          <p:cNvPr id="28677" name="TextBox 5">
            <a:extLst>
              <a:ext uri="{FF2B5EF4-FFF2-40B4-BE49-F238E27FC236}">
                <a16:creationId xmlns:a16="http://schemas.microsoft.com/office/drawing/2014/main" id="{6BDE2607-8913-4273-8B66-ADBE0B7F8FA2}"/>
              </a:ext>
            </a:extLst>
          </p:cNvPr>
          <p:cNvSpPr txBox="1">
            <a:spLocks noChangeArrowheads="1"/>
          </p:cNvSpPr>
          <p:nvPr/>
        </p:nvSpPr>
        <p:spPr bwMode="auto">
          <a:xfrm>
            <a:off x="4500563" y="2060575"/>
            <a:ext cx="29543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t>巩固了编译原理各个知识点</a:t>
            </a:r>
            <a:endParaRPr lang="en-US" altLang="zh-CN" sz="1800"/>
          </a:p>
          <a:p>
            <a:pPr eaLnBrk="1" hangingPunct="1">
              <a:spcBef>
                <a:spcPct val="0"/>
              </a:spcBef>
              <a:buClrTx/>
              <a:buSzTx/>
              <a:buFontTx/>
              <a:buNone/>
            </a:pPr>
            <a:r>
              <a:rPr lang="zh-CN" altLang="en-US" sz="1800"/>
              <a:t>能够构造完整的编译器</a:t>
            </a:r>
          </a:p>
        </p:txBody>
      </p:sp>
      <p:sp>
        <p:nvSpPr>
          <p:cNvPr id="28678" name="矩形 6">
            <a:extLst>
              <a:ext uri="{FF2B5EF4-FFF2-40B4-BE49-F238E27FC236}">
                <a16:creationId xmlns:a16="http://schemas.microsoft.com/office/drawing/2014/main" id="{EDFC1ACA-6ABF-4825-9D1F-3987CD38B345}"/>
              </a:ext>
            </a:extLst>
          </p:cNvPr>
          <p:cNvSpPr>
            <a:spLocks noChangeArrowheads="1"/>
          </p:cNvSpPr>
          <p:nvPr/>
        </p:nvSpPr>
        <p:spPr bwMode="auto">
          <a:xfrm>
            <a:off x="684213" y="2924175"/>
            <a:ext cx="2808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t>需要综合运用多门课知识</a:t>
            </a:r>
            <a:endParaRPr lang="en-US" altLang="zh-CN" sz="1800"/>
          </a:p>
        </p:txBody>
      </p:sp>
      <p:sp>
        <p:nvSpPr>
          <p:cNvPr id="28679" name="TextBox 7">
            <a:extLst>
              <a:ext uri="{FF2B5EF4-FFF2-40B4-BE49-F238E27FC236}">
                <a16:creationId xmlns:a16="http://schemas.microsoft.com/office/drawing/2014/main" id="{BB409917-55DD-4B1C-A83D-8B0B9AD97D3F}"/>
              </a:ext>
            </a:extLst>
          </p:cNvPr>
          <p:cNvSpPr txBox="1">
            <a:spLocks noChangeArrowheads="1"/>
          </p:cNvSpPr>
          <p:nvPr/>
        </p:nvSpPr>
        <p:spPr bwMode="auto">
          <a:xfrm>
            <a:off x="4500563" y="2852738"/>
            <a:ext cx="45704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t>复习了多门课知识</a:t>
            </a:r>
            <a:endParaRPr lang="en-US" altLang="zh-CN" sz="1800"/>
          </a:p>
          <a:p>
            <a:pPr eaLnBrk="1" hangingPunct="1">
              <a:spcBef>
                <a:spcPct val="0"/>
              </a:spcBef>
              <a:buClrTx/>
              <a:buSzTx/>
              <a:buFontTx/>
              <a:buNone/>
            </a:pPr>
            <a:r>
              <a:rPr lang="zh-CN" altLang="en-US" sz="1800"/>
              <a:t>学会了知识点在编译器及其构造中如何应用</a:t>
            </a:r>
          </a:p>
        </p:txBody>
      </p:sp>
      <p:sp>
        <p:nvSpPr>
          <p:cNvPr id="28680" name="TextBox 8">
            <a:extLst>
              <a:ext uri="{FF2B5EF4-FFF2-40B4-BE49-F238E27FC236}">
                <a16:creationId xmlns:a16="http://schemas.microsoft.com/office/drawing/2014/main" id="{3D1A71CF-2B5F-4EC9-BF89-95248DAE2946}"/>
              </a:ext>
            </a:extLst>
          </p:cNvPr>
          <p:cNvSpPr txBox="1">
            <a:spLocks noChangeArrowheads="1"/>
          </p:cNvSpPr>
          <p:nvPr/>
        </p:nvSpPr>
        <p:spPr bwMode="auto">
          <a:xfrm>
            <a:off x="4500563" y="3716338"/>
            <a:ext cx="38782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t>积累了一定的编程经验</a:t>
            </a:r>
            <a:endParaRPr lang="en-US" altLang="zh-CN" sz="1800"/>
          </a:p>
          <a:p>
            <a:pPr eaLnBrk="1" hangingPunct="1">
              <a:spcBef>
                <a:spcPct val="0"/>
              </a:spcBef>
              <a:buClrTx/>
              <a:buSzTx/>
              <a:buFontTx/>
              <a:buNone/>
            </a:pPr>
            <a:r>
              <a:rPr lang="zh-CN" altLang="en-US" sz="1800"/>
              <a:t>开发了一个具有一定规模的完整系统</a:t>
            </a:r>
          </a:p>
        </p:txBody>
      </p:sp>
      <p:sp>
        <p:nvSpPr>
          <p:cNvPr id="28681" name="TextBox 9">
            <a:extLst>
              <a:ext uri="{FF2B5EF4-FFF2-40B4-BE49-F238E27FC236}">
                <a16:creationId xmlns:a16="http://schemas.microsoft.com/office/drawing/2014/main" id="{AF9EFAC5-1124-447B-911A-93DD891F7804}"/>
              </a:ext>
            </a:extLst>
          </p:cNvPr>
          <p:cNvSpPr txBox="1">
            <a:spLocks noChangeArrowheads="1"/>
          </p:cNvSpPr>
          <p:nvPr/>
        </p:nvSpPr>
        <p:spPr bwMode="auto">
          <a:xfrm>
            <a:off x="4500563" y="4581525"/>
            <a:ext cx="4800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t>提高了独立解决问题的能力</a:t>
            </a:r>
            <a:endParaRPr lang="en-US" altLang="zh-CN" sz="1800"/>
          </a:p>
          <a:p>
            <a:pPr eaLnBrk="1" hangingPunct="1">
              <a:spcBef>
                <a:spcPct val="0"/>
              </a:spcBef>
              <a:buClrTx/>
              <a:buSzTx/>
              <a:buFontTx/>
              <a:buNone/>
            </a:pPr>
            <a:r>
              <a:rPr lang="zh-CN" altLang="en-US" sz="1800"/>
              <a:t>遇到问题能设法解决，激发创造性、探索能力</a:t>
            </a:r>
          </a:p>
        </p:txBody>
      </p:sp>
      <p:sp>
        <p:nvSpPr>
          <p:cNvPr id="28682" name="矩形 10">
            <a:extLst>
              <a:ext uri="{FF2B5EF4-FFF2-40B4-BE49-F238E27FC236}">
                <a16:creationId xmlns:a16="http://schemas.microsoft.com/office/drawing/2014/main" id="{CFFDB06A-0A1A-4D93-9000-E517251189DF}"/>
              </a:ext>
            </a:extLst>
          </p:cNvPr>
          <p:cNvSpPr>
            <a:spLocks noChangeArrowheads="1"/>
          </p:cNvSpPr>
          <p:nvPr/>
        </p:nvSpPr>
        <p:spPr bwMode="auto">
          <a:xfrm>
            <a:off x="684213" y="3789363"/>
            <a:ext cx="2374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t>编程经验不足</a:t>
            </a:r>
            <a:endParaRPr lang="en-US" altLang="zh-CN" sz="1800"/>
          </a:p>
        </p:txBody>
      </p:sp>
      <p:sp>
        <p:nvSpPr>
          <p:cNvPr id="28683" name="矩形 11">
            <a:extLst>
              <a:ext uri="{FF2B5EF4-FFF2-40B4-BE49-F238E27FC236}">
                <a16:creationId xmlns:a16="http://schemas.microsoft.com/office/drawing/2014/main" id="{F1265466-B630-4445-9C28-93774D222C74}"/>
              </a:ext>
            </a:extLst>
          </p:cNvPr>
          <p:cNvSpPr>
            <a:spLocks noChangeArrowheads="1"/>
          </p:cNvSpPr>
          <p:nvPr/>
        </p:nvSpPr>
        <p:spPr bwMode="auto">
          <a:xfrm>
            <a:off x="684213" y="4508500"/>
            <a:ext cx="20304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t>需要自己独立完成</a:t>
            </a:r>
          </a:p>
        </p:txBody>
      </p:sp>
      <p:sp>
        <p:nvSpPr>
          <p:cNvPr id="28684" name="TextBox 12">
            <a:extLst>
              <a:ext uri="{FF2B5EF4-FFF2-40B4-BE49-F238E27FC236}">
                <a16:creationId xmlns:a16="http://schemas.microsoft.com/office/drawing/2014/main" id="{7676F8A4-A3AB-42A5-AA68-BD86D556290B}"/>
              </a:ext>
            </a:extLst>
          </p:cNvPr>
          <p:cNvSpPr txBox="1">
            <a:spLocks noChangeArrowheads="1"/>
          </p:cNvSpPr>
          <p:nvPr/>
        </p:nvSpPr>
        <p:spPr bwMode="auto">
          <a:xfrm>
            <a:off x="4543425" y="5445125"/>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t>时间管理</a:t>
            </a:r>
          </a:p>
        </p:txBody>
      </p:sp>
      <p:sp>
        <p:nvSpPr>
          <p:cNvPr id="28685" name="TextBox 13">
            <a:extLst>
              <a:ext uri="{FF2B5EF4-FFF2-40B4-BE49-F238E27FC236}">
                <a16:creationId xmlns:a16="http://schemas.microsoft.com/office/drawing/2014/main" id="{55A0247D-8E6D-4096-97C3-CEBA8368CB07}"/>
              </a:ext>
            </a:extLst>
          </p:cNvPr>
          <p:cNvSpPr txBox="1">
            <a:spLocks noChangeArrowheads="1"/>
          </p:cNvSpPr>
          <p:nvPr/>
        </p:nvSpPr>
        <p:spPr bwMode="auto">
          <a:xfrm>
            <a:off x="4656138" y="6021388"/>
            <a:ext cx="5635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a:t>
            </a:r>
            <a:endParaRPr lang="zh-CN" altLang="en-US" sz="1800"/>
          </a:p>
        </p:txBody>
      </p:sp>
      <p:sp>
        <p:nvSpPr>
          <p:cNvPr id="3" name="爆炸形: 8 pt  2">
            <a:extLst>
              <a:ext uri="{FF2B5EF4-FFF2-40B4-BE49-F238E27FC236}">
                <a16:creationId xmlns:a16="http://schemas.microsoft.com/office/drawing/2014/main" id="{6C7DC235-056F-4014-A0F5-0998765F015E}"/>
              </a:ext>
            </a:extLst>
          </p:cNvPr>
          <p:cNvSpPr>
            <a:spLocks noChangeArrowheads="1"/>
          </p:cNvSpPr>
          <p:nvPr/>
        </p:nvSpPr>
        <p:spPr bwMode="auto">
          <a:xfrm>
            <a:off x="4498975" y="366713"/>
            <a:ext cx="4665663" cy="1584325"/>
          </a:xfrm>
          <a:prstGeom prst="irregularSeal1">
            <a:avLst/>
          </a:prstGeom>
          <a:solidFill>
            <a:srgbClr val="99CCFF"/>
          </a:solidFill>
          <a:ln w="9525" algn="ctr">
            <a:solidFill>
              <a:schemeClr val="tx1"/>
            </a:solidFill>
            <a:round/>
            <a:headEnd/>
            <a:tailEnd/>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en-US" altLang="zh-CN"/>
          </a:p>
          <a:p>
            <a:pPr algn="ctr" eaLnBrk="1" hangingPunct="1"/>
            <a:r>
              <a:rPr lang="zh-CN" altLang="en-US"/>
              <a:t>自己动手做了才会有收获</a:t>
            </a:r>
            <a:endParaRPr lang="en-US" altLang="zh-CN"/>
          </a:p>
          <a:p>
            <a:pPr algn="ctr" eaLnBrk="1" hangingPunct="1"/>
            <a:r>
              <a:rPr lang="zh-CN" altLang="en-US"/>
              <a:t>自己动手做了一定有收获</a:t>
            </a:r>
            <a:endParaRPr lang="en-US" altLang="zh-CN"/>
          </a:p>
          <a:p>
            <a:pPr algn="ctr" eaLnBrk="1" hangingPunct="1"/>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6">
                                            <p:bg/>
                                          </p:spTgt>
                                        </p:tgtEl>
                                        <p:attrNameLst>
                                          <p:attrName>style.visibility</p:attrName>
                                        </p:attrNameLst>
                                      </p:cBhvr>
                                      <p:to>
                                        <p:strVal val="visible"/>
                                      </p:to>
                                    </p:set>
                                    <p:animEffect transition="in" filter="wipe(left)">
                                      <p:cBhvr>
                                        <p:cTn id="7" dur="500"/>
                                        <p:tgtEl>
                                          <p:spTgt spid="2867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676">
                                            <p:txEl>
                                              <p:pRg st="1" end="1"/>
                                            </p:txEl>
                                          </p:spTgt>
                                        </p:tgtEl>
                                        <p:attrNameLst>
                                          <p:attrName>style.visibility</p:attrName>
                                        </p:attrNameLst>
                                      </p:cBhvr>
                                      <p:to>
                                        <p:strVal val="visible"/>
                                      </p:to>
                                    </p:set>
                                    <p:animEffect transition="in" filter="wipe(left)">
                                      <p:cBhvr>
                                        <p:cTn id="10" dur="500"/>
                                        <p:tgtEl>
                                          <p:spTgt spid="28676">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676">
                                            <p:txEl>
                                              <p:pRg st="3" end="3"/>
                                            </p:txEl>
                                          </p:spTgt>
                                        </p:tgtEl>
                                        <p:attrNameLst>
                                          <p:attrName>style.visibility</p:attrName>
                                        </p:attrNameLst>
                                      </p:cBhvr>
                                      <p:to>
                                        <p:strVal val="visible"/>
                                      </p:to>
                                    </p:set>
                                    <p:animEffect transition="in" filter="wipe(left)">
                                      <p:cBhvr>
                                        <p:cTn id="13" dur="500"/>
                                        <p:tgtEl>
                                          <p:spTgt spid="28676">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8676">
                                            <p:txEl>
                                              <p:pRg st="5" end="5"/>
                                            </p:txEl>
                                          </p:spTgt>
                                        </p:tgtEl>
                                        <p:attrNameLst>
                                          <p:attrName>style.visibility</p:attrName>
                                        </p:attrNameLst>
                                      </p:cBhvr>
                                      <p:to>
                                        <p:strVal val="visible"/>
                                      </p:to>
                                    </p:set>
                                    <p:animEffect transition="in" filter="wipe(left)">
                                      <p:cBhvr>
                                        <p:cTn id="16" dur="500"/>
                                        <p:tgtEl>
                                          <p:spTgt spid="28676">
                                            <p:txEl>
                                              <p:pRg st="5" end="5"/>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8675">
                                            <p:txEl>
                                              <p:pRg st="0" end="0"/>
                                            </p:txEl>
                                          </p:spTgt>
                                        </p:tgtEl>
                                        <p:attrNameLst>
                                          <p:attrName>style.visibility</p:attrName>
                                        </p:attrNameLst>
                                      </p:cBhvr>
                                      <p:to>
                                        <p:strVal val="visible"/>
                                      </p:to>
                                    </p:set>
                                    <p:animEffect transition="in" filter="wipe(left)">
                                      <p:cBhvr>
                                        <p:cTn id="21" dur="500"/>
                                        <p:tgtEl>
                                          <p:spTgt spid="28675">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8677"/>
                                        </p:tgtEl>
                                        <p:attrNameLst>
                                          <p:attrName>style.visibility</p:attrName>
                                        </p:attrNameLst>
                                      </p:cBhvr>
                                      <p:to>
                                        <p:strVal val="visible"/>
                                      </p:to>
                                    </p:set>
                                    <p:animEffect transition="in" filter="wipe(left)">
                                      <p:cBhvr>
                                        <p:cTn id="26" dur="500"/>
                                        <p:tgtEl>
                                          <p:spTgt spid="2867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8678"/>
                                        </p:tgtEl>
                                        <p:attrNameLst>
                                          <p:attrName>style.visibility</p:attrName>
                                        </p:attrNameLst>
                                      </p:cBhvr>
                                      <p:to>
                                        <p:strVal val="visible"/>
                                      </p:to>
                                    </p:set>
                                    <p:animEffect transition="in" filter="wipe(left)">
                                      <p:cBhvr>
                                        <p:cTn id="31" dur="500"/>
                                        <p:tgtEl>
                                          <p:spTgt spid="2867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8679"/>
                                        </p:tgtEl>
                                        <p:attrNameLst>
                                          <p:attrName>style.visibility</p:attrName>
                                        </p:attrNameLst>
                                      </p:cBhvr>
                                      <p:to>
                                        <p:strVal val="visible"/>
                                      </p:to>
                                    </p:set>
                                    <p:animEffect transition="in" filter="wipe(left)">
                                      <p:cBhvr>
                                        <p:cTn id="36" dur="500"/>
                                        <p:tgtEl>
                                          <p:spTgt spid="2867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8682"/>
                                        </p:tgtEl>
                                        <p:attrNameLst>
                                          <p:attrName>style.visibility</p:attrName>
                                        </p:attrNameLst>
                                      </p:cBhvr>
                                      <p:to>
                                        <p:strVal val="visible"/>
                                      </p:to>
                                    </p:set>
                                    <p:animEffect transition="in" filter="wipe(left)">
                                      <p:cBhvr>
                                        <p:cTn id="41" dur="500"/>
                                        <p:tgtEl>
                                          <p:spTgt spid="2868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8680"/>
                                        </p:tgtEl>
                                        <p:attrNameLst>
                                          <p:attrName>style.visibility</p:attrName>
                                        </p:attrNameLst>
                                      </p:cBhvr>
                                      <p:to>
                                        <p:strVal val="visible"/>
                                      </p:to>
                                    </p:set>
                                    <p:animEffect transition="in" filter="wipe(left)">
                                      <p:cBhvr>
                                        <p:cTn id="46" dur="500"/>
                                        <p:tgtEl>
                                          <p:spTgt spid="2868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8683"/>
                                        </p:tgtEl>
                                        <p:attrNameLst>
                                          <p:attrName>style.visibility</p:attrName>
                                        </p:attrNameLst>
                                      </p:cBhvr>
                                      <p:to>
                                        <p:strVal val="visible"/>
                                      </p:to>
                                    </p:set>
                                    <p:animEffect transition="in" filter="wipe(down)">
                                      <p:cBhvr>
                                        <p:cTn id="51" dur="500"/>
                                        <p:tgtEl>
                                          <p:spTgt spid="2868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8681"/>
                                        </p:tgtEl>
                                        <p:attrNameLst>
                                          <p:attrName>style.visibility</p:attrName>
                                        </p:attrNameLst>
                                      </p:cBhvr>
                                      <p:to>
                                        <p:strVal val="visible"/>
                                      </p:to>
                                    </p:set>
                                    <p:animEffect transition="in" filter="wipe(left)">
                                      <p:cBhvr>
                                        <p:cTn id="56" dur="500"/>
                                        <p:tgtEl>
                                          <p:spTgt spid="2868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8684"/>
                                        </p:tgtEl>
                                        <p:attrNameLst>
                                          <p:attrName>style.visibility</p:attrName>
                                        </p:attrNameLst>
                                      </p:cBhvr>
                                      <p:to>
                                        <p:strVal val="visible"/>
                                      </p:to>
                                    </p:set>
                                    <p:animEffect transition="in" filter="wipe(left)">
                                      <p:cBhvr>
                                        <p:cTn id="61" dur="500"/>
                                        <p:tgtEl>
                                          <p:spTgt spid="2868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8685"/>
                                        </p:tgtEl>
                                        <p:attrNameLst>
                                          <p:attrName>style.visibility</p:attrName>
                                        </p:attrNameLst>
                                      </p:cBhvr>
                                      <p:to>
                                        <p:strVal val="visible"/>
                                      </p:to>
                                    </p:set>
                                    <p:animEffect transition="in" filter="wipe(left)">
                                      <p:cBhvr>
                                        <p:cTn id="66" dur="500"/>
                                        <p:tgtEl>
                                          <p:spTgt spid="2868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
                                        </p:tgtEl>
                                        <p:attrNameLst>
                                          <p:attrName>style.visibility</p:attrName>
                                        </p:attrNameLst>
                                      </p:cBhvr>
                                      <p:to>
                                        <p:strVal val="visible"/>
                                      </p:to>
                                    </p:set>
                                    <p:anim calcmode="lin" valueType="num">
                                      <p:cBhvr additive="base">
                                        <p:cTn id="71" dur="500" fill="hold"/>
                                        <p:tgtEl>
                                          <p:spTgt spid="3"/>
                                        </p:tgtEl>
                                        <p:attrNameLst>
                                          <p:attrName>ppt_x</p:attrName>
                                        </p:attrNameLst>
                                      </p:cBhvr>
                                      <p:tavLst>
                                        <p:tav tm="0">
                                          <p:val>
                                            <p:strVal val="#ppt_x"/>
                                          </p:val>
                                        </p:tav>
                                        <p:tav tm="100000">
                                          <p:val>
                                            <p:strVal val="#ppt_x"/>
                                          </p:val>
                                        </p:tav>
                                      </p:tavLst>
                                    </p:anim>
                                    <p:anim calcmode="lin" valueType="num">
                                      <p:cBhvr additive="base">
                                        <p:cTn id="7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allAtOnce"/>
      <p:bldP spid="28676" grpId="0" build="allAtOnce" animBg="1"/>
      <p:bldP spid="28677" grpId="0"/>
      <p:bldP spid="28678" grpId="0"/>
      <p:bldP spid="28679" grpId="0"/>
      <p:bldP spid="28680" grpId="0"/>
      <p:bldP spid="28681" grpId="0"/>
      <p:bldP spid="28682" grpId="0"/>
      <p:bldP spid="28683" grpId="0"/>
      <p:bldP spid="28684" grpId="0"/>
      <p:bldP spid="28685" grpId="0"/>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DA208CF3-6254-4E7C-ADE9-D6D5D86DEA88}"/>
              </a:ext>
            </a:extLst>
          </p:cNvPr>
          <p:cNvSpPr>
            <a:spLocks noGrp="1" noChangeArrowheads="1"/>
          </p:cNvSpPr>
          <p:nvPr>
            <p:ph type="title"/>
          </p:nvPr>
        </p:nvSpPr>
        <p:spPr/>
        <p:txBody>
          <a:bodyPr/>
          <a:lstStyle/>
          <a:p>
            <a:r>
              <a:rPr lang="zh-CN" altLang="en-US"/>
              <a:t>特别提醒</a:t>
            </a:r>
          </a:p>
        </p:txBody>
      </p:sp>
      <p:sp>
        <p:nvSpPr>
          <p:cNvPr id="53251" name="内容占位符 2">
            <a:extLst>
              <a:ext uri="{FF2B5EF4-FFF2-40B4-BE49-F238E27FC236}">
                <a16:creationId xmlns:a16="http://schemas.microsoft.com/office/drawing/2014/main" id="{A3607929-F465-40A6-8A26-3CC4E3A6CF3E}"/>
              </a:ext>
            </a:extLst>
          </p:cNvPr>
          <p:cNvSpPr>
            <a:spLocks noGrp="1" noChangeArrowheads="1"/>
          </p:cNvSpPr>
          <p:nvPr>
            <p:ph idx="1"/>
          </p:nvPr>
        </p:nvSpPr>
        <p:spPr>
          <a:xfrm>
            <a:off x="1182688" y="1844675"/>
            <a:ext cx="7961312" cy="4579938"/>
          </a:xfrm>
        </p:spPr>
        <p:txBody>
          <a:bodyPr/>
          <a:lstStyle/>
          <a:p>
            <a:r>
              <a:rPr lang="en-US" altLang="zh-CN" sz="2800"/>
              <a:t>1. </a:t>
            </a:r>
            <a:r>
              <a:rPr lang="zh-CN" altLang="en-US" sz="2800"/>
              <a:t>选定题目，坚持到底，慎重换题</a:t>
            </a:r>
            <a:endParaRPr lang="en-US" altLang="zh-CN" sz="2800"/>
          </a:p>
          <a:p>
            <a:r>
              <a:rPr lang="en-US" altLang="zh-CN" sz="2800"/>
              <a:t>2. </a:t>
            </a:r>
            <a:r>
              <a:rPr lang="zh-CN" altLang="en-US" sz="2800"/>
              <a:t>了解各项要求，紧跟阶段步骤</a:t>
            </a:r>
            <a:endParaRPr lang="en-US" altLang="zh-CN" sz="2800"/>
          </a:p>
          <a:p>
            <a:r>
              <a:rPr lang="en-US" altLang="zh-CN" sz="2800"/>
              <a:t>3. </a:t>
            </a:r>
            <a:r>
              <a:rPr lang="zh-CN" altLang="en-US" sz="2800"/>
              <a:t>有疑问，及时沟通，设法解决</a:t>
            </a:r>
            <a:endParaRPr lang="en-US" altLang="zh-CN" sz="2800"/>
          </a:p>
          <a:p>
            <a:r>
              <a:rPr lang="en-US" altLang="zh-CN" sz="2800"/>
              <a:t>4. </a:t>
            </a:r>
            <a:r>
              <a:rPr lang="zh-CN" altLang="en-US" sz="2800"/>
              <a:t>相信自己，展示实力</a:t>
            </a:r>
            <a:endParaRPr lang="en-US" altLang="zh-CN" sz="2800"/>
          </a:p>
          <a:p>
            <a:r>
              <a:rPr lang="en-US" altLang="zh-CN" sz="2800"/>
              <a:t>5. </a:t>
            </a:r>
            <a:r>
              <a:rPr lang="zh-CN" altLang="en-US" sz="2800"/>
              <a:t>立足于自己思考，不要依赖于参考文档</a:t>
            </a:r>
            <a:endParaRPr lang="en-US" altLang="zh-CN" sz="2800"/>
          </a:p>
          <a:p>
            <a:r>
              <a:rPr lang="en-US" altLang="zh-CN" sz="2800"/>
              <a:t>6. </a:t>
            </a:r>
            <a:r>
              <a:rPr lang="zh-CN" altLang="en-US" sz="2800"/>
              <a:t>成绩公布前，务必自留作业备份</a:t>
            </a:r>
            <a:endParaRPr lang="en-US" altLang="zh-CN" sz="2800"/>
          </a:p>
          <a:p>
            <a:r>
              <a:rPr lang="en-US" altLang="zh-CN" sz="2800"/>
              <a:t>7. </a:t>
            </a:r>
            <a:r>
              <a:rPr lang="zh-CN" altLang="en-US" sz="2800"/>
              <a:t>确认选课（教务系统、教学平台）</a:t>
            </a:r>
            <a:endParaRPr lang="en-US" altLang="zh-CN" sz="2800"/>
          </a:p>
          <a:p>
            <a:r>
              <a:rPr lang="en-US" altLang="zh-CN" sz="2800"/>
              <a:t>8. </a:t>
            </a:r>
            <a:r>
              <a:rPr lang="zh-CN" altLang="en-US" sz="2800"/>
              <a:t>期中考试前需要到两边的机房至少各上机一次，确保代码能在机房的环境下运行、调试</a:t>
            </a:r>
            <a:endParaRPr lang="en-US" altLang="zh-CN" sz="2800"/>
          </a:p>
          <a:p>
            <a:endParaRPr lang="en-US" altLang="zh-CN"/>
          </a:p>
          <a:p>
            <a:pPr>
              <a:buFont typeface="Wingdings" panose="05000000000000000000" pitchFamily="2" charset="2"/>
              <a:buNone/>
            </a:pP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03A05B3D-ACB9-4D5E-8A5D-79BA546D827B}"/>
              </a:ext>
            </a:extLst>
          </p:cNvPr>
          <p:cNvSpPr>
            <a:spLocks noGrp="1" noChangeArrowheads="1"/>
          </p:cNvSpPr>
          <p:nvPr>
            <p:ph type="title"/>
          </p:nvPr>
        </p:nvSpPr>
        <p:spPr/>
        <p:txBody>
          <a:bodyPr/>
          <a:lstStyle/>
          <a:p>
            <a:r>
              <a:rPr lang="zh-CN" altLang="en-US"/>
              <a:t>特别提醒</a:t>
            </a:r>
          </a:p>
        </p:txBody>
      </p:sp>
      <p:sp>
        <p:nvSpPr>
          <p:cNvPr id="45059" name="内容占位符 2">
            <a:extLst>
              <a:ext uri="{FF2B5EF4-FFF2-40B4-BE49-F238E27FC236}">
                <a16:creationId xmlns:a16="http://schemas.microsoft.com/office/drawing/2014/main" id="{A2FFB05A-494A-4C59-A6DD-93F2DABD3699}"/>
              </a:ext>
            </a:extLst>
          </p:cNvPr>
          <p:cNvSpPr>
            <a:spLocks noGrp="1" noChangeArrowheads="1"/>
          </p:cNvSpPr>
          <p:nvPr>
            <p:ph idx="1"/>
          </p:nvPr>
        </p:nvSpPr>
        <p:spPr>
          <a:xfrm>
            <a:off x="1182688" y="1844675"/>
            <a:ext cx="7961312" cy="4579938"/>
          </a:xfrm>
        </p:spPr>
        <p:txBody>
          <a:bodyPr/>
          <a:lstStyle/>
          <a:p>
            <a:pPr>
              <a:defRPr/>
            </a:pPr>
            <a:r>
              <a:rPr lang="zh-CN" altLang="en-US" dirty="0"/>
              <a:t>独立完成！！！</a:t>
            </a:r>
            <a:endParaRPr lang="en-US" altLang="zh-CN" dirty="0"/>
          </a:p>
          <a:p>
            <a:pPr lvl="1">
              <a:defRPr/>
            </a:pPr>
            <a:r>
              <a:rPr lang="zh-CN" altLang="en-US" dirty="0"/>
              <a:t>测试程序</a:t>
            </a:r>
            <a:endParaRPr lang="en-US" altLang="zh-CN" dirty="0"/>
          </a:p>
          <a:p>
            <a:pPr lvl="1">
              <a:defRPr/>
            </a:pPr>
            <a:r>
              <a:rPr lang="zh-CN" altLang="en-US" dirty="0"/>
              <a:t>代码</a:t>
            </a:r>
            <a:endParaRPr lang="en-US" altLang="zh-CN" dirty="0"/>
          </a:p>
          <a:p>
            <a:pPr lvl="1">
              <a:defRPr/>
            </a:pPr>
            <a:r>
              <a:rPr lang="zh-CN" altLang="en-US" dirty="0"/>
              <a:t>文档</a:t>
            </a:r>
            <a:endParaRPr lang="en-US" altLang="zh-CN" dirty="0"/>
          </a:p>
          <a:p>
            <a:pPr marL="514350" indent="-457200">
              <a:defRPr/>
            </a:pPr>
            <a:r>
              <a:rPr lang="zh-CN" altLang="en-US" dirty="0"/>
              <a:t>不能用提交作业代替全面测试</a:t>
            </a:r>
            <a:endParaRPr lang="en-US" altLang="zh-CN" dirty="0"/>
          </a:p>
          <a:p>
            <a:pPr marL="514350" indent="-457200">
              <a:defRPr/>
            </a:pPr>
            <a:r>
              <a:rPr lang="zh-CN" altLang="en-US" dirty="0"/>
              <a:t>误操作需自负后果</a:t>
            </a:r>
            <a:endParaRPr lang="en-US" altLang="zh-CN" dirty="0"/>
          </a:p>
          <a:p>
            <a:pPr marL="457200" lvl="1" indent="0">
              <a:buFont typeface="Wingdings" panose="05000000000000000000" pitchFamily="2" charset="2"/>
              <a:buNone/>
              <a:defRPr/>
            </a:pPr>
            <a:endParaRPr lang="en-US" altLang="zh-CN" dirty="0"/>
          </a:p>
          <a:p>
            <a:pPr>
              <a:buFont typeface="Wingdings" panose="05000000000000000000" pitchFamily="2" charset="2"/>
              <a:buNone/>
              <a:defRPr/>
            </a:pP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矩形 3">
            <a:extLst>
              <a:ext uri="{FF2B5EF4-FFF2-40B4-BE49-F238E27FC236}">
                <a16:creationId xmlns:a16="http://schemas.microsoft.com/office/drawing/2014/main" id="{3136024D-8CFF-4470-BF9B-3EC0D373E7BB}"/>
              </a:ext>
            </a:extLst>
          </p:cNvPr>
          <p:cNvSpPr>
            <a:spLocks noChangeArrowheads="1"/>
          </p:cNvSpPr>
          <p:nvPr/>
        </p:nvSpPr>
        <p:spPr bwMode="auto">
          <a:xfrm>
            <a:off x="1476375" y="1989138"/>
            <a:ext cx="6624638"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
                <a:srgbClr val="0070C0"/>
              </a:buClr>
              <a:buSzTx/>
            </a:pPr>
            <a:r>
              <a:rPr lang="zh-CN" altLang="en-US" sz="2400"/>
              <a:t>  进入教学实验室上课的学生，须进行身份查验（一卡通）和体温检测，非上课班级学生，不得进入实验室。上课过程中，一旦发现学生体温≥</a:t>
            </a:r>
            <a:r>
              <a:rPr lang="en-US" altLang="zh-CN" sz="2400"/>
              <a:t>37.3</a:t>
            </a:r>
            <a:r>
              <a:rPr lang="zh-CN" altLang="en-US" sz="2400"/>
              <a:t>度或出现其他可疑症状（如精神萎靡、咳嗽等），则学生本人或其同学必须立刻上报辅导员，并按照学校规定的“学生发热处理流程”进行及时处理。</a:t>
            </a:r>
            <a:endParaRPr lang="en-US" altLang="zh-CN" sz="2400"/>
          </a:p>
          <a:p>
            <a:pPr>
              <a:spcBef>
                <a:spcPct val="0"/>
              </a:spcBef>
              <a:buClr>
                <a:srgbClr val="0070C0"/>
              </a:buClr>
              <a:buSzTx/>
            </a:pPr>
            <a:r>
              <a:rPr lang="en-US" altLang="zh-CN" sz="2400"/>
              <a:t>  </a:t>
            </a:r>
            <a:r>
              <a:rPr lang="zh-CN" altLang="en-US" sz="2400"/>
              <a:t>学生就座间距须满足疫情防控要求，佩戴口罩。</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18F30D55-4EE8-449B-B413-BBD9E2E48B07}"/>
              </a:ext>
            </a:extLst>
          </p:cNvPr>
          <p:cNvSpPr>
            <a:spLocks noGrp="1" noChangeArrowheads="1"/>
          </p:cNvSpPr>
          <p:nvPr>
            <p:ph type="title" idx="4294967295"/>
          </p:nvPr>
        </p:nvSpPr>
        <p:spPr>
          <a:xfrm>
            <a:off x="1350963" y="214313"/>
            <a:ext cx="6605587" cy="1462087"/>
          </a:xfrm>
        </p:spPr>
        <p:txBody>
          <a:bodyPr/>
          <a:lstStyle/>
          <a:p>
            <a:pPr eaLnBrk="1" hangingPunct="1"/>
            <a:r>
              <a:rPr lang="zh-CN" altLang="en-US"/>
              <a:t>参考资料</a:t>
            </a:r>
          </a:p>
        </p:txBody>
      </p:sp>
      <p:sp>
        <p:nvSpPr>
          <p:cNvPr id="56323" name="Rectangle 3">
            <a:extLst>
              <a:ext uri="{FF2B5EF4-FFF2-40B4-BE49-F238E27FC236}">
                <a16:creationId xmlns:a16="http://schemas.microsoft.com/office/drawing/2014/main" id="{8930C98B-8AA7-4636-83AD-FC9EAB2BF7FD}"/>
              </a:ext>
            </a:extLst>
          </p:cNvPr>
          <p:cNvSpPr>
            <a:spLocks noGrp="1" noChangeArrowheads="1"/>
          </p:cNvSpPr>
          <p:nvPr>
            <p:ph type="body" idx="4294967295"/>
          </p:nvPr>
        </p:nvSpPr>
        <p:spPr>
          <a:xfrm>
            <a:off x="1071563" y="2017713"/>
            <a:ext cx="8072437" cy="4114800"/>
          </a:xfrm>
        </p:spPr>
        <p:txBody>
          <a:bodyPr/>
          <a:lstStyle/>
          <a:p>
            <a:pPr eaLnBrk="1" hangingPunct="1">
              <a:lnSpc>
                <a:spcPct val="80000"/>
              </a:lnSpc>
            </a:pPr>
            <a:r>
              <a:rPr lang="en-US" altLang="zh-CN" sz="2800"/>
              <a:t>《</a:t>
            </a:r>
            <a:r>
              <a:rPr lang="zh-CN" altLang="en-US" sz="2800"/>
              <a:t>编译技术</a:t>
            </a:r>
            <a:r>
              <a:rPr lang="en-US" altLang="zh-CN" sz="2800"/>
              <a:t>》</a:t>
            </a:r>
            <a:r>
              <a:rPr lang="zh-CN" altLang="en-US" sz="2800"/>
              <a:t>第</a:t>
            </a:r>
            <a:r>
              <a:rPr lang="en-US" altLang="zh-CN" sz="2800"/>
              <a:t>17</a:t>
            </a:r>
            <a:r>
              <a:rPr lang="zh-CN" altLang="en-US" sz="2800"/>
              <a:t>章 第</a:t>
            </a:r>
            <a:r>
              <a:rPr lang="en-US" altLang="zh-CN" sz="2800"/>
              <a:t>18</a:t>
            </a:r>
            <a:r>
              <a:rPr lang="zh-CN" altLang="en-US" sz="2800"/>
              <a:t>章及</a:t>
            </a:r>
            <a:r>
              <a:rPr lang="en-US" altLang="zh-CN" sz="2800"/>
              <a:t>PL/0</a:t>
            </a:r>
            <a:r>
              <a:rPr lang="zh-CN" altLang="en-US" sz="2800"/>
              <a:t>、</a:t>
            </a:r>
            <a:r>
              <a:rPr lang="en-US" altLang="zh-CN" sz="2800"/>
              <a:t>Pascal-s</a:t>
            </a:r>
            <a:r>
              <a:rPr lang="zh-CN" altLang="en-US" sz="2800"/>
              <a:t>编译器源代码</a:t>
            </a:r>
            <a:r>
              <a:rPr lang="en-US" altLang="zh-CN" sz="2800"/>
              <a:t> </a:t>
            </a:r>
          </a:p>
          <a:p>
            <a:pPr eaLnBrk="1" hangingPunct="1">
              <a:lnSpc>
                <a:spcPct val="80000"/>
              </a:lnSpc>
            </a:pPr>
            <a:r>
              <a:rPr lang="zh-CN" altLang="en-US" sz="2800"/>
              <a:t>参考书</a:t>
            </a:r>
          </a:p>
          <a:p>
            <a:pPr lvl="1" eaLnBrk="1" hangingPunct="1">
              <a:lnSpc>
                <a:spcPct val="80000"/>
              </a:lnSpc>
            </a:pPr>
            <a:r>
              <a:rPr lang="en-US" altLang="zh-CN" sz="2200"/>
              <a:t>Compilers: Principles, Techniques, and Tools. By Alfred V. AHO, Ravi SETHI and Jeffrey D. ULLMAN</a:t>
            </a:r>
          </a:p>
          <a:p>
            <a:pPr lvl="1" eaLnBrk="1" hangingPunct="1">
              <a:lnSpc>
                <a:spcPct val="80000"/>
              </a:lnSpc>
            </a:pPr>
            <a:r>
              <a:rPr lang="zh-CN" altLang="en-US" sz="2200"/>
              <a:t>中文版：编译原理，李建中，姜守旭译，机械工业出版社</a:t>
            </a:r>
            <a:endParaRPr lang="en-US" altLang="zh-CN" sz="2200"/>
          </a:p>
          <a:p>
            <a:pPr lvl="1" eaLnBrk="1" hangingPunct="1">
              <a:lnSpc>
                <a:spcPct val="80000"/>
              </a:lnSpc>
              <a:buFont typeface="Wingdings" panose="05000000000000000000" pitchFamily="2" charset="2"/>
              <a:buNone/>
            </a:pPr>
            <a:r>
              <a:rPr lang="en-US" altLang="zh-CN" sz="2200"/>
              <a:t>                 </a:t>
            </a:r>
            <a:r>
              <a:rPr lang="zh-CN" altLang="en-US" sz="2200"/>
              <a:t>编译原理，赵建华，郑滔，戴新宇译</a:t>
            </a:r>
          </a:p>
          <a:p>
            <a:pPr lvl="1" eaLnBrk="1" hangingPunct="1">
              <a:lnSpc>
                <a:spcPct val="80000"/>
              </a:lnSpc>
            </a:pPr>
            <a:r>
              <a:rPr lang="en-US" altLang="zh-CN" sz="2200"/>
              <a:t>Advanced Compiler Design and Implementation. By Steven S. Muchnick.</a:t>
            </a:r>
          </a:p>
          <a:p>
            <a:pPr lvl="1" eaLnBrk="1" hangingPunct="1">
              <a:lnSpc>
                <a:spcPct val="80000"/>
              </a:lnSpc>
            </a:pPr>
            <a:r>
              <a:rPr lang="zh-CN" altLang="en-US" sz="2200"/>
              <a:t>中文版：高级编译器设计与实现，赵克佳，沈志宇译，机械工业出版社</a:t>
            </a:r>
            <a:endParaRPr lang="zh-CN" altLang="en-US" sz="2400"/>
          </a:p>
          <a:p>
            <a:pPr eaLnBrk="1" hangingPunct="1">
              <a:lnSpc>
                <a:spcPct val="80000"/>
              </a:lnSpc>
            </a:pPr>
            <a:endParaRPr lang="en-US" altLang="zh-CN" sz="2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矩形 2">
            <a:extLst>
              <a:ext uri="{FF2B5EF4-FFF2-40B4-BE49-F238E27FC236}">
                <a16:creationId xmlns:a16="http://schemas.microsoft.com/office/drawing/2014/main" id="{EBDFBC54-6FD8-4DD0-8171-46A692C3F049}"/>
              </a:ext>
            </a:extLst>
          </p:cNvPr>
          <p:cNvSpPr>
            <a:spLocks noChangeArrowheads="1"/>
          </p:cNvSpPr>
          <p:nvPr/>
        </p:nvSpPr>
        <p:spPr bwMode="auto">
          <a:xfrm>
            <a:off x="395536" y="260648"/>
            <a:ext cx="5832648" cy="3139321"/>
          </a:xfrm>
          <a:prstGeom prst="rect">
            <a:avLst/>
          </a:prstGeom>
          <a:gradFill>
            <a:gsLst>
              <a:gs pos="0">
                <a:schemeClr val="accent2">
                  <a:lumMod val="20000"/>
                  <a:lumOff val="80000"/>
                </a:schemeClr>
              </a:gs>
              <a:gs pos="100000">
                <a:schemeClr val="bg1"/>
              </a:gs>
            </a:gsLst>
            <a:lin ang="13200000" scaled="0"/>
          </a:gradFill>
          <a:ln>
            <a:gradFill>
              <a:gsLst>
                <a:gs pos="0">
                  <a:srgbClr val="0070C0"/>
                </a:gs>
                <a:gs pos="100000">
                  <a:schemeClr val="bg1"/>
                </a:gs>
              </a:gsLst>
              <a:lin ang="5400000" scaled="1"/>
            </a:grad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defRPr/>
            </a:pPr>
            <a:r>
              <a:rPr lang="en-US" altLang="zh-CN" sz="1800" dirty="0">
                <a:solidFill>
                  <a:srgbClr val="333333"/>
                </a:solidFill>
                <a:latin typeface="+mn-ea"/>
                <a:ea typeface="+mn-ea"/>
                <a:cs typeface="Times New Roman" panose="02020603050405020304" pitchFamily="18" charset="0"/>
              </a:rPr>
              <a:t>      </a:t>
            </a:r>
            <a:r>
              <a:rPr lang="zh-CN" altLang="zh-CN" sz="1800" dirty="0">
                <a:solidFill>
                  <a:srgbClr val="333333"/>
                </a:solidFill>
                <a:latin typeface="+mn-ea"/>
                <a:ea typeface="+mn-ea"/>
                <a:cs typeface="Times New Roman" panose="02020603050405020304" pitchFamily="18" charset="0"/>
              </a:rPr>
              <a:t>在本学期开学的时候，我对编译课程设计还是十分畏惧的，因为自己以前从来没有写过几千行代码的课程设计，也很难想象出如何能够实现一个小型的编译器，因为以前也从来没有接触过编译原理的相关内容。但是，一学期走下来后，归功于课程合理的设计和引导，让我能够按照指引一步一步地逐渐构造出一个编译器。</a:t>
            </a:r>
            <a:br>
              <a:rPr lang="en-US" altLang="zh-CN" sz="1800" dirty="0">
                <a:solidFill>
                  <a:srgbClr val="333333"/>
                </a:solidFill>
                <a:latin typeface="+mn-ea"/>
                <a:ea typeface="+mn-ea"/>
                <a:cs typeface="Times New Roman" panose="02020603050405020304" pitchFamily="18" charset="0"/>
              </a:rPr>
            </a:br>
            <a:r>
              <a:rPr lang="en-US" altLang="zh-CN" sz="1800" dirty="0">
                <a:solidFill>
                  <a:srgbClr val="333333"/>
                </a:solidFill>
                <a:latin typeface="+mn-ea"/>
                <a:ea typeface="+mn-ea"/>
                <a:cs typeface="Times New Roman" panose="02020603050405020304" pitchFamily="18" charset="0"/>
              </a:rPr>
              <a:t>    </a:t>
            </a:r>
            <a:r>
              <a:rPr lang="zh-CN" altLang="zh-CN" sz="1800" dirty="0">
                <a:solidFill>
                  <a:srgbClr val="333333"/>
                </a:solidFill>
                <a:latin typeface="+mn-ea"/>
                <a:ea typeface="+mn-ea"/>
                <a:cs typeface="Times New Roman" panose="02020603050405020304" pitchFamily="18" charset="0"/>
              </a:rPr>
              <a:t>从文法解读作业开始，通过阅读文法并编写测试程序，让我对本学期需要处理和分析的文法有了一个更熟悉的掌握，为后续各阶段的作业打好基础。毕竟如果连要处理的文法都不熟悉的话，那后面构造编译器的时候肯定会出现无穷无尽的</a:t>
            </a:r>
            <a:r>
              <a:rPr lang="en-US" altLang="zh-CN" sz="1800" dirty="0">
                <a:solidFill>
                  <a:srgbClr val="333333"/>
                </a:solidFill>
                <a:latin typeface="+mn-ea"/>
                <a:ea typeface="+mn-ea"/>
                <a:cs typeface="Times New Roman" panose="02020603050405020304" pitchFamily="18" charset="0"/>
              </a:rPr>
              <a:t>bug</a:t>
            </a:r>
            <a:r>
              <a:rPr lang="zh-CN" altLang="zh-CN" sz="1800" dirty="0">
                <a:solidFill>
                  <a:srgbClr val="333333"/>
                </a:solidFill>
                <a:latin typeface="+mn-ea"/>
                <a:ea typeface="+mn-ea"/>
                <a:cs typeface="Times New Roman" panose="02020603050405020304" pitchFamily="18" charset="0"/>
              </a:rPr>
              <a:t>。</a:t>
            </a:r>
            <a:endParaRPr lang="zh-CN" altLang="en-US" sz="1800" dirty="0">
              <a:latin typeface="+mn-ea"/>
              <a:ea typeface="+mn-ea"/>
            </a:endParaRPr>
          </a:p>
        </p:txBody>
      </p:sp>
      <p:sp>
        <p:nvSpPr>
          <p:cNvPr id="49155" name="矩形 3">
            <a:extLst>
              <a:ext uri="{FF2B5EF4-FFF2-40B4-BE49-F238E27FC236}">
                <a16:creationId xmlns:a16="http://schemas.microsoft.com/office/drawing/2014/main" id="{BE4C4B77-60DB-45D5-893A-A77911819F62}"/>
              </a:ext>
            </a:extLst>
          </p:cNvPr>
          <p:cNvSpPr>
            <a:spLocks noChangeArrowheads="1"/>
          </p:cNvSpPr>
          <p:nvPr/>
        </p:nvSpPr>
        <p:spPr bwMode="auto">
          <a:xfrm>
            <a:off x="1403648" y="3573016"/>
            <a:ext cx="6625109" cy="3139321"/>
          </a:xfrm>
          <a:prstGeom prst="rect">
            <a:avLst/>
          </a:prstGeom>
          <a:gradFill>
            <a:gsLst>
              <a:gs pos="0">
                <a:schemeClr val="accent2">
                  <a:lumMod val="20000"/>
                  <a:lumOff val="80000"/>
                </a:schemeClr>
              </a:gs>
              <a:gs pos="100000">
                <a:schemeClr val="bg1"/>
              </a:gs>
            </a:gsLst>
            <a:lin ang="13200000" scaled="0"/>
          </a:gradFill>
          <a:ln>
            <a:gradFill>
              <a:gsLst>
                <a:gs pos="0">
                  <a:srgbClr val="0070C0"/>
                </a:gs>
                <a:gs pos="100000">
                  <a:schemeClr val="bg1"/>
                </a:gs>
              </a:gsLst>
              <a:lin ang="5400000" scaled="1"/>
            </a:grad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ClrTx/>
              <a:buSzTx/>
              <a:buFont typeface="Wingdings" panose="05000000000000000000" pitchFamily="2" charset="2"/>
              <a:buNone/>
              <a:defRPr/>
            </a:pPr>
            <a:r>
              <a:rPr lang="en-US" altLang="zh-CN" sz="1800" dirty="0">
                <a:solidFill>
                  <a:srgbClr val="333333"/>
                </a:solidFill>
                <a:latin typeface="+mn-ea"/>
                <a:ea typeface="+mn-ea"/>
                <a:cs typeface="Times New Roman" panose="02020603050405020304" pitchFamily="18" charset="0"/>
              </a:rPr>
              <a:t>    </a:t>
            </a:r>
            <a:r>
              <a:rPr lang="zh-CN" altLang="zh-CN" sz="1800" dirty="0">
                <a:solidFill>
                  <a:srgbClr val="333333"/>
                </a:solidFill>
                <a:latin typeface="+mn-ea"/>
                <a:ea typeface="+mn-ea"/>
                <a:cs typeface="Times New Roman" panose="02020603050405020304" pitchFamily="18" charset="0"/>
              </a:rPr>
              <a:t>在编译课设的学习中，让我亲自切实的实现了从词法分析，到语法分析，错误处理，代码生成等任务，这些任务固然锻炼了我的代码能力，同时极其有效的加深了我对于编译理论知识的进一步的理解与体会，但是，我认为更重要的是，我在编写代码的过程中，对于代码整体结构安排的理解，对于整个代码架构的组建的认识，是我这学期编译课设带给我的最宝贵的礼物。在上学期</a:t>
            </a:r>
            <a:r>
              <a:rPr lang="en-US" altLang="zh-CN" sz="1800" dirty="0">
                <a:solidFill>
                  <a:srgbClr val="333333"/>
                </a:solidFill>
                <a:latin typeface="+mn-ea"/>
                <a:ea typeface="+mn-ea"/>
                <a:cs typeface="Times New Roman" panose="02020603050405020304" pitchFamily="18" charset="0"/>
              </a:rPr>
              <a:t>OS</a:t>
            </a:r>
            <a:r>
              <a:rPr lang="zh-CN" altLang="zh-CN" sz="1800" dirty="0">
                <a:solidFill>
                  <a:srgbClr val="333333"/>
                </a:solidFill>
                <a:latin typeface="+mn-ea"/>
                <a:ea typeface="+mn-ea"/>
                <a:cs typeface="Times New Roman" panose="02020603050405020304" pitchFamily="18" charset="0"/>
              </a:rPr>
              <a:t>的学习中，我初步认识了什么是工程化管理，什么是功能化分布。而在这学期的编译课设中，我实地的操作了工程化的代码结构，通过自己几次的设计，重构，再设计的操作，使我进一步的理解了如何提前进行代码布局，怎样布局最为合理，如何预留接口，怎样增量开发最为合理等。</a:t>
            </a:r>
            <a:endParaRPr lang="zh-CN" altLang="en-US" sz="1800" dirty="0">
              <a:solidFill>
                <a:srgbClr val="333333"/>
              </a:solidFill>
              <a:latin typeface="+mn-ea"/>
              <a:ea typeface="+mn-ea"/>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矩形 1">
            <a:extLst>
              <a:ext uri="{FF2B5EF4-FFF2-40B4-BE49-F238E27FC236}">
                <a16:creationId xmlns:a16="http://schemas.microsoft.com/office/drawing/2014/main" id="{E5C757E0-2204-4634-A303-733BA857456E}"/>
              </a:ext>
            </a:extLst>
          </p:cNvPr>
          <p:cNvSpPr>
            <a:spLocks noChangeArrowheads="1"/>
          </p:cNvSpPr>
          <p:nvPr/>
        </p:nvSpPr>
        <p:spPr bwMode="auto">
          <a:xfrm>
            <a:off x="1187624" y="1268760"/>
            <a:ext cx="6552728" cy="4801314"/>
          </a:xfrm>
          <a:prstGeom prst="rect">
            <a:avLst/>
          </a:prstGeom>
          <a:gradFill>
            <a:gsLst>
              <a:gs pos="0">
                <a:srgbClr val="DDE2F3"/>
              </a:gs>
              <a:gs pos="100000">
                <a:schemeClr val="bg1"/>
              </a:gs>
            </a:gsLst>
            <a:lin ang="5400000" scaled="1"/>
          </a:gradFill>
          <a:ln>
            <a:noFill/>
          </a:ln>
          <a:effectLst>
            <a:innerShdw blurRad="76200" dist="50800" dir="18900000">
              <a:prstClr val="black">
                <a:alpha val="32000"/>
              </a:prstClr>
            </a:innerShdw>
          </a:effec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defRPr/>
            </a:pPr>
            <a:r>
              <a:rPr lang="en-US" altLang="zh-CN" sz="1800" dirty="0">
                <a:solidFill>
                  <a:srgbClr val="333333"/>
                </a:solidFill>
                <a:latin typeface="+mn-ea"/>
                <a:ea typeface="+mn-ea"/>
                <a:cs typeface="Times New Roman" panose="02020603050405020304" pitchFamily="18" charset="0"/>
              </a:rPr>
              <a:t>    </a:t>
            </a:r>
            <a:r>
              <a:rPr lang="zh-CN" altLang="zh-CN" sz="1800" dirty="0">
                <a:solidFill>
                  <a:srgbClr val="333333"/>
                </a:solidFill>
                <a:latin typeface="+mn-ea"/>
                <a:ea typeface="+mn-ea"/>
                <a:cs typeface="Times New Roman" panose="02020603050405020304" pitchFamily="18" charset="0"/>
              </a:rPr>
              <a:t>这学期内完成的编译课设是我有史以来写过的最大工程项目，我最大的收获便是</a:t>
            </a:r>
            <a:r>
              <a:rPr lang="zh-CN" altLang="zh-CN" sz="1800" b="1" dirty="0">
                <a:solidFill>
                  <a:srgbClr val="333333"/>
                </a:solidFill>
                <a:latin typeface="+mn-ea"/>
                <a:ea typeface="+mn-ea"/>
                <a:cs typeface="Times New Roman" panose="02020603050405020304" pitchFamily="18" charset="0"/>
              </a:rPr>
              <a:t>用于设计的精力一定要远远大于用于编码的精力</a:t>
            </a:r>
            <a:r>
              <a:rPr lang="zh-CN" altLang="en-US" sz="1800" b="1" dirty="0">
                <a:solidFill>
                  <a:srgbClr val="333333"/>
                </a:solidFill>
                <a:latin typeface="+mn-ea"/>
                <a:ea typeface="+mn-ea"/>
                <a:cs typeface="Times New Roman" panose="02020603050405020304" pitchFamily="18" charset="0"/>
              </a:rPr>
              <a:t>。</a:t>
            </a:r>
            <a:br>
              <a:rPr lang="en-US" altLang="zh-CN" sz="1800" b="1" dirty="0">
                <a:solidFill>
                  <a:srgbClr val="333333"/>
                </a:solidFill>
                <a:latin typeface="+mn-ea"/>
                <a:ea typeface="+mn-ea"/>
                <a:cs typeface="Times New Roman" panose="02020603050405020304" pitchFamily="18" charset="0"/>
              </a:rPr>
            </a:br>
            <a:r>
              <a:rPr lang="en-US" altLang="zh-CN" sz="1800" b="1" dirty="0">
                <a:solidFill>
                  <a:srgbClr val="333333"/>
                </a:solidFill>
                <a:latin typeface="+mn-ea"/>
                <a:ea typeface="+mn-ea"/>
                <a:cs typeface="Times New Roman" panose="02020603050405020304" pitchFamily="18" charset="0"/>
              </a:rPr>
              <a:t>    </a:t>
            </a:r>
            <a:r>
              <a:rPr lang="zh-CN" altLang="zh-CN" sz="1800" dirty="0">
                <a:solidFill>
                  <a:srgbClr val="333333"/>
                </a:solidFill>
                <a:latin typeface="+mn-ea"/>
                <a:ea typeface="+mn-ea"/>
                <a:cs typeface="Times New Roman" panose="02020603050405020304" pitchFamily="18" charset="0"/>
              </a:rPr>
              <a:t>我的编译器在设计的初期花费了大量的时间来构思架构和设计相应的接口，这使得我在整个课设中都没有遇到需要超过</a:t>
            </a:r>
            <a:r>
              <a:rPr lang="en-US" altLang="zh-CN" sz="1800" dirty="0">
                <a:solidFill>
                  <a:srgbClr val="333333"/>
                </a:solidFill>
                <a:latin typeface="+mn-ea"/>
                <a:ea typeface="+mn-ea"/>
                <a:cs typeface="Times New Roman" panose="02020603050405020304" pitchFamily="18" charset="0"/>
              </a:rPr>
              <a:t>10</a:t>
            </a:r>
            <a:r>
              <a:rPr lang="zh-CN" altLang="zh-CN" sz="1800" dirty="0">
                <a:solidFill>
                  <a:srgbClr val="333333"/>
                </a:solidFill>
                <a:latin typeface="+mn-ea"/>
                <a:ea typeface="+mn-ea"/>
                <a:cs typeface="Times New Roman" panose="02020603050405020304" pitchFamily="18" charset="0"/>
              </a:rPr>
              <a:t>分钟的代码重构，这也是对于面向对象设计和可扩展性设计的一次绝佳的练习机会。</a:t>
            </a:r>
            <a:br>
              <a:rPr lang="en-US" altLang="zh-CN" sz="1800" dirty="0">
                <a:solidFill>
                  <a:srgbClr val="333333"/>
                </a:solidFill>
                <a:latin typeface="+mn-ea"/>
                <a:ea typeface="+mn-ea"/>
                <a:cs typeface="Times New Roman" panose="02020603050405020304" pitchFamily="18" charset="0"/>
              </a:rPr>
            </a:br>
            <a:r>
              <a:rPr lang="en-US" altLang="zh-CN" sz="1800" dirty="0">
                <a:solidFill>
                  <a:srgbClr val="333333"/>
                </a:solidFill>
                <a:latin typeface="+mn-ea"/>
                <a:ea typeface="+mn-ea"/>
                <a:cs typeface="Times New Roman" panose="02020603050405020304" pitchFamily="18" charset="0"/>
              </a:rPr>
              <a:t>    </a:t>
            </a:r>
            <a:r>
              <a:rPr lang="zh-CN" altLang="zh-CN" sz="1800" dirty="0">
                <a:solidFill>
                  <a:srgbClr val="333333"/>
                </a:solidFill>
                <a:latin typeface="+mn-ea"/>
                <a:ea typeface="+mn-ea"/>
                <a:cs typeface="Times New Roman" panose="02020603050405020304" pitchFamily="18" charset="0"/>
              </a:rPr>
              <a:t>在代码调试方面，我实现了一系列的自动测试框架，并在测试程序库的基础上建立了超过</a:t>
            </a:r>
            <a:r>
              <a:rPr lang="en-US" altLang="zh-CN" sz="1800" dirty="0">
                <a:solidFill>
                  <a:srgbClr val="333333"/>
                </a:solidFill>
                <a:latin typeface="+mn-ea"/>
                <a:ea typeface="+mn-ea"/>
                <a:cs typeface="Times New Roman" panose="02020603050405020304" pitchFamily="18" charset="0"/>
              </a:rPr>
              <a:t>100</a:t>
            </a:r>
            <a:r>
              <a:rPr lang="zh-CN" altLang="zh-CN" sz="1800" dirty="0">
                <a:solidFill>
                  <a:srgbClr val="333333"/>
                </a:solidFill>
                <a:latin typeface="+mn-ea"/>
                <a:ea typeface="+mn-ea"/>
                <a:cs typeface="Times New Roman" panose="02020603050405020304" pitchFamily="18" charset="0"/>
              </a:rPr>
              <a:t>个测试点的本地测试库，每一次的增量开发和优化后，只需要通过回归测试便能有较大的把握认为程序的鲁棒性较高。</a:t>
            </a:r>
            <a:br>
              <a:rPr lang="en-US" altLang="zh-CN" sz="1800" dirty="0">
                <a:solidFill>
                  <a:srgbClr val="333333"/>
                </a:solidFill>
                <a:latin typeface="+mn-ea"/>
                <a:ea typeface="+mn-ea"/>
                <a:cs typeface="Times New Roman" panose="02020603050405020304" pitchFamily="18" charset="0"/>
              </a:rPr>
            </a:br>
            <a:r>
              <a:rPr lang="en-US" altLang="zh-CN" sz="1800" dirty="0">
                <a:solidFill>
                  <a:srgbClr val="333333"/>
                </a:solidFill>
                <a:latin typeface="+mn-ea"/>
                <a:ea typeface="+mn-ea"/>
                <a:cs typeface="Times New Roman" panose="02020603050405020304" pitchFamily="18" charset="0"/>
              </a:rPr>
              <a:t>    </a:t>
            </a:r>
            <a:r>
              <a:rPr lang="zh-CN" altLang="zh-CN" sz="1800" dirty="0">
                <a:solidFill>
                  <a:srgbClr val="333333"/>
                </a:solidFill>
                <a:latin typeface="+mn-ea"/>
                <a:ea typeface="+mn-ea"/>
                <a:cs typeface="Times New Roman" panose="02020603050405020304" pitchFamily="18" charset="0"/>
              </a:rPr>
              <a:t>经过了这一学期的编译器开发，今后的软件工程课程设计甚至是实际的工程项目中，我都将拥有较大的自信和架构设计经验，（虽然这相比于大工程的</a:t>
            </a:r>
            <a:r>
              <a:rPr lang="en-US" altLang="zh-CN" sz="1800" dirty="0">
                <a:solidFill>
                  <a:srgbClr val="333333"/>
                </a:solidFill>
                <a:latin typeface="+mn-ea"/>
                <a:ea typeface="+mn-ea"/>
                <a:cs typeface="Times New Roman" panose="02020603050405020304" pitchFamily="18" charset="0"/>
              </a:rPr>
              <a:t>10w+</a:t>
            </a:r>
            <a:r>
              <a:rPr lang="zh-CN" altLang="zh-CN" sz="1800" dirty="0">
                <a:solidFill>
                  <a:srgbClr val="333333"/>
                </a:solidFill>
                <a:latin typeface="+mn-ea"/>
                <a:ea typeface="+mn-ea"/>
                <a:cs typeface="Times New Roman" panose="02020603050405020304" pitchFamily="18" charset="0"/>
              </a:rPr>
              <a:t>代码不算什么），同时面对</a:t>
            </a:r>
            <a:r>
              <a:rPr lang="en-US" altLang="zh-CN" sz="1800" dirty="0">
                <a:solidFill>
                  <a:srgbClr val="333333"/>
                </a:solidFill>
                <a:latin typeface="+mn-ea"/>
                <a:ea typeface="+mn-ea"/>
                <a:cs typeface="Times New Roman" panose="02020603050405020304" pitchFamily="18" charset="0"/>
              </a:rPr>
              <a:t>debug</a:t>
            </a:r>
            <a:r>
              <a:rPr lang="zh-CN" altLang="zh-CN" sz="1800" dirty="0">
                <a:solidFill>
                  <a:srgbClr val="333333"/>
                </a:solidFill>
                <a:latin typeface="+mn-ea"/>
                <a:ea typeface="+mn-ea"/>
                <a:cs typeface="Times New Roman" panose="02020603050405020304" pitchFamily="18" charset="0"/>
              </a:rPr>
              <a:t>，从上而下地寻找错误点，这一学期地训练是本科阶段不可多得的宝贵经验。</a:t>
            </a:r>
            <a:br>
              <a:rPr lang="en-US" altLang="zh-CN" sz="1800" dirty="0">
                <a:solidFill>
                  <a:srgbClr val="333333"/>
                </a:solidFill>
                <a:latin typeface="+mn-ea"/>
                <a:ea typeface="+mn-ea"/>
                <a:cs typeface="Times New Roman" panose="02020603050405020304" pitchFamily="18" charset="0"/>
              </a:rPr>
            </a:br>
            <a:endParaRPr lang="zh-CN" altLang="en-US" sz="1800" dirty="0">
              <a:latin typeface="+mn-ea"/>
              <a:ea typeface="+mn-ea"/>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44EAFA4-5382-445F-B4B7-B6892AE8F902}"/>
              </a:ext>
            </a:extLst>
          </p:cNvPr>
          <p:cNvSpPr/>
          <p:nvPr/>
        </p:nvSpPr>
        <p:spPr>
          <a:xfrm>
            <a:off x="1258888" y="1052513"/>
            <a:ext cx="6175375" cy="5032375"/>
          </a:xfrm>
          <a:prstGeom prst="rect">
            <a:avLst/>
          </a:prstGeom>
          <a:gradFill>
            <a:gsLst>
              <a:gs pos="0">
                <a:srgbClr val="DDE2F3"/>
              </a:gs>
              <a:gs pos="100000">
                <a:schemeClr val="bg1"/>
              </a:gs>
            </a:gsLst>
            <a:lin ang="14400000" scaled="0"/>
          </a:gradFill>
          <a:effectLst>
            <a:outerShdw blurRad="50800" dist="38100" dir="5400000" algn="t" rotWithShape="0">
              <a:prstClr val="black">
                <a:alpha val="40000"/>
              </a:prstClr>
            </a:outerShdw>
          </a:effectLst>
        </p:spPr>
        <p:txBody>
          <a:bodyPr>
            <a:spAutoFit/>
          </a:bodyPr>
          <a:lstStyle/>
          <a:p>
            <a:pPr indent="266700" algn="just">
              <a:lnSpc>
                <a:spcPct val="150000"/>
              </a:lnSpc>
              <a:spcAft>
                <a:spcPts val="0"/>
              </a:spcAft>
              <a:defRPr/>
            </a:pPr>
            <a:r>
              <a:rPr lang="en-US" altLang="zh-CN" kern="100" dirty="0">
                <a:latin typeface="等线" panose="02010600030101010101" pitchFamily="2" charset="-122"/>
                <a:cs typeface="Times New Roman" panose="02020603050405020304" pitchFamily="18" charset="0"/>
              </a:rPr>
              <a:t>  </a:t>
            </a:r>
            <a:r>
              <a:rPr lang="zh-CN" altLang="zh-CN" kern="100" dirty="0">
                <a:latin typeface="等线" panose="02010600030101010101" pitchFamily="2" charset="-122"/>
                <a:cs typeface="Times New Roman" panose="02020603050405020304" pitchFamily="18" charset="0"/>
              </a:rPr>
              <a:t>最终，我在竞速中也取得了让我满意的成绩，这离不开前期的耗费大量时间的思考和设计。在每次开始一个新阶段作业之前，我往往会先花好几天独立地思考从何开始写起，要怎样写，把每一个步骤想明白之后，再开始敲代码。这样做在开始几天的产出当然为</a:t>
            </a:r>
            <a:r>
              <a:rPr lang="en-US" altLang="zh-CN" kern="100" dirty="0">
                <a:latin typeface="等线" panose="02010600030101010101" pitchFamily="2" charset="-122"/>
                <a:cs typeface="Times New Roman" panose="02020603050405020304" pitchFamily="18" charset="0"/>
              </a:rPr>
              <a:t>0</a:t>
            </a:r>
            <a:r>
              <a:rPr lang="zh-CN" altLang="zh-CN" kern="100" dirty="0">
                <a:latin typeface="等线" panose="02010600030101010101" pitchFamily="2" charset="-122"/>
                <a:cs typeface="Times New Roman" panose="02020603050405020304" pitchFamily="18" charset="0"/>
              </a:rPr>
              <a:t>，看着别人进展飞速也确实很心急，但是我明白我不能急，这是必要的时间。一旦开始动手写，我的进度应该是飞速的，最终结果也往往是尽人意的，不需要我花很大的时间去</a:t>
            </a:r>
            <a:r>
              <a:rPr lang="en-US" altLang="zh-CN" kern="100" dirty="0">
                <a:latin typeface="等线" panose="02010600030101010101" pitchFamily="2" charset="-122"/>
                <a:cs typeface="Times New Roman" panose="02020603050405020304" pitchFamily="18" charset="0"/>
              </a:rPr>
              <a:t>debug</a:t>
            </a:r>
            <a:r>
              <a:rPr lang="zh-CN" altLang="zh-CN" kern="100" dirty="0">
                <a:latin typeface="等线" panose="02010600030101010101" pitchFamily="2" charset="-122"/>
                <a:cs typeface="Times New Roman" panose="02020603050405020304" pitchFamily="18" charset="0"/>
              </a:rPr>
              <a:t>，就算有</a:t>
            </a:r>
            <a:r>
              <a:rPr lang="en-US" altLang="zh-CN" kern="100" dirty="0">
                <a:latin typeface="等线" panose="02010600030101010101" pitchFamily="2" charset="-122"/>
                <a:cs typeface="Times New Roman" panose="02020603050405020304" pitchFamily="18" charset="0"/>
              </a:rPr>
              <a:t>bug</a:t>
            </a:r>
            <a:r>
              <a:rPr lang="zh-CN" altLang="zh-CN" kern="100" dirty="0">
                <a:latin typeface="等线" panose="02010600030101010101" pitchFamily="2" charset="-122"/>
                <a:cs typeface="Times New Roman" panose="02020603050405020304" pitchFamily="18" charset="0"/>
              </a:rPr>
              <a:t>也是手抖的小问题，而不是发现自己设计有漏洞，需要重构那种问题。这离不开我前期的思考，我只是把别人重构的时间放在前面进行设计罢了，这就是我在编译课设中的一些经验，也是少走不少弯路的原因。</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矩形 2">
            <a:extLst>
              <a:ext uri="{FF2B5EF4-FFF2-40B4-BE49-F238E27FC236}">
                <a16:creationId xmlns:a16="http://schemas.microsoft.com/office/drawing/2014/main" id="{C43071C7-CBAE-43F9-9D83-C4524F5C3D60}"/>
              </a:ext>
            </a:extLst>
          </p:cNvPr>
          <p:cNvSpPr>
            <a:spLocks noChangeArrowheads="1"/>
          </p:cNvSpPr>
          <p:nvPr/>
        </p:nvSpPr>
        <p:spPr bwMode="auto">
          <a:xfrm>
            <a:off x="323850" y="3284538"/>
            <a:ext cx="6732588" cy="3140075"/>
          </a:xfrm>
          <a:prstGeom prst="rect">
            <a:avLst/>
          </a:prstGeom>
          <a:gradFill>
            <a:gsLst>
              <a:gs pos="0">
                <a:srgbClr val="D9EDE9"/>
              </a:gs>
              <a:gs pos="100000">
                <a:schemeClr val="bg1"/>
              </a:gs>
            </a:gsLst>
            <a:lin ang="14400000" scaled="0"/>
          </a:gra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defRPr/>
            </a:pPr>
            <a:r>
              <a:rPr lang="en-US" altLang="zh-CN" sz="1800">
                <a:solidFill>
                  <a:srgbClr val="333333"/>
                </a:solidFill>
                <a:latin typeface="+mn-ea"/>
                <a:ea typeface="+mn-ea"/>
                <a:cs typeface="Times New Roman" panose="02020603050405020304" pitchFamily="18" charset="0"/>
              </a:rPr>
              <a:t>    </a:t>
            </a:r>
            <a:r>
              <a:rPr lang="zh-CN" altLang="zh-CN" sz="1800">
                <a:solidFill>
                  <a:srgbClr val="333333"/>
                </a:solidFill>
                <a:latin typeface="+mn-ea"/>
                <a:ea typeface="+mn-ea"/>
                <a:cs typeface="Times New Roman" panose="02020603050405020304" pitchFamily="18" charset="0"/>
              </a:rPr>
              <a:t>在</a:t>
            </a:r>
            <a:r>
              <a:rPr lang="zh-CN" altLang="zh-CN" sz="1800" dirty="0">
                <a:solidFill>
                  <a:srgbClr val="333333"/>
                </a:solidFill>
                <a:latin typeface="+mn-ea"/>
                <a:ea typeface="+mn-ea"/>
                <a:cs typeface="Times New Roman" panose="02020603050405020304" pitchFamily="18" charset="0"/>
              </a:rPr>
              <a:t>设计编译器的过程中，我最大的体验就是预先设计是十分重要的，尤其是对于这样一种大工程。以前都是写完代码再照着代码写设计文档，这样就会导致自己在写代码的时候写一步想一步，然后可能今晚写的东西最后发现要全部推翻重来，如果预先设计好一些大致的架构，这样在书写代码的时候就会势如破竹。我记得在提取了每一步大致的框架之后，我只用了一个下午就写完了大致两千行左右的语法分析部分，然后通过一个晚上的</a:t>
            </a:r>
            <a:r>
              <a:rPr lang="en-US" altLang="zh-CN" sz="1800">
                <a:solidFill>
                  <a:srgbClr val="333333"/>
                </a:solidFill>
                <a:latin typeface="+mn-ea"/>
                <a:ea typeface="+mn-ea"/>
                <a:cs typeface="Times New Roman" panose="02020603050405020304" pitchFamily="18" charset="0"/>
              </a:rPr>
              <a:t>debug</a:t>
            </a:r>
            <a:r>
              <a:rPr lang="zh-CN" altLang="zh-CN" sz="1800">
                <a:solidFill>
                  <a:srgbClr val="333333"/>
                </a:solidFill>
                <a:latin typeface="+mn-ea"/>
                <a:ea typeface="+mn-ea"/>
                <a:cs typeface="Times New Roman" panose="02020603050405020304" pitchFamily="18" charset="0"/>
              </a:rPr>
              <a:t>就</a:t>
            </a:r>
            <a:r>
              <a:rPr lang="en-US" altLang="zh-CN" sz="1800">
                <a:solidFill>
                  <a:srgbClr val="333333"/>
                </a:solidFill>
                <a:latin typeface="+mn-ea"/>
                <a:ea typeface="+mn-ea"/>
                <a:cs typeface="Times New Roman" panose="02020603050405020304" pitchFamily="18" charset="0"/>
              </a:rPr>
              <a:t>ac</a:t>
            </a:r>
            <a:r>
              <a:rPr lang="zh-CN" altLang="zh-CN" sz="1800">
                <a:solidFill>
                  <a:srgbClr val="333333"/>
                </a:solidFill>
                <a:latin typeface="+mn-ea"/>
                <a:ea typeface="+mn-ea"/>
                <a:cs typeface="Times New Roman" panose="02020603050405020304" pitchFamily="18" charset="0"/>
              </a:rPr>
              <a:t>了</a:t>
            </a:r>
            <a:r>
              <a:rPr lang="zh-CN" altLang="zh-CN" sz="1800" dirty="0">
                <a:solidFill>
                  <a:srgbClr val="333333"/>
                </a:solidFill>
                <a:latin typeface="+mn-ea"/>
                <a:ea typeface="+mn-ea"/>
                <a:cs typeface="Times New Roman" panose="02020603050405020304" pitchFamily="18" charset="0"/>
              </a:rPr>
              <a:t>。以及后面的代码生成阶段，预先设计好四元式和如何通过四元式生成代码，这样写代码的时候才会有条不紊，尤其对于循环、条件语句，要生成怎么样的四元式，每个四元式对应什么，设计完之后再写就不会有混乱的感觉。</a:t>
            </a:r>
            <a:endParaRPr lang="zh-CN" altLang="en-US" sz="1800" dirty="0">
              <a:latin typeface="+mn-ea"/>
              <a:ea typeface="+mn-ea"/>
              <a:cs typeface="Times New Roman" panose="02020603050405020304" pitchFamily="18" charset="0"/>
            </a:endParaRPr>
          </a:p>
        </p:txBody>
      </p:sp>
      <p:sp>
        <p:nvSpPr>
          <p:cNvPr id="4" name="矩形 3">
            <a:extLst>
              <a:ext uri="{FF2B5EF4-FFF2-40B4-BE49-F238E27FC236}">
                <a16:creationId xmlns:a16="http://schemas.microsoft.com/office/drawing/2014/main" id="{5D664B31-C5C3-454F-B260-BDCE89E46363}"/>
              </a:ext>
            </a:extLst>
          </p:cNvPr>
          <p:cNvSpPr/>
          <p:nvPr/>
        </p:nvSpPr>
        <p:spPr>
          <a:xfrm>
            <a:off x="1258888" y="333375"/>
            <a:ext cx="6732587" cy="2584450"/>
          </a:xfrm>
          <a:prstGeom prst="rect">
            <a:avLst/>
          </a:prstGeom>
          <a:gradFill>
            <a:gsLst>
              <a:gs pos="0">
                <a:srgbClr val="D9EDE9"/>
              </a:gs>
              <a:gs pos="100000">
                <a:schemeClr val="bg1"/>
              </a:gs>
            </a:gsLst>
            <a:lin ang="4200000" scaled="0"/>
          </a:gradFill>
          <a:ln>
            <a:noFill/>
          </a:ln>
        </p:spPr>
        <p:txBody>
          <a:bodyPr>
            <a:spAutoFit/>
          </a:bodyPr>
          <a:lstStyle/>
          <a:p>
            <a:pPr>
              <a:defRPr/>
            </a:pPr>
            <a:r>
              <a:rPr lang="en-US" altLang="zh-CN" dirty="0">
                <a:solidFill>
                  <a:srgbClr val="333333"/>
                </a:solidFill>
                <a:latin typeface="+mn-ea"/>
                <a:ea typeface="+mn-ea"/>
                <a:cs typeface="Times New Roman" panose="02020603050405020304" pitchFamily="18" charset="0"/>
              </a:rPr>
              <a:t>    </a:t>
            </a:r>
            <a:r>
              <a:rPr lang="zh-CN" altLang="zh-CN" dirty="0">
                <a:solidFill>
                  <a:srgbClr val="333333"/>
                </a:solidFill>
                <a:latin typeface="+mn-ea"/>
                <a:ea typeface="+mn-ea"/>
                <a:cs typeface="Times New Roman" panose="02020603050405020304" pitchFamily="18" charset="0"/>
              </a:rPr>
              <a:t>之前写过最长的代码，无非是 </a:t>
            </a:r>
            <a:r>
              <a:rPr lang="en-US" altLang="zh-CN" dirty="0">
                <a:solidFill>
                  <a:srgbClr val="333333"/>
                </a:solidFill>
                <a:latin typeface="+mn-ea"/>
                <a:ea typeface="+mn-ea"/>
                <a:cs typeface="Times New Roman" panose="02020603050405020304" pitchFamily="18" charset="0"/>
              </a:rPr>
              <a:t>OO</a:t>
            </a:r>
            <a:r>
              <a:rPr lang="zh-CN" altLang="zh-CN" dirty="0">
                <a:solidFill>
                  <a:srgbClr val="333333"/>
                </a:solidFill>
                <a:latin typeface="+mn-ea"/>
                <a:ea typeface="+mn-ea"/>
                <a:cs typeface="Times New Roman" panose="02020603050405020304" pitchFamily="18" charset="0"/>
              </a:rPr>
              <a:t>面向对象课程每周一次的作业，那时不过也就 </a:t>
            </a:r>
            <a:r>
              <a:rPr lang="en-US" altLang="zh-CN" dirty="0">
                <a:solidFill>
                  <a:srgbClr val="333333"/>
                </a:solidFill>
                <a:latin typeface="+mn-ea"/>
                <a:ea typeface="+mn-ea"/>
                <a:cs typeface="Times New Roman" panose="02020603050405020304" pitchFamily="18" charset="0"/>
              </a:rPr>
              <a:t>1000 </a:t>
            </a:r>
            <a:r>
              <a:rPr lang="zh-CN" altLang="zh-CN" dirty="0">
                <a:solidFill>
                  <a:srgbClr val="333333"/>
                </a:solidFill>
                <a:latin typeface="+mn-ea"/>
                <a:ea typeface="+mn-ea"/>
                <a:cs typeface="Times New Roman" panose="02020603050405020304" pitchFamily="18" charset="0"/>
              </a:rPr>
              <a:t>行。而此时 </a:t>
            </a:r>
            <a:r>
              <a:rPr lang="en-US" altLang="zh-CN" dirty="0">
                <a:solidFill>
                  <a:srgbClr val="333333"/>
                </a:solidFill>
                <a:latin typeface="+mn-ea"/>
                <a:ea typeface="+mn-ea"/>
                <a:cs typeface="Times New Roman" panose="02020603050405020304" pitchFamily="18" charset="0"/>
              </a:rPr>
              <a:t>4000 </a:t>
            </a:r>
            <a:r>
              <a:rPr lang="zh-CN" altLang="zh-CN" dirty="0">
                <a:solidFill>
                  <a:srgbClr val="333333"/>
                </a:solidFill>
                <a:latin typeface="+mn-ea"/>
                <a:ea typeface="+mn-ea"/>
                <a:cs typeface="Times New Roman" panose="02020603050405020304" pitchFamily="18" charset="0"/>
              </a:rPr>
              <a:t>多行的代码， 注定会是一个很大的挑战。如何设计、 如何构造、如何实现，都成为代码书写中必须要思考的问题。或许一个设计上的失误，就回到一次代码的大批量重构，每一次重构都是一个复杂而又痛苦的过程。 开发过 </a:t>
            </a:r>
            <a:r>
              <a:rPr lang="en-US" altLang="zh-CN" dirty="0">
                <a:solidFill>
                  <a:srgbClr val="333333"/>
                </a:solidFill>
                <a:latin typeface="+mn-ea"/>
                <a:ea typeface="+mn-ea"/>
                <a:cs typeface="Times New Roman" panose="02020603050405020304" pitchFamily="18" charset="0"/>
              </a:rPr>
              <a:t>4000 </a:t>
            </a:r>
            <a:r>
              <a:rPr lang="zh-CN" altLang="zh-CN" dirty="0">
                <a:solidFill>
                  <a:srgbClr val="333333"/>
                </a:solidFill>
                <a:latin typeface="+mn-ea"/>
                <a:ea typeface="+mn-ea"/>
                <a:cs typeface="Times New Roman" panose="02020603050405020304" pitchFamily="18" charset="0"/>
              </a:rPr>
              <a:t>行级别的代码后，也充分地理解了写设计文档的重要性，写设计文档，不仅是给别人看，也是为了让自己更加清楚地认识自己的代码，更加深入地加深自己对代码的印象，为后期自己修改、扩展代码提供了很大的方便</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1">
            <a:extLst>
              <a:ext uri="{FF2B5EF4-FFF2-40B4-BE49-F238E27FC236}">
                <a16:creationId xmlns:a16="http://schemas.microsoft.com/office/drawing/2014/main" id="{81AD803A-0567-4305-A32F-6E20317C8283}"/>
              </a:ext>
            </a:extLst>
          </p:cNvPr>
          <p:cNvSpPr>
            <a:spLocks noChangeArrowheads="1"/>
          </p:cNvSpPr>
          <p:nvPr/>
        </p:nvSpPr>
        <p:spPr bwMode="auto">
          <a:xfrm>
            <a:off x="1125538" y="2924175"/>
            <a:ext cx="6892925" cy="3694113"/>
          </a:xfrm>
          <a:prstGeom prst="rect">
            <a:avLst/>
          </a:prstGeom>
          <a:gradFill>
            <a:gsLst>
              <a:gs pos="0">
                <a:srgbClr val="FFEDCB"/>
              </a:gs>
              <a:gs pos="100000">
                <a:srgbClr val="FFCC99"/>
              </a:gs>
            </a:gsLst>
            <a:lin ang="14400000" scaled="0"/>
          </a:gra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defRPr/>
            </a:pPr>
            <a:r>
              <a:rPr lang="en-US" altLang="zh-CN" sz="1800" dirty="0">
                <a:solidFill>
                  <a:srgbClr val="333333"/>
                </a:solidFill>
                <a:latin typeface="+mn-ea"/>
                <a:ea typeface="+mn-ea"/>
                <a:cs typeface="Times New Roman" panose="02020603050405020304" pitchFamily="18" charset="0"/>
              </a:rPr>
              <a:t>   </a:t>
            </a:r>
            <a:r>
              <a:rPr lang="zh-CN" altLang="zh-CN" sz="1800" dirty="0">
                <a:solidFill>
                  <a:srgbClr val="333333"/>
                </a:solidFill>
                <a:latin typeface="+mn-ea"/>
                <a:ea typeface="+mn-ea"/>
                <a:cs typeface="Times New Roman" panose="02020603050405020304" pitchFamily="18" charset="0"/>
              </a:rPr>
              <a:t>本学期的编译课程，我认为自己的收获很大。</a:t>
            </a:r>
            <a:br>
              <a:rPr lang="en-US" altLang="zh-CN" sz="1800" dirty="0">
                <a:solidFill>
                  <a:srgbClr val="333333"/>
                </a:solidFill>
                <a:latin typeface="+mn-ea"/>
                <a:ea typeface="+mn-ea"/>
                <a:cs typeface="Times New Roman" panose="02020603050405020304" pitchFamily="18" charset="0"/>
              </a:rPr>
            </a:br>
            <a:r>
              <a:rPr lang="en-US" altLang="zh-CN" sz="1800" dirty="0">
                <a:solidFill>
                  <a:srgbClr val="333333"/>
                </a:solidFill>
                <a:latin typeface="+mn-ea"/>
                <a:ea typeface="+mn-ea"/>
                <a:cs typeface="Times New Roman" panose="02020603050405020304" pitchFamily="18" charset="0"/>
              </a:rPr>
              <a:t>   </a:t>
            </a:r>
            <a:r>
              <a:rPr lang="zh-CN" altLang="zh-CN" sz="1800" dirty="0">
                <a:solidFill>
                  <a:srgbClr val="333333"/>
                </a:solidFill>
                <a:latin typeface="+mn-ea"/>
                <a:ea typeface="+mn-ea"/>
                <a:cs typeface="Times New Roman" panose="02020603050405020304" pitchFamily="18" charset="0"/>
              </a:rPr>
              <a:t>还记得学期初，老师给我们看了一份往年的感想。其中提到</a:t>
            </a:r>
            <a:r>
              <a:rPr lang="en-US" altLang="zh-CN" sz="1800" dirty="0">
                <a:solidFill>
                  <a:srgbClr val="333333"/>
                </a:solidFill>
                <a:latin typeface="+mn-ea"/>
                <a:ea typeface="+mn-ea"/>
                <a:cs typeface="Times New Roman" panose="02020603050405020304" pitchFamily="18" charset="0"/>
              </a:rPr>
              <a:t>“</a:t>
            </a:r>
            <a:r>
              <a:rPr lang="zh-CN" altLang="zh-CN" sz="1800" dirty="0">
                <a:solidFill>
                  <a:srgbClr val="333333"/>
                </a:solidFill>
                <a:latin typeface="+mn-ea"/>
                <a:ea typeface="+mn-ea"/>
                <a:cs typeface="Times New Roman" panose="02020603050405020304" pitchFamily="18" charset="0"/>
              </a:rPr>
              <a:t>本来觉得什么都不会，没想到一步一步跟着做，真的实现了一个简单的编译器</a:t>
            </a:r>
            <a:r>
              <a:rPr lang="en-US" altLang="zh-CN" sz="1800" dirty="0">
                <a:solidFill>
                  <a:srgbClr val="333333"/>
                </a:solidFill>
                <a:latin typeface="+mn-ea"/>
                <a:ea typeface="+mn-ea"/>
                <a:cs typeface="Times New Roman" panose="02020603050405020304" pitchFamily="18" charset="0"/>
              </a:rPr>
              <a:t>”</a:t>
            </a:r>
            <a:r>
              <a:rPr lang="zh-CN" altLang="zh-CN" sz="1800" dirty="0">
                <a:solidFill>
                  <a:srgbClr val="333333"/>
                </a:solidFill>
                <a:latin typeface="+mn-ea"/>
                <a:ea typeface="+mn-ea"/>
                <a:cs typeface="Times New Roman" panose="02020603050405020304" pitchFamily="18" charset="0"/>
              </a:rPr>
              <a:t>。我就很有这种感觉。从一开始，觉得理论与实践脱节，听完理论课根本不知道怎么动手写代码。到后来对编译器设计逐步有了自己的简单构想。比如词法分析时，一开始一头雾水，不知如何下手。认真地翻阅了课件与课本后，发现原来课本上已经有了样例代码，照葫芦画瓢地将词法分析实现。</a:t>
            </a:r>
            <a:br>
              <a:rPr lang="en-US" altLang="zh-CN" sz="1800" dirty="0">
                <a:solidFill>
                  <a:srgbClr val="333333"/>
                </a:solidFill>
                <a:latin typeface="+mn-ea"/>
                <a:ea typeface="+mn-ea"/>
                <a:cs typeface="Times New Roman" panose="02020603050405020304" pitchFamily="18" charset="0"/>
              </a:rPr>
            </a:br>
            <a:r>
              <a:rPr lang="en-US" altLang="zh-CN" sz="1800" dirty="0">
                <a:solidFill>
                  <a:srgbClr val="333333"/>
                </a:solidFill>
                <a:latin typeface="+mn-ea"/>
                <a:ea typeface="+mn-ea"/>
                <a:cs typeface="Times New Roman" panose="02020603050405020304" pitchFamily="18" charset="0"/>
              </a:rPr>
              <a:t>   </a:t>
            </a:r>
            <a:r>
              <a:rPr lang="zh-CN" altLang="zh-CN" sz="1800" dirty="0">
                <a:solidFill>
                  <a:srgbClr val="333333"/>
                </a:solidFill>
                <a:latin typeface="+mn-ea"/>
                <a:ea typeface="+mn-ea"/>
                <a:cs typeface="Times New Roman" panose="02020603050405020304" pitchFamily="18" charset="0"/>
              </a:rPr>
              <a:t>这学期的编译课设，我的感受是设计逐步递进，难度逐步提高。我经历过几个小时就写完第一次的文法解读，也体验了肝到凌晨三点完成了</a:t>
            </a:r>
            <a:r>
              <a:rPr lang="en-US" altLang="zh-CN" sz="1800" dirty="0">
                <a:solidFill>
                  <a:srgbClr val="333333"/>
                </a:solidFill>
                <a:latin typeface="+mn-ea"/>
                <a:ea typeface="+mn-ea"/>
                <a:cs typeface="Times New Roman" panose="02020603050405020304" pitchFamily="18" charset="0"/>
              </a:rPr>
              <a:t>2000+</a:t>
            </a:r>
            <a:r>
              <a:rPr lang="zh-CN" altLang="zh-CN" sz="1800" dirty="0">
                <a:solidFill>
                  <a:srgbClr val="333333"/>
                </a:solidFill>
                <a:latin typeface="+mn-ea"/>
                <a:ea typeface="+mn-ea"/>
                <a:cs typeface="Times New Roman" panose="02020603050405020304" pitchFamily="18" charset="0"/>
              </a:rPr>
              <a:t>行的语法分析。令我庆幸的是，大改的架构以后，从面向过程到面向对象，直到最后我的代码也没有出现大的架构的问题，实现了初步的</a:t>
            </a:r>
            <a:r>
              <a:rPr lang="en-US" altLang="zh-CN" sz="1800" dirty="0">
                <a:solidFill>
                  <a:srgbClr val="333333"/>
                </a:solidFill>
                <a:latin typeface="+mn-ea"/>
                <a:ea typeface="+mn-ea"/>
                <a:cs typeface="Times New Roman" panose="02020603050405020304" pitchFamily="18" charset="0"/>
              </a:rPr>
              <a:t>“</a:t>
            </a:r>
            <a:r>
              <a:rPr lang="zh-CN" altLang="zh-CN" sz="1800" dirty="0">
                <a:solidFill>
                  <a:srgbClr val="333333"/>
                </a:solidFill>
                <a:latin typeface="+mn-ea"/>
                <a:ea typeface="+mn-ea"/>
                <a:cs typeface="Times New Roman" panose="02020603050405020304" pitchFamily="18" charset="0"/>
              </a:rPr>
              <a:t>增量开发</a:t>
            </a:r>
            <a:r>
              <a:rPr lang="en-US" altLang="zh-CN" sz="1800" dirty="0">
                <a:solidFill>
                  <a:srgbClr val="333333"/>
                </a:solidFill>
                <a:latin typeface="+mn-ea"/>
                <a:ea typeface="+mn-ea"/>
                <a:cs typeface="Times New Roman" panose="02020603050405020304" pitchFamily="18" charset="0"/>
              </a:rPr>
              <a:t>”</a:t>
            </a:r>
            <a:r>
              <a:rPr lang="zh-CN" altLang="zh-CN" sz="1800" dirty="0">
                <a:solidFill>
                  <a:srgbClr val="333333"/>
                </a:solidFill>
                <a:latin typeface="+mn-ea"/>
                <a:ea typeface="+mn-ea"/>
                <a:cs typeface="Times New Roman" panose="02020603050405020304" pitchFamily="18" charset="0"/>
              </a:rPr>
              <a:t>。</a:t>
            </a:r>
            <a:endParaRPr lang="zh-CN" altLang="en-US" sz="1800" dirty="0">
              <a:latin typeface="+mn-ea"/>
              <a:ea typeface="+mn-ea"/>
              <a:cs typeface="Times New Roman" panose="02020603050405020304" pitchFamily="18" charset="0"/>
            </a:endParaRPr>
          </a:p>
        </p:txBody>
      </p:sp>
      <p:sp>
        <p:nvSpPr>
          <p:cNvPr id="3" name="矩形 2">
            <a:extLst>
              <a:ext uri="{FF2B5EF4-FFF2-40B4-BE49-F238E27FC236}">
                <a16:creationId xmlns:a16="http://schemas.microsoft.com/office/drawing/2014/main" id="{94063E08-3732-45E7-B7CD-CCA99495B668}"/>
              </a:ext>
            </a:extLst>
          </p:cNvPr>
          <p:cNvSpPr/>
          <p:nvPr/>
        </p:nvSpPr>
        <p:spPr>
          <a:xfrm>
            <a:off x="395288" y="333375"/>
            <a:ext cx="5400675" cy="2338388"/>
          </a:xfrm>
          <a:prstGeom prst="rect">
            <a:avLst/>
          </a:prstGeom>
          <a:gradFill>
            <a:gsLst>
              <a:gs pos="0">
                <a:srgbClr val="FFEDCB"/>
              </a:gs>
              <a:gs pos="100000">
                <a:srgbClr val="FFCC99"/>
              </a:gs>
            </a:gsLst>
            <a:lin ang="2400000" scaled="0"/>
          </a:gradFill>
        </p:spPr>
        <p:txBody>
          <a:bodyPr>
            <a:spAutoFit/>
          </a:bodyPr>
          <a:lstStyle/>
          <a:p>
            <a:pPr algn="just">
              <a:spcAft>
                <a:spcPts val="0"/>
              </a:spcAft>
              <a:defRPr/>
            </a:pPr>
            <a:r>
              <a:rPr lang="en-US" altLang="zh-CN" kern="100" dirty="0">
                <a:solidFill>
                  <a:srgbClr val="333333"/>
                </a:solidFill>
                <a:latin typeface="+mn-ea"/>
                <a:ea typeface="+mn-ea"/>
                <a:cs typeface="Times New Roman" panose="02020603050405020304" pitchFamily="18" charset="0"/>
              </a:rPr>
              <a:t>   </a:t>
            </a:r>
            <a:r>
              <a:rPr lang="zh-CN" altLang="zh-CN" kern="100" dirty="0">
                <a:solidFill>
                  <a:srgbClr val="333333"/>
                </a:solidFill>
                <a:latin typeface="+mn-ea"/>
                <a:ea typeface="+mn-ea"/>
                <a:cs typeface="Times New Roman" panose="02020603050405020304" pitchFamily="18" charset="0"/>
              </a:rPr>
              <a:t>设计优先，自从大二的计算机组成课设以来，就一直贯穿于计算机专业的各门课程之中，而一次又一次课程的实践，让我对个思想的感触愈发深刻。</a:t>
            </a:r>
            <a:br>
              <a:rPr lang="en-US" altLang="zh-CN" kern="100" dirty="0">
                <a:solidFill>
                  <a:srgbClr val="333333"/>
                </a:solidFill>
                <a:latin typeface="+mn-ea"/>
                <a:ea typeface="+mn-ea"/>
                <a:cs typeface="Times New Roman" panose="02020603050405020304" pitchFamily="18" charset="0"/>
              </a:rPr>
            </a:br>
            <a:r>
              <a:rPr lang="zh-CN" altLang="zh-CN" kern="100" dirty="0">
                <a:solidFill>
                  <a:srgbClr val="333333"/>
                </a:solidFill>
                <a:latin typeface="+mn-ea"/>
                <a:ea typeface="+mn-ea"/>
                <a:cs typeface="Times New Roman" panose="02020603050405020304" pitchFamily="18" charset="0"/>
              </a:rPr>
              <a:t>在编译课设里，每次的设计文档都有编码前设计和编码后修改两个部分，这实际上就是在提醒我们要优先去进行设计，并且在实践中对自己设计中的不足进行修改。这个良好习惯的养成，将是我们终身受用的。</a:t>
            </a:r>
            <a:endParaRPr lang="zh-CN" altLang="zh-CN" sz="2000" kern="100" dirty="0">
              <a:latin typeface="+mn-ea"/>
              <a:ea typeface="+mn-ea"/>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Box 4">
            <a:extLst>
              <a:ext uri="{FF2B5EF4-FFF2-40B4-BE49-F238E27FC236}">
                <a16:creationId xmlns:a16="http://schemas.microsoft.com/office/drawing/2014/main" id="{050DBA7E-0674-4F29-83D9-240CA1BDC032}"/>
              </a:ext>
            </a:extLst>
          </p:cNvPr>
          <p:cNvSpPr txBox="1">
            <a:spLocks noChangeArrowheads="1"/>
          </p:cNvSpPr>
          <p:nvPr/>
        </p:nvSpPr>
        <p:spPr bwMode="auto">
          <a:xfrm>
            <a:off x="2195513" y="4471988"/>
            <a:ext cx="5400675" cy="541337"/>
          </a:xfrm>
          <a:prstGeom prst="rect">
            <a:avLst/>
          </a:prstGeom>
          <a:gradFill rotWithShape="1">
            <a:gsLst>
              <a:gs pos="0">
                <a:srgbClr val="5E9EFF"/>
              </a:gs>
              <a:gs pos="39999">
                <a:srgbClr val="85C2FF"/>
              </a:gs>
              <a:gs pos="70000">
                <a:srgbClr val="C4D6EB"/>
              </a:gs>
              <a:gs pos="100000">
                <a:srgbClr val="FFEBFA"/>
              </a:gs>
            </a:gsLst>
            <a:lin ang="10800000" scaled="1"/>
          </a:gradFill>
          <a:ln w="9525">
            <a:solidFill>
              <a:schemeClr val="accent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800"/>
              <a:t>编译器源代码阅读</a:t>
            </a:r>
          </a:p>
        </p:txBody>
      </p:sp>
      <p:sp>
        <p:nvSpPr>
          <p:cNvPr id="8196" name="TextBox 8">
            <a:extLst>
              <a:ext uri="{FF2B5EF4-FFF2-40B4-BE49-F238E27FC236}">
                <a16:creationId xmlns:a16="http://schemas.microsoft.com/office/drawing/2014/main" id="{E16B8735-E86A-4E6B-AAC2-E0EF8737FE7F}"/>
              </a:ext>
            </a:extLst>
          </p:cNvPr>
          <p:cNvSpPr txBox="1">
            <a:spLocks noChangeArrowheads="1"/>
          </p:cNvSpPr>
          <p:nvPr/>
        </p:nvSpPr>
        <p:spPr bwMode="auto">
          <a:xfrm>
            <a:off x="2195513" y="3933825"/>
            <a:ext cx="5400675" cy="503238"/>
          </a:xfrm>
          <a:prstGeom prst="rect">
            <a:avLst/>
          </a:prstGeom>
          <a:gradFill rotWithShape="1">
            <a:gsLst>
              <a:gs pos="0">
                <a:srgbClr val="5E9EFF"/>
              </a:gs>
              <a:gs pos="39999">
                <a:srgbClr val="85C2FF"/>
              </a:gs>
              <a:gs pos="70000">
                <a:srgbClr val="C4D6EB"/>
              </a:gs>
              <a:gs pos="100000">
                <a:srgbClr val="FFEBFA"/>
              </a:gs>
            </a:gsLst>
            <a:lin ang="10800000" scaled="1"/>
          </a:gradFill>
          <a:ln w="9525">
            <a:solidFill>
              <a:schemeClr val="accent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800"/>
              <a:t>编译器设计</a:t>
            </a:r>
          </a:p>
        </p:txBody>
      </p:sp>
      <p:sp>
        <p:nvSpPr>
          <p:cNvPr id="8197" name="矩形 28">
            <a:extLst>
              <a:ext uri="{FF2B5EF4-FFF2-40B4-BE49-F238E27FC236}">
                <a16:creationId xmlns:a16="http://schemas.microsoft.com/office/drawing/2014/main" id="{DD5932A5-AB13-4A6E-8D00-E575C1E07A83}"/>
              </a:ext>
            </a:extLst>
          </p:cNvPr>
          <p:cNvSpPr>
            <a:spLocks noChangeArrowheads="1"/>
          </p:cNvSpPr>
          <p:nvPr/>
        </p:nvSpPr>
        <p:spPr bwMode="auto">
          <a:xfrm>
            <a:off x="2266950" y="2349500"/>
            <a:ext cx="520700" cy="1223963"/>
          </a:xfrm>
          <a:prstGeom prst="rect">
            <a:avLst/>
          </a:prstGeom>
          <a:solidFill>
            <a:srgbClr val="CCECFF"/>
          </a:solidFill>
          <a:ln w="9525">
            <a:solidFill>
              <a:srgbClr val="FFC000"/>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800"/>
              <a:t>词法分析</a:t>
            </a:r>
          </a:p>
        </p:txBody>
      </p:sp>
      <p:cxnSp>
        <p:nvCxnSpPr>
          <p:cNvPr id="8198" name="直接连接符 46">
            <a:extLst>
              <a:ext uri="{FF2B5EF4-FFF2-40B4-BE49-F238E27FC236}">
                <a16:creationId xmlns:a16="http://schemas.microsoft.com/office/drawing/2014/main" id="{D35690B5-E3E8-4A0E-AF1C-8C4D1876A7F0}"/>
              </a:ext>
            </a:extLst>
          </p:cNvPr>
          <p:cNvCxnSpPr>
            <a:cxnSpLocks noChangeShapeType="1"/>
          </p:cNvCxnSpPr>
          <p:nvPr/>
        </p:nvCxnSpPr>
        <p:spPr bwMode="auto">
          <a:xfrm flipV="1">
            <a:off x="1762125" y="3635375"/>
            <a:ext cx="0" cy="201613"/>
          </a:xfrm>
          <a:prstGeom prst="line">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199" name="矩形 28">
            <a:extLst>
              <a:ext uri="{FF2B5EF4-FFF2-40B4-BE49-F238E27FC236}">
                <a16:creationId xmlns:a16="http://schemas.microsoft.com/office/drawing/2014/main" id="{86BCB5BE-FC5E-45B0-909F-1D46C45998A1}"/>
              </a:ext>
            </a:extLst>
          </p:cNvPr>
          <p:cNvSpPr>
            <a:spLocks noChangeArrowheads="1"/>
          </p:cNvSpPr>
          <p:nvPr/>
        </p:nvSpPr>
        <p:spPr bwMode="auto">
          <a:xfrm>
            <a:off x="1547813" y="3860800"/>
            <a:ext cx="504825" cy="1200150"/>
          </a:xfrm>
          <a:prstGeom prst="rect">
            <a:avLst/>
          </a:prstGeom>
          <a:solidFill>
            <a:srgbClr val="CCECFF"/>
          </a:solidFill>
          <a:ln w="9525">
            <a:solidFill>
              <a:srgbClr val="FFC000"/>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800"/>
              <a:t>文法解读</a:t>
            </a:r>
          </a:p>
        </p:txBody>
      </p:sp>
      <p:sp>
        <p:nvSpPr>
          <p:cNvPr id="11271" name="Rectangle 2">
            <a:extLst>
              <a:ext uri="{FF2B5EF4-FFF2-40B4-BE49-F238E27FC236}">
                <a16:creationId xmlns:a16="http://schemas.microsoft.com/office/drawing/2014/main" id="{89565064-242E-4FDA-A076-07B5E8C76AA5}"/>
              </a:ext>
            </a:extLst>
          </p:cNvPr>
          <p:cNvSpPr>
            <a:spLocks noGrp="1" noChangeArrowheads="1"/>
          </p:cNvSpPr>
          <p:nvPr>
            <p:ph type="title"/>
          </p:nvPr>
        </p:nvSpPr>
        <p:spPr>
          <a:xfrm>
            <a:off x="827088" y="608013"/>
            <a:ext cx="7793037" cy="839787"/>
          </a:xfrm>
        </p:spPr>
        <p:txBody>
          <a:bodyPr/>
          <a:lstStyle/>
          <a:p>
            <a:pPr eaLnBrk="1" hangingPunct="1"/>
            <a:r>
              <a:rPr lang="zh-CN" altLang="en-US"/>
              <a:t>理论课与实验作业概览</a:t>
            </a:r>
          </a:p>
        </p:txBody>
      </p:sp>
      <p:sp>
        <p:nvSpPr>
          <p:cNvPr id="8201" name="矩形 28">
            <a:extLst>
              <a:ext uri="{FF2B5EF4-FFF2-40B4-BE49-F238E27FC236}">
                <a16:creationId xmlns:a16="http://schemas.microsoft.com/office/drawing/2014/main" id="{8A2D5499-D9CE-4044-BFC8-D057432A0FA3}"/>
              </a:ext>
            </a:extLst>
          </p:cNvPr>
          <p:cNvSpPr>
            <a:spLocks noChangeArrowheads="1"/>
          </p:cNvSpPr>
          <p:nvPr/>
        </p:nvSpPr>
        <p:spPr bwMode="auto">
          <a:xfrm>
            <a:off x="1584325" y="5186363"/>
            <a:ext cx="541338" cy="831850"/>
          </a:xfrm>
          <a:prstGeom prst="rect">
            <a:avLst/>
          </a:prstGeom>
          <a:solidFill>
            <a:srgbClr val="FFCCCC"/>
          </a:solidFill>
          <a:ln w="9525">
            <a:solidFill>
              <a:schemeClr val="accent1"/>
            </a:solidFill>
            <a:miter lim="800000"/>
            <a:headEnd/>
            <a:tailEnd/>
          </a:ln>
        </p:spPr>
        <p:txBody>
          <a:bodyPr lIns="36000" tIns="36000" rIns="36000" bIns="360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200"/>
              <a:t>文法和语言的概念和表示</a:t>
            </a:r>
          </a:p>
        </p:txBody>
      </p:sp>
      <p:sp>
        <p:nvSpPr>
          <p:cNvPr id="8202" name="矩形 28">
            <a:extLst>
              <a:ext uri="{FF2B5EF4-FFF2-40B4-BE49-F238E27FC236}">
                <a16:creationId xmlns:a16="http://schemas.microsoft.com/office/drawing/2014/main" id="{FFC282E6-E130-4DB8-89E6-6A5E10B6205D}"/>
              </a:ext>
            </a:extLst>
          </p:cNvPr>
          <p:cNvSpPr>
            <a:spLocks noChangeArrowheads="1"/>
          </p:cNvSpPr>
          <p:nvPr/>
        </p:nvSpPr>
        <p:spPr bwMode="auto">
          <a:xfrm>
            <a:off x="2155825" y="5186363"/>
            <a:ext cx="503238" cy="831850"/>
          </a:xfrm>
          <a:prstGeom prst="rect">
            <a:avLst/>
          </a:prstGeom>
          <a:solidFill>
            <a:srgbClr val="FFCCCC"/>
          </a:solidFill>
          <a:ln w="9525">
            <a:solidFill>
              <a:schemeClr val="accent1"/>
            </a:solidFill>
            <a:miter lim="800000"/>
            <a:headEnd/>
            <a:tailEnd/>
          </a:ln>
        </p:spPr>
        <p:txBody>
          <a:bodyPr vert="eaVert"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200"/>
              <a:t>词法分析</a:t>
            </a:r>
          </a:p>
        </p:txBody>
      </p:sp>
      <p:sp>
        <p:nvSpPr>
          <p:cNvPr id="8203" name="矩形 28">
            <a:extLst>
              <a:ext uri="{FF2B5EF4-FFF2-40B4-BE49-F238E27FC236}">
                <a16:creationId xmlns:a16="http://schemas.microsoft.com/office/drawing/2014/main" id="{67DA9269-D5FB-43FC-9668-479723271D9B}"/>
              </a:ext>
            </a:extLst>
          </p:cNvPr>
          <p:cNvSpPr>
            <a:spLocks noChangeArrowheads="1"/>
          </p:cNvSpPr>
          <p:nvPr/>
        </p:nvSpPr>
        <p:spPr bwMode="auto">
          <a:xfrm>
            <a:off x="2686050" y="5187950"/>
            <a:ext cx="503238" cy="831850"/>
          </a:xfrm>
          <a:prstGeom prst="rect">
            <a:avLst/>
          </a:prstGeom>
          <a:solidFill>
            <a:srgbClr val="FFCCCC"/>
          </a:solidFill>
          <a:ln w="9525">
            <a:solidFill>
              <a:schemeClr val="accent1"/>
            </a:solidFill>
            <a:miter lim="800000"/>
            <a:headEnd/>
            <a:tailEnd/>
          </a:ln>
        </p:spPr>
        <p:txBody>
          <a:bodyPr vert="eaVert"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buClrTx/>
              <a:buSzTx/>
              <a:buFont typeface="Wingdings" panose="05000000000000000000" pitchFamily="2" charset="2"/>
              <a:buNone/>
            </a:pPr>
            <a:r>
              <a:rPr lang="zh-CN" altLang="en-US" sz="1200"/>
              <a:t>语法分析</a:t>
            </a:r>
          </a:p>
        </p:txBody>
      </p:sp>
      <p:sp>
        <p:nvSpPr>
          <p:cNvPr id="8204" name="矩形 28">
            <a:extLst>
              <a:ext uri="{FF2B5EF4-FFF2-40B4-BE49-F238E27FC236}">
                <a16:creationId xmlns:a16="http://schemas.microsoft.com/office/drawing/2014/main" id="{B36A551D-130A-47C3-9A0D-4DBA26B3D4F2}"/>
              </a:ext>
            </a:extLst>
          </p:cNvPr>
          <p:cNvSpPr>
            <a:spLocks noChangeArrowheads="1"/>
          </p:cNvSpPr>
          <p:nvPr/>
        </p:nvSpPr>
        <p:spPr bwMode="auto">
          <a:xfrm>
            <a:off x="4284663" y="5186363"/>
            <a:ext cx="539750" cy="831850"/>
          </a:xfrm>
          <a:prstGeom prst="rect">
            <a:avLst/>
          </a:prstGeom>
          <a:solidFill>
            <a:srgbClr val="FFCCCC"/>
          </a:solidFill>
          <a:ln w="9525">
            <a:solidFill>
              <a:schemeClr val="accent1"/>
            </a:solidFill>
            <a:miter lim="800000"/>
            <a:headEnd/>
            <a:tailEnd/>
          </a:ln>
        </p:spPr>
        <p:txBody>
          <a:bodyPr lIns="36000" tIns="36000" rIns="36000" bIns="3600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200"/>
              <a:t>运行时存储组织及管理</a:t>
            </a:r>
          </a:p>
        </p:txBody>
      </p:sp>
      <p:sp>
        <p:nvSpPr>
          <p:cNvPr id="8205" name="矩形 28">
            <a:extLst>
              <a:ext uri="{FF2B5EF4-FFF2-40B4-BE49-F238E27FC236}">
                <a16:creationId xmlns:a16="http://schemas.microsoft.com/office/drawing/2014/main" id="{9DD1F3F5-8958-4158-A636-CDC4A3FDC423}"/>
              </a:ext>
            </a:extLst>
          </p:cNvPr>
          <p:cNvSpPr>
            <a:spLocks noChangeArrowheads="1"/>
          </p:cNvSpPr>
          <p:nvPr/>
        </p:nvSpPr>
        <p:spPr bwMode="auto">
          <a:xfrm>
            <a:off x="4859338" y="5192713"/>
            <a:ext cx="504825" cy="831850"/>
          </a:xfrm>
          <a:prstGeom prst="rect">
            <a:avLst/>
          </a:prstGeom>
          <a:solidFill>
            <a:srgbClr val="FFCCCC"/>
          </a:solidFill>
          <a:ln w="9525">
            <a:solidFill>
              <a:schemeClr val="accent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200"/>
              <a:t>源程序的中间形式</a:t>
            </a:r>
          </a:p>
        </p:txBody>
      </p:sp>
      <p:sp>
        <p:nvSpPr>
          <p:cNvPr id="8206" name="矩形 28">
            <a:extLst>
              <a:ext uri="{FF2B5EF4-FFF2-40B4-BE49-F238E27FC236}">
                <a16:creationId xmlns:a16="http://schemas.microsoft.com/office/drawing/2014/main" id="{BA76DADA-8489-4478-9567-D8112B2C57E8}"/>
              </a:ext>
            </a:extLst>
          </p:cNvPr>
          <p:cNvSpPr>
            <a:spLocks noChangeArrowheads="1"/>
          </p:cNvSpPr>
          <p:nvPr/>
        </p:nvSpPr>
        <p:spPr bwMode="auto">
          <a:xfrm>
            <a:off x="3754438" y="5186363"/>
            <a:ext cx="504825" cy="831850"/>
          </a:xfrm>
          <a:prstGeom prst="rect">
            <a:avLst/>
          </a:prstGeom>
          <a:solidFill>
            <a:srgbClr val="FFCCCC"/>
          </a:solidFill>
          <a:ln w="9525">
            <a:solidFill>
              <a:schemeClr val="accent1"/>
            </a:solidFill>
            <a:miter lim="800000"/>
            <a:headEnd/>
            <a:tailEnd/>
          </a:ln>
        </p:spPr>
        <p:txBody>
          <a:bodyPr vert="eaVert"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buClrTx/>
              <a:buSzTx/>
              <a:buFont typeface="Wingdings" panose="05000000000000000000" pitchFamily="2" charset="2"/>
              <a:buNone/>
            </a:pPr>
            <a:r>
              <a:rPr lang="zh-CN" altLang="en-US" sz="1200"/>
              <a:t>错误处理</a:t>
            </a:r>
          </a:p>
        </p:txBody>
      </p:sp>
      <p:sp>
        <p:nvSpPr>
          <p:cNvPr id="8207" name="矩形 28">
            <a:extLst>
              <a:ext uri="{FF2B5EF4-FFF2-40B4-BE49-F238E27FC236}">
                <a16:creationId xmlns:a16="http://schemas.microsoft.com/office/drawing/2014/main" id="{63ED4E1D-A10F-48F7-BFBF-C27EB4B1D3A1}"/>
              </a:ext>
            </a:extLst>
          </p:cNvPr>
          <p:cNvSpPr>
            <a:spLocks noChangeArrowheads="1"/>
          </p:cNvSpPr>
          <p:nvPr/>
        </p:nvSpPr>
        <p:spPr bwMode="auto">
          <a:xfrm>
            <a:off x="5413375" y="5180013"/>
            <a:ext cx="503238" cy="831850"/>
          </a:xfrm>
          <a:prstGeom prst="rect">
            <a:avLst/>
          </a:prstGeom>
          <a:solidFill>
            <a:srgbClr val="FFCCCC"/>
          </a:solidFill>
          <a:ln w="9525">
            <a:solidFill>
              <a:schemeClr val="accent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200"/>
              <a:t>语法制导翻译技术</a:t>
            </a:r>
          </a:p>
        </p:txBody>
      </p:sp>
      <p:sp>
        <p:nvSpPr>
          <p:cNvPr id="8208" name="矩形 28">
            <a:extLst>
              <a:ext uri="{FF2B5EF4-FFF2-40B4-BE49-F238E27FC236}">
                <a16:creationId xmlns:a16="http://schemas.microsoft.com/office/drawing/2014/main" id="{3BFB03A4-77D1-455E-9906-224F37D88F69}"/>
              </a:ext>
            </a:extLst>
          </p:cNvPr>
          <p:cNvSpPr>
            <a:spLocks noChangeArrowheads="1"/>
          </p:cNvSpPr>
          <p:nvPr/>
        </p:nvSpPr>
        <p:spPr bwMode="auto">
          <a:xfrm>
            <a:off x="5965825" y="5173663"/>
            <a:ext cx="503238" cy="831850"/>
          </a:xfrm>
          <a:prstGeom prst="rect">
            <a:avLst/>
          </a:prstGeom>
          <a:solidFill>
            <a:srgbClr val="FFCCCC"/>
          </a:solidFill>
          <a:ln w="9525">
            <a:solidFill>
              <a:schemeClr val="accent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200"/>
              <a:t>语义分析代码生成</a:t>
            </a:r>
          </a:p>
        </p:txBody>
      </p:sp>
      <p:sp>
        <p:nvSpPr>
          <p:cNvPr id="8209" name="矩形 28">
            <a:extLst>
              <a:ext uri="{FF2B5EF4-FFF2-40B4-BE49-F238E27FC236}">
                <a16:creationId xmlns:a16="http://schemas.microsoft.com/office/drawing/2014/main" id="{73A0F5CF-840B-447D-A772-CFDA6BC40067}"/>
              </a:ext>
            </a:extLst>
          </p:cNvPr>
          <p:cNvSpPr>
            <a:spLocks noChangeArrowheads="1"/>
          </p:cNvSpPr>
          <p:nvPr/>
        </p:nvSpPr>
        <p:spPr bwMode="auto">
          <a:xfrm>
            <a:off x="7050088" y="5173663"/>
            <a:ext cx="504825" cy="831850"/>
          </a:xfrm>
          <a:prstGeom prst="rect">
            <a:avLst/>
          </a:prstGeom>
          <a:solidFill>
            <a:srgbClr val="FFCCCC"/>
          </a:solidFill>
          <a:ln w="9525">
            <a:solidFill>
              <a:schemeClr val="accent1"/>
            </a:solidFill>
            <a:miter lim="800000"/>
            <a:headEnd/>
            <a:tailEnd/>
          </a:ln>
        </p:spPr>
        <p:txBody>
          <a:bodyPr vert="eaVert"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buClrTx/>
              <a:buSzTx/>
              <a:buFont typeface="Wingdings" panose="05000000000000000000" pitchFamily="2" charset="2"/>
              <a:buNone/>
            </a:pPr>
            <a:r>
              <a:rPr lang="zh-CN" altLang="en-US" sz="1200"/>
              <a:t>代码优化</a:t>
            </a:r>
          </a:p>
        </p:txBody>
      </p:sp>
      <p:sp>
        <p:nvSpPr>
          <p:cNvPr id="8210" name="矩形 28">
            <a:extLst>
              <a:ext uri="{FF2B5EF4-FFF2-40B4-BE49-F238E27FC236}">
                <a16:creationId xmlns:a16="http://schemas.microsoft.com/office/drawing/2014/main" id="{654D4B8F-9CE2-4AFA-B126-6A8116D6F792}"/>
              </a:ext>
            </a:extLst>
          </p:cNvPr>
          <p:cNvSpPr>
            <a:spLocks noChangeArrowheads="1"/>
          </p:cNvSpPr>
          <p:nvPr/>
        </p:nvSpPr>
        <p:spPr bwMode="auto">
          <a:xfrm>
            <a:off x="6513513" y="5173663"/>
            <a:ext cx="503237" cy="831850"/>
          </a:xfrm>
          <a:prstGeom prst="rect">
            <a:avLst/>
          </a:prstGeom>
          <a:solidFill>
            <a:srgbClr val="FFCCCC"/>
          </a:solidFill>
          <a:ln w="9525">
            <a:solidFill>
              <a:schemeClr val="accent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200"/>
              <a:t>目标代码生成优化</a:t>
            </a:r>
          </a:p>
        </p:txBody>
      </p:sp>
      <p:cxnSp>
        <p:nvCxnSpPr>
          <p:cNvPr id="8211" name="直接连接符 49">
            <a:extLst>
              <a:ext uri="{FF2B5EF4-FFF2-40B4-BE49-F238E27FC236}">
                <a16:creationId xmlns:a16="http://schemas.microsoft.com/office/drawing/2014/main" id="{E886915C-80C2-4EA7-B727-9FDEBBBEE4C1}"/>
              </a:ext>
            </a:extLst>
          </p:cNvPr>
          <p:cNvCxnSpPr>
            <a:cxnSpLocks noChangeShapeType="1"/>
          </p:cNvCxnSpPr>
          <p:nvPr/>
        </p:nvCxnSpPr>
        <p:spPr bwMode="auto">
          <a:xfrm flipV="1">
            <a:off x="1546225" y="5119688"/>
            <a:ext cx="6265863" cy="0"/>
          </a:xfrm>
          <a:prstGeom prst="line">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12" name="圆角矩形 52">
            <a:extLst>
              <a:ext uri="{FF2B5EF4-FFF2-40B4-BE49-F238E27FC236}">
                <a16:creationId xmlns:a16="http://schemas.microsoft.com/office/drawing/2014/main" id="{B81500CA-78F2-4D25-A4BB-ED0ABFD9B817}"/>
              </a:ext>
            </a:extLst>
          </p:cNvPr>
          <p:cNvSpPr>
            <a:spLocks noChangeArrowheads="1"/>
          </p:cNvSpPr>
          <p:nvPr/>
        </p:nvSpPr>
        <p:spPr bwMode="auto">
          <a:xfrm>
            <a:off x="2195513" y="2205038"/>
            <a:ext cx="5472112" cy="1512887"/>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8213" name="流程图: 多文档 53">
            <a:extLst>
              <a:ext uri="{FF2B5EF4-FFF2-40B4-BE49-F238E27FC236}">
                <a16:creationId xmlns:a16="http://schemas.microsoft.com/office/drawing/2014/main" id="{2CFEC95F-CD8D-4442-B803-E93B4C4865B4}"/>
              </a:ext>
            </a:extLst>
          </p:cNvPr>
          <p:cNvSpPr>
            <a:spLocks noChangeArrowheads="1"/>
          </p:cNvSpPr>
          <p:nvPr/>
        </p:nvSpPr>
        <p:spPr bwMode="auto">
          <a:xfrm>
            <a:off x="1568450" y="2205038"/>
            <a:ext cx="460375" cy="1430337"/>
          </a:xfrm>
          <a:prstGeom prst="flowChartMultidocument">
            <a:avLst/>
          </a:prstGeom>
          <a:solidFill>
            <a:srgbClr val="99CCFF"/>
          </a:solidFill>
          <a:ln w="9525" algn="ctr">
            <a:solidFill>
              <a:schemeClr val="tx1"/>
            </a:solidFill>
            <a:round/>
            <a:headEnd/>
            <a:tailEnd/>
          </a:ln>
        </p:spPr>
        <p:txBody>
          <a:bodyPr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测试程序</a:t>
            </a:r>
          </a:p>
        </p:txBody>
      </p:sp>
      <p:sp>
        <p:nvSpPr>
          <p:cNvPr id="8214" name="矩形 28">
            <a:extLst>
              <a:ext uri="{FF2B5EF4-FFF2-40B4-BE49-F238E27FC236}">
                <a16:creationId xmlns:a16="http://schemas.microsoft.com/office/drawing/2014/main" id="{CEE38E0C-12E1-437D-A23E-68B9BE984005}"/>
              </a:ext>
            </a:extLst>
          </p:cNvPr>
          <p:cNvSpPr>
            <a:spLocks noChangeArrowheads="1"/>
          </p:cNvSpPr>
          <p:nvPr/>
        </p:nvSpPr>
        <p:spPr bwMode="auto">
          <a:xfrm>
            <a:off x="3214688" y="5180013"/>
            <a:ext cx="504825" cy="831850"/>
          </a:xfrm>
          <a:prstGeom prst="rect">
            <a:avLst/>
          </a:prstGeom>
          <a:solidFill>
            <a:srgbClr val="FFCCCC"/>
          </a:solidFill>
          <a:ln w="9525">
            <a:solidFill>
              <a:schemeClr val="accent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buClrTx/>
              <a:buSzTx/>
              <a:buFont typeface="Wingdings" panose="05000000000000000000" pitchFamily="2" charset="2"/>
              <a:buNone/>
            </a:pPr>
            <a:r>
              <a:rPr lang="zh-CN" altLang="en-US" sz="1200"/>
              <a:t>符号表管理技术</a:t>
            </a:r>
          </a:p>
        </p:txBody>
      </p:sp>
      <p:sp>
        <p:nvSpPr>
          <p:cNvPr id="8215" name="矩形 28">
            <a:extLst>
              <a:ext uri="{FF2B5EF4-FFF2-40B4-BE49-F238E27FC236}">
                <a16:creationId xmlns:a16="http://schemas.microsoft.com/office/drawing/2014/main" id="{987E83B5-A4E1-4803-A678-6C04E0AEA6E1}"/>
              </a:ext>
            </a:extLst>
          </p:cNvPr>
          <p:cNvSpPr>
            <a:spLocks noChangeArrowheads="1"/>
          </p:cNvSpPr>
          <p:nvPr/>
        </p:nvSpPr>
        <p:spPr bwMode="auto">
          <a:xfrm>
            <a:off x="2805113" y="2349500"/>
            <a:ext cx="447675" cy="1223963"/>
          </a:xfrm>
          <a:prstGeom prst="rect">
            <a:avLst/>
          </a:prstGeom>
          <a:solidFill>
            <a:srgbClr val="CCECFF"/>
          </a:solidFill>
          <a:ln w="9525">
            <a:solidFill>
              <a:srgbClr val="FFC000"/>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buClrTx/>
              <a:buSzTx/>
              <a:buFont typeface="Wingdings" panose="05000000000000000000" pitchFamily="2" charset="2"/>
              <a:buNone/>
            </a:pPr>
            <a:r>
              <a:rPr lang="zh-CN" altLang="en-US" sz="1800"/>
              <a:t>语法分析</a:t>
            </a:r>
          </a:p>
        </p:txBody>
      </p:sp>
      <p:sp>
        <p:nvSpPr>
          <p:cNvPr id="8216" name="矩形 28">
            <a:extLst>
              <a:ext uri="{FF2B5EF4-FFF2-40B4-BE49-F238E27FC236}">
                <a16:creationId xmlns:a16="http://schemas.microsoft.com/office/drawing/2014/main" id="{4011BD89-B6E4-4075-AD74-0A551864134F}"/>
              </a:ext>
            </a:extLst>
          </p:cNvPr>
          <p:cNvSpPr>
            <a:spLocks noChangeArrowheads="1"/>
          </p:cNvSpPr>
          <p:nvPr/>
        </p:nvSpPr>
        <p:spPr bwMode="auto">
          <a:xfrm>
            <a:off x="3273425" y="2347913"/>
            <a:ext cx="382588" cy="1222375"/>
          </a:xfrm>
          <a:prstGeom prst="rect">
            <a:avLst/>
          </a:prstGeom>
          <a:solidFill>
            <a:srgbClr val="CCECFF"/>
          </a:solidFill>
          <a:ln w="9525">
            <a:solidFill>
              <a:srgbClr val="FFC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800"/>
              <a:t>符号表</a:t>
            </a:r>
          </a:p>
        </p:txBody>
      </p:sp>
      <p:sp>
        <p:nvSpPr>
          <p:cNvPr id="8217" name="矩形 28">
            <a:extLst>
              <a:ext uri="{FF2B5EF4-FFF2-40B4-BE49-F238E27FC236}">
                <a16:creationId xmlns:a16="http://schemas.microsoft.com/office/drawing/2014/main" id="{D71B4272-546E-4FA7-90CF-95B8898255BF}"/>
              </a:ext>
            </a:extLst>
          </p:cNvPr>
          <p:cNvSpPr>
            <a:spLocks noChangeArrowheads="1"/>
          </p:cNvSpPr>
          <p:nvPr/>
        </p:nvSpPr>
        <p:spPr bwMode="auto">
          <a:xfrm>
            <a:off x="3676650" y="2349500"/>
            <a:ext cx="525463" cy="1214438"/>
          </a:xfrm>
          <a:prstGeom prst="rect">
            <a:avLst/>
          </a:prstGeom>
          <a:solidFill>
            <a:srgbClr val="CCECFF"/>
          </a:solidFill>
          <a:ln w="9525">
            <a:solidFill>
              <a:srgbClr val="FFC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800"/>
              <a:t>错误处理</a:t>
            </a:r>
          </a:p>
        </p:txBody>
      </p:sp>
      <p:sp>
        <p:nvSpPr>
          <p:cNvPr id="8218" name="矩形 28">
            <a:extLst>
              <a:ext uri="{FF2B5EF4-FFF2-40B4-BE49-F238E27FC236}">
                <a16:creationId xmlns:a16="http://schemas.microsoft.com/office/drawing/2014/main" id="{074E5784-B34D-48AE-BA17-F52521DF57BF}"/>
              </a:ext>
            </a:extLst>
          </p:cNvPr>
          <p:cNvSpPr>
            <a:spLocks noChangeArrowheads="1"/>
          </p:cNvSpPr>
          <p:nvPr/>
        </p:nvSpPr>
        <p:spPr bwMode="auto">
          <a:xfrm>
            <a:off x="4210050" y="2347913"/>
            <a:ext cx="2500313" cy="1222375"/>
          </a:xfrm>
          <a:prstGeom prst="rect">
            <a:avLst/>
          </a:prstGeom>
          <a:solidFill>
            <a:srgbClr val="CCECFF"/>
          </a:solidFill>
          <a:ln w="9525">
            <a:solidFill>
              <a:srgbClr val="FFC000"/>
            </a:solidFill>
            <a:miter lim="800000"/>
            <a:headEnd/>
            <a:tailEnd/>
          </a:ln>
        </p:spPr>
        <p:txBody>
          <a:bodyPr vert="eaVert"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800"/>
              <a:t>代码生成语义分析</a:t>
            </a:r>
          </a:p>
        </p:txBody>
      </p:sp>
      <p:sp>
        <p:nvSpPr>
          <p:cNvPr id="8219" name="矩形 28">
            <a:extLst>
              <a:ext uri="{FF2B5EF4-FFF2-40B4-BE49-F238E27FC236}">
                <a16:creationId xmlns:a16="http://schemas.microsoft.com/office/drawing/2014/main" id="{E3D98482-793E-420B-955C-9CEE5AD4C0A2}"/>
              </a:ext>
            </a:extLst>
          </p:cNvPr>
          <p:cNvSpPr>
            <a:spLocks noChangeArrowheads="1"/>
          </p:cNvSpPr>
          <p:nvPr/>
        </p:nvSpPr>
        <p:spPr bwMode="auto">
          <a:xfrm>
            <a:off x="6718300" y="2347913"/>
            <a:ext cx="881063" cy="1216025"/>
          </a:xfrm>
          <a:prstGeom prst="rect">
            <a:avLst/>
          </a:prstGeom>
          <a:solidFill>
            <a:srgbClr val="CCECFF"/>
          </a:solidFill>
          <a:ln w="9525">
            <a:solidFill>
              <a:schemeClr val="accent2"/>
            </a:solidFill>
            <a:miter lim="800000"/>
            <a:headEnd/>
            <a:tailEnd/>
          </a:ln>
        </p:spPr>
        <p:txBody>
          <a:bodyPr vert="eaVert"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800"/>
              <a:t>代码优化</a:t>
            </a:r>
          </a:p>
        </p:txBody>
      </p:sp>
      <p:sp>
        <p:nvSpPr>
          <p:cNvPr id="8220" name="箭头: 右 4">
            <a:extLst>
              <a:ext uri="{FF2B5EF4-FFF2-40B4-BE49-F238E27FC236}">
                <a16:creationId xmlns:a16="http://schemas.microsoft.com/office/drawing/2014/main" id="{BE7E5F0C-F54E-4A60-874C-4B5C768E649E}"/>
              </a:ext>
            </a:extLst>
          </p:cNvPr>
          <p:cNvSpPr>
            <a:spLocks noChangeArrowheads="1"/>
          </p:cNvSpPr>
          <p:nvPr/>
        </p:nvSpPr>
        <p:spPr bwMode="auto">
          <a:xfrm>
            <a:off x="2028825" y="2781300"/>
            <a:ext cx="166688" cy="287338"/>
          </a:xfrm>
          <a:prstGeom prst="rightArrow">
            <a:avLst>
              <a:gd name="adj1" fmla="val 50000"/>
              <a:gd name="adj2" fmla="val 50000"/>
            </a:avLst>
          </a:prstGeom>
          <a:solidFill>
            <a:srgbClr val="99CCFF"/>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201"/>
                                        </p:tgtEl>
                                        <p:attrNameLst>
                                          <p:attrName>style.visibility</p:attrName>
                                        </p:attrNameLst>
                                      </p:cBhvr>
                                      <p:to>
                                        <p:strVal val="visible"/>
                                      </p:to>
                                    </p:set>
                                    <p:animEffect transition="in" filter="wipe(up)">
                                      <p:cBhvr>
                                        <p:cTn id="7" dur="500"/>
                                        <p:tgtEl>
                                          <p:spTgt spid="82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199"/>
                                        </p:tgtEl>
                                        <p:attrNameLst>
                                          <p:attrName>style.visibility</p:attrName>
                                        </p:attrNameLst>
                                      </p:cBhvr>
                                      <p:to>
                                        <p:strVal val="visible"/>
                                      </p:to>
                                    </p:set>
                                    <p:animEffect transition="in" filter="wipe(up)">
                                      <p:cBhvr>
                                        <p:cTn id="12" dur="500"/>
                                        <p:tgtEl>
                                          <p:spTgt spid="81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198"/>
                                        </p:tgtEl>
                                        <p:attrNameLst>
                                          <p:attrName>style.visibility</p:attrName>
                                        </p:attrNameLst>
                                      </p:cBhvr>
                                      <p:to>
                                        <p:strVal val="visible"/>
                                      </p:to>
                                    </p:set>
                                    <p:animEffect transition="in" filter="wipe(down)">
                                      <p:cBhvr>
                                        <p:cTn id="17" dur="500"/>
                                        <p:tgtEl>
                                          <p:spTgt spid="81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213"/>
                                        </p:tgtEl>
                                        <p:attrNameLst>
                                          <p:attrName>style.visibility</p:attrName>
                                        </p:attrNameLst>
                                      </p:cBhvr>
                                      <p:to>
                                        <p:strVal val="visible"/>
                                      </p:to>
                                    </p:set>
                                    <p:animEffect transition="in" filter="wipe(up)">
                                      <p:cBhvr>
                                        <p:cTn id="22" dur="500"/>
                                        <p:tgtEl>
                                          <p:spTgt spid="82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202"/>
                                        </p:tgtEl>
                                        <p:attrNameLst>
                                          <p:attrName>style.visibility</p:attrName>
                                        </p:attrNameLst>
                                      </p:cBhvr>
                                      <p:to>
                                        <p:strVal val="visible"/>
                                      </p:to>
                                    </p:set>
                                    <p:animEffect transition="in" filter="wipe(up)">
                                      <p:cBhvr>
                                        <p:cTn id="27" dur="500"/>
                                        <p:tgtEl>
                                          <p:spTgt spid="82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8197"/>
                                        </p:tgtEl>
                                        <p:attrNameLst>
                                          <p:attrName>style.visibility</p:attrName>
                                        </p:attrNameLst>
                                      </p:cBhvr>
                                      <p:to>
                                        <p:strVal val="visible"/>
                                      </p:to>
                                    </p:set>
                                    <p:anim calcmode="lin" valueType="num">
                                      <p:cBhvr>
                                        <p:cTn id="32" dur="500" fill="hold"/>
                                        <p:tgtEl>
                                          <p:spTgt spid="8197"/>
                                        </p:tgtEl>
                                        <p:attrNameLst>
                                          <p:attrName>ppt_w</p:attrName>
                                        </p:attrNameLst>
                                      </p:cBhvr>
                                      <p:tavLst>
                                        <p:tav tm="0">
                                          <p:val>
                                            <p:fltVal val="0"/>
                                          </p:val>
                                        </p:tav>
                                        <p:tav tm="100000">
                                          <p:val>
                                            <p:strVal val="#ppt_w"/>
                                          </p:val>
                                        </p:tav>
                                      </p:tavLst>
                                    </p:anim>
                                    <p:anim calcmode="lin" valueType="num">
                                      <p:cBhvr>
                                        <p:cTn id="33" dur="500" fill="hold"/>
                                        <p:tgtEl>
                                          <p:spTgt spid="8197"/>
                                        </p:tgtEl>
                                        <p:attrNameLst>
                                          <p:attrName>ppt_h</p:attrName>
                                        </p:attrNameLst>
                                      </p:cBhvr>
                                      <p:tavLst>
                                        <p:tav tm="0">
                                          <p:val>
                                            <p:fltVal val="0"/>
                                          </p:val>
                                        </p:tav>
                                        <p:tav tm="100000">
                                          <p:val>
                                            <p:strVal val="#ppt_h"/>
                                          </p:val>
                                        </p:tav>
                                      </p:tavLst>
                                    </p:anim>
                                    <p:animEffect transition="in" filter="fade">
                                      <p:cBhvr>
                                        <p:cTn id="34" dur="500"/>
                                        <p:tgtEl>
                                          <p:spTgt spid="819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8203"/>
                                        </p:tgtEl>
                                        <p:attrNameLst>
                                          <p:attrName>style.visibility</p:attrName>
                                        </p:attrNameLst>
                                      </p:cBhvr>
                                      <p:to>
                                        <p:strVal val="visible"/>
                                      </p:to>
                                    </p:set>
                                    <p:animEffect transition="in" filter="wipe(up)">
                                      <p:cBhvr>
                                        <p:cTn id="39" dur="500"/>
                                        <p:tgtEl>
                                          <p:spTgt spid="820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8215"/>
                                        </p:tgtEl>
                                        <p:attrNameLst>
                                          <p:attrName>style.visibility</p:attrName>
                                        </p:attrNameLst>
                                      </p:cBhvr>
                                      <p:to>
                                        <p:strVal val="visible"/>
                                      </p:to>
                                    </p:set>
                                    <p:anim calcmode="lin" valueType="num">
                                      <p:cBhvr>
                                        <p:cTn id="44" dur="500" fill="hold"/>
                                        <p:tgtEl>
                                          <p:spTgt spid="8215"/>
                                        </p:tgtEl>
                                        <p:attrNameLst>
                                          <p:attrName>ppt_w</p:attrName>
                                        </p:attrNameLst>
                                      </p:cBhvr>
                                      <p:tavLst>
                                        <p:tav tm="0">
                                          <p:val>
                                            <p:fltVal val="0"/>
                                          </p:val>
                                        </p:tav>
                                        <p:tav tm="100000">
                                          <p:val>
                                            <p:strVal val="#ppt_w"/>
                                          </p:val>
                                        </p:tav>
                                      </p:tavLst>
                                    </p:anim>
                                    <p:anim calcmode="lin" valueType="num">
                                      <p:cBhvr>
                                        <p:cTn id="45" dur="500" fill="hold"/>
                                        <p:tgtEl>
                                          <p:spTgt spid="8215"/>
                                        </p:tgtEl>
                                        <p:attrNameLst>
                                          <p:attrName>ppt_h</p:attrName>
                                        </p:attrNameLst>
                                      </p:cBhvr>
                                      <p:tavLst>
                                        <p:tav tm="0">
                                          <p:val>
                                            <p:fltVal val="0"/>
                                          </p:val>
                                        </p:tav>
                                        <p:tav tm="100000">
                                          <p:val>
                                            <p:strVal val="#ppt_h"/>
                                          </p:val>
                                        </p:tav>
                                      </p:tavLst>
                                    </p:anim>
                                    <p:animEffect transition="in" filter="fade">
                                      <p:cBhvr>
                                        <p:cTn id="46" dur="500"/>
                                        <p:tgtEl>
                                          <p:spTgt spid="821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8214"/>
                                        </p:tgtEl>
                                        <p:attrNameLst>
                                          <p:attrName>style.visibility</p:attrName>
                                        </p:attrNameLst>
                                      </p:cBhvr>
                                      <p:to>
                                        <p:strVal val="visible"/>
                                      </p:to>
                                    </p:set>
                                    <p:animEffect transition="in" filter="wipe(up)">
                                      <p:cBhvr>
                                        <p:cTn id="51" dur="500"/>
                                        <p:tgtEl>
                                          <p:spTgt spid="821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8216"/>
                                        </p:tgtEl>
                                        <p:attrNameLst>
                                          <p:attrName>style.visibility</p:attrName>
                                        </p:attrNameLst>
                                      </p:cBhvr>
                                      <p:to>
                                        <p:strVal val="visible"/>
                                      </p:to>
                                    </p:set>
                                    <p:anim calcmode="lin" valueType="num">
                                      <p:cBhvr>
                                        <p:cTn id="56" dur="500" fill="hold"/>
                                        <p:tgtEl>
                                          <p:spTgt spid="8216"/>
                                        </p:tgtEl>
                                        <p:attrNameLst>
                                          <p:attrName>ppt_w</p:attrName>
                                        </p:attrNameLst>
                                      </p:cBhvr>
                                      <p:tavLst>
                                        <p:tav tm="0">
                                          <p:val>
                                            <p:fltVal val="0"/>
                                          </p:val>
                                        </p:tav>
                                        <p:tav tm="100000">
                                          <p:val>
                                            <p:strVal val="#ppt_w"/>
                                          </p:val>
                                        </p:tav>
                                      </p:tavLst>
                                    </p:anim>
                                    <p:anim calcmode="lin" valueType="num">
                                      <p:cBhvr>
                                        <p:cTn id="57" dur="500" fill="hold"/>
                                        <p:tgtEl>
                                          <p:spTgt spid="8216"/>
                                        </p:tgtEl>
                                        <p:attrNameLst>
                                          <p:attrName>ppt_h</p:attrName>
                                        </p:attrNameLst>
                                      </p:cBhvr>
                                      <p:tavLst>
                                        <p:tav tm="0">
                                          <p:val>
                                            <p:fltVal val="0"/>
                                          </p:val>
                                        </p:tav>
                                        <p:tav tm="100000">
                                          <p:val>
                                            <p:strVal val="#ppt_h"/>
                                          </p:val>
                                        </p:tav>
                                      </p:tavLst>
                                    </p:anim>
                                    <p:animEffect transition="in" filter="fade">
                                      <p:cBhvr>
                                        <p:cTn id="58" dur="500"/>
                                        <p:tgtEl>
                                          <p:spTgt spid="821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8206"/>
                                        </p:tgtEl>
                                        <p:attrNameLst>
                                          <p:attrName>style.visibility</p:attrName>
                                        </p:attrNameLst>
                                      </p:cBhvr>
                                      <p:to>
                                        <p:strVal val="visible"/>
                                      </p:to>
                                    </p:set>
                                    <p:animEffect transition="in" filter="wipe(up)">
                                      <p:cBhvr>
                                        <p:cTn id="63" dur="500"/>
                                        <p:tgtEl>
                                          <p:spTgt spid="820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8217"/>
                                        </p:tgtEl>
                                        <p:attrNameLst>
                                          <p:attrName>style.visibility</p:attrName>
                                        </p:attrNameLst>
                                      </p:cBhvr>
                                      <p:to>
                                        <p:strVal val="visible"/>
                                      </p:to>
                                    </p:set>
                                    <p:anim calcmode="lin" valueType="num">
                                      <p:cBhvr>
                                        <p:cTn id="68" dur="500" fill="hold"/>
                                        <p:tgtEl>
                                          <p:spTgt spid="8217"/>
                                        </p:tgtEl>
                                        <p:attrNameLst>
                                          <p:attrName>ppt_w</p:attrName>
                                        </p:attrNameLst>
                                      </p:cBhvr>
                                      <p:tavLst>
                                        <p:tav tm="0">
                                          <p:val>
                                            <p:fltVal val="0"/>
                                          </p:val>
                                        </p:tav>
                                        <p:tav tm="100000">
                                          <p:val>
                                            <p:strVal val="#ppt_w"/>
                                          </p:val>
                                        </p:tav>
                                      </p:tavLst>
                                    </p:anim>
                                    <p:anim calcmode="lin" valueType="num">
                                      <p:cBhvr>
                                        <p:cTn id="69" dur="500" fill="hold"/>
                                        <p:tgtEl>
                                          <p:spTgt spid="8217"/>
                                        </p:tgtEl>
                                        <p:attrNameLst>
                                          <p:attrName>ppt_h</p:attrName>
                                        </p:attrNameLst>
                                      </p:cBhvr>
                                      <p:tavLst>
                                        <p:tav tm="0">
                                          <p:val>
                                            <p:fltVal val="0"/>
                                          </p:val>
                                        </p:tav>
                                        <p:tav tm="100000">
                                          <p:val>
                                            <p:strVal val="#ppt_h"/>
                                          </p:val>
                                        </p:tav>
                                      </p:tavLst>
                                    </p:anim>
                                    <p:animEffect transition="in" filter="fade">
                                      <p:cBhvr>
                                        <p:cTn id="70" dur="500"/>
                                        <p:tgtEl>
                                          <p:spTgt spid="821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8204"/>
                                        </p:tgtEl>
                                        <p:attrNameLst>
                                          <p:attrName>style.visibility</p:attrName>
                                        </p:attrNameLst>
                                      </p:cBhvr>
                                      <p:to>
                                        <p:strVal val="visible"/>
                                      </p:to>
                                    </p:set>
                                    <p:animEffect transition="in" filter="wipe(up)">
                                      <p:cBhvr>
                                        <p:cTn id="75" dur="500"/>
                                        <p:tgtEl>
                                          <p:spTgt spid="8204"/>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8205"/>
                                        </p:tgtEl>
                                        <p:attrNameLst>
                                          <p:attrName>style.visibility</p:attrName>
                                        </p:attrNameLst>
                                      </p:cBhvr>
                                      <p:to>
                                        <p:strVal val="visible"/>
                                      </p:to>
                                    </p:set>
                                    <p:animEffect transition="in" filter="wipe(up)">
                                      <p:cBhvr>
                                        <p:cTn id="80" dur="500"/>
                                        <p:tgtEl>
                                          <p:spTgt spid="8205"/>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8207"/>
                                        </p:tgtEl>
                                        <p:attrNameLst>
                                          <p:attrName>style.visibility</p:attrName>
                                        </p:attrNameLst>
                                      </p:cBhvr>
                                      <p:to>
                                        <p:strVal val="visible"/>
                                      </p:to>
                                    </p:set>
                                    <p:animEffect transition="in" filter="wipe(up)">
                                      <p:cBhvr>
                                        <p:cTn id="85" dur="500"/>
                                        <p:tgtEl>
                                          <p:spTgt spid="820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8208"/>
                                        </p:tgtEl>
                                        <p:attrNameLst>
                                          <p:attrName>style.visibility</p:attrName>
                                        </p:attrNameLst>
                                      </p:cBhvr>
                                      <p:to>
                                        <p:strVal val="visible"/>
                                      </p:to>
                                    </p:set>
                                    <p:animEffect transition="in" filter="wipe(up)">
                                      <p:cBhvr>
                                        <p:cTn id="90" dur="500"/>
                                        <p:tgtEl>
                                          <p:spTgt spid="8208"/>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8210"/>
                                        </p:tgtEl>
                                        <p:attrNameLst>
                                          <p:attrName>style.visibility</p:attrName>
                                        </p:attrNameLst>
                                      </p:cBhvr>
                                      <p:to>
                                        <p:strVal val="visible"/>
                                      </p:to>
                                    </p:set>
                                    <p:animEffect transition="in" filter="wipe(up)">
                                      <p:cBhvr>
                                        <p:cTn id="95" dur="500"/>
                                        <p:tgtEl>
                                          <p:spTgt spid="821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8218"/>
                                        </p:tgtEl>
                                        <p:attrNameLst>
                                          <p:attrName>style.visibility</p:attrName>
                                        </p:attrNameLst>
                                      </p:cBhvr>
                                      <p:to>
                                        <p:strVal val="visible"/>
                                      </p:to>
                                    </p:set>
                                    <p:anim calcmode="lin" valueType="num">
                                      <p:cBhvr>
                                        <p:cTn id="100" dur="500" fill="hold"/>
                                        <p:tgtEl>
                                          <p:spTgt spid="8218"/>
                                        </p:tgtEl>
                                        <p:attrNameLst>
                                          <p:attrName>ppt_w</p:attrName>
                                        </p:attrNameLst>
                                      </p:cBhvr>
                                      <p:tavLst>
                                        <p:tav tm="0">
                                          <p:val>
                                            <p:fltVal val="0"/>
                                          </p:val>
                                        </p:tav>
                                        <p:tav tm="100000">
                                          <p:val>
                                            <p:strVal val="#ppt_w"/>
                                          </p:val>
                                        </p:tav>
                                      </p:tavLst>
                                    </p:anim>
                                    <p:anim calcmode="lin" valueType="num">
                                      <p:cBhvr>
                                        <p:cTn id="101" dur="500" fill="hold"/>
                                        <p:tgtEl>
                                          <p:spTgt spid="8218"/>
                                        </p:tgtEl>
                                        <p:attrNameLst>
                                          <p:attrName>ppt_h</p:attrName>
                                        </p:attrNameLst>
                                      </p:cBhvr>
                                      <p:tavLst>
                                        <p:tav tm="0">
                                          <p:val>
                                            <p:fltVal val="0"/>
                                          </p:val>
                                        </p:tav>
                                        <p:tav tm="100000">
                                          <p:val>
                                            <p:strVal val="#ppt_h"/>
                                          </p:val>
                                        </p:tav>
                                      </p:tavLst>
                                    </p:anim>
                                    <p:animEffect transition="in" filter="fade">
                                      <p:cBhvr>
                                        <p:cTn id="102" dur="500"/>
                                        <p:tgtEl>
                                          <p:spTgt spid="8218"/>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8209"/>
                                        </p:tgtEl>
                                        <p:attrNameLst>
                                          <p:attrName>style.visibility</p:attrName>
                                        </p:attrNameLst>
                                      </p:cBhvr>
                                      <p:to>
                                        <p:strVal val="visible"/>
                                      </p:to>
                                    </p:set>
                                    <p:animEffect transition="in" filter="wipe(up)">
                                      <p:cBhvr>
                                        <p:cTn id="107" dur="500"/>
                                        <p:tgtEl>
                                          <p:spTgt spid="8209"/>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53" presetClass="entr" presetSubtype="16" fill="hold" grpId="0" nodeType="clickEffect">
                                  <p:stCondLst>
                                    <p:cond delay="0"/>
                                  </p:stCondLst>
                                  <p:childTnLst>
                                    <p:set>
                                      <p:cBhvr>
                                        <p:cTn id="111" dur="1" fill="hold">
                                          <p:stCondLst>
                                            <p:cond delay="0"/>
                                          </p:stCondLst>
                                        </p:cTn>
                                        <p:tgtEl>
                                          <p:spTgt spid="8219"/>
                                        </p:tgtEl>
                                        <p:attrNameLst>
                                          <p:attrName>style.visibility</p:attrName>
                                        </p:attrNameLst>
                                      </p:cBhvr>
                                      <p:to>
                                        <p:strVal val="visible"/>
                                      </p:to>
                                    </p:set>
                                    <p:anim calcmode="lin" valueType="num">
                                      <p:cBhvr>
                                        <p:cTn id="112" dur="500" fill="hold"/>
                                        <p:tgtEl>
                                          <p:spTgt spid="8219"/>
                                        </p:tgtEl>
                                        <p:attrNameLst>
                                          <p:attrName>ppt_w</p:attrName>
                                        </p:attrNameLst>
                                      </p:cBhvr>
                                      <p:tavLst>
                                        <p:tav tm="0">
                                          <p:val>
                                            <p:fltVal val="0"/>
                                          </p:val>
                                        </p:tav>
                                        <p:tav tm="100000">
                                          <p:val>
                                            <p:strVal val="#ppt_w"/>
                                          </p:val>
                                        </p:tav>
                                      </p:tavLst>
                                    </p:anim>
                                    <p:anim calcmode="lin" valueType="num">
                                      <p:cBhvr>
                                        <p:cTn id="113" dur="500" fill="hold"/>
                                        <p:tgtEl>
                                          <p:spTgt spid="8219"/>
                                        </p:tgtEl>
                                        <p:attrNameLst>
                                          <p:attrName>ppt_h</p:attrName>
                                        </p:attrNameLst>
                                      </p:cBhvr>
                                      <p:tavLst>
                                        <p:tav tm="0">
                                          <p:val>
                                            <p:fltVal val="0"/>
                                          </p:val>
                                        </p:tav>
                                        <p:tav tm="100000">
                                          <p:val>
                                            <p:strVal val="#ppt_h"/>
                                          </p:val>
                                        </p:tav>
                                      </p:tavLst>
                                    </p:anim>
                                    <p:animEffect transition="in" filter="fade">
                                      <p:cBhvr>
                                        <p:cTn id="114" dur="500"/>
                                        <p:tgtEl>
                                          <p:spTgt spid="8219"/>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8" fill="hold" nodeType="clickEffect">
                                  <p:stCondLst>
                                    <p:cond delay="0"/>
                                  </p:stCondLst>
                                  <p:childTnLst>
                                    <p:set>
                                      <p:cBhvr>
                                        <p:cTn id="118" dur="1" fill="hold">
                                          <p:stCondLst>
                                            <p:cond delay="0"/>
                                          </p:stCondLst>
                                        </p:cTn>
                                        <p:tgtEl>
                                          <p:spTgt spid="8211"/>
                                        </p:tgtEl>
                                        <p:attrNameLst>
                                          <p:attrName>style.visibility</p:attrName>
                                        </p:attrNameLst>
                                      </p:cBhvr>
                                      <p:to>
                                        <p:strVal val="visible"/>
                                      </p:to>
                                    </p:set>
                                    <p:animEffect transition="in" filter="wipe(left)">
                                      <p:cBhvr>
                                        <p:cTn id="119" dur="500"/>
                                        <p:tgtEl>
                                          <p:spTgt spid="8211"/>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53" presetClass="entr" presetSubtype="16" fill="hold" grpId="0" nodeType="clickEffect">
                                  <p:stCondLst>
                                    <p:cond delay="0"/>
                                  </p:stCondLst>
                                  <p:childTnLst>
                                    <p:set>
                                      <p:cBhvr>
                                        <p:cTn id="123" dur="1" fill="hold">
                                          <p:stCondLst>
                                            <p:cond delay="0"/>
                                          </p:stCondLst>
                                        </p:cTn>
                                        <p:tgtEl>
                                          <p:spTgt spid="8212"/>
                                        </p:tgtEl>
                                        <p:attrNameLst>
                                          <p:attrName>style.visibility</p:attrName>
                                        </p:attrNameLst>
                                      </p:cBhvr>
                                      <p:to>
                                        <p:strVal val="visible"/>
                                      </p:to>
                                    </p:set>
                                    <p:anim calcmode="lin" valueType="num">
                                      <p:cBhvr>
                                        <p:cTn id="124" dur="500" fill="hold"/>
                                        <p:tgtEl>
                                          <p:spTgt spid="8212"/>
                                        </p:tgtEl>
                                        <p:attrNameLst>
                                          <p:attrName>ppt_w</p:attrName>
                                        </p:attrNameLst>
                                      </p:cBhvr>
                                      <p:tavLst>
                                        <p:tav tm="0">
                                          <p:val>
                                            <p:fltVal val="0"/>
                                          </p:val>
                                        </p:tav>
                                        <p:tav tm="100000">
                                          <p:val>
                                            <p:strVal val="#ppt_w"/>
                                          </p:val>
                                        </p:tav>
                                      </p:tavLst>
                                    </p:anim>
                                    <p:anim calcmode="lin" valueType="num">
                                      <p:cBhvr>
                                        <p:cTn id="125" dur="500" fill="hold"/>
                                        <p:tgtEl>
                                          <p:spTgt spid="8212"/>
                                        </p:tgtEl>
                                        <p:attrNameLst>
                                          <p:attrName>ppt_h</p:attrName>
                                        </p:attrNameLst>
                                      </p:cBhvr>
                                      <p:tavLst>
                                        <p:tav tm="0">
                                          <p:val>
                                            <p:fltVal val="0"/>
                                          </p:val>
                                        </p:tav>
                                        <p:tav tm="100000">
                                          <p:val>
                                            <p:strVal val="#ppt_h"/>
                                          </p:val>
                                        </p:tav>
                                      </p:tavLst>
                                    </p:anim>
                                    <p:animEffect transition="in" filter="fade">
                                      <p:cBhvr>
                                        <p:cTn id="126" dur="500"/>
                                        <p:tgtEl>
                                          <p:spTgt spid="8212"/>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8196"/>
                                        </p:tgtEl>
                                        <p:attrNameLst>
                                          <p:attrName>style.visibility</p:attrName>
                                        </p:attrNameLst>
                                      </p:cBhvr>
                                      <p:to>
                                        <p:strVal val="visible"/>
                                      </p:to>
                                    </p:set>
                                    <p:animEffect transition="in" filter="wipe(left)">
                                      <p:cBhvr>
                                        <p:cTn id="131" dur="500"/>
                                        <p:tgtEl>
                                          <p:spTgt spid="8196"/>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8195"/>
                                        </p:tgtEl>
                                        <p:attrNameLst>
                                          <p:attrName>style.visibility</p:attrName>
                                        </p:attrNameLst>
                                      </p:cBhvr>
                                      <p:to>
                                        <p:strVal val="visible"/>
                                      </p:to>
                                    </p:set>
                                    <p:animEffect transition="in" filter="wipe(left)">
                                      <p:cBhvr>
                                        <p:cTn id="136" dur="500"/>
                                        <p:tgtEl>
                                          <p:spTgt spid="8195"/>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8220"/>
                                        </p:tgtEl>
                                        <p:attrNameLst>
                                          <p:attrName>style.visibility</p:attrName>
                                        </p:attrNameLst>
                                      </p:cBhvr>
                                      <p:to>
                                        <p:strVal val="visible"/>
                                      </p:to>
                                    </p:set>
                                    <p:animEffect transition="in" filter="wipe(left)">
                                      <p:cBhvr>
                                        <p:cTn id="141" dur="500"/>
                                        <p:tgtEl>
                                          <p:spTgt spid="8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nimBg="1"/>
      <p:bldP spid="8196" grpId="0" animBg="1"/>
      <p:bldP spid="8197" grpId="0" animBg="1"/>
      <p:bldP spid="8199" grpId="0" animBg="1"/>
      <p:bldP spid="8201" grpId="0" animBg="1"/>
      <p:bldP spid="8202" grpId="0" animBg="1"/>
      <p:bldP spid="8203" grpId="0" animBg="1"/>
      <p:bldP spid="8204" grpId="0" animBg="1"/>
      <p:bldP spid="8205" grpId="0" animBg="1"/>
      <p:bldP spid="8206" grpId="0" animBg="1"/>
      <p:bldP spid="8207" grpId="0" animBg="1"/>
      <p:bldP spid="8208" grpId="0" animBg="1"/>
      <p:bldP spid="8209" grpId="0" animBg="1"/>
      <p:bldP spid="8210" grpId="0" animBg="1"/>
      <p:bldP spid="8212" grpId="0" animBg="1"/>
      <p:bldP spid="8213" grpId="0" animBg="1"/>
      <p:bldP spid="8214" grpId="0" animBg="1"/>
      <p:bldP spid="8215" grpId="0" animBg="1"/>
      <p:bldP spid="8216" grpId="0" animBg="1"/>
      <p:bldP spid="8217" grpId="0" animBg="1"/>
      <p:bldP spid="8218" grpId="0" animBg="1"/>
      <p:bldP spid="8219" grpId="0" animBg="1"/>
      <p:bldP spid="822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矩形 1">
            <a:extLst>
              <a:ext uri="{FF2B5EF4-FFF2-40B4-BE49-F238E27FC236}">
                <a16:creationId xmlns:a16="http://schemas.microsoft.com/office/drawing/2014/main" id="{1FA64519-7A01-47EC-8730-0835F0558B01}"/>
              </a:ext>
            </a:extLst>
          </p:cNvPr>
          <p:cNvSpPr>
            <a:spLocks noChangeArrowheads="1"/>
          </p:cNvSpPr>
          <p:nvPr/>
        </p:nvSpPr>
        <p:spPr bwMode="auto">
          <a:xfrm>
            <a:off x="755650" y="549275"/>
            <a:ext cx="5903913" cy="2862263"/>
          </a:xfrm>
          <a:prstGeom prst="rect">
            <a:avLst/>
          </a:prstGeom>
          <a:gradFill>
            <a:gsLst>
              <a:gs pos="0">
                <a:schemeClr val="tx2">
                  <a:lumMod val="20000"/>
                  <a:lumOff val="80000"/>
                </a:schemeClr>
              </a:gs>
              <a:gs pos="100000">
                <a:schemeClr val="bg1">
                  <a:lumMod val="95000"/>
                </a:schemeClr>
              </a:gs>
            </a:gsLst>
            <a:lin ang="20400000" scaled="0"/>
          </a:gra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ClrTx/>
              <a:buSzTx/>
              <a:buFont typeface="Wingdings" panose="05000000000000000000" pitchFamily="2" charset="2"/>
              <a:buNone/>
              <a:defRPr/>
            </a:pPr>
            <a:r>
              <a:rPr lang="en-US" altLang="zh-CN" sz="1800" dirty="0">
                <a:solidFill>
                  <a:srgbClr val="34495E"/>
                </a:solidFill>
                <a:latin typeface="MicrosoftYaHei"/>
                <a:ea typeface="等线" panose="02010600030101010101" pitchFamily="2" charset="-122"/>
                <a:cs typeface="Times New Roman" panose="02020603050405020304" pitchFamily="18" charset="0"/>
              </a:rPr>
              <a:t>         </a:t>
            </a:r>
            <a:r>
              <a:rPr lang="zh-CN" altLang="zh-CN" sz="1800" dirty="0">
                <a:solidFill>
                  <a:srgbClr val="34495E"/>
                </a:solidFill>
                <a:latin typeface="MicrosoftYaHei"/>
                <a:ea typeface="等线" panose="02010600030101010101" pitchFamily="2" charset="-122"/>
                <a:cs typeface="Times New Roman" panose="02020603050405020304" pitchFamily="18" charset="0"/>
              </a:rPr>
              <a:t>这门课锻炼了我们从零开始建设一个庞大项目的能力。对于架构的设计和</a:t>
            </a:r>
            <a:r>
              <a:rPr lang="en-US" altLang="zh-CN" sz="1800" dirty="0">
                <a:solidFill>
                  <a:srgbClr val="34495E"/>
                </a:solidFill>
                <a:latin typeface="MicrosoftYaHei"/>
                <a:ea typeface="等线" panose="02010600030101010101" pitchFamily="2" charset="-122"/>
                <a:cs typeface="Times New Roman" panose="02020603050405020304" pitchFamily="18" charset="0"/>
              </a:rPr>
              <a:t>debug</a:t>
            </a:r>
            <a:r>
              <a:rPr lang="zh-CN" altLang="zh-CN" sz="1800" dirty="0">
                <a:solidFill>
                  <a:srgbClr val="34495E"/>
                </a:solidFill>
                <a:latin typeface="MicrosoftYaHei"/>
                <a:ea typeface="等线" panose="02010600030101010101" pitchFamily="2" charset="-122"/>
                <a:cs typeface="Times New Roman" panose="02020603050405020304" pitchFamily="18" charset="0"/>
              </a:rPr>
              <a:t>的能力还是有不少的挑战的。。学完这门课，不光对编译器有了更深刻的了解，更提高了我个人的代码能力和工程能力，可谓是收获颇丰。这门课与理论课结合程度很高，相辅相成。另外一方面，这门课的作业设置非常合理，难度循序渐进，设计周期长，给予同学们相当多的时间去思考合理的架构，以及相对充分的时间和比较充足的测试样例去</a:t>
            </a:r>
            <a:r>
              <a:rPr lang="en-US" altLang="zh-CN" sz="1800" dirty="0">
                <a:solidFill>
                  <a:srgbClr val="34495E"/>
                </a:solidFill>
                <a:latin typeface="MicrosoftYaHei"/>
                <a:ea typeface="等线" panose="02010600030101010101" pitchFamily="2" charset="-122"/>
                <a:cs typeface="Times New Roman" panose="02020603050405020304" pitchFamily="18" charset="0"/>
              </a:rPr>
              <a:t>debug</a:t>
            </a:r>
            <a:r>
              <a:rPr lang="zh-CN" altLang="zh-CN" sz="1800" dirty="0">
                <a:solidFill>
                  <a:srgbClr val="34495E"/>
                </a:solidFill>
                <a:latin typeface="MicrosoftYaHei"/>
                <a:ea typeface="等线" panose="02010600030101010101" pitchFamily="2" charset="-122"/>
                <a:cs typeface="Times New Roman" panose="02020603050405020304" pitchFamily="18" charset="0"/>
              </a:rPr>
              <a:t>，在较高标准的要求之下同时合理地缓解了同学们学习的压力，让菜狗学到很多东西之余还不会为及格担忧。</a:t>
            </a:r>
            <a:endParaRPr lang="zh-CN" altLang="en-US" sz="1800" dirty="0">
              <a:solidFill>
                <a:srgbClr val="34495E"/>
              </a:solidFill>
              <a:latin typeface="MicrosoftYaHei"/>
              <a:ea typeface="等线" panose="02010600030101010101" pitchFamily="2" charset="-122"/>
              <a:cs typeface="Times New Roman" panose="02020603050405020304" pitchFamily="18" charset="0"/>
            </a:endParaRPr>
          </a:p>
        </p:txBody>
      </p:sp>
      <p:sp>
        <p:nvSpPr>
          <p:cNvPr id="3" name="矩形 1">
            <a:extLst>
              <a:ext uri="{FF2B5EF4-FFF2-40B4-BE49-F238E27FC236}">
                <a16:creationId xmlns:a16="http://schemas.microsoft.com/office/drawing/2014/main" id="{3E976F3E-B11F-4A1A-980E-D0CA22397647}"/>
              </a:ext>
            </a:extLst>
          </p:cNvPr>
          <p:cNvSpPr>
            <a:spLocks noChangeArrowheads="1"/>
          </p:cNvSpPr>
          <p:nvPr/>
        </p:nvSpPr>
        <p:spPr bwMode="auto">
          <a:xfrm>
            <a:off x="2339975" y="3724275"/>
            <a:ext cx="5435600" cy="2584450"/>
          </a:xfrm>
          <a:prstGeom prst="rect">
            <a:avLst/>
          </a:prstGeom>
          <a:gradFill>
            <a:gsLst>
              <a:gs pos="0">
                <a:schemeClr val="tx2">
                  <a:lumMod val="20000"/>
                  <a:lumOff val="80000"/>
                </a:schemeClr>
              </a:gs>
              <a:gs pos="100000">
                <a:schemeClr val="bg1">
                  <a:lumMod val="95000"/>
                </a:schemeClr>
              </a:gs>
            </a:gsLst>
            <a:lin ang="13200000" scaled="0"/>
          </a:gra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ClrTx/>
              <a:buSzTx/>
              <a:buFont typeface="Wingdings" panose="05000000000000000000" pitchFamily="2" charset="2"/>
              <a:buNone/>
              <a:defRPr/>
            </a:pPr>
            <a:r>
              <a:rPr lang="en-US" altLang="zh-CN" sz="1800" dirty="0">
                <a:solidFill>
                  <a:srgbClr val="34495E"/>
                </a:solidFill>
                <a:latin typeface="MicrosoftYaHei"/>
                <a:ea typeface="等线" panose="02010600030101010101" pitchFamily="2" charset="-122"/>
                <a:cs typeface="Times New Roman" panose="02020603050405020304" pitchFamily="18" charset="0"/>
              </a:rPr>
              <a:t>   </a:t>
            </a:r>
            <a:r>
              <a:rPr lang="zh-CN" altLang="zh-CN" sz="1800" dirty="0">
                <a:solidFill>
                  <a:srgbClr val="34495E"/>
                </a:solidFill>
                <a:latin typeface="MicrosoftYaHei"/>
                <a:ea typeface="等线" panose="02010600030101010101" pitchFamily="2" charset="-122"/>
                <a:cs typeface="Times New Roman" panose="02020603050405020304" pitchFamily="18" charset="0"/>
              </a:rPr>
              <a:t>最后，也是最重要的，这门课程培养了我时间安排、心态调整、面向大任务的应对能力和经验。这是对我全方面的提升， 完成作业的过程中，如何协调、安排时间，如何在面对一个看似庞大而不可能完成的任务时，一点点攻克、一点点尝试， 这样的能力在生活和以后的学习中也是必须的。</a:t>
            </a:r>
            <a:br>
              <a:rPr lang="en-US" altLang="zh-CN" sz="1800" dirty="0">
                <a:solidFill>
                  <a:srgbClr val="34495E"/>
                </a:solidFill>
                <a:latin typeface="MicrosoftYaHei"/>
                <a:ea typeface="等线" panose="02010600030101010101" pitchFamily="2" charset="-122"/>
                <a:cs typeface="Times New Roman" panose="02020603050405020304" pitchFamily="18" charset="0"/>
              </a:rPr>
            </a:br>
            <a:r>
              <a:rPr lang="en-US" altLang="zh-CN" sz="1800" dirty="0">
                <a:solidFill>
                  <a:srgbClr val="34495E"/>
                </a:solidFill>
                <a:latin typeface="MicrosoftYaHei"/>
                <a:ea typeface="等线" panose="02010600030101010101" pitchFamily="2" charset="-122"/>
                <a:cs typeface="Times New Roman" panose="02020603050405020304" pitchFamily="18" charset="0"/>
              </a:rPr>
              <a:t>    </a:t>
            </a:r>
            <a:r>
              <a:rPr lang="zh-CN" altLang="zh-CN" sz="1800" dirty="0">
                <a:solidFill>
                  <a:srgbClr val="34495E"/>
                </a:solidFill>
                <a:latin typeface="MicrosoftYaHei"/>
                <a:ea typeface="等线" panose="02010600030101010101" pitchFamily="2" charset="-122"/>
                <a:cs typeface="Times New Roman" panose="02020603050405020304" pitchFamily="18" charset="0"/>
              </a:rPr>
              <a:t>这门课为我带来了具体的提升，虽然最终竞速的排名也并不突出，但我真的收获了许多。 很高兴也很荣幸能在大学期间上一次编译课程。</a:t>
            </a:r>
            <a:endParaRPr lang="zh-CN" altLang="en-US" sz="1800" dirty="0">
              <a:solidFill>
                <a:srgbClr val="34495E"/>
              </a:solidFill>
              <a:latin typeface="MicrosoftYaHei"/>
              <a:ea typeface="等线" panose="02010600030101010101" pitchFamily="2" charset="-122"/>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矩形 1">
            <a:extLst>
              <a:ext uri="{FF2B5EF4-FFF2-40B4-BE49-F238E27FC236}">
                <a16:creationId xmlns:a16="http://schemas.microsoft.com/office/drawing/2014/main" id="{E775B79C-C307-404A-A55D-5C9C44112DC1}"/>
              </a:ext>
            </a:extLst>
          </p:cNvPr>
          <p:cNvSpPr>
            <a:spLocks noChangeArrowheads="1"/>
          </p:cNvSpPr>
          <p:nvPr/>
        </p:nvSpPr>
        <p:spPr bwMode="auto">
          <a:xfrm>
            <a:off x="1476375" y="1304925"/>
            <a:ext cx="5668963" cy="4248150"/>
          </a:xfrm>
          <a:prstGeom prst="rect">
            <a:avLst/>
          </a:prstGeom>
          <a:gradFill>
            <a:gsLst>
              <a:gs pos="0">
                <a:schemeClr val="tx2">
                  <a:lumMod val="20000"/>
                  <a:lumOff val="80000"/>
                </a:schemeClr>
              </a:gs>
              <a:gs pos="100000">
                <a:schemeClr val="bg1">
                  <a:lumMod val="95000"/>
                </a:schemeClr>
              </a:gs>
            </a:gsLst>
            <a:lin ang="5400000" scaled="1"/>
          </a:gra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defRPr/>
            </a:pPr>
            <a:r>
              <a:rPr lang="en-US" altLang="zh-CN" sz="1800" dirty="0">
                <a:solidFill>
                  <a:srgbClr val="34495E"/>
                </a:solidFill>
                <a:latin typeface="MicrosoftYaHei"/>
                <a:ea typeface="等线" panose="02010600030101010101" pitchFamily="2" charset="-122"/>
                <a:cs typeface="Times New Roman" panose="02020603050405020304" pitchFamily="18" charset="0"/>
              </a:rPr>
              <a:t>        </a:t>
            </a:r>
            <a:r>
              <a:rPr lang="zh-CN" altLang="zh-CN" sz="1800" dirty="0">
                <a:solidFill>
                  <a:srgbClr val="34495E"/>
                </a:solidFill>
                <a:latin typeface="MicrosoftYaHei"/>
                <a:ea typeface="等线" panose="02010600030101010101" pitchFamily="2" charset="-122"/>
                <a:cs typeface="Times New Roman" panose="02020603050405020304" pitchFamily="18" charset="0"/>
              </a:rPr>
              <a:t>虽然大家用的都是同一套评测体系，但是每个人向它靠拢的路都是不同的。有的人可能总会找到最快最好的路，但有的人也可能因此发现他们的项目缺少合理规范的设计思路而难以为继。这样的情况不能说是绝对的好或者绝对的坏，事务都是有两面性的。这样的授课方式，在笔者看来是希望每一位参与者都能体验这个历练的过程，收获到属于自己的独特的软件工程开发方式。尽管可能以后会发现自己摸索出来的规律并不具有普适性，就算未来发现了别人总结的更好的开发方法，但是都不能否定说这样的经历一文不值。通过在编译课程中的摸索，发现自己的思维或许有了些许的改变</a:t>
            </a:r>
            <a:r>
              <a:rPr lang="en-US" altLang="zh-CN" sz="1800" dirty="0">
                <a:solidFill>
                  <a:srgbClr val="34495E"/>
                </a:solidFill>
                <a:latin typeface="SourceSansPro-Regular"/>
                <a:ea typeface="等线" panose="02010600030101010101" pitchFamily="2" charset="-122"/>
                <a:cs typeface="Times New Roman" panose="02020603050405020304" pitchFamily="18" charset="0"/>
              </a:rPr>
              <a:t>——</a:t>
            </a:r>
            <a:r>
              <a:rPr lang="zh-CN" altLang="zh-CN" sz="1800" dirty="0">
                <a:solidFill>
                  <a:srgbClr val="34495E"/>
                </a:solidFill>
                <a:latin typeface="MicrosoftYaHei"/>
                <a:ea typeface="等线" panose="02010600030101010101" pitchFamily="2" charset="-122"/>
                <a:cs typeface="Times New Roman" panose="02020603050405020304" pitchFamily="18" charset="0"/>
              </a:rPr>
              <a:t>过去想的是如何达到指导书的要求，现在思考的是怎么满足项目的需求，自己在这个大需求下进行子任务的拆分和实现。就好像以前总有前人搭好的一个梯子，现在得靠自己从木材的选择开始行动。</a:t>
            </a:r>
            <a:endParaRPr lang="zh-CN" altLang="en-US" sz="1800" dirty="0">
              <a:ea typeface="等线"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B3BFCB2-A9B2-410D-9EB2-2A176BAA5F01}"/>
              </a:ext>
            </a:extLst>
          </p:cNvPr>
          <p:cNvSpPr>
            <a:spLocks noGrp="1" noChangeArrowheads="1"/>
          </p:cNvSpPr>
          <p:nvPr>
            <p:ph type="title"/>
          </p:nvPr>
        </p:nvSpPr>
        <p:spPr/>
        <p:txBody>
          <a:bodyPr/>
          <a:lstStyle/>
          <a:p>
            <a:pPr eaLnBrk="1" hangingPunct="1"/>
            <a:r>
              <a:rPr lang="zh-CN" altLang="en-US"/>
              <a:t>实验题目</a:t>
            </a:r>
          </a:p>
        </p:txBody>
      </p:sp>
      <p:sp>
        <p:nvSpPr>
          <p:cNvPr id="13315" name="Rectangle 3">
            <a:extLst>
              <a:ext uri="{FF2B5EF4-FFF2-40B4-BE49-F238E27FC236}">
                <a16:creationId xmlns:a16="http://schemas.microsoft.com/office/drawing/2014/main" id="{06AD4DF0-5378-4DB0-8A69-516B35C56C1C}"/>
              </a:ext>
            </a:extLst>
          </p:cNvPr>
          <p:cNvSpPr>
            <a:spLocks noGrp="1" noChangeArrowheads="1"/>
          </p:cNvSpPr>
          <p:nvPr>
            <p:ph idx="1"/>
          </p:nvPr>
        </p:nvSpPr>
        <p:spPr/>
        <p:txBody>
          <a:bodyPr/>
          <a:lstStyle/>
          <a:p>
            <a:pPr eaLnBrk="1" hangingPunct="1"/>
            <a:r>
              <a:rPr lang="zh-CN" altLang="en-US"/>
              <a:t>根据</a:t>
            </a:r>
            <a:r>
              <a:rPr lang="zh-CN" altLang="en-US">
                <a:solidFill>
                  <a:schemeClr val="hlink"/>
                </a:solidFill>
              </a:rPr>
              <a:t>给定的文法和要求</a:t>
            </a:r>
            <a:r>
              <a:rPr lang="zh-CN" altLang="en-US"/>
              <a:t>实现编译器</a:t>
            </a:r>
            <a:endParaRPr lang="en-US" altLang="zh-CN"/>
          </a:p>
          <a:p>
            <a:pPr lvl="1" eaLnBrk="1" hangingPunct="1">
              <a:lnSpc>
                <a:spcPct val="150000"/>
              </a:lnSpc>
            </a:pPr>
            <a:r>
              <a:rPr lang="zh-CN" altLang="en-US"/>
              <a:t>文法（语法定义、语义约定）</a:t>
            </a:r>
          </a:p>
          <a:p>
            <a:pPr lvl="1" eaLnBrk="1" hangingPunct="1">
              <a:lnSpc>
                <a:spcPct val="150000"/>
              </a:lnSpc>
            </a:pPr>
            <a:r>
              <a:rPr lang="zh-CN" altLang="en-US"/>
              <a:t>中间代码</a:t>
            </a:r>
          </a:p>
          <a:p>
            <a:pPr lvl="1" eaLnBrk="1" hangingPunct="1">
              <a:lnSpc>
                <a:spcPct val="150000"/>
              </a:lnSpc>
            </a:pPr>
            <a:r>
              <a:rPr lang="zh-CN" altLang="en-US"/>
              <a:t>目标码</a:t>
            </a:r>
            <a:endParaRPr lang="en-US" altLang="zh-CN"/>
          </a:p>
          <a:p>
            <a:pPr lvl="1" eaLnBrk="1" hangingPunct="1">
              <a:lnSpc>
                <a:spcPct val="150000"/>
              </a:lnSpc>
            </a:pPr>
            <a:r>
              <a:rPr lang="zh-CN" altLang="en-US"/>
              <a:t>优化</a:t>
            </a:r>
            <a:endParaRPr lang="en-US" altLang="zh-CN"/>
          </a:p>
          <a:p>
            <a:pPr eaLnBrk="1" hangingPunct="1">
              <a:lnSpc>
                <a:spcPct val="150000"/>
              </a:lnSpc>
              <a:buFont typeface="Wingdings" panose="05000000000000000000" pitchFamily="2" charset="2"/>
              <a:buNone/>
            </a:pPr>
            <a:endParaRPr lang="en-US" altLang="zh-CN"/>
          </a:p>
          <a:p>
            <a:pPr eaLnBrk="1" hangingPunct="1"/>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F8D04D3-F1D6-43D7-A148-388B19091FC5}"/>
              </a:ext>
            </a:extLst>
          </p:cNvPr>
          <p:cNvSpPr>
            <a:spLocks noGrp="1" noChangeArrowheads="1"/>
          </p:cNvSpPr>
          <p:nvPr>
            <p:ph type="title"/>
          </p:nvPr>
        </p:nvSpPr>
        <p:spPr/>
        <p:txBody>
          <a:bodyPr/>
          <a:lstStyle/>
          <a:p>
            <a:pPr eaLnBrk="1" hangingPunct="1"/>
            <a:r>
              <a:rPr lang="zh-CN" altLang="en-US"/>
              <a:t>文法</a:t>
            </a:r>
          </a:p>
        </p:txBody>
      </p:sp>
      <p:sp>
        <p:nvSpPr>
          <p:cNvPr id="15363" name="Rectangle 3">
            <a:extLst>
              <a:ext uri="{FF2B5EF4-FFF2-40B4-BE49-F238E27FC236}">
                <a16:creationId xmlns:a16="http://schemas.microsoft.com/office/drawing/2014/main" id="{DB308C1F-74AD-4856-828D-DF7A1A57FB64}"/>
              </a:ext>
            </a:extLst>
          </p:cNvPr>
          <p:cNvSpPr>
            <a:spLocks noGrp="1" noChangeArrowheads="1"/>
          </p:cNvSpPr>
          <p:nvPr>
            <p:ph idx="1"/>
          </p:nvPr>
        </p:nvSpPr>
        <p:spPr>
          <a:xfrm>
            <a:off x="1182688" y="2017713"/>
            <a:ext cx="7772400" cy="4291012"/>
          </a:xfrm>
        </p:spPr>
        <p:txBody>
          <a:bodyPr/>
          <a:lstStyle/>
          <a:p>
            <a:pPr eaLnBrk="1" hangingPunct="1"/>
            <a:r>
              <a:rPr lang="en-US" altLang="zh-CN"/>
              <a:t>SysY</a:t>
            </a:r>
            <a:r>
              <a:rPr lang="zh-CN" altLang="en-US"/>
              <a:t>语言简化版，</a:t>
            </a:r>
            <a:r>
              <a:rPr lang="en-US" altLang="zh-CN"/>
              <a:t>C</a:t>
            </a:r>
            <a:r>
              <a:rPr lang="zh-CN" altLang="en-US"/>
              <a:t>语言的子集</a:t>
            </a:r>
            <a:endParaRPr lang="en-US" altLang="zh-CN"/>
          </a:p>
          <a:p>
            <a:pPr eaLnBrk="1" hangingPunct="1"/>
            <a:r>
              <a:rPr lang="zh-CN" altLang="en-US"/>
              <a:t>如无特殊说明，语义参照</a:t>
            </a:r>
            <a:r>
              <a:rPr lang="en-US" altLang="zh-CN"/>
              <a:t>C</a:t>
            </a:r>
            <a:r>
              <a:rPr lang="zh-CN" altLang="en-US"/>
              <a:t>语言</a:t>
            </a:r>
            <a:endParaRPr lang="en-US" altLang="zh-CN"/>
          </a:p>
          <a:p>
            <a:pPr marL="342900" lvl="1" indent="-342900" eaLnBrk="1" hangingPunct="1">
              <a:buClr>
                <a:schemeClr val="folHlink"/>
              </a:buClr>
              <a:buSzPct val="60000"/>
            </a:pPr>
            <a:r>
              <a:rPr lang="zh-CN" altLang="en-US"/>
              <a:t>具有常量、变量、整数、字符串、一维</a:t>
            </a:r>
            <a:r>
              <a:rPr lang="en-US" altLang="zh-CN"/>
              <a:t>/</a:t>
            </a:r>
            <a:r>
              <a:rPr lang="zh-CN" altLang="en-US"/>
              <a:t>二维数组、函数（带参数）、赋值语句、</a:t>
            </a:r>
            <a:r>
              <a:rPr lang="en-US" altLang="zh-CN"/>
              <a:t>if</a:t>
            </a:r>
            <a:r>
              <a:rPr lang="zh-CN" altLang="en-US"/>
              <a:t>语句、</a:t>
            </a:r>
            <a:r>
              <a:rPr lang="en-US" altLang="zh-CN"/>
              <a:t>while</a:t>
            </a:r>
            <a:r>
              <a:rPr lang="zh-CN" altLang="en-US"/>
              <a:t>语句、</a:t>
            </a:r>
            <a:r>
              <a:rPr lang="en-US" altLang="zh-CN"/>
              <a:t>break</a:t>
            </a:r>
            <a:r>
              <a:rPr lang="zh-CN" altLang="en-US"/>
              <a:t>语句、</a:t>
            </a:r>
            <a:r>
              <a:rPr lang="en-US" altLang="zh-CN"/>
              <a:t>continue</a:t>
            </a:r>
            <a:r>
              <a:rPr lang="zh-CN" altLang="en-US"/>
              <a:t>语句、语句块、输入输出语句等</a:t>
            </a:r>
            <a:endParaRPr lang="en-US" altLang="zh-CN"/>
          </a:p>
          <a:p>
            <a:pPr eaLnBrk="1" hangingPunct="1">
              <a:buFont typeface="Wingdings" panose="05000000000000000000" pitchFamily="2" charset="2"/>
              <a:buNone/>
            </a:pPr>
            <a:r>
              <a:rPr lang="en-US" altLang="zh-CN"/>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FE4D3EA-6687-4A3F-8FAF-D0E6A8724E8A}"/>
              </a:ext>
            </a:extLst>
          </p:cNvPr>
          <p:cNvSpPr>
            <a:spLocks noGrp="1" noChangeArrowheads="1"/>
          </p:cNvSpPr>
          <p:nvPr>
            <p:ph type="title"/>
          </p:nvPr>
        </p:nvSpPr>
        <p:spPr/>
        <p:txBody>
          <a:bodyPr/>
          <a:lstStyle/>
          <a:p>
            <a:pPr eaLnBrk="1" hangingPunct="1"/>
            <a:r>
              <a:rPr lang="zh-CN" altLang="en-US"/>
              <a:t>中间代码</a:t>
            </a:r>
          </a:p>
        </p:txBody>
      </p:sp>
      <p:sp>
        <p:nvSpPr>
          <p:cNvPr id="17411" name="Rectangle 3">
            <a:extLst>
              <a:ext uri="{FF2B5EF4-FFF2-40B4-BE49-F238E27FC236}">
                <a16:creationId xmlns:a16="http://schemas.microsoft.com/office/drawing/2014/main" id="{22759733-C9E1-40D9-AE09-6BC15DD0EB78}"/>
              </a:ext>
            </a:extLst>
          </p:cNvPr>
          <p:cNvSpPr>
            <a:spLocks noGrp="1" noChangeArrowheads="1"/>
          </p:cNvSpPr>
          <p:nvPr>
            <p:ph idx="1"/>
          </p:nvPr>
        </p:nvSpPr>
        <p:spPr>
          <a:xfrm>
            <a:off x="1182688" y="2017713"/>
            <a:ext cx="7772400" cy="4291012"/>
          </a:xfrm>
        </p:spPr>
        <p:txBody>
          <a:bodyPr/>
          <a:lstStyle/>
          <a:p>
            <a:pPr eaLnBrk="1" hangingPunct="1"/>
            <a:r>
              <a:rPr lang="zh-CN" altLang="en-US"/>
              <a:t>四元式</a:t>
            </a:r>
            <a:endParaRPr lang="en-US" altLang="zh-CN"/>
          </a:p>
          <a:p>
            <a:pPr eaLnBrk="1" hangingPunct="1"/>
            <a:r>
              <a:rPr lang="zh-CN" altLang="en-US"/>
              <a:t>按一定要求自行设计</a:t>
            </a:r>
            <a:endParaRPr lang="en-US" altLang="zh-CN"/>
          </a:p>
          <a:p>
            <a:pPr eaLnBrk="1" hangingPunct="1"/>
            <a:r>
              <a:rPr lang="zh-CN" altLang="en-US"/>
              <a:t>生成</a:t>
            </a:r>
            <a:r>
              <a:rPr lang="en-US" altLang="zh-CN"/>
              <a:t>PCODE</a:t>
            </a:r>
            <a:r>
              <a:rPr lang="zh-CN" altLang="en-US"/>
              <a:t>时可以没有中间代码</a:t>
            </a:r>
            <a:endParaRPr lang="en-US" altLang="zh-CN"/>
          </a:p>
          <a:p>
            <a:pPr eaLnBrk="1" hangingPunct="1">
              <a:buFont typeface="Wingdings" panose="05000000000000000000" pitchFamily="2" charset="2"/>
              <a:buNone/>
            </a:pPr>
            <a:endParaRPr lang="en-US" altLang="zh-CN"/>
          </a:p>
          <a:p>
            <a:pPr eaLnBrk="1" hangingPunct="1">
              <a:buFont typeface="Wingdings" panose="05000000000000000000" pitchFamily="2" charset="2"/>
              <a:buNone/>
            </a:pPr>
            <a:r>
              <a:rPr lang="en-US" altLang="zh-CN"/>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733EC59-0523-4A6A-8338-E214A9B0E6AF}"/>
              </a:ext>
            </a:extLst>
          </p:cNvPr>
          <p:cNvSpPr>
            <a:spLocks noGrp="1" noChangeArrowheads="1"/>
          </p:cNvSpPr>
          <p:nvPr>
            <p:ph type="title"/>
          </p:nvPr>
        </p:nvSpPr>
        <p:spPr/>
        <p:txBody>
          <a:bodyPr/>
          <a:lstStyle/>
          <a:p>
            <a:pPr eaLnBrk="1" hangingPunct="1"/>
            <a:r>
              <a:rPr lang="zh-CN" altLang="en-US"/>
              <a:t>目标代码（二选一）</a:t>
            </a:r>
          </a:p>
        </p:txBody>
      </p:sp>
      <p:sp>
        <p:nvSpPr>
          <p:cNvPr id="19459" name="Rectangle 3">
            <a:extLst>
              <a:ext uri="{FF2B5EF4-FFF2-40B4-BE49-F238E27FC236}">
                <a16:creationId xmlns:a16="http://schemas.microsoft.com/office/drawing/2014/main" id="{EC61464A-2D22-4568-87F6-75B8B77F2E5E}"/>
              </a:ext>
            </a:extLst>
          </p:cNvPr>
          <p:cNvSpPr>
            <a:spLocks noGrp="1" noChangeArrowheads="1"/>
          </p:cNvSpPr>
          <p:nvPr>
            <p:ph idx="1"/>
          </p:nvPr>
        </p:nvSpPr>
        <p:spPr>
          <a:xfrm>
            <a:off x="1182688" y="2017713"/>
            <a:ext cx="7961312" cy="4114800"/>
          </a:xfrm>
        </p:spPr>
        <p:txBody>
          <a:bodyPr/>
          <a:lstStyle/>
          <a:p>
            <a:r>
              <a:rPr lang="en-US" altLang="zh-CN" sz="2800"/>
              <a:t>PCODE</a:t>
            </a:r>
          </a:p>
          <a:p>
            <a:pPr lvl="1"/>
            <a:r>
              <a:rPr lang="zh-CN" altLang="en-US" sz="2400"/>
              <a:t>可参照</a:t>
            </a:r>
            <a:r>
              <a:rPr lang="en-US" altLang="zh-CN" sz="2400"/>
              <a:t>PASCAL-S</a:t>
            </a:r>
            <a:r>
              <a:rPr lang="zh-CN" altLang="en-US" sz="2400"/>
              <a:t>编译器的设计</a:t>
            </a:r>
            <a:endParaRPr lang="en-US" altLang="zh-CN" sz="2400"/>
          </a:p>
          <a:p>
            <a:pPr lvl="1"/>
            <a:r>
              <a:rPr lang="zh-CN" altLang="en-US" sz="2400"/>
              <a:t>需编写解释执行程序对</a:t>
            </a:r>
            <a:r>
              <a:rPr lang="en-US" altLang="zh-CN" sz="2400"/>
              <a:t>PCODE</a:t>
            </a:r>
            <a:r>
              <a:rPr lang="zh-CN" altLang="en-US" sz="2400"/>
              <a:t>代码解释执行</a:t>
            </a:r>
            <a:endParaRPr lang="en-US" altLang="zh-CN" sz="2400"/>
          </a:p>
          <a:p>
            <a:r>
              <a:rPr lang="en-US" altLang="zh-CN" sz="2800"/>
              <a:t>MIPS</a:t>
            </a:r>
            <a:r>
              <a:rPr lang="zh-CN" altLang="en-US" sz="2800"/>
              <a:t>汇编</a:t>
            </a:r>
            <a:endParaRPr lang="en-US" altLang="zh-CN" sz="2800"/>
          </a:p>
          <a:p>
            <a:pPr lvl="1"/>
            <a:r>
              <a:rPr lang="zh-CN" altLang="en-US" sz="2400"/>
              <a:t>生成</a:t>
            </a:r>
            <a:r>
              <a:rPr lang="en-US" altLang="zh-CN" sz="2400"/>
              <a:t>32</a:t>
            </a:r>
            <a:r>
              <a:rPr lang="zh-CN" altLang="en-US" sz="2400"/>
              <a:t>位</a:t>
            </a:r>
            <a:r>
              <a:rPr lang="en-US" altLang="zh-CN" sz="2400"/>
              <a:t>MIPS</a:t>
            </a:r>
            <a:r>
              <a:rPr lang="zh-CN" altLang="en-US" sz="2400"/>
              <a:t>汇编码</a:t>
            </a:r>
          </a:p>
          <a:p>
            <a:pPr lvl="1"/>
            <a:r>
              <a:rPr lang="zh-CN" altLang="en-US" sz="2400"/>
              <a:t>代码生成时合理利用临时寄存器（临时寄存器池），并能生成较高质量的目标代码 </a:t>
            </a:r>
            <a:br>
              <a:rPr lang="zh-CN" altLang="en-US" sz="2400"/>
            </a:b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E1A27A03-DB54-4683-B16D-A948B000EC65}"/>
              </a:ext>
            </a:extLst>
          </p:cNvPr>
          <p:cNvSpPr>
            <a:spLocks noGrp="1" noChangeArrowheads="1"/>
          </p:cNvSpPr>
          <p:nvPr>
            <p:ph type="title"/>
          </p:nvPr>
        </p:nvSpPr>
        <p:spPr/>
        <p:txBody>
          <a:bodyPr/>
          <a:lstStyle/>
          <a:p>
            <a:pPr eaLnBrk="1" hangingPunct="1"/>
            <a:r>
              <a:rPr lang="zh-CN" altLang="en-US"/>
              <a:t>代码优化</a:t>
            </a:r>
          </a:p>
        </p:txBody>
      </p:sp>
      <p:sp>
        <p:nvSpPr>
          <p:cNvPr id="21507" name="Rectangle 3">
            <a:extLst>
              <a:ext uri="{FF2B5EF4-FFF2-40B4-BE49-F238E27FC236}">
                <a16:creationId xmlns:a16="http://schemas.microsoft.com/office/drawing/2014/main" id="{866A9E22-06D4-4899-8026-BA389F80D029}"/>
              </a:ext>
            </a:extLst>
          </p:cNvPr>
          <p:cNvSpPr>
            <a:spLocks noGrp="1" noChangeArrowheads="1"/>
          </p:cNvSpPr>
          <p:nvPr>
            <p:ph idx="1"/>
          </p:nvPr>
        </p:nvSpPr>
        <p:spPr/>
        <p:txBody>
          <a:bodyPr/>
          <a:lstStyle/>
          <a:p>
            <a:pPr eaLnBrk="1" hangingPunct="1">
              <a:lnSpc>
                <a:spcPct val="150000"/>
              </a:lnSpc>
            </a:pPr>
            <a:r>
              <a:rPr lang="zh-CN" altLang="en-US" sz="2800"/>
              <a:t>基本块内部的公共子表达式删除（</a:t>
            </a:r>
            <a:r>
              <a:rPr lang="en-US" altLang="zh-CN" sz="2800"/>
              <a:t>DAG</a:t>
            </a:r>
            <a:r>
              <a:rPr lang="zh-CN" altLang="en-US" sz="2800"/>
              <a:t>图）；</a:t>
            </a:r>
          </a:p>
          <a:p>
            <a:pPr eaLnBrk="1" hangingPunct="1">
              <a:lnSpc>
                <a:spcPct val="150000"/>
              </a:lnSpc>
            </a:pPr>
            <a:r>
              <a:rPr lang="zh-CN" altLang="en-US" sz="2800"/>
              <a:t>全局寄存器分配（引用计数或着色算法）；</a:t>
            </a:r>
          </a:p>
          <a:p>
            <a:pPr eaLnBrk="1" hangingPunct="1">
              <a:lnSpc>
                <a:spcPct val="150000"/>
              </a:lnSpc>
            </a:pPr>
            <a:r>
              <a:rPr lang="zh-CN" altLang="en-US" sz="2800"/>
              <a:t>数据流分析（通过活跃变量分析，或利用定义</a:t>
            </a:r>
            <a:r>
              <a:rPr lang="en-US" altLang="zh-CN" sz="2800"/>
              <a:t>-</a:t>
            </a:r>
            <a:r>
              <a:rPr lang="zh-CN" altLang="en-US" sz="2800"/>
              <a:t>使用链建网等方法建立冲突图）；</a:t>
            </a:r>
          </a:p>
          <a:p>
            <a:pPr eaLnBrk="1" hangingPunct="1">
              <a:lnSpc>
                <a:spcPct val="150000"/>
              </a:lnSpc>
            </a:pPr>
            <a:r>
              <a:rPr lang="zh-CN" altLang="en-US" sz="2800"/>
              <a:t>其它优化自选</a:t>
            </a: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SimSun"/>
        <a:cs typeface=""/>
      </a:majorFont>
      <a:minorFont>
        <a:latin typeface="Tahoma"/>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ahoma" pitchFamily="34" charset="0"/>
            <a:ea typeface="SimSun" pitchFamily="2" charset="-122"/>
          </a:defRPr>
        </a:defPPr>
      </a:lstStyle>
    </a:spDef>
    <a:lnDef>
      <a:spPr bwMode="auto">
        <a:solidFill>
          <a:srgbClr val="99CCFF"/>
        </a:solidFill>
        <a:ln w="9525" cap="flat" cmpd="sng" algn="ctr">
          <a:solidFill>
            <a:schemeClr val="tx1"/>
          </a:solidFill>
          <a:prstDash val="solid"/>
          <a:round/>
          <a:headEnd type="none" w="med" len="med"/>
          <a:tailEnd type="triangle"/>
        </a:ln>
        <a:effectLst/>
      </a:spPr>
      <a:bodyPr/>
      <a:lstStyle/>
    </a:lnDef>
    <a:txDef>
      <a:spPr>
        <a:noFill/>
        <a:ln>
          <a:solidFill>
            <a:schemeClr val="accent2"/>
          </a:solidFill>
        </a:ln>
      </a:spPr>
      <a:bodyPr wrap="square" rtlCol="0">
        <a:spAutoFit/>
      </a:bodyPr>
      <a:lstStyle>
        <a:defPPr>
          <a:defRPr dirty="0" smtClean="0"/>
        </a:defPPr>
      </a:lstStyle>
    </a:tx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18795</TotalTime>
  <Words>4762</Words>
  <Application>Microsoft Office PowerPoint</Application>
  <PresentationFormat>全屏显示(4:3)</PresentationFormat>
  <Paragraphs>446</Paragraphs>
  <Slides>41</Slides>
  <Notes>18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52" baseType="lpstr">
      <vt:lpstr>Tahoma</vt:lpstr>
      <vt:lpstr>宋体</vt:lpstr>
      <vt:lpstr>Arial</vt:lpstr>
      <vt:lpstr>Wingdings</vt:lpstr>
      <vt:lpstr>Times New Roman</vt:lpstr>
      <vt:lpstr>等线</vt:lpstr>
      <vt:lpstr>MicrosoftYaHei</vt:lpstr>
      <vt:lpstr>SourceSansPro-Regular</vt:lpstr>
      <vt:lpstr>仿宋_GB2312</vt:lpstr>
      <vt:lpstr>Blends</vt:lpstr>
      <vt:lpstr>Visio</vt:lpstr>
      <vt:lpstr>编译技术实验</vt:lpstr>
      <vt:lpstr>PowerPoint 演示文稿</vt:lpstr>
      <vt:lpstr>三次学习编译全过程</vt:lpstr>
      <vt:lpstr>理论课与实验作业概览</vt:lpstr>
      <vt:lpstr>实验题目</vt:lpstr>
      <vt:lpstr>文法</vt:lpstr>
      <vt:lpstr>中间代码</vt:lpstr>
      <vt:lpstr>目标代码（二选一）</vt:lpstr>
      <vt:lpstr>代码优化</vt:lpstr>
      <vt:lpstr>任务及考核步骤</vt:lpstr>
      <vt:lpstr>文法解读</vt:lpstr>
      <vt:lpstr>文法解读</vt:lpstr>
      <vt:lpstr>文法解读</vt:lpstr>
      <vt:lpstr>词法分析</vt:lpstr>
      <vt:lpstr>语法分析</vt:lpstr>
      <vt:lpstr>错误处理</vt:lpstr>
      <vt:lpstr>代码生成</vt:lpstr>
      <vt:lpstr>竞速排序</vt:lpstr>
      <vt:lpstr>PowerPoint 演示文稿</vt:lpstr>
      <vt:lpstr>任务及考核说明</vt:lpstr>
      <vt:lpstr>任务及考核日程</vt:lpstr>
      <vt:lpstr>编译器架构</vt:lpstr>
      <vt:lpstr>评测及开发环境</vt:lpstr>
      <vt:lpstr>上机安排</vt:lpstr>
      <vt:lpstr>作业提交、课程信息获取</vt:lpstr>
      <vt:lpstr>PowerPoint 演示文稿</vt:lpstr>
      <vt:lpstr>交流与沟通</vt:lpstr>
      <vt:lpstr>为什么会觉得难</vt:lpstr>
      <vt:lpstr>你该怎么做</vt:lpstr>
      <vt:lpstr>你能得到什么</vt:lpstr>
      <vt:lpstr>特别提醒</vt:lpstr>
      <vt:lpstr>特别提醒</vt:lpstr>
      <vt:lpstr>PowerPoint 演示文稿</vt:lpstr>
      <vt:lpstr>参考资料</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sei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《编译技术》实践环节</dc:title>
  <dc:creator>yhy</dc:creator>
  <cp:lastModifiedBy>李 霄龙</cp:lastModifiedBy>
  <cp:revision>817</cp:revision>
  <cp:lastPrinted>2021-09-10T02:32:46Z</cp:lastPrinted>
  <dcterms:created xsi:type="dcterms:W3CDTF">2005-11-25T00:59:13Z</dcterms:created>
  <dcterms:modified xsi:type="dcterms:W3CDTF">2021-09-23T04:57:10Z</dcterms:modified>
</cp:coreProperties>
</file>