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6" r:id="rId5"/>
    <p:sldId id="281" r:id="rId6"/>
    <p:sldId id="295" r:id="rId7"/>
    <p:sldId id="298" r:id="rId8"/>
    <p:sldId id="299" r:id="rId9"/>
    <p:sldId id="267" r:id="rId10"/>
    <p:sldId id="300" r:id="rId11"/>
    <p:sldId id="285" r:id="rId12"/>
    <p:sldId id="292" r:id="rId13"/>
    <p:sldId id="286" r:id="rId14"/>
    <p:sldId id="293" r:id="rId15"/>
    <p:sldId id="294" r:id="rId16"/>
    <p:sldId id="287" r:id="rId17"/>
    <p:sldId id="288" r:id="rId18"/>
    <p:sldId id="289" r:id="rId19"/>
    <p:sldId id="290" r:id="rId20"/>
    <p:sldId id="26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2DCA-9D90-4123-BB06-178955217CA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9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4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8001" y="746990"/>
            <a:ext cx="10353575" cy="23876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Lab4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次课上测试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116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冯文韬 李瀚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正确提交结果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8AE62-A118-4249-9256-553BFBF5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11" y="2522621"/>
            <a:ext cx="9184214" cy="1251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965FBA-EA12-4E1A-A309-E62463056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11" y="4403080"/>
            <a:ext cx="9184214" cy="7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9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8: </a:t>
            </a:r>
            <a:r>
              <a:rPr lang="zh-CN" altLang="en-US" sz="4000" dirty="0"/>
              <a:t>创建 </a:t>
            </a:r>
            <a:r>
              <a:rPr lang="en-US" altLang="zh-CN" sz="4000" dirty="0"/>
              <a:t>lab4-1-Extra </a:t>
            </a:r>
            <a:r>
              <a:rPr lang="zh-CN" altLang="en-US" sz="4000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478"/>
            <a:ext cx="10515600" cy="4351338"/>
          </a:xfrm>
        </p:spPr>
        <p:txBody>
          <a:bodyPr/>
          <a:lstStyle/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/>
              <a:t>git checkout lab4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 –b lab4-1-Extra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6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8: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lab4-1-Extra</a:t>
            </a:r>
            <a:r>
              <a:rPr lang="zh-CN" altLang="en-US" sz="4000" dirty="0"/>
              <a:t>（选做）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100"/>
            <a:ext cx="9823315" cy="18225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题目背景：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式并行计算，即将一个程序的多个计算子任务（本题目以进程为单位）分配给分布式系统的不同节点（通常为一个计算核心）。在计算的过程中，各个子任务需要在特定的时间点互相通信，此时就产生了问题。</a:t>
            </a:r>
            <a:endParaRPr lang="en-US" altLang="zh-CN" sz="25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31DA7-DD78-456D-8C3E-6BF6C935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336" y="2711599"/>
            <a:ext cx="4898652" cy="41464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6D66D5-8264-417C-9733-BFAB2980FDD0}"/>
              </a:ext>
            </a:extLst>
          </p:cNvPr>
          <p:cNvSpPr txBox="1"/>
          <p:nvPr/>
        </p:nvSpPr>
        <p:spPr>
          <a:xfrm>
            <a:off x="921404" y="3352800"/>
            <a:ext cx="6037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下面考虑这样一种情况。如右图所示的拓扑结构图中进程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中要与进程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通信，由于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进程所在节点和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进程所在节点之间没有通信线路，因此必须通过进程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所在节点的转发。即进程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先将信息发送给进程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再将该信息发送给进程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03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8: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lab4-1-Extra</a:t>
            </a:r>
            <a:r>
              <a:rPr lang="zh-CN" altLang="en-US" sz="4000" dirty="0"/>
              <a:t>（选做）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960"/>
            <a:ext cx="9823315" cy="5025390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题目要求：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为了模拟分布式并行计算，在我们的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MOS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系统中，我们需要实现一个三进程通信机制，即上页图中所示主机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之间的通信过程。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需要注意的是，我们要实现的三进程通信机制中的转发进程（即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）并不是固定的某一进程，而是作为调用函数的参数传入，并根据所传入的参数选择转发进程。为了更清楚的阐释该机制，见下页图所示。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4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A6F1-512D-49B7-91F0-F477B5D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lab4-1-Extra</a:t>
            </a:r>
            <a:r>
              <a:rPr lang="zh-CN" altLang="en-US" sz="4400" dirty="0"/>
              <a:t>（选做）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5F6962-DBFE-4874-A729-4B6D57D16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83" y="1856936"/>
            <a:ext cx="5522528" cy="47861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47CF5-EA0D-4DEC-88AD-598F95A6C506}"/>
              </a:ext>
            </a:extLst>
          </p:cNvPr>
          <p:cNvSpPr txBox="1"/>
          <p:nvPr/>
        </p:nvSpPr>
        <p:spPr>
          <a:xfrm>
            <a:off x="6302191" y="2698376"/>
            <a:ext cx="5611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在左侧的拓扑结构下，进程</a:t>
            </a:r>
            <a:r>
              <a:rPr lang="en-US" altLang="zh-CN" sz="2400" dirty="0"/>
              <a:t>C</a:t>
            </a:r>
            <a:r>
              <a:rPr lang="zh-CN" altLang="en-US" sz="2400" dirty="0"/>
              <a:t>若想与进程</a:t>
            </a:r>
            <a:r>
              <a:rPr lang="en-US" altLang="zh-CN" sz="2400" dirty="0"/>
              <a:t>A</a:t>
            </a:r>
            <a:r>
              <a:rPr lang="zh-CN" altLang="en-US" sz="2400" dirty="0"/>
              <a:t>通信，可以选择通过进程</a:t>
            </a:r>
            <a:r>
              <a:rPr lang="en-US" altLang="zh-CN" sz="2400" dirty="0"/>
              <a:t>G</a:t>
            </a:r>
            <a:r>
              <a:rPr lang="zh-CN" altLang="en-US" sz="2400" dirty="0"/>
              <a:t>或</a:t>
            </a:r>
            <a:r>
              <a:rPr lang="en-US" altLang="zh-CN" sz="2400" dirty="0"/>
              <a:t>E</a:t>
            </a:r>
            <a:r>
              <a:rPr lang="zh-CN" altLang="en-US" sz="2400" dirty="0"/>
              <a:t>或</a:t>
            </a:r>
            <a:r>
              <a:rPr lang="en-US" altLang="zh-CN" sz="2400" dirty="0"/>
              <a:t>B</a:t>
            </a:r>
            <a:r>
              <a:rPr lang="zh-CN" altLang="en-US" sz="2400" dirty="0"/>
              <a:t>（图中标红节点）中的一个且仅有一个进行转发。实际情况中，选择的节点通常是当时空闲的一个节点。但是为了简便，</a:t>
            </a:r>
            <a:r>
              <a:rPr lang="zh-CN" altLang="en-US" sz="2400" dirty="0">
                <a:solidFill>
                  <a:srgbClr val="FF0000"/>
                </a:solidFill>
              </a:rPr>
              <a:t>在本题目中，转发进程由传入参数给定。</a:t>
            </a:r>
          </a:p>
        </p:txBody>
      </p:sp>
    </p:spTree>
    <p:extLst>
      <p:ext uri="{BB962C8B-B14F-4D97-AF65-F5344CB8AC3E}">
        <p14:creationId xmlns:p14="http://schemas.microsoft.com/office/powerpoint/2010/main" val="76678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8: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lab4-1-Extra</a:t>
            </a:r>
            <a:r>
              <a:rPr lang="zh-CN" altLang="en-US" sz="4000" dirty="0"/>
              <a:t>（选做）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1297"/>
            <a:ext cx="9823315" cy="5025390"/>
          </a:xfrm>
        </p:spPr>
        <p:txBody>
          <a:bodyPr>
            <a:normAutofit fontScale="975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具体任务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需要为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控制块增加一个名为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env_ipc_destination_id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的成员，即标明最终目标进程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的变量。</a:t>
            </a:r>
            <a:endParaRPr lang="en-US" altLang="zh-CN" sz="25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需要修改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函数，参数加入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transfer_id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。函数声明如下：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ipc_send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whom,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value,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transfer_id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srcva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1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perm);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其他函数的修改不做要求，保证可以通过编译即可。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功能说明：若需要转发进程转发，则发送进程只需与转发进程直接通信即可，不需要完成进一步的与目的进程通信的工作；若不需要转发进程，则与课下实现的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机制相同，直接通信。</a:t>
            </a: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r>
              <a:rPr lang="en-US" altLang="zh-CN" sz="21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transfer_id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代表发送消息的进程所选择的转发进程进程号，若为</a:t>
            </a:r>
            <a:r>
              <a:rPr lang="en-US" altLang="zh-CN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altLang="en-US" sz="21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，则代表不需要转发进程，发送进程直接与目标进程进行通信；若为正数，则保证该值一定等于某一个已创建的进程的进程号。</a:t>
            </a:r>
            <a:endParaRPr lang="en-US" altLang="zh-CN" sz="21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0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B7DFC5F-2705-294A-806F-28850A3F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注意：作为转发进程的进程应仍具有普通进程的全部功能。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样例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：进程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调用函数</a:t>
            </a:r>
            <a:r>
              <a:rPr lang="en-US" altLang="zh-CN" sz="2000" dirty="0" err="1">
                <a:latin typeface="Consolas" panose="020B0609020204030204" pitchFamily="49" charset="0"/>
              </a:rPr>
              <a:t>ipc_send</a:t>
            </a:r>
            <a:r>
              <a:rPr lang="en-US" altLang="zh-CN" sz="2000" dirty="0">
                <a:latin typeface="Consolas" panose="020B0609020204030204" pitchFamily="49" charset="0"/>
              </a:rPr>
              <a:t>(1024, 9, 4096, 0, 0)</a:t>
            </a:r>
            <a:r>
              <a:rPr lang="zh-CN" altLang="en-US" sz="2000" dirty="0">
                <a:latin typeface="Consolas" panose="020B0609020204030204" pitchFamily="49" charset="0"/>
              </a:rPr>
              <a:t>，那么进程</a:t>
            </a:r>
            <a:r>
              <a:rPr lang="en-US" altLang="zh-CN" sz="2000" dirty="0">
                <a:latin typeface="Consolas" panose="020B0609020204030204" pitchFamily="49" charset="0"/>
              </a:rPr>
              <a:t>4096</a:t>
            </a:r>
            <a:r>
              <a:rPr lang="zh-CN" altLang="en-US" sz="2000" dirty="0">
                <a:latin typeface="Consolas" panose="020B0609020204030204" pitchFamily="49" charset="0"/>
              </a:rPr>
              <a:t>作为转发进程，将该信息转发给进程</a:t>
            </a:r>
            <a:r>
              <a:rPr lang="en-US" altLang="zh-CN" sz="2000" dirty="0">
                <a:latin typeface="Consolas" panose="020B0609020204030204" pitchFamily="49" charset="0"/>
              </a:rPr>
              <a:t>1024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样例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zh-CN" altLang="en-US" sz="2000" dirty="0">
                <a:latin typeface="Consolas" panose="020B0609020204030204" pitchFamily="49" charset="0"/>
              </a:rPr>
              <a:t>：进程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调用函数</a:t>
            </a:r>
            <a:r>
              <a:rPr lang="en-US" altLang="zh-CN" sz="2000" dirty="0" err="1">
                <a:latin typeface="Consolas" panose="020B0609020204030204" pitchFamily="49" charset="0"/>
              </a:rPr>
              <a:t>ipc_send</a:t>
            </a:r>
            <a:r>
              <a:rPr lang="en-US" altLang="zh-CN" sz="2000" dirty="0">
                <a:latin typeface="Consolas" panose="020B0609020204030204" pitchFamily="49" charset="0"/>
              </a:rPr>
              <a:t>(4096, 9, -1, 0, 0)</a:t>
            </a:r>
            <a:r>
              <a:rPr lang="zh-CN" altLang="en-US" sz="2000" dirty="0">
                <a:latin typeface="Consolas" panose="020B0609020204030204" pitchFamily="49" charset="0"/>
              </a:rPr>
              <a:t>，那么进程</a:t>
            </a:r>
            <a:r>
              <a:rPr lang="en-US" altLang="zh-CN" sz="2000" dirty="0">
                <a:latin typeface="Consolas" panose="020B0609020204030204" pitchFamily="49" charset="0"/>
              </a:rPr>
              <a:t>4096</a:t>
            </a:r>
            <a:r>
              <a:rPr lang="zh-CN" altLang="en-US" sz="2000" dirty="0">
                <a:latin typeface="Consolas" panose="020B0609020204030204" pitchFamily="49" charset="0"/>
              </a:rPr>
              <a:t>应直接接收进程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发来的信息，结束通信，不做转发处理。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样例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zh-CN" altLang="en-US" sz="2000" dirty="0">
                <a:latin typeface="Consolas" panose="020B0609020204030204" pitchFamily="49" charset="0"/>
              </a:rPr>
              <a:t>：进程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调用函数</a:t>
            </a:r>
            <a:r>
              <a:rPr lang="en-US" altLang="zh-CN" sz="2000" dirty="0" err="1">
                <a:latin typeface="Consolas" panose="020B0609020204030204" pitchFamily="49" charset="0"/>
              </a:rPr>
              <a:t>ipc_send</a:t>
            </a:r>
            <a:r>
              <a:rPr lang="en-US" altLang="zh-CN" sz="2000" dirty="0">
                <a:latin typeface="Consolas" panose="020B0609020204030204" pitchFamily="49" charset="0"/>
              </a:rPr>
              <a:t>(1024, 9, -1, 0, 0)</a:t>
            </a:r>
            <a:r>
              <a:rPr lang="zh-CN" altLang="en-US" sz="2000" dirty="0">
                <a:latin typeface="Consolas" panose="020B0609020204030204" pitchFamily="49" charset="0"/>
              </a:rPr>
              <a:t>，那么进程</a:t>
            </a:r>
            <a:r>
              <a:rPr lang="en-US" altLang="zh-CN" sz="2000" dirty="0">
                <a:latin typeface="Consolas" panose="020B0609020204030204" pitchFamily="49" charset="0"/>
              </a:rPr>
              <a:t>1024</a:t>
            </a:r>
            <a:r>
              <a:rPr lang="zh-CN" altLang="en-US" sz="2000" dirty="0">
                <a:latin typeface="Consolas" panose="020B0609020204030204" pitchFamily="49" charset="0"/>
              </a:rPr>
              <a:t>应直接接受进程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发来的信息，结束通信。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7EEE5F96-FA95-B348-ACC0-411FC05E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样例说明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3F81-B2FD-4D11-B5B1-D3B626F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测试说明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CFBD-98A1-4947-AEFC-01466B82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不需要同学们在本地创建用户进程来调用</a:t>
            </a:r>
            <a:r>
              <a:rPr lang="en-US" altLang="zh-CN" dirty="0" err="1"/>
              <a:t>ipc</a:t>
            </a:r>
            <a:r>
              <a:rPr lang="zh-CN" altLang="en-US" dirty="0"/>
              <a:t>，该工作由评测脚本来完成。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不要尝试跳过转发进程，直接与目标进程通信。</a:t>
            </a:r>
            <a:r>
              <a:rPr lang="zh-CN" altLang="en-US" dirty="0"/>
              <a:t>评测会检查转发进程的输出（不需要同学们写出），所以请严格按照题目描述完成题目。</a:t>
            </a:r>
            <a:endParaRPr lang="en-US" altLang="zh-CN" dirty="0"/>
          </a:p>
          <a:p>
            <a:r>
              <a:rPr lang="zh-CN" altLang="en-US" dirty="0"/>
              <a:t>若同学们需要进行本地测试，则注意需要修改本地</a:t>
            </a:r>
            <a:r>
              <a:rPr lang="en-US" altLang="zh-CN" dirty="0"/>
              <a:t>user/</a:t>
            </a:r>
            <a:r>
              <a:rPr lang="en-US" altLang="zh-CN" dirty="0" err="1"/>
              <a:t>Makefile</a:t>
            </a:r>
            <a:r>
              <a:rPr lang="zh-CN" altLang="en-US" dirty="0"/>
              <a:t>和</a:t>
            </a:r>
            <a:r>
              <a:rPr lang="en-US" altLang="zh-CN" dirty="0"/>
              <a:t>user/</a:t>
            </a:r>
            <a:r>
              <a:rPr lang="en-US" altLang="zh-CN" dirty="0" err="1"/>
              <a:t>fsipc.c</a:t>
            </a:r>
            <a:r>
              <a:rPr lang="zh-CN" altLang="en-US" dirty="0"/>
              <a:t>两个文件。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Makefile</a:t>
            </a:r>
            <a:r>
              <a:rPr lang="zh-CN" altLang="en-US" dirty="0"/>
              <a:t>中需要把</a:t>
            </a:r>
            <a:r>
              <a:rPr lang="en-US" altLang="zh-CN" dirty="0" err="1"/>
              <a:t>pingpong.x</a:t>
            </a:r>
            <a:r>
              <a:rPr lang="en-US" altLang="zh-CN" dirty="0"/>
              <a:t> </a:t>
            </a:r>
            <a:r>
              <a:rPr lang="en-US" altLang="zh-CN" dirty="0" err="1"/>
              <a:t>pingpong.b</a:t>
            </a:r>
            <a:r>
              <a:rPr lang="zh-CN" altLang="en-US" dirty="0"/>
              <a:t>删去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fsipc.c</a:t>
            </a:r>
            <a:r>
              <a:rPr lang="zh-CN" altLang="en-US" dirty="0"/>
              <a:t>中需要把</a:t>
            </a:r>
            <a:r>
              <a:rPr lang="en-US" altLang="zh-CN" dirty="0" err="1"/>
              <a:t>fsipc</a:t>
            </a:r>
            <a:r>
              <a:rPr lang="zh-CN" altLang="en-US" dirty="0"/>
              <a:t>函数中的</a:t>
            </a:r>
            <a:r>
              <a:rPr lang="en-US" altLang="zh-CN" dirty="0" err="1"/>
              <a:t>ipc_send</a:t>
            </a:r>
            <a:r>
              <a:rPr lang="zh-CN" altLang="en-US" dirty="0"/>
              <a:t>函数那一行注释掉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9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9: </a:t>
            </a:r>
            <a:r>
              <a:rPr lang="zh-CN" altLang="en-US" sz="4000" dirty="0"/>
              <a:t>提交更改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add --all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commit -a -m “</a:t>
            </a:r>
            <a:r>
              <a:rPr lang="en-US" altLang="zh-CN" dirty="0" err="1"/>
              <a:t>balabala</a:t>
            </a:r>
            <a:r>
              <a:rPr lang="en-US" altLang="zh-CN" dirty="0"/>
              <a:t>...”</a:t>
            </a:r>
          </a:p>
          <a:p>
            <a:r>
              <a:rPr lang="en-US" altLang="zh-CN" dirty="0"/>
              <a:t>git push origin lab4-1-Extra:lab4-1-Extra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0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10:</a:t>
            </a:r>
            <a:r>
              <a:rPr lang="zh-CN" altLang="en-US" sz="4000" dirty="0"/>
              <a:t> 正确提交结果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71214-33DC-4820-AFE4-3C4710C6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36" y="1377630"/>
            <a:ext cx="3924300" cy="1200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A2B6E9-1D17-461D-9119-642C6FE9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82" y="2703193"/>
            <a:ext cx="5600700" cy="800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B8097F-BA4A-4B6B-A2AE-61116250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894" y="3706186"/>
            <a:ext cx="5476875" cy="838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568C21-15ED-4D45-A8E8-496951EC2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982" y="4849579"/>
            <a:ext cx="57912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考试时间为：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14:15-16:00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本次测试题没有额外分支，需要自己创建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每次课上测试题目分为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基础测试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附加测试（选做）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两部分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通过课上测试的条件是基础测试通过（基础题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&gt;=60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通过附加测试将会给予额外加分（附加题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&gt;=60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703" y="23960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Good Luck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4969"/>
            <a:ext cx="10515600" cy="4351338"/>
          </a:xfrm>
        </p:spPr>
        <p:txBody>
          <a:bodyPr/>
          <a:lstStyle/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/>
              <a:t>git checkout lab4</a:t>
            </a:r>
          </a:p>
          <a:p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 –b lab4-1-exam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830C762-A08B-411A-AD44-3122F3AC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1: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F882-A8F0-3143-9EF2-F8527CF6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常用的操作系统内核如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XNU</a:t>
            </a:r>
            <a:r>
              <a:rPr lang="zh-CN" altLang="en-US" dirty="0"/>
              <a:t>等，系统调用的参数个数少至</a:t>
            </a:r>
            <a:r>
              <a:rPr lang="en-US" altLang="zh-CN" dirty="0"/>
              <a:t>0</a:t>
            </a:r>
            <a:r>
              <a:rPr lang="zh-CN" altLang="en-US" dirty="0"/>
              <a:t>个、多至十多个不等。系统调用参数的传递往往适配参数的个数以避免性能的损失。</a:t>
            </a:r>
            <a:endParaRPr lang="en-US" altLang="zh-CN" dirty="0"/>
          </a:p>
          <a:p>
            <a:r>
              <a:rPr lang="zh-CN" altLang="en-US" dirty="0"/>
              <a:t>下面我们将尝试实现这一方式的系统调用参数传递。</a:t>
            </a:r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AC8D2E0-E642-2C43-A9AD-3C33DAD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2: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3: lab4-1-exam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38605"/>
            <a:ext cx="10754995" cy="485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  <a:cs typeface="宋体" panose="02010600030101010101" pitchFamily="2" charset="-122"/>
                <a:sym typeface="+mn-ea"/>
              </a:rPr>
              <a:t>题目要求（第一部分）：</a:t>
            </a:r>
            <a:endParaRPr lang="en-US" altLang="zh-CN" sz="2400" dirty="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现在我们要重新定义系统调用的参数传递规则</a:t>
            </a:r>
            <a:r>
              <a:rPr lang="en-US" altLang="zh-CN" sz="1800" dirty="0">
                <a:latin typeface="+mn-ea"/>
                <a:cs typeface="宋体" panose="02010600030101010101" pitchFamily="2" charset="-122"/>
                <a:sym typeface="Wingdings" pitchFamily="2" charset="2"/>
              </a:rPr>
              <a:t>(</a:t>
            </a:r>
            <a:r>
              <a:rPr lang="zh-CN" altLang="en-US" sz="1800" dirty="0">
                <a:latin typeface="+mn-ea"/>
                <a:cs typeface="宋体" panose="02010600030101010101" pitchFamily="2" charset="-122"/>
                <a:sym typeface="Wingdings" pitchFamily="2" charset="2"/>
              </a:rPr>
              <a:t>下面的参数顺序是用户态调用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  <a:sym typeface="Wingdings" pitchFamily="2" charset="2"/>
              </a:rPr>
              <a:t>syscall</a:t>
            </a:r>
            <a:r>
              <a:rPr lang="zh-CN" altLang="en-US" sz="1800" dirty="0">
                <a:latin typeface="+mn-ea"/>
                <a:cs typeface="宋体" panose="02010600030101010101" pitchFamily="2" charset="-122"/>
                <a:sym typeface="Wingdings" pitchFamily="2" charset="2"/>
              </a:rPr>
              <a:t>指令时的顺序）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1.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 第一个参数为系统调用号（和之前含义相同）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2.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 第二个参数为此系统调用参数个数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3.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 之后的参数依次是这个系统调用的参数（个数与第二个参数一致）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用户态按着这个新规则的系统调用实现方式为：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int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syscall_mem_map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srcid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srcva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dstid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dstva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perm)</a:t>
            </a:r>
          </a:p>
          <a:p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   return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msyscall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SYS_mem_map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5,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srcid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srcva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dstid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dstva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perm);</a:t>
            </a:r>
          </a:p>
          <a:p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}</a:t>
            </a:r>
          </a:p>
          <a:p>
            <a:r>
              <a:rPr lang="zh-CN" altLang="en-US" sz="1800" b="1" dirty="0">
                <a:latin typeface="+mn-ea"/>
                <a:cs typeface="宋体" panose="02010600030101010101" pitchFamily="2" charset="-122"/>
              </a:rPr>
              <a:t>同学们需要对已有的用户态系统调用均按此规则修改。</a:t>
            </a:r>
            <a:endParaRPr lang="en-US" altLang="zh-CN" sz="1800" b="1" dirty="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内核态处理系统调用参数，合理操作寄存器与栈，以保证在原有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lib/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syscall_all.c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中代码不更改的情况下可以使系统调用机制正常运行。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78" y="1538288"/>
            <a:ext cx="11241519" cy="495312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500" dirty="0">
                <a:latin typeface="+mn-ea"/>
                <a:cs typeface="宋体" panose="02010600030101010101" pitchFamily="2" charset="-122"/>
              </a:rPr>
              <a:t>题目要求</a:t>
            </a:r>
            <a:r>
              <a:rPr lang="en-US" altLang="zh-CN" sz="2500" dirty="0">
                <a:latin typeface="+mn-ea"/>
                <a:cs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500" dirty="0">
                <a:latin typeface="+mn-ea"/>
                <a:cs typeface="宋体" panose="02010600030101010101" pitchFamily="2" charset="-122"/>
                <a:sym typeface="Wingdings" panose="05000000000000000000" pitchFamily="2" charset="2"/>
              </a:rPr>
              <a:t>（第二部分）</a:t>
            </a:r>
            <a:endParaRPr lang="en-US" altLang="zh-CN" sz="2500" dirty="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在基础测试的基础上，实现一个新的系统调用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syscall_ipc_can_multi_send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，支持同时向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5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个进程通信，其用户态函数接口如下，请在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user/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lib.h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中声明：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int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syscall_ipc_can_multi_send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value,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srcva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perm,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envid_1,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envid_2,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envid_3,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envid_4, 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u_int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 envid_5);</a:t>
            </a: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其中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value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srcva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perm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的含义和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syscall_ipc_can_send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相同，后面的参数为要发送给的各个进程的进程号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系统调用号为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SYS_ipc_can_multi_send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，请在</a:t>
            </a:r>
            <a:r>
              <a:rPr lang="en-US" altLang="zh-CN" sz="1800" dirty="0" err="1">
                <a:latin typeface="+mn-ea"/>
              </a:rPr>
              <a:t>unistd.h</a:t>
            </a:r>
            <a:r>
              <a:rPr lang="zh-CN" altLang="en-US" sz="1800" dirty="0">
                <a:latin typeface="+mn-ea"/>
              </a:rPr>
              <a:t>中添加相关定义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需要在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user/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syscall_lib.c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添加并实现用户态函数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syscall_ipc_can_multi_send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需要在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lib/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syscall_all.c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添加并实现内核态函数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sys_ipc_can_multi_send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。</a:t>
            </a:r>
          </a:p>
          <a:p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对于该系统调用的行为规范如下：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若接收的进程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env_ipc_recving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不全为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，则返回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-E_IPC_NOT_RECV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，若全为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，则发送消息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必须为原子操作，不可使用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ipc_send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函数来完成，必须要实现</a:t>
            </a:r>
            <a:r>
              <a:rPr lang="en-US" altLang="zh-CN" sz="1800" dirty="0" err="1">
                <a:latin typeface="+mn-ea"/>
                <a:cs typeface="宋体" panose="02010600030101010101" pitchFamily="2" charset="-122"/>
              </a:rPr>
              <a:t>sys_ipc_can_multi_send</a:t>
            </a:r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函数</a:t>
            </a:r>
            <a:endParaRPr lang="en-US" altLang="zh-CN" sz="1800" dirty="0"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+mn-ea"/>
                <a:cs typeface="宋体" panose="02010600030101010101" pitchFamily="2" charset="-122"/>
              </a:rPr>
              <a:t>成功时返回</a:t>
            </a:r>
            <a:r>
              <a:rPr lang="en-US" altLang="zh-CN" sz="1800" dirty="0">
                <a:latin typeface="+mn-ea"/>
                <a:cs typeface="宋体" panose="02010600030101010101" pitchFamily="2" charset="-122"/>
              </a:rPr>
              <a:t>0</a:t>
            </a:r>
            <a:endParaRPr lang="zh-CN" altLang="en-US" sz="1800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4: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625" y="1337615"/>
            <a:ext cx="153213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提示：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9115"/>
            <a:ext cx="10515600" cy="386656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修改</a:t>
            </a:r>
            <a:r>
              <a:rPr lang="en-US" altLang="zh-CN" sz="1800" dirty="0"/>
              <a:t>user/</a:t>
            </a:r>
            <a:r>
              <a:rPr lang="en-US" altLang="zh-CN" sz="1800" dirty="0" err="1"/>
              <a:t>lib.h</a:t>
            </a:r>
            <a:r>
              <a:rPr lang="zh-CN" altLang="en-US" sz="1800" dirty="0"/>
              <a:t>中的</a:t>
            </a:r>
            <a:r>
              <a:rPr lang="en-US" altLang="zh-CN" sz="1800" dirty="0" err="1"/>
              <a:t>msyscall</a:t>
            </a:r>
            <a:r>
              <a:rPr lang="zh-CN" altLang="en-US" sz="1800" dirty="0"/>
              <a:t>函数声明，可以参考</a:t>
            </a:r>
            <a:r>
              <a:rPr lang="en-US" altLang="zh-CN" sz="1800" dirty="0" err="1"/>
              <a:t>printf</a:t>
            </a:r>
            <a:endParaRPr lang="en-US" altLang="zh-CN" sz="1800" dirty="0"/>
          </a:p>
          <a:p>
            <a:r>
              <a:rPr lang="zh-CN" altLang="en-US" sz="1800" dirty="0"/>
              <a:t>修改</a:t>
            </a:r>
            <a:r>
              <a:rPr lang="en-US" altLang="zh-CN" sz="1800" dirty="0"/>
              <a:t>user/</a:t>
            </a:r>
            <a:r>
              <a:rPr lang="en-US" altLang="zh-CN" sz="1800" dirty="0" err="1"/>
              <a:t>syscall_lib.c</a:t>
            </a:r>
            <a:r>
              <a:rPr lang="zh-CN" altLang="en-US" sz="1800" dirty="0"/>
              <a:t>，使每个系统调用都符合新规则</a:t>
            </a:r>
            <a:endParaRPr lang="en-US" altLang="zh-CN" sz="1800" dirty="0"/>
          </a:p>
          <a:p>
            <a:r>
              <a:rPr lang="zh-CN" altLang="en-US" sz="1800" dirty="0"/>
              <a:t>修改</a:t>
            </a:r>
            <a:r>
              <a:rPr lang="en-US" altLang="zh-CN" sz="1800" dirty="0"/>
              <a:t>lib/</a:t>
            </a:r>
            <a:r>
              <a:rPr lang="en-US" altLang="zh-CN" sz="1800" dirty="0" err="1"/>
              <a:t>syscall.S</a:t>
            </a:r>
            <a:r>
              <a:rPr lang="zh-CN" altLang="en-US" sz="1800" dirty="0"/>
              <a:t>，增加拷贝多个参数的循环（重点）</a:t>
            </a:r>
            <a:endParaRPr lang="en-US" altLang="zh-CN" sz="1800" dirty="0"/>
          </a:p>
          <a:p>
            <a:r>
              <a:rPr lang="zh-CN" altLang="en-US" sz="1800" dirty="0"/>
              <a:t>修改</a:t>
            </a:r>
            <a:r>
              <a:rPr lang="en-US" altLang="zh-CN" sz="1800" dirty="0"/>
              <a:t>include/</a:t>
            </a:r>
            <a:r>
              <a:rPr lang="en-US" altLang="zh-CN" sz="1800" dirty="0" err="1"/>
              <a:t>unistd.h</a:t>
            </a:r>
            <a:r>
              <a:rPr lang="zh-CN" altLang="en-US" sz="1800" dirty="0"/>
              <a:t>，增加系统调用号的定义</a:t>
            </a:r>
            <a:endParaRPr lang="en-US" altLang="zh-CN" sz="1800" dirty="0"/>
          </a:p>
          <a:p>
            <a:r>
              <a:rPr lang="zh-CN" altLang="en-US" sz="1800" dirty="0"/>
              <a:t>汇编内的跳转注意延迟槽</a:t>
            </a:r>
            <a:endParaRPr lang="en-US" altLang="zh-CN" sz="1800" dirty="0"/>
          </a:p>
          <a:p>
            <a:r>
              <a:rPr lang="zh-CN" altLang="en-US" sz="1800" dirty="0"/>
              <a:t>不支持</a:t>
            </a:r>
            <a:r>
              <a:rPr lang="en-US" altLang="zh-CN" sz="1800" dirty="0" err="1"/>
              <a:t>mult,div</a:t>
            </a:r>
            <a:r>
              <a:rPr lang="zh-CN" altLang="en-US" sz="1800" dirty="0"/>
              <a:t>等乘除指令，请不要使用</a:t>
            </a:r>
            <a:endParaRPr lang="en-US" altLang="zh-CN" sz="1800" dirty="0"/>
          </a:p>
          <a:p>
            <a:r>
              <a:rPr lang="zh-CN" altLang="en-US" sz="1800" dirty="0"/>
              <a:t>内核态参数拷贝时注意使用</a:t>
            </a:r>
            <a:r>
              <a:rPr lang="en-US" altLang="zh-CN" sz="1800" dirty="0"/>
              <a:t>s0-s7</a:t>
            </a:r>
            <a:r>
              <a:rPr lang="zh-CN" altLang="en-US" sz="1800" dirty="0"/>
              <a:t>保存栈空间</a:t>
            </a:r>
            <a:endParaRPr lang="en-US" altLang="zh-CN" sz="1800" dirty="0"/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函数调用等寄存器使用规则参考指导书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lab1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相关内容。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系统调用寄存器使用规则参考指导书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lab4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相关内容。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5: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78" y="1538288"/>
            <a:ext cx="11241519" cy="495312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你需要修改的文件有：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lib.h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syscall_lib.c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syscall_all.c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syscall.S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include/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unistd.h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该部分不允许修改的文件：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6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syscall_wrap.S</a:t>
            </a: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该部分不允许新建文件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17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Step 6: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7: </a:t>
            </a:r>
            <a:r>
              <a:rPr lang="zh-CN" altLang="en-US" sz="4000" dirty="0"/>
              <a:t>提交更改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add --all</a:t>
            </a:r>
          </a:p>
          <a:p>
            <a:r>
              <a:rPr lang="en-US" altLang="zh-CN" dirty="0"/>
              <a:t>git commit -a -m “...”</a:t>
            </a:r>
          </a:p>
          <a:p>
            <a:r>
              <a:rPr lang="en-US" altLang="zh-CN" dirty="0"/>
              <a:t>git push origin lab4-1-exam:lab4-1-exam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33a45c4-03b1-4f49-ae3b-f6c67d2c313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1753</Words>
  <Application>Microsoft Office PowerPoint</Application>
  <PresentationFormat>宽屏</PresentationFormat>
  <Paragraphs>112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 Light</vt:lpstr>
      <vt:lpstr>Arial</vt:lpstr>
      <vt:lpstr>Calibri</vt:lpstr>
      <vt:lpstr>Calibri Light</vt:lpstr>
      <vt:lpstr>Consolas</vt:lpstr>
      <vt:lpstr>Office 主题</vt:lpstr>
      <vt:lpstr>Lab4第1次课上测试</vt:lpstr>
      <vt:lpstr>测试说明</vt:lpstr>
      <vt:lpstr>Step 1:  lab4-1-exam</vt:lpstr>
      <vt:lpstr>Step 2:  lab4-1-exam</vt:lpstr>
      <vt:lpstr>Step 3: lab4-1-exam</vt:lpstr>
      <vt:lpstr>PowerPoint 演示文稿</vt:lpstr>
      <vt:lpstr>提示：</vt:lpstr>
      <vt:lpstr>PowerPoint 演示文稿</vt:lpstr>
      <vt:lpstr>Step 7: 提交更改</vt:lpstr>
      <vt:lpstr>正确提交结果</vt:lpstr>
      <vt:lpstr>Step 8: 创建 lab4-1-Extra 分支</vt:lpstr>
      <vt:lpstr>Step 8:  lab4-1-Extra（选做）</vt:lpstr>
      <vt:lpstr>Step 8:  lab4-1-Extra（选做）</vt:lpstr>
      <vt:lpstr>lab4-1-Extra（选做）</vt:lpstr>
      <vt:lpstr>Step 8:  lab4-1-Extra（选做）</vt:lpstr>
      <vt:lpstr>样例说明</vt:lpstr>
      <vt:lpstr>测试说明</vt:lpstr>
      <vt:lpstr>Step 9: 提交更改</vt:lpstr>
      <vt:lpstr>Step 10: 正确提交结果</vt:lpstr>
      <vt:lpstr>Good Luck！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第1次课上测试</dc:title>
  <dc:creator>王柏润</dc:creator>
  <cp:lastModifiedBy>李 瀚</cp:lastModifiedBy>
  <cp:revision>215</cp:revision>
  <dcterms:created xsi:type="dcterms:W3CDTF">1900-01-01T00:00:00Z</dcterms:created>
  <dcterms:modified xsi:type="dcterms:W3CDTF">2021-05-11T01:32:57Z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