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97" r:id="rId4"/>
    <p:sldId id="298" r:id="rId5"/>
    <p:sldId id="299" r:id="rId6"/>
    <p:sldId id="300" r:id="rId7"/>
    <p:sldId id="301" r:id="rId8"/>
    <p:sldId id="267" r:id="rId9"/>
    <p:sldId id="268" r:id="rId10"/>
    <p:sldId id="296" r:id="rId11"/>
    <p:sldId id="285" r:id="rId12"/>
    <p:sldId id="286" r:id="rId13"/>
    <p:sldId id="272" r:id="rId14"/>
    <p:sldId id="289" r:id="rId15"/>
    <p:sldId id="290" r:id="rId16"/>
    <p:sldId id="295" r:id="rId17"/>
    <p:sldId id="269"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19" autoAdjust="0"/>
    <p:restoredTop sz="94660"/>
  </p:normalViewPr>
  <p:slideViewPr>
    <p:cSldViewPr snapToGrid="0" showGuides="1">
      <p:cViewPr varScale="1">
        <p:scale>
          <a:sx n="86" d="100"/>
          <a:sy n="86" d="100"/>
        </p:scale>
        <p:origin x="773" y="48"/>
      </p:cViewPr>
      <p:guideLst>
        <p:guide orient="horz" pos="216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DB2DCA-9D90-4123-BB06-178955217CA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9291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9339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2624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1">
              <a:rPr lang="zh-CN" altLang="en-US" smtClean="0"/>
              <a:t>2021/5/18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1">
              <a:rPr lang="zh-CN" altLang="en-US" smtClean="0"/>
              <a:t>2021/5/18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8001" y="746990"/>
            <a:ext cx="10353575" cy="2387600"/>
          </a:xfrm>
        </p:spPr>
        <p:txBody>
          <a:bodyPr/>
          <a:lstStyle/>
          <a:p>
            <a:r>
              <a:rPr lang="en-US" altLang="zh-CN" dirty="0"/>
              <a:t>Lab4 </a:t>
            </a:r>
            <a:r>
              <a:rPr lang="zh-CN" altLang="en-US" dirty="0"/>
              <a:t>第</a:t>
            </a:r>
            <a:r>
              <a:rPr lang="en-US" altLang="zh-CN" dirty="0"/>
              <a:t>2</a:t>
            </a:r>
            <a:r>
              <a:rPr lang="zh-CN" altLang="en-US" dirty="0"/>
              <a:t>次课上测试</a:t>
            </a:r>
          </a:p>
        </p:txBody>
      </p:sp>
      <p:sp>
        <p:nvSpPr>
          <p:cNvPr id="3" name="副标题 2"/>
          <p:cNvSpPr>
            <a:spLocks noGrp="1"/>
          </p:cNvSpPr>
          <p:nvPr>
            <p:ph type="subTitle" idx="1"/>
          </p:nvPr>
        </p:nvSpPr>
        <p:spPr>
          <a:xfrm>
            <a:off x="1524000" y="3881163"/>
            <a:ext cx="9144000" cy="1655762"/>
          </a:xfrm>
        </p:spPr>
        <p:txBody>
          <a:bodyPr/>
          <a:lstStyle/>
          <a:p>
            <a:r>
              <a:rPr lang="zh-CN" altLang="en-US" dirty="0">
                <a:latin typeface="微软雅黑 Light" panose="020B0502040204020203" charset="-122"/>
                <a:ea typeface="微软雅黑 Light" panose="020B0502040204020203" charset="-122"/>
              </a:rPr>
              <a:t>冯文韬 李瀚</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50"/>
            <a:ext cx="10515600" cy="1325563"/>
          </a:xfrm>
        </p:spPr>
        <p:txBody>
          <a:bodyPr>
            <a:normAutofit/>
          </a:bodyPr>
          <a:lstStyle/>
          <a:p>
            <a:r>
              <a:rPr lang="zh-CN" altLang="en-US" sz="4000" dirty="0"/>
              <a:t>本地测试程序示例</a:t>
            </a:r>
          </a:p>
        </p:txBody>
      </p:sp>
      <p:sp>
        <p:nvSpPr>
          <p:cNvPr id="3" name="文本框 2">
            <a:extLst>
              <a:ext uri="{FF2B5EF4-FFF2-40B4-BE49-F238E27FC236}">
                <a16:creationId xmlns:a16="http://schemas.microsoft.com/office/drawing/2014/main" id="{D36B9CD4-EE4F-401A-A1CB-7CF81949C19E}"/>
              </a:ext>
            </a:extLst>
          </p:cNvPr>
          <p:cNvSpPr txBox="1"/>
          <p:nvPr/>
        </p:nvSpPr>
        <p:spPr>
          <a:xfrm>
            <a:off x="1023457" y="1082180"/>
            <a:ext cx="10108734" cy="6678751"/>
          </a:xfrm>
          <a:prstGeom prst="rect">
            <a:avLst/>
          </a:prstGeom>
          <a:noFill/>
        </p:spPr>
        <p:txBody>
          <a:bodyPr wrap="square" rtlCol="0">
            <a:spAutoFit/>
          </a:bodyPr>
          <a:lstStyle/>
          <a:p>
            <a:r>
              <a:rPr lang="en-US" altLang="zh-CN" sz="1100" b="0" dirty="0">
                <a:solidFill>
                  <a:srgbClr val="859900"/>
                </a:solidFill>
                <a:effectLst/>
                <a:latin typeface="Times New Roman" panose="02020603050405020304" pitchFamily="18" charset="0"/>
                <a:cs typeface="Times New Roman" panose="02020603050405020304" pitchFamily="18" charset="0"/>
              </a:rPr>
              <a:t>#include</a:t>
            </a:r>
            <a:r>
              <a:rPr lang="en-US" altLang="zh-CN" sz="1100" b="0" dirty="0">
                <a:solidFill>
                  <a:srgbClr val="B58900"/>
                </a:solidFill>
                <a:effectLst/>
                <a:latin typeface="Times New Roman" panose="02020603050405020304" pitchFamily="18" charset="0"/>
                <a:cs typeface="Times New Roman" panose="02020603050405020304" pitchFamily="18" charset="0"/>
              </a:rPr>
              <a:t> </a:t>
            </a:r>
            <a:r>
              <a:rPr lang="en-US" altLang="zh-CN" sz="1100" b="0" dirty="0">
                <a:solidFill>
                  <a:srgbClr val="2AA198"/>
                </a:solidFill>
                <a:effectLst/>
                <a:latin typeface="Times New Roman" panose="02020603050405020304" pitchFamily="18" charset="0"/>
                <a:cs typeface="Times New Roman" panose="02020603050405020304" pitchFamily="18" charset="0"/>
              </a:rPr>
              <a:t>"</a:t>
            </a:r>
            <a:r>
              <a:rPr lang="en-US" altLang="zh-CN" sz="1100" b="0" dirty="0" err="1">
                <a:solidFill>
                  <a:srgbClr val="2AA198"/>
                </a:solidFill>
                <a:effectLst/>
                <a:latin typeface="Times New Roman" panose="02020603050405020304" pitchFamily="18" charset="0"/>
                <a:cs typeface="Times New Roman" panose="02020603050405020304" pitchFamily="18" charset="0"/>
              </a:rPr>
              <a:t>lib.h</a:t>
            </a:r>
            <a:r>
              <a:rPr lang="en-US" altLang="zh-CN" sz="1100" b="0" dirty="0">
                <a:solidFill>
                  <a:srgbClr val="2AA198"/>
                </a:solidFill>
                <a:effectLst/>
                <a:latin typeface="Times New Roman" panose="02020603050405020304" pitchFamily="18" charset="0"/>
                <a:cs typeface="Times New Roman" panose="02020603050405020304" pitchFamily="18" charset="0"/>
              </a:rPr>
              <a:t>"</a:t>
            </a:r>
            <a:endParaRPr lang="en-US" altLang="zh-CN" sz="1100" b="0" dirty="0">
              <a:solidFill>
                <a:srgbClr val="BBBBBB"/>
              </a:solidFill>
              <a:effectLst/>
              <a:latin typeface="Times New Roman" panose="02020603050405020304" pitchFamily="18" charset="0"/>
              <a:cs typeface="Times New Roman" panose="02020603050405020304" pitchFamily="18" charset="0"/>
            </a:endParaRP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1" dirty="0">
                <a:solidFill>
                  <a:srgbClr val="93A1A1"/>
                </a:solidFill>
                <a:effectLst/>
                <a:latin typeface="Times New Roman" panose="02020603050405020304" pitchFamily="18" charset="0"/>
                <a:cs typeface="Times New Roman" panose="02020603050405020304" pitchFamily="18" charset="0"/>
              </a:rPr>
              <a:t>int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1" dirty="0">
                <a:solidFill>
                  <a:srgbClr val="93A1A1"/>
                </a:solidFill>
                <a:effectLst/>
                <a:latin typeface="Times New Roman" panose="02020603050405020304" pitchFamily="18" charset="0"/>
                <a:cs typeface="Times New Roman" panose="02020603050405020304" pitchFamily="18" charset="0"/>
              </a:rPr>
              <a:t>void</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umain</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1" dirty="0">
                <a:solidFill>
                  <a:srgbClr val="93A1A1"/>
                </a:solidFill>
                <a:effectLst/>
                <a:latin typeface="Times New Roman" panose="02020603050405020304" pitchFamily="18" charset="0"/>
                <a:cs typeface="Times New Roman" panose="02020603050405020304" pitchFamily="18" charset="0"/>
              </a:rPr>
              <a:t>int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268BD2"/>
                </a:solidFill>
                <a:effectLst/>
                <a:latin typeface="Times New Roman" panose="02020603050405020304" pitchFamily="18" charset="0"/>
                <a:cs typeface="Times New Roman" panose="02020603050405020304" pitchFamily="18" charset="0"/>
              </a:rPr>
              <a:t>a</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D33682"/>
                </a:solidFill>
                <a:effectLst/>
                <a:latin typeface="Times New Roman" panose="02020603050405020304" pitchFamily="18" charset="0"/>
                <a:cs typeface="Times New Roman" panose="02020603050405020304" pitchFamily="18" charset="0"/>
              </a:rPr>
              <a:t>0</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1" dirty="0">
                <a:solidFill>
                  <a:srgbClr val="93A1A1"/>
                </a:solidFill>
                <a:effectLst/>
                <a:latin typeface="Times New Roman" panose="02020603050405020304" pitchFamily="18" charset="0"/>
                <a:cs typeface="Times New Roman" panose="02020603050405020304" pitchFamily="18" charset="0"/>
              </a:rPr>
              <a:t>int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268BD2"/>
                </a:solidFill>
                <a:effectLst/>
                <a:latin typeface="Times New Roman" panose="02020603050405020304" pitchFamily="18" charset="0"/>
                <a:cs typeface="Times New Roman" panose="02020603050405020304" pitchFamily="18" charset="0"/>
              </a:rPr>
              <a:t>id</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D33682"/>
                </a:solidFill>
                <a:effectLst/>
                <a:latin typeface="Times New Roman" panose="02020603050405020304" pitchFamily="18" charset="0"/>
                <a:cs typeface="Times New Roman" panose="02020603050405020304" pitchFamily="18" charset="0"/>
              </a:rPr>
              <a:t>0</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if</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268BD2"/>
                </a:solidFill>
                <a:effectLst/>
                <a:latin typeface="Times New Roman" panose="02020603050405020304" pitchFamily="18" charset="0"/>
                <a:cs typeface="Times New Roman" panose="02020603050405020304" pitchFamily="18" charset="0"/>
              </a:rPr>
              <a:t>id</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268BD2"/>
                </a:solidFill>
                <a:effectLst/>
                <a:latin typeface="Times New Roman" panose="02020603050405020304" pitchFamily="18" charset="0"/>
                <a:cs typeface="Times New Roman" panose="02020603050405020304" pitchFamily="18" charset="0"/>
              </a:rPr>
              <a:t>fork</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D33682"/>
                </a:solidFill>
                <a:effectLst/>
                <a:latin typeface="Times New Roman" panose="02020603050405020304" pitchFamily="18" charset="0"/>
                <a:cs typeface="Times New Roman" panose="02020603050405020304" pitchFamily="18" charset="0"/>
              </a:rPr>
              <a:t>0</a:t>
            </a:r>
            <a:r>
              <a:rPr lang="en-US" altLang="zh-CN" sz="1100" b="0" dirty="0">
                <a:solidFill>
                  <a:srgbClr val="BBBBBB"/>
                </a:solidFill>
                <a:effectLst/>
                <a:latin typeface="Times New Roman" panose="02020603050405020304" pitchFamily="18" charset="0"/>
                <a:cs typeface="Times New Roman" panose="02020603050405020304" pitchFamily="18" charset="0"/>
              </a:rPr>
              <a:t>)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if</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268BD2"/>
                </a:solidFill>
                <a:effectLst/>
                <a:latin typeface="Times New Roman" panose="02020603050405020304" pitchFamily="18" charset="0"/>
                <a:cs typeface="Times New Roman" panose="02020603050405020304" pitchFamily="18" charset="0"/>
              </a:rPr>
              <a:t>id</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tfork</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D33682"/>
                </a:solidFill>
                <a:effectLst/>
                <a:latin typeface="Times New Roman" panose="02020603050405020304" pitchFamily="18" charset="0"/>
                <a:cs typeface="Times New Roman" panose="02020603050405020304" pitchFamily="18" charset="0"/>
              </a:rPr>
              <a:t>0</a:t>
            </a:r>
            <a:r>
              <a:rPr lang="en-US" altLang="zh-CN" sz="1100" b="0" dirty="0">
                <a:solidFill>
                  <a:srgbClr val="BBBBBB"/>
                </a:solidFill>
                <a:effectLst/>
                <a:latin typeface="Times New Roman" panose="02020603050405020304" pitchFamily="18" charset="0"/>
                <a:cs typeface="Times New Roman" panose="02020603050405020304" pitchFamily="18" charset="0"/>
              </a:rPr>
              <a:t>)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D33682"/>
                </a:solidFill>
                <a:effectLst/>
                <a:latin typeface="Times New Roman" panose="02020603050405020304" pitchFamily="18" charset="0"/>
                <a:cs typeface="Times New Roman" panose="02020603050405020304" pitchFamily="18" charset="0"/>
              </a:rPr>
              <a:t>3</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for</a:t>
            </a:r>
            <a:r>
              <a:rPr lang="en-US" altLang="zh-CN" sz="1100" b="0" dirty="0">
                <a:solidFill>
                  <a:srgbClr val="BBBBBB"/>
                </a:solidFill>
                <a:effectLst/>
                <a:latin typeface="Times New Roman" panose="02020603050405020304" pitchFamily="18" charset="0"/>
                <a:cs typeface="Times New Roman" panose="02020603050405020304" pitchFamily="18" charset="0"/>
              </a:rPr>
              <a:t> (;;)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writef</a:t>
            </a:r>
            <a:r>
              <a:rPr lang="en-US" altLang="zh-CN" sz="1100" b="0" dirty="0">
                <a:solidFill>
                  <a:srgbClr val="BBBBBB"/>
                </a:solidFill>
                <a:effectLst/>
                <a:latin typeface="Times New Roman" panose="02020603050405020304" pitchFamily="18" charset="0"/>
                <a:cs typeface="Times New Roman" panose="02020603050405020304" pitchFamily="18" charset="0"/>
              </a:rPr>
              <a:t>(</a:t>
            </a:r>
            <a:r>
              <a:rPr lang="en-US" altLang="zh-CN" sz="1100" b="0" dirty="0">
                <a:solidFill>
                  <a:srgbClr val="2AA198"/>
                </a:solidFill>
                <a:effectLst/>
                <a:latin typeface="Times New Roman" panose="02020603050405020304" pitchFamily="18" charset="0"/>
                <a:cs typeface="Times New Roman" panose="02020603050405020304" pitchFamily="18" charset="0"/>
              </a:rPr>
              <a:t>"</a:t>
            </a:r>
            <a:r>
              <a:rPr lang="en-US" altLang="zh-CN" sz="1100" b="0" dirty="0">
                <a:solidFill>
                  <a:srgbClr val="CB4B16"/>
                </a:solidFill>
                <a:effectLst/>
                <a:latin typeface="Times New Roman" panose="02020603050405020304" pitchFamily="18" charset="0"/>
                <a:cs typeface="Times New Roman" panose="02020603050405020304" pitchFamily="18" charset="0"/>
              </a:rPr>
              <a:t>\t\</a:t>
            </a:r>
            <a:r>
              <a:rPr lang="en-US" altLang="zh-CN" sz="1100" b="0" dirty="0" err="1">
                <a:solidFill>
                  <a:srgbClr val="CB4B16"/>
                </a:solidFill>
                <a:effectLst/>
                <a:latin typeface="Times New Roman" panose="02020603050405020304" pitchFamily="18" charset="0"/>
                <a:cs typeface="Times New Roman" panose="02020603050405020304" pitchFamily="18" charset="0"/>
              </a:rPr>
              <a:t>t</a:t>
            </a:r>
            <a:r>
              <a:rPr lang="en-US" altLang="zh-CN" sz="1100" b="0" dirty="0" err="1">
                <a:solidFill>
                  <a:srgbClr val="2AA198"/>
                </a:solidFill>
                <a:effectLst/>
                <a:latin typeface="Times New Roman" panose="02020603050405020304" pitchFamily="18" charset="0"/>
                <a:cs typeface="Times New Roman" panose="02020603050405020304" pitchFamily="18" charset="0"/>
              </a:rPr>
              <a:t>this</a:t>
            </a:r>
            <a:r>
              <a:rPr lang="en-US" altLang="zh-CN" sz="1100" b="0" dirty="0">
                <a:solidFill>
                  <a:srgbClr val="2AA198"/>
                </a:solidFill>
                <a:effectLst/>
                <a:latin typeface="Times New Roman" panose="02020603050405020304" pitchFamily="18" charset="0"/>
                <a:cs typeface="Times New Roman" panose="02020603050405020304" pitchFamily="18" charset="0"/>
              </a:rPr>
              <a:t> is child2 :a:</a:t>
            </a:r>
            <a:r>
              <a:rPr lang="en-US" altLang="zh-CN" sz="1100" b="0" dirty="0">
                <a:solidFill>
                  <a:srgbClr val="CB4B16"/>
                </a:solidFill>
                <a:effectLst/>
                <a:latin typeface="Times New Roman" panose="02020603050405020304" pitchFamily="18" charset="0"/>
                <a:cs typeface="Times New Roman" panose="02020603050405020304" pitchFamily="18" charset="0"/>
              </a:rPr>
              <a:t>%d\n</a:t>
            </a:r>
            <a:r>
              <a:rPr lang="en-US" altLang="zh-CN" sz="1100" b="0" dirty="0">
                <a:solidFill>
                  <a:srgbClr val="2AA198"/>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for</a:t>
            </a:r>
            <a:r>
              <a:rPr lang="en-US" altLang="zh-CN" sz="1100" b="0" dirty="0">
                <a:solidFill>
                  <a:srgbClr val="BBBBBB"/>
                </a:solidFill>
                <a:effectLst/>
                <a:latin typeface="Times New Roman" panose="02020603050405020304" pitchFamily="18" charset="0"/>
                <a:cs typeface="Times New Roman" panose="02020603050405020304" pitchFamily="18" charset="0"/>
              </a:rPr>
              <a:t> (;;)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D33682"/>
                </a:solidFill>
                <a:effectLst/>
                <a:latin typeface="Times New Roman" panose="02020603050405020304" pitchFamily="18" charset="0"/>
                <a:cs typeface="Times New Roman" panose="02020603050405020304" pitchFamily="18" charset="0"/>
              </a:rPr>
              <a:t>2</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for</a:t>
            </a:r>
            <a:r>
              <a:rPr lang="en-US" altLang="zh-CN" sz="1100" b="0" dirty="0">
                <a:solidFill>
                  <a:srgbClr val="BBBBBB"/>
                </a:solidFill>
                <a:effectLst/>
                <a:latin typeface="Times New Roman" panose="02020603050405020304" pitchFamily="18" charset="0"/>
                <a:cs typeface="Times New Roman" panose="02020603050405020304" pitchFamily="18" charset="0"/>
              </a:rPr>
              <a:t> (;;)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writef</a:t>
            </a:r>
            <a:r>
              <a:rPr lang="en-US" altLang="zh-CN" sz="1100" b="0" dirty="0">
                <a:solidFill>
                  <a:srgbClr val="BBBBBB"/>
                </a:solidFill>
                <a:effectLst/>
                <a:latin typeface="Times New Roman" panose="02020603050405020304" pitchFamily="18" charset="0"/>
                <a:cs typeface="Times New Roman" panose="02020603050405020304" pitchFamily="18" charset="0"/>
              </a:rPr>
              <a:t>(</a:t>
            </a:r>
            <a:r>
              <a:rPr lang="en-US" altLang="zh-CN" sz="1100" b="0" dirty="0">
                <a:solidFill>
                  <a:srgbClr val="2AA198"/>
                </a:solidFill>
                <a:effectLst/>
                <a:latin typeface="Times New Roman" panose="02020603050405020304" pitchFamily="18" charset="0"/>
                <a:cs typeface="Times New Roman" panose="02020603050405020304" pitchFamily="18" charset="0"/>
              </a:rPr>
              <a:t>"</a:t>
            </a:r>
            <a:r>
              <a:rPr lang="en-US" altLang="zh-CN" sz="1100" b="0" dirty="0">
                <a:solidFill>
                  <a:srgbClr val="CB4B16"/>
                </a:solidFill>
                <a:effectLst/>
                <a:latin typeface="Times New Roman" panose="02020603050405020304" pitchFamily="18" charset="0"/>
                <a:cs typeface="Times New Roman" panose="02020603050405020304" pitchFamily="18" charset="0"/>
              </a:rPr>
              <a:t>\</a:t>
            </a:r>
            <a:r>
              <a:rPr lang="en-US" altLang="zh-CN" sz="1100" b="0" dirty="0" err="1">
                <a:solidFill>
                  <a:srgbClr val="CB4B16"/>
                </a:solidFill>
                <a:effectLst/>
                <a:latin typeface="Times New Roman" panose="02020603050405020304" pitchFamily="18" charset="0"/>
                <a:cs typeface="Times New Roman" panose="02020603050405020304" pitchFamily="18" charset="0"/>
              </a:rPr>
              <a:t>t</a:t>
            </a:r>
            <a:r>
              <a:rPr lang="en-US" altLang="zh-CN" sz="1100" b="0" dirty="0" err="1">
                <a:solidFill>
                  <a:srgbClr val="2AA198"/>
                </a:solidFill>
                <a:effectLst/>
                <a:latin typeface="Times New Roman" panose="02020603050405020304" pitchFamily="18" charset="0"/>
                <a:cs typeface="Times New Roman" panose="02020603050405020304" pitchFamily="18" charset="0"/>
              </a:rPr>
              <a:t>this</a:t>
            </a:r>
            <a:r>
              <a:rPr lang="en-US" altLang="zh-CN" sz="1100" b="0" dirty="0">
                <a:solidFill>
                  <a:srgbClr val="2AA198"/>
                </a:solidFill>
                <a:effectLst/>
                <a:latin typeface="Times New Roman" panose="02020603050405020304" pitchFamily="18" charset="0"/>
                <a:cs typeface="Times New Roman" panose="02020603050405020304" pitchFamily="18" charset="0"/>
              </a:rPr>
              <a:t> is child :a:</a:t>
            </a:r>
            <a:r>
              <a:rPr lang="en-US" altLang="zh-CN" sz="1100" b="0" dirty="0">
                <a:solidFill>
                  <a:srgbClr val="CB4B16"/>
                </a:solidFill>
                <a:effectLst/>
                <a:latin typeface="Times New Roman" panose="02020603050405020304" pitchFamily="18" charset="0"/>
                <a:cs typeface="Times New Roman" panose="02020603050405020304" pitchFamily="18" charset="0"/>
              </a:rPr>
              <a:t>%d\n</a:t>
            </a:r>
            <a:r>
              <a:rPr lang="en-US" altLang="zh-CN" sz="1100" b="0" dirty="0">
                <a:solidFill>
                  <a:srgbClr val="2AA198"/>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for</a:t>
            </a:r>
            <a:r>
              <a:rPr lang="en-US" altLang="zh-CN" sz="1100" b="0" dirty="0">
                <a:solidFill>
                  <a:srgbClr val="BBBBBB"/>
                </a:solidFill>
                <a:effectLst/>
                <a:latin typeface="Times New Roman" panose="02020603050405020304" pitchFamily="18" charset="0"/>
                <a:cs typeface="Times New Roman" panose="02020603050405020304" pitchFamily="18" charset="0"/>
              </a:rPr>
              <a:t> (;;)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859900"/>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br>
              <a:rPr lang="en-US" altLang="zh-CN" sz="1100" b="0" dirty="0">
                <a:solidFill>
                  <a:srgbClr val="BBBBBB"/>
                </a:solidFill>
                <a:effectLst/>
                <a:latin typeface="Times New Roman" panose="02020603050405020304" pitchFamily="18" charset="0"/>
                <a:cs typeface="Times New Roman" panose="02020603050405020304" pitchFamily="18" charset="0"/>
              </a:rPr>
            </a:b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for</a:t>
            </a:r>
            <a:r>
              <a:rPr lang="en-US" altLang="zh-CN" sz="1100" b="0" dirty="0">
                <a:solidFill>
                  <a:srgbClr val="BBBBBB"/>
                </a:solidFill>
                <a:effectLst/>
                <a:latin typeface="Times New Roman" panose="02020603050405020304" pitchFamily="18" charset="0"/>
                <a:cs typeface="Times New Roman" panose="02020603050405020304" pitchFamily="18" charset="0"/>
              </a:rPr>
              <a:t> (;;)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writef</a:t>
            </a:r>
            <a:r>
              <a:rPr lang="en-US" altLang="zh-CN" sz="1100" b="0" dirty="0">
                <a:solidFill>
                  <a:srgbClr val="BBBBBB"/>
                </a:solidFill>
                <a:effectLst/>
                <a:latin typeface="Times New Roman" panose="02020603050405020304" pitchFamily="18" charset="0"/>
                <a:cs typeface="Times New Roman" panose="02020603050405020304" pitchFamily="18" charset="0"/>
              </a:rPr>
              <a:t>(</a:t>
            </a:r>
            <a:r>
              <a:rPr lang="en-US" altLang="zh-CN" sz="1100" b="0" dirty="0">
                <a:solidFill>
                  <a:srgbClr val="2AA198"/>
                </a:solidFill>
                <a:effectLst/>
                <a:latin typeface="Times New Roman" panose="02020603050405020304" pitchFamily="18" charset="0"/>
                <a:cs typeface="Times New Roman" panose="02020603050405020304" pitchFamily="18" charset="0"/>
              </a:rPr>
              <a:t>"this is father: a:</a:t>
            </a:r>
            <a:r>
              <a:rPr lang="en-US" altLang="zh-CN" sz="1100" b="0" dirty="0">
                <a:solidFill>
                  <a:srgbClr val="CB4B16"/>
                </a:solidFill>
                <a:effectLst/>
                <a:latin typeface="Times New Roman" panose="02020603050405020304" pitchFamily="18" charset="0"/>
                <a:cs typeface="Times New Roman" panose="02020603050405020304" pitchFamily="18" charset="0"/>
              </a:rPr>
              <a:t>%d\n</a:t>
            </a:r>
            <a:r>
              <a:rPr lang="en-US" altLang="zh-CN" sz="1100" b="0" dirty="0">
                <a:solidFill>
                  <a:srgbClr val="2AA198"/>
                </a:solidFill>
                <a:effectLst/>
                <a:latin typeface="Times New Roman" panose="02020603050405020304" pitchFamily="18" charset="0"/>
                <a:cs typeface="Times New Roman" panose="02020603050405020304" pitchFamily="18" charset="0"/>
              </a:rPr>
              <a:t>"</a:t>
            </a:r>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err="1">
                <a:solidFill>
                  <a:srgbClr val="268BD2"/>
                </a:solidFill>
                <a:effectLst/>
                <a:latin typeface="Times New Roman" panose="02020603050405020304" pitchFamily="18" charset="0"/>
                <a:cs typeface="Times New Roman" panose="02020603050405020304" pitchFamily="18" charset="0"/>
              </a:rPr>
              <a:t>global_a</a:t>
            </a:r>
            <a:r>
              <a:rPr lang="en-US" altLang="zh-CN" sz="1100" b="0" dirty="0">
                <a:solidFill>
                  <a:srgbClr val="BBBBBB"/>
                </a:solidFill>
                <a:effectLst/>
                <a:latin typeface="Times New Roman" panose="02020603050405020304" pitchFamily="18" charset="0"/>
                <a:cs typeface="Times New Roman" panose="02020603050405020304" pitchFamily="18" charset="0"/>
              </a:rPr>
              <a:t>);</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r>
              <a:rPr lang="en-US" altLang="zh-CN" sz="1100" b="0" dirty="0">
                <a:solidFill>
                  <a:srgbClr val="859900"/>
                </a:solidFill>
                <a:effectLst/>
                <a:latin typeface="Times New Roman" panose="02020603050405020304" pitchFamily="18" charset="0"/>
                <a:cs typeface="Times New Roman" panose="02020603050405020304" pitchFamily="18" charset="0"/>
              </a:rPr>
              <a:t>for</a:t>
            </a:r>
            <a:r>
              <a:rPr lang="en-US" altLang="zh-CN" sz="1100" b="0" dirty="0">
                <a:solidFill>
                  <a:srgbClr val="BBBBBB"/>
                </a:solidFill>
                <a:effectLst/>
                <a:latin typeface="Times New Roman" panose="02020603050405020304" pitchFamily="18" charset="0"/>
                <a:cs typeface="Times New Roman" panose="02020603050405020304" pitchFamily="18" charset="0"/>
              </a:rPr>
              <a:t> (;;) {}</a:t>
            </a:r>
          </a:p>
          <a:p>
            <a:r>
              <a:rPr lang="en-US" altLang="zh-CN" sz="1100" b="0" dirty="0">
                <a:solidFill>
                  <a:srgbClr val="BBBBBB"/>
                </a:solidFill>
                <a:effectLst/>
                <a:latin typeface="Times New Roman" panose="02020603050405020304" pitchFamily="18" charset="0"/>
                <a:cs typeface="Times New Roman" panose="02020603050405020304" pitchFamily="18" charset="0"/>
              </a:rPr>
              <a:t>    }</a:t>
            </a:r>
          </a:p>
          <a:p>
            <a:r>
              <a:rPr lang="en-US" altLang="zh-CN" sz="1100" b="0" dirty="0">
                <a:solidFill>
                  <a:srgbClr val="BBBBBB"/>
                </a:solidFill>
                <a:effectLst/>
                <a:latin typeface="Times New Roman" panose="02020603050405020304" pitchFamily="18" charset="0"/>
                <a:cs typeface="Times New Roman" panose="02020603050405020304" pitchFamily="18" charset="0"/>
              </a:rPr>
              <a:t>}</a:t>
            </a:r>
          </a:p>
          <a:p>
            <a:br>
              <a:rPr lang="en-US" altLang="zh-CN" b="0" dirty="0">
                <a:solidFill>
                  <a:srgbClr val="BBBBBB"/>
                </a:solidFill>
                <a:effectLst/>
                <a:latin typeface="Consolas" panose="020B0609020204030204" pitchFamily="49" charset="0"/>
              </a:rPr>
            </a:br>
            <a:endParaRPr lang="en-US" altLang="zh-CN" b="0" dirty="0">
              <a:solidFill>
                <a:srgbClr val="BBBBBB"/>
              </a:solidFill>
              <a:effectLst/>
              <a:latin typeface="Consolas" panose="020B0609020204030204" pitchFamily="49" charset="0"/>
            </a:endParaRPr>
          </a:p>
          <a:p>
            <a:endParaRPr lang="zh-CN" altLang="en-US" dirty="0"/>
          </a:p>
        </p:txBody>
      </p:sp>
      <p:sp>
        <p:nvSpPr>
          <p:cNvPr id="4" name="文本框 3">
            <a:extLst>
              <a:ext uri="{FF2B5EF4-FFF2-40B4-BE49-F238E27FC236}">
                <a16:creationId xmlns:a16="http://schemas.microsoft.com/office/drawing/2014/main" id="{377F710E-6B5D-4950-B8E0-FDAF4A11693B}"/>
              </a:ext>
            </a:extLst>
          </p:cNvPr>
          <p:cNvSpPr txBox="1"/>
          <p:nvPr/>
        </p:nvSpPr>
        <p:spPr>
          <a:xfrm>
            <a:off x="6188977" y="1082178"/>
            <a:ext cx="1579927" cy="461665"/>
          </a:xfrm>
          <a:prstGeom prst="rect">
            <a:avLst/>
          </a:prstGeom>
          <a:noFill/>
        </p:spPr>
        <p:txBody>
          <a:bodyPr wrap="square" rtlCol="0">
            <a:spAutoFit/>
          </a:bodyPr>
          <a:lstStyle/>
          <a:p>
            <a:r>
              <a:rPr lang="zh-CN" altLang="en-US" sz="2400" b="1" dirty="0"/>
              <a:t>正确结果：</a:t>
            </a:r>
          </a:p>
        </p:txBody>
      </p:sp>
      <p:pic>
        <p:nvPicPr>
          <p:cNvPr id="6" name="图片 5">
            <a:extLst>
              <a:ext uri="{FF2B5EF4-FFF2-40B4-BE49-F238E27FC236}">
                <a16:creationId xmlns:a16="http://schemas.microsoft.com/office/drawing/2014/main" id="{19EDD5B7-22B0-4AF5-A45C-FAF7B8767D75}"/>
              </a:ext>
            </a:extLst>
          </p:cNvPr>
          <p:cNvPicPr>
            <a:picLocks noChangeAspect="1"/>
          </p:cNvPicPr>
          <p:nvPr/>
        </p:nvPicPr>
        <p:blipFill>
          <a:blip r:embed="rId2"/>
          <a:stretch>
            <a:fillRect/>
          </a:stretch>
        </p:blipFill>
        <p:spPr>
          <a:xfrm>
            <a:off x="6417316" y="1651495"/>
            <a:ext cx="4714875" cy="4124325"/>
          </a:xfrm>
          <a:prstGeom prst="rect">
            <a:avLst/>
          </a:prstGeom>
        </p:spPr>
      </p:pic>
    </p:spTree>
    <p:extLst>
      <p:ext uri="{BB962C8B-B14F-4D97-AF65-F5344CB8AC3E}">
        <p14:creationId xmlns:p14="http://schemas.microsoft.com/office/powerpoint/2010/main" val="25978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77375"/>
            <a:ext cx="10515600" cy="1325563"/>
          </a:xfrm>
        </p:spPr>
        <p:txBody>
          <a:bodyPr>
            <a:normAutofit/>
          </a:bodyPr>
          <a:lstStyle/>
          <a:p>
            <a:r>
              <a:rPr lang="en-US" altLang="zh-CN" sz="4000" dirty="0"/>
              <a:t>Step 8: </a:t>
            </a:r>
            <a:r>
              <a:rPr lang="zh-CN" altLang="en-US" sz="4000" dirty="0"/>
              <a:t>创建 </a:t>
            </a:r>
            <a:r>
              <a:rPr lang="en-US" altLang="zh-CN" sz="4000" dirty="0"/>
              <a:t>lab4-2-Extra </a:t>
            </a:r>
            <a:r>
              <a:rPr lang="zh-CN" altLang="en-US" sz="4000" dirty="0"/>
              <a:t>分支</a:t>
            </a:r>
          </a:p>
        </p:txBody>
      </p:sp>
      <p:sp>
        <p:nvSpPr>
          <p:cNvPr id="3" name="内容占位符 2"/>
          <p:cNvSpPr>
            <a:spLocks noGrp="1"/>
          </p:cNvSpPr>
          <p:nvPr>
            <p:ph idx="1"/>
          </p:nvPr>
        </p:nvSpPr>
        <p:spPr>
          <a:xfrm>
            <a:off x="838200" y="2258750"/>
            <a:ext cx="10515600" cy="4351338"/>
          </a:xfrm>
        </p:spPr>
        <p:txBody>
          <a:bodyPr/>
          <a:lstStyle/>
          <a:p>
            <a:r>
              <a:rPr lang="en-US" altLang="zh-CN" dirty="0"/>
              <a:t>cd ~/</a:t>
            </a:r>
            <a:r>
              <a:rPr lang="zh-CN" altLang="en-US" dirty="0"/>
              <a:t>学号</a:t>
            </a:r>
            <a:r>
              <a:rPr lang="en-US" altLang="zh-CN" dirty="0"/>
              <a:t>-lab/</a:t>
            </a:r>
          </a:p>
          <a:p>
            <a:r>
              <a:rPr lang="en-US" altLang="zh-CN" dirty="0"/>
              <a:t>git checkout lab4</a:t>
            </a:r>
          </a:p>
          <a:p>
            <a:r>
              <a:rPr lang="en-US" altLang="zh-CN" dirty="0" err="1"/>
              <a:t>git</a:t>
            </a:r>
            <a:r>
              <a:rPr lang="zh-CN" altLang="en-US" dirty="0"/>
              <a:t> </a:t>
            </a:r>
            <a:r>
              <a:rPr lang="en-US" altLang="zh-CN" dirty="0"/>
              <a:t>checkout -b lab4-2-Extra</a:t>
            </a:r>
          </a:p>
          <a:p>
            <a:pPr marL="0" indent="0">
              <a:buNone/>
            </a:pPr>
            <a:endParaRPr lang="en-US" altLang="zh-CN" dirty="0"/>
          </a:p>
        </p:txBody>
      </p:sp>
      <p:sp>
        <p:nvSpPr>
          <p:cNvPr id="7" name="矩形 6"/>
          <p:cNvSpPr/>
          <p:nvPr/>
        </p:nvSpPr>
        <p:spPr>
          <a:xfrm>
            <a:off x="662806" y="375187"/>
            <a:ext cx="6288410" cy="830997"/>
          </a:xfrm>
          <a:prstGeom prst="rect">
            <a:avLst/>
          </a:prstGeom>
        </p:spPr>
        <p:txBody>
          <a:bodyPr wrap="square">
            <a:spAutoFit/>
          </a:bodyPr>
          <a:lstStyle/>
          <a:p>
            <a:r>
              <a:rPr lang="en-US" altLang="zh-CN" sz="4800" dirty="0">
                <a:solidFill>
                  <a:prstClr val="black"/>
                </a:solidFill>
                <a:latin typeface="等线 Light" panose="02010600030101010101" charset="-122"/>
                <a:ea typeface="等线 Light" panose="02010600030101010101" charset="-122"/>
                <a:cs typeface="+mj-cs"/>
              </a:rPr>
              <a:t>lab4-2-Extra </a:t>
            </a:r>
            <a:r>
              <a:rPr lang="zh-CN" altLang="en-US" sz="4800" dirty="0">
                <a:solidFill>
                  <a:prstClr val="black"/>
                </a:solidFill>
                <a:latin typeface="等线 Light" panose="02010600030101010101" charset="-122"/>
                <a:ea typeface="等线 Light" panose="02010600030101010101" charset="-122"/>
                <a:cs typeface="+mj-cs"/>
              </a:rPr>
              <a:t>操作说明</a:t>
            </a:r>
          </a:p>
        </p:txBody>
      </p:sp>
    </p:spTree>
    <p:extLst>
      <p:ext uri="{BB962C8B-B14F-4D97-AF65-F5344CB8AC3E}">
        <p14:creationId xmlns:p14="http://schemas.microsoft.com/office/powerpoint/2010/main" val="194764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Step 9: </a:t>
            </a:r>
            <a:r>
              <a:rPr lang="zh-CN" altLang="en-US" sz="4000" dirty="0"/>
              <a:t> </a:t>
            </a:r>
            <a:r>
              <a:rPr lang="en-US" altLang="zh-CN" sz="4000" dirty="0"/>
              <a:t>lab4-2-Extra</a:t>
            </a:r>
            <a:r>
              <a:rPr lang="zh-CN" altLang="en-US" sz="4000" dirty="0"/>
              <a:t>（选做）</a:t>
            </a:r>
            <a:endParaRPr lang="en-US" altLang="zh-CN" sz="4000" dirty="0"/>
          </a:p>
        </p:txBody>
      </p:sp>
      <p:sp>
        <p:nvSpPr>
          <p:cNvPr id="7" name="Content Placeholder 2">
            <a:extLst>
              <a:ext uri="{FF2B5EF4-FFF2-40B4-BE49-F238E27FC236}">
                <a16:creationId xmlns:a16="http://schemas.microsoft.com/office/drawing/2014/main" id="{956FA61D-559E-AA4E-9B16-C6DD686FB363}"/>
              </a:ext>
            </a:extLst>
          </p:cNvPr>
          <p:cNvSpPr>
            <a:spLocks noGrp="1"/>
          </p:cNvSpPr>
          <p:nvPr>
            <p:ph idx="1"/>
          </p:nvPr>
        </p:nvSpPr>
        <p:spPr>
          <a:xfrm>
            <a:off x="838200" y="1450482"/>
            <a:ext cx="10515600" cy="4763888"/>
          </a:xfrm>
        </p:spPr>
        <p:txBody>
          <a:bodyPr anchor="ctr">
            <a:normAutofit/>
          </a:bodyPr>
          <a:lstStyle/>
          <a:p>
            <a:r>
              <a:rPr lang="zh-CN" altLang="en-US" dirty="0">
                <a:latin typeface="+mn-ea"/>
              </a:rPr>
              <a:t>请实现两种类型的缺页中断统计</a:t>
            </a:r>
            <a:endParaRPr lang="en-US" altLang="zh-CN" dirty="0">
              <a:latin typeface="+mn-ea"/>
            </a:endParaRPr>
          </a:p>
          <a:p>
            <a:pPr marL="971550" lvl="1" indent="-514350">
              <a:buFont typeface="+mj-lt"/>
              <a:buAutoNum type="arabicPeriod"/>
            </a:pPr>
            <a:r>
              <a:rPr lang="zh-CN" altLang="en-US" sz="2800" dirty="0">
                <a:latin typeface="+mn-ea"/>
              </a:rPr>
              <a:t>写时复制</a:t>
            </a:r>
            <a:endParaRPr lang="en-US" altLang="zh-CN" sz="2800" dirty="0">
              <a:latin typeface="+mn-ea"/>
            </a:endParaRPr>
          </a:p>
          <a:p>
            <a:pPr marL="971550" lvl="1" indent="-514350">
              <a:buFont typeface="+mj-lt"/>
              <a:buAutoNum type="arabicPeriod"/>
            </a:pPr>
            <a:r>
              <a:rPr lang="zh-CN" altLang="en-US" sz="2800" dirty="0">
                <a:latin typeface="+mn-ea"/>
              </a:rPr>
              <a:t>用户空间的页面被动分配</a:t>
            </a:r>
            <a:endParaRPr lang="en-US" altLang="zh-CN" sz="2800" dirty="0">
              <a:latin typeface="+mn-ea"/>
            </a:endParaRPr>
          </a:p>
          <a:p>
            <a:r>
              <a:rPr lang="zh-CN" altLang="en-US" dirty="0">
                <a:latin typeface="+mn-ea"/>
              </a:rPr>
              <a:t>并按照格式输出触发缺页中断的指令信息</a:t>
            </a:r>
            <a:endParaRPr lang="en-US" altLang="zh-CN" dirty="0">
              <a:latin typeface="+mn-ea"/>
            </a:endParaRPr>
          </a:p>
          <a:p>
            <a:r>
              <a:rPr lang="zh-CN" altLang="en-US" dirty="0">
                <a:latin typeface="+mn-ea"/>
              </a:rPr>
              <a:t>将</a:t>
            </a:r>
            <a:r>
              <a:rPr lang="en-US" altLang="zh-CN" dirty="0">
                <a:latin typeface="Consolas" panose="020B0609020204030204" pitchFamily="49" charset="0"/>
              </a:rPr>
              <a:t>Env</a:t>
            </a:r>
            <a:r>
              <a:rPr lang="zh-CN" altLang="en-US" dirty="0">
                <a:latin typeface="+mn-ea"/>
              </a:rPr>
              <a:t>结构体的</a:t>
            </a:r>
            <a:r>
              <a:rPr lang="en-US" altLang="zh-CN" dirty="0" err="1">
                <a:latin typeface="Consolas" panose="020B0609020204030204" pitchFamily="49" charset="0"/>
              </a:rPr>
              <a:t>env_runs</a:t>
            </a:r>
            <a:r>
              <a:rPr lang="zh-CN" altLang="en-US" dirty="0">
                <a:latin typeface="+mn-ea"/>
              </a:rPr>
              <a:t>更名为</a:t>
            </a:r>
            <a:r>
              <a:rPr lang="en-US" altLang="zh-CN" dirty="0" err="1">
                <a:latin typeface="Consolas" panose="020B0609020204030204" pitchFamily="49" charset="0"/>
              </a:rPr>
              <a:t>env_pgcow</a:t>
            </a:r>
            <a:r>
              <a:rPr lang="zh-CN" altLang="en-US" dirty="0">
                <a:latin typeface="+mn-ea"/>
              </a:rPr>
              <a:t>，存储“写时复制”缺页中断次数</a:t>
            </a:r>
            <a:endParaRPr lang="en-US" altLang="zh-CN" dirty="0">
              <a:latin typeface="+mn-ea"/>
            </a:endParaRPr>
          </a:p>
          <a:p>
            <a:r>
              <a:rPr lang="zh-CN" altLang="en-US" dirty="0">
                <a:latin typeface="+mn-ea"/>
              </a:rPr>
              <a:t>将</a:t>
            </a:r>
            <a:r>
              <a:rPr lang="en-US" altLang="zh-CN" dirty="0">
                <a:latin typeface="Consolas" panose="020B0609020204030204" pitchFamily="49" charset="0"/>
              </a:rPr>
              <a:t>Env</a:t>
            </a:r>
            <a:r>
              <a:rPr lang="zh-CN" altLang="en-US" dirty="0">
                <a:latin typeface="+mn-ea"/>
              </a:rPr>
              <a:t>结构体的</a:t>
            </a:r>
            <a:r>
              <a:rPr lang="en-US" altLang="zh-CN" dirty="0" err="1">
                <a:latin typeface="Consolas" panose="020B0609020204030204" pitchFamily="49" charset="0"/>
              </a:rPr>
              <a:t>env_nop</a:t>
            </a:r>
            <a:r>
              <a:rPr lang="zh-CN" altLang="en-US" dirty="0">
                <a:latin typeface="+mn-ea"/>
              </a:rPr>
              <a:t>更名为</a:t>
            </a:r>
            <a:r>
              <a:rPr lang="en-US" altLang="zh-CN" dirty="0" err="1">
                <a:latin typeface="Consolas" panose="020B0609020204030204" pitchFamily="49" charset="0"/>
              </a:rPr>
              <a:t>env_pgout</a:t>
            </a:r>
            <a:r>
              <a:rPr lang="zh-CN" altLang="en-US" dirty="0">
                <a:latin typeface="+mn-ea"/>
              </a:rPr>
              <a:t>，存储“用户空间的页面被动分配” 缺页中断次数</a:t>
            </a:r>
            <a:endParaRPr lang="en-US" altLang="zh-CN" dirty="0">
              <a:latin typeface="+mn-ea"/>
            </a:endParaRPr>
          </a:p>
        </p:txBody>
      </p:sp>
    </p:spTree>
    <p:extLst>
      <p:ext uri="{BB962C8B-B14F-4D97-AF65-F5344CB8AC3E}">
        <p14:creationId xmlns:p14="http://schemas.microsoft.com/office/powerpoint/2010/main" val="23855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52169-E8AC-42C6-A2F2-DD7FFEC113BE}"/>
              </a:ext>
            </a:extLst>
          </p:cNvPr>
          <p:cNvSpPr>
            <a:spLocks noGrp="1"/>
          </p:cNvSpPr>
          <p:nvPr>
            <p:ph idx="1"/>
          </p:nvPr>
        </p:nvSpPr>
        <p:spPr>
          <a:xfrm>
            <a:off x="838200" y="1260629"/>
            <a:ext cx="10515600" cy="4916334"/>
          </a:xfrm>
        </p:spPr>
        <p:txBody>
          <a:bodyPr anchor="ctr">
            <a:normAutofit/>
          </a:bodyPr>
          <a:lstStyle/>
          <a:p>
            <a:r>
              <a:rPr lang="zh-CN" altLang="en-US" sz="2400" dirty="0">
                <a:latin typeface="+mn-ea"/>
              </a:rPr>
              <a:t>请在</a:t>
            </a:r>
            <a:r>
              <a:rPr lang="en-US" altLang="zh-CN" sz="2400" dirty="0" err="1">
                <a:latin typeface="Consolas" panose="020B0609020204030204" pitchFamily="49" charset="0"/>
              </a:rPr>
              <a:t>env_alloc</a:t>
            </a:r>
            <a:r>
              <a:rPr lang="zh-CN" altLang="en-US" sz="2400" dirty="0">
                <a:latin typeface="+mn-ea"/>
              </a:rPr>
              <a:t>完成初始化（置零）</a:t>
            </a:r>
            <a:endParaRPr lang="en-US" altLang="zh-CN" sz="2400" dirty="0">
              <a:latin typeface="+mn-ea"/>
            </a:endParaRPr>
          </a:p>
          <a:p>
            <a:r>
              <a:rPr lang="zh-CN" altLang="en-US" sz="2400" dirty="0">
                <a:latin typeface="+mn-ea"/>
                <a:cs typeface="宋体" panose="02010600030101010101" pitchFamily="2" charset="-122"/>
                <a:sym typeface="+mn-ea"/>
              </a:rPr>
              <a:t>每次发生</a:t>
            </a:r>
            <a:r>
              <a:rPr lang="zh-CN" altLang="en-US" sz="2400" dirty="0">
                <a:solidFill>
                  <a:srgbClr val="FF0000"/>
                </a:solidFill>
                <a:latin typeface="+mn-ea"/>
                <a:cs typeface="宋体" panose="02010600030101010101" pitchFamily="2" charset="-122"/>
                <a:sym typeface="+mn-ea"/>
              </a:rPr>
              <a:t>写时复制</a:t>
            </a:r>
            <a:r>
              <a:rPr lang="zh-CN" altLang="en-US" sz="2400" dirty="0">
                <a:latin typeface="+mn-ea"/>
                <a:cs typeface="宋体" panose="02010600030101010101" pitchFamily="2" charset="-122"/>
                <a:sym typeface="+mn-ea"/>
              </a:rPr>
              <a:t>时，</a:t>
            </a:r>
            <a:r>
              <a:rPr lang="zh-CN" altLang="en-US" sz="2400" dirty="0">
                <a:solidFill>
                  <a:srgbClr val="FF0000"/>
                </a:solidFill>
                <a:latin typeface="+mn-ea"/>
                <a:cs typeface="宋体" panose="02010600030101010101" pitchFamily="2" charset="-122"/>
                <a:sym typeface="+mn-ea"/>
              </a:rPr>
              <a:t>输出</a:t>
            </a:r>
            <a:r>
              <a:rPr lang="zh-CN" altLang="en-US" sz="2400" dirty="0">
                <a:latin typeface="+mn-ea"/>
              </a:rPr>
              <a:t>触发缺页中断时所运行汇编</a:t>
            </a:r>
            <a:r>
              <a:rPr lang="zh-CN" altLang="en-US" sz="2400" dirty="0">
                <a:latin typeface="+mn-ea"/>
                <a:cs typeface="宋体" panose="02010600030101010101" pitchFamily="2" charset="-122"/>
                <a:sym typeface="+mn-ea"/>
              </a:rPr>
              <a:t>指令的</a:t>
            </a:r>
            <a:r>
              <a:rPr lang="en-US" altLang="zh-CN" sz="2400" dirty="0">
                <a:latin typeface="+mn-ea"/>
                <a:cs typeface="宋体" panose="02010600030101010101" pitchFamily="2" charset="-122"/>
                <a:sym typeface="+mn-ea"/>
              </a:rPr>
              <a:t>16</a:t>
            </a:r>
            <a:r>
              <a:rPr lang="zh-CN" altLang="en-US" sz="2400" dirty="0">
                <a:latin typeface="+mn-ea"/>
                <a:cs typeface="宋体" panose="02010600030101010101" pitchFamily="2" charset="-122"/>
                <a:sym typeface="+mn-ea"/>
              </a:rPr>
              <a:t>进制机器码和当前两种缺页中断的次数（</a:t>
            </a:r>
            <a:r>
              <a:rPr lang="zh-CN" altLang="en-US" sz="2400" dirty="0">
                <a:solidFill>
                  <a:srgbClr val="FF0000"/>
                </a:solidFill>
                <a:latin typeface="+mn-ea"/>
                <a:cs typeface="宋体" panose="02010600030101010101" pitchFamily="2" charset="-122"/>
                <a:sym typeface="+mn-ea"/>
              </a:rPr>
              <a:t>次数先增加后输出</a:t>
            </a:r>
            <a:r>
              <a:rPr lang="zh-CN" altLang="en-US" sz="2400" dirty="0">
                <a:latin typeface="+mn-ea"/>
                <a:cs typeface="宋体" panose="02010600030101010101" pitchFamily="2" charset="-122"/>
                <a:sym typeface="+mn-ea"/>
              </a:rPr>
              <a:t>），格式为</a:t>
            </a:r>
            <a:endParaRPr lang="en-US" altLang="zh-CN" sz="2400" dirty="0">
              <a:latin typeface="+mn-ea"/>
              <a:cs typeface="宋体" panose="02010600030101010101" pitchFamily="2" charset="-122"/>
              <a:sym typeface="+mn-ea"/>
            </a:endParaRPr>
          </a:p>
          <a:p>
            <a:pPr marL="0" indent="0">
              <a:buNone/>
            </a:pPr>
            <a:r>
              <a:rPr lang="en-US" altLang="zh-CN" sz="2400" dirty="0">
                <a:latin typeface="+mn-ea"/>
                <a:cs typeface="宋体" panose="02010600030101010101" pitchFamily="2" charset="-122"/>
                <a:sym typeface="+mn-ea"/>
              </a:rPr>
              <a:t>	</a:t>
            </a:r>
            <a:r>
              <a:rPr lang="en-US" altLang="zh-CN" sz="2400" dirty="0" err="1">
                <a:latin typeface="Consolas" panose="020B0609020204030204" pitchFamily="49" charset="0"/>
              </a:rPr>
              <a:t>printf</a:t>
            </a:r>
            <a:r>
              <a:rPr lang="en-US" altLang="zh-CN" sz="2400" dirty="0">
                <a:latin typeface="Consolas" panose="020B0609020204030204" pitchFamily="49" charset="0"/>
              </a:rPr>
              <a:t>(“\nEnv:0x%x, code:0x%x, </a:t>
            </a:r>
            <a:r>
              <a:rPr lang="en-US" altLang="zh-CN" sz="2400" dirty="0" err="1">
                <a:latin typeface="Consolas" panose="020B0609020204030204" pitchFamily="49" charset="0"/>
              </a:rPr>
              <a:t>pgcow</a:t>
            </a:r>
            <a:r>
              <a:rPr lang="en-US" altLang="zh-CN" sz="2400" dirty="0">
                <a:latin typeface="Consolas" panose="020B0609020204030204" pitchFamily="49" charset="0"/>
              </a:rPr>
              <a:t>:%d, </a:t>
            </a:r>
            <a:r>
              <a:rPr lang="en-US" altLang="zh-CN" sz="2400" dirty="0" err="1">
                <a:latin typeface="Consolas" panose="020B0609020204030204" pitchFamily="49" charset="0"/>
              </a:rPr>
              <a:t>pgout</a:t>
            </a:r>
            <a:r>
              <a:rPr lang="en-US" altLang="zh-CN" sz="2400" dirty="0">
                <a:latin typeface="Consolas" panose="020B0609020204030204" pitchFamily="49" charset="0"/>
              </a:rPr>
              <a:t>:%d\n”);</a:t>
            </a:r>
          </a:p>
          <a:p>
            <a:r>
              <a:rPr lang="zh-CN" altLang="en-US" sz="2400" dirty="0">
                <a:latin typeface="+mn-ea"/>
              </a:rPr>
              <a:t>每次发生</a:t>
            </a:r>
            <a:r>
              <a:rPr lang="zh-CN" altLang="en-US" sz="2400" dirty="0">
                <a:solidFill>
                  <a:srgbClr val="FF0000"/>
                </a:solidFill>
                <a:latin typeface="+mn-ea"/>
              </a:rPr>
              <a:t>用户空间的页面被动分配</a:t>
            </a:r>
            <a:r>
              <a:rPr lang="zh-CN" altLang="en-US" sz="2400" dirty="0">
                <a:latin typeface="+mn-ea"/>
              </a:rPr>
              <a:t>时，</a:t>
            </a:r>
            <a:r>
              <a:rPr lang="zh-CN" altLang="en-US" sz="2400" dirty="0">
                <a:solidFill>
                  <a:srgbClr val="FF0000"/>
                </a:solidFill>
                <a:latin typeface="+mn-ea"/>
              </a:rPr>
              <a:t>输出</a:t>
            </a:r>
            <a:r>
              <a:rPr lang="zh-CN" altLang="en-US" sz="2400" dirty="0">
                <a:latin typeface="+mn-ea"/>
              </a:rPr>
              <a:t>触发缺页中断时访问的虚拟地址</a:t>
            </a:r>
            <a:r>
              <a:rPr lang="zh-CN" altLang="en-US" sz="2400" dirty="0">
                <a:latin typeface="+mn-ea"/>
                <a:cs typeface="宋体" panose="02010600030101010101" pitchFamily="2" charset="-122"/>
                <a:sym typeface="+mn-ea"/>
              </a:rPr>
              <a:t>和当前两种缺页中断的次数（</a:t>
            </a:r>
            <a:r>
              <a:rPr lang="zh-CN" altLang="en-US" sz="2400" dirty="0">
                <a:solidFill>
                  <a:srgbClr val="FF0000"/>
                </a:solidFill>
                <a:latin typeface="+mn-ea"/>
                <a:cs typeface="宋体" panose="02010600030101010101" pitchFamily="2" charset="-122"/>
                <a:sym typeface="+mn-ea"/>
              </a:rPr>
              <a:t>次数先增加后输出</a:t>
            </a:r>
            <a:r>
              <a:rPr lang="zh-CN" altLang="en-US" sz="2400" dirty="0">
                <a:latin typeface="+mn-ea"/>
                <a:cs typeface="宋体" panose="02010600030101010101" pitchFamily="2" charset="-122"/>
                <a:sym typeface="+mn-ea"/>
              </a:rPr>
              <a:t>），格式为</a:t>
            </a:r>
            <a:endParaRPr lang="en-US" altLang="zh-CN" sz="2400" dirty="0">
              <a:latin typeface="+mn-ea"/>
              <a:cs typeface="宋体" panose="02010600030101010101" pitchFamily="2" charset="-122"/>
              <a:sym typeface="+mn-ea"/>
            </a:endParaRPr>
          </a:p>
          <a:p>
            <a:pPr marL="0" indent="0">
              <a:buNone/>
            </a:pPr>
            <a:r>
              <a:rPr lang="en-US" altLang="zh-CN" sz="2400" dirty="0">
                <a:latin typeface="+mn-ea"/>
              </a:rPr>
              <a:t>	</a:t>
            </a:r>
            <a:r>
              <a:rPr lang="en-US" altLang="zh-CN" sz="2400" dirty="0" err="1">
                <a:latin typeface="Consolas" panose="020B0609020204030204" pitchFamily="49" charset="0"/>
              </a:rPr>
              <a:t>printf</a:t>
            </a:r>
            <a:r>
              <a:rPr lang="en-US" altLang="zh-CN" sz="2400" dirty="0">
                <a:latin typeface="Consolas" panose="020B0609020204030204" pitchFamily="49" charset="0"/>
              </a:rPr>
              <a:t>(“\nEnv:0x%x, va:0x%x, </a:t>
            </a:r>
            <a:r>
              <a:rPr lang="en-US" altLang="zh-CN" sz="2400" dirty="0" err="1">
                <a:latin typeface="Consolas" panose="020B0609020204030204" pitchFamily="49" charset="0"/>
              </a:rPr>
              <a:t>pgcow</a:t>
            </a:r>
            <a:r>
              <a:rPr lang="en-US" altLang="zh-CN" sz="2400" dirty="0">
                <a:latin typeface="Consolas" panose="020B0609020204030204" pitchFamily="49" charset="0"/>
              </a:rPr>
              <a:t>:%d, </a:t>
            </a:r>
            <a:r>
              <a:rPr lang="en-US" altLang="zh-CN" sz="2400" dirty="0" err="1">
                <a:latin typeface="Consolas" panose="020B0609020204030204" pitchFamily="49" charset="0"/>
              </a:rPr>
              <a:t>pgout</a:t>
            </a:r>
            <a:r>
              <a:rPr lang="en-US" altLang="zh-CN" sz="2400" dirty="0">
                <a:latin typeface="Consolas" panose="020B0609020204030204" pitchFamily="49" charset="0"/>
              </a:rPr>
              <a:t>:%d”\n);</a:t>
            </a:r>
          </a:p>
          <a:p>
            <a:r>
              <a:rPr lang="zh-CN" altLang="en-US" sz="2400" dirty="0">
                <a:latin typeface="+mn-ea"/>
              </a:rPr>
              <a:t>最后在</a:t>
            </a:r>
            <a:r>
              <a:rPr lang="en-US" altLang="zh-CN" sz="2400" dirty="0" err="1">
                <a:latin typeface="Consolas" panose="020B0609020204030204" pitchFamily="49" charset="0"/>
              </a:rPr>
              <a:t>env_destroy</a:t>
            </a:r>
            <a:r>
              <a:rPr lang="zh-CN" altLang="en-US" sz="2400" dirty="0">
                <a:latin typeface="+mn-ea"/>
              </a:rPr>
              <a:t>函数中进行输出</a:t>
            </a:r>
            <a:endParaRPr lang="en-US" altLang="zh-CN" sz="2400" dirty="0">
              <a:solidFill>
                <a:srgbClr val="FF0000"/>
              </a:solidFill>
              <a:latin typeface="+mn-ea"/>
            </a:endParaRPr>
          </a:p>
          <a:p>
            <a:pPr marL="457200" lvl="1" indent="0">
              <a:buNone/>
            </a:pPr>
            <a:r>
              <a:rPr lang="en-US" altLang="zh-CN" dirty="0" err="1">
                <a:latin typeface="Consolas" panose="020B0609020204030204" pitchFamily="49" charset="0"/>
              </a:rPr>
              <a:t>printf</a:t>
            </a:r>
            <a:r>
              <a:rPr lang="en-US" altLang="zh-CN" dirty="0">
                <a:latin typeface="Consolas" panose="020B0609020204030204" pitchFamily="49" charset="0"/>
              </a:rPr>
              <a:t>(“</a:t>
            </a:r>
            <a:r>
              <a:rPr lang="en-US" altLang="zh-CN" dirty="0" err="1">
                <a:latin typeface="Consolas" panose="020B0609020204030204" pitchFamily="49" charset="0"/>
              </a:rPr>
              <a:t>envid</a:t>
            </a:r>
            <a:r>
              <a:rPr lang="en-US" altLang="zh-CN" dirty="0">
                <a:latin typeface="Consolas" panose="020B0609020204030204" pitchFamily="49" charset="0"/>
              </a:rPr>
              <a:t>:%08x\n”); </a:t>
            </a:r>
          </a:p>
          <a:p>
            <a:pPr marL="457200" lvl="1" indent="0">
              <a:buNone/>
            </a:pPr>
            <a:r>
              <a:rPr lang="en-US" altLang="zh-CN" dirty="0" err="1">
                <a:latin typeface="Consolas" panose="020B0609020204030204" pitchFamily="49" charset="0"/>
              </a:rPr>
              <a:t>printf</a:t>
            </a:r>
            <a:r>
              <a:rPr lang="en-US" altLang="zh-CN" dirty="0">
                <a:latin typeface="Consolas" panose="020B0609020204030204" pitchFamily="49" charset="0"/>
              </a:rPr>
              <a:t>(“</a:t>
            </a:r>
            <a:r>
              <a:rPr lang="en-US" altLang="zh-CN" dirty="0" err="1">
                <a:latin typeface="Consolas" panose="020B0609020204030204" pitchFamily="49" charset="0"/>
              </a:rPr>
              <a:t>pgcow</a:t>
            </a:r>
            <a:r>
              <a:rPr lang="en-US" altLang="zh-CN" dirty="0">
                <a:latin typeface="Consolas" panose="020B0609020204030204" pitchFamily="49" charset="0"/>
              </a:rPr>
              <a:t>:%08x\n”); </a:t>
            </a:r>
          </a:p>
          <a:p>
            <a:pPr marL="457200" lvl="1" indent="0">
              <a:buNone/>
            </a:pPr>
            <a:r>
              <a:rPr lang="en-US" altLang="zh-CN" dirty="0" err="1">
                <a:latin typeface="Consolas" panose="020B0609020204030204" pitchFamily="49" charset="0"/>
              </a:rPr>
              <a:t>printf</a:t>
            </a:r>
            <a:r>
              <a:rPr lang="en-US" altLang="zh-CN" dirty="0">
                <a:latin typeface="Consolas" panose="020B0609020204030204" pitchFamily="49" charset="0"/>
              </a:rPr>
              <a:t>(“</a:t>
            </a:r>
            <a:r>
              <a:rPr lang="en-US" altLang="zh-CN" dirty="0" err="1">
                <a:latin typeface="Consolas" panose="020B0609020204030204" pitchFamily="49" charset="0"/>
              </a:rPr>
              <a:t>pgout</a:t>
            </a:r>
            <a:r>
              <a:rPr lang="en-US" altLang="zh-CN" dirty="0">
                <a:latin typeface="Consolas" panose="020B0609020204030204" pitchFamily="49" charset="0"/>
              </a:rPr>
              <a:t>:%08x\n”);</a:t>
            </a:r>
            <a:endParaRPr lang="zh-CN" altLang="en-US" dirty="0">
              <a:latin typeface="Consolas" panose="020B0609020204030204" pitchFamily="49" charset="0"/>
            </a:endParaRPr>
          </a:p>
        </p:txBody>
      </p:sp>
      <p:sp>
        <p:nvSpPr>
          <p:cNvPr id="6" name="标题 1">
            <a:extLst>
              <a:ext uri="{FF2B5EF4-FFF2-40B4-BE49-F238E27FC236}">
                <a16:creationId xmlns:a16="http://schemas.microsoft.com/office/drawing/2014/main" id="{AB21555F-A56E-49AD-A64D-C1AAF755A1C1}"/>
              </a:ext>
            </a:extLst>
          </p:cNvPr>
          <p:cNvSpPr>
            <a:spLocks noGrp="1"/>
          </p:cNvSpPr>
          <p:nvPr>
            <p:ph type="title"/>
          </p:nvPr>
        </p:nvSpPr>
        <p:spPr>
          <a:xfrm>
            <a:off x="838200" y="249715"/>
            <a:ext cx="10515600" cy="1325563"/>
          </a:xfrm>
        </p:spPr>
        <p:txBody>
          <a:bodyPr>
            <a:normAutofit/>
          </a:bodyPr>
          <a:lstStyle/>
          <a:p>
            <a:r>
              <a:rPr lang="en-US" altLang="zh-CN" sz="4000" dirty="0"/>
              <a:t>Step 10: </a:t>
            </a:r>
            <a:r>
              <a:rPr lang="zh-CN" altLang="en-US" sz="4000" dirty="0"/>
              <a:t> </a:t>
            </a:r>
            <a:r>
              <a:rPr lang="en-US" altLang="zh-CN" sz="4000" dirty="0"/>
              <a:t>lab4-2-Extra</a:t>
            </a:r>
            <a:r>
              <a:rPr lang="zh-CN" altLang="en-US" sz="4000" dirty="0"/>
              <a:t>（选做）</a:t>
            </a:r>
            <a:endParaRPr lang="en-US" altLang="zh-CN" sz="4000" dirty="0"/>
          </a:p>
        </p:txBody>
      </p:sp>
    </p:spTree>
    <p:extLst>
      <p:ext uri="{BB962C8B-B14F-4D97-AF65-F5344CB8AC3E}">
        <p14:creationId xmlns:p14="http://schemas.microsoft.com/office/powerpoint/2010/main" val="35397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Step 11: </a:t>
            </a:r>
            <a:r>
              <a:rPr lang="zh-CN" altLang="en-US" sz="4000" dirty="0"/>
              <a:t>提交更改</a:t>
            </a:r>
          </a:p>
        </p:txBody>
      </p:sp>
      <p:sp>
        <p:nvSpPr>
          <p:cNvPr id="3" name="内容占位符 2"/>
          <p:cNvSpPr>
            <a:spLocks noGrp="1"/>
          </p:cNvSpPr>
          <p:nvPr>
            <p:ph idx="1"/>
          </p:nvPr>
        </p:nvSpPr>
        <p:spPr/>
        <p:txBody>
          <a:bodyPr/>
          <a:lstStyle/>
          <a:p>
            <a:r>
              <a:rPr lang="en-US" altLang="zh-CN" dirty="0"/>
              <a:t>cd ~/</a:t>
            </a:r>
            <a:r>
              <a:rPr lang="zh-CN" altLang="en-US" dirty="0"/>
              <a:t>学号</a:t>
            </a:r>
            <a:r>
              <a:rPr lang="en-US" altLang="zh-CN" dirty="0"/>
              <a:t>-lab/</a:t>
            </a:r>
          </a:p>
          <a:p>
            <a:r>
              <a:rPr lang="en-US" altLang="zh-CN" dirty="0" err="1"/>
              <a:t>git</a:t>
            </a:r>
            <a:r>
              <a:rPr lang="en-US" altLang="zh-CN" dirty="0"/>
              <a:t> add --all</a:t>
            </a:r>
          </a:p>
          <a:p>
            <a:r>
              <a:rPr lang="en-US" altLang="zh-CN" dirty="0"/>
              <a:t>git commit -a -m “...”</a:t>
            </a:r>
          </a:p>
          <a:p>
            <a:r>
              <a:rPr lang="en-US" altLang="zh-CN" dirty="0"/>
              <a:t>git push origin lab4-2-Extra:lab4-2-Extra</a:t>
            </a:r>
          </a:p>
          <a:p>
            <a:endParaRPr lang="zh-CN" altLang="en-US" dirty="0"/>
          </a:p>
        </p:txBody>
      </p:sp>
    </p:spTree>
    <p:extLst>
      <p:ext uri="{BB962C8B-B14F-4D97-AF65-F5344CB8AC3E}">
        <p14:creationId xmlns:p14="http://schemas.microsoft.com/office/powerpoint/2010/main" val="328158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Step 12: </a:t>
            </a:r>
            <a:r>
              <a:rPr lang="zh-CN" altLang="en-US" sz="4000" dirty="0"/>
              <a:t>测试结果</a:t>
            </a:r>
          </a:p>
        </p:txBody>
      </p:sp>
      <p:pic>
        <p:nvPicPr>
          <p:cNvPr id="5" name="图片 4">
            <a:extLst>
              <a:ext uri="{FF2B5EF4-FFF2-40B4-BE49-F238E27FC236}">
                <a16:creationId xmlns:a16="http://schemas.microsoft.com/office/drawing/2014/main" id="{35B4784B-949F-4294-9BF8-301DEF49C29C}"/>
              </a:ext>
            </a:extLst>
          </p:cNvPr>
          <p:cNvPicPr>
            <a:picLocks noChangeAspect="1"/>
          </p:cNvPicPr>
          <p:nvPr/>
        </p:nvPicPr>
        <p:blipFill>
          <a:blip r:embed="rId2"/>
          <a:stretch>
            <a:fillRect/>
          </a:stretch>
        </p:blipFill>
        <p:spPr>
          <a:xfrm>
            <a:off x="927406" y="2174285"/>
            <a:ext cx="7744906" cy="1390844"/>
          </a:xfrm>
          <a:prstGeom prst="rect">
            <a:avLst/>
          </a:prstGeom>
        </p:spPr>
      </p:pic>
    </p:spTree>
    <p:extLst>
      <p:ext uri="{BB962C8B-B14F-4D97-AF65-F5344CB8AC3E}">
        <p14:creationId xmlns:p14="http://schemas.microsoft.com/office/powerpoint/2010/main" val="202066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测试样例</a:t>
            </a:r>
          </a:p>
        </p:txBody>
      </p:sp>
      <p:sp>
        <p:nvSpPr>
          <p:cNvPr id="3" name="文本框 2">
            <a:extLst>
              <a:ext uri="{FF2B5EF4-FFF2-40B4-BE49-F238E27FC236}">
                <a16:creationId xmlns:a16="http://schemas.microsoft.com/office/drawing/2014/main" id="{EB99B967-78C0-4DF2-879D-DBCA1D739E8C}"/>
              </a:ext>
            </a:extLst>
          </p:cNvPr>
          <p:cNvSpPr txBox="1"/>
          <p:nvPr/>
        </p:nvSpPr>
        <p:spPr>
          <a:xfrm>
            <a:off x="6590382" y="1142020"/>
            <a:ext cx="5250155" cy="1754326"/>
          </a:xfrm>
          <a:prstGeom prst="rect">
            <a:avLst/>
          </a:prstGeom>
          <a:noFill/>
        </p:spPr>
        <p:txBody>
          <a:bodyPr wrap="none" rtlCol="0">
            <a:spAutoFit/>
          </a:bodyPr>
          <a:lstStyle/>
          <a:p>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a:latin typeface="Consolas" panose="020B0609020204030204" pitchFamily="49" charset="0"/>
              </a:rPr>
              <a:t>user/</a:t>
            </a:r>
            <a:r>
              <a:rPr lang="en-US" altLang="zh-CN" dirty="0" err="1">
                <a:latin typeface="Consolas" panose="020B0609020204030204" pitchFamily="49" charset="0"/>
              </a:rPr>
              <a:t>pgfault_test.c</a:t>
            </a:r>
            <a:endParaRPr lang="en-US" altLang="zh-CN" dirty="0">
              <a:latin typeface="Consolas" panose="020B0609020204030204" pitchFamily="49" charset="0"/>
            </a:endParaRPr>
          </a:p>
          <a:p>
            <a:r>
              <a:rPr lang="en-US" altLang="zh-CN" dirty="0">
                <a:latin typeface="Consolas" panose="020B0609020204030204" pitchFamily="49" charset="0"/>
              </a:rPr>
              <a:t>#include "</a:t>
            </a:r>
            <a:r>
              <a:rPr lang="en-US" altLang="zh-CN" dirty="0" err="1">
                <a:latin typeface="Consolas" panose="020B0609020204030204" pitchFamily="49" charset="0"/>
              </a:rPr>
              <a:t>lib.h</a:t>
            </a:r>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dirty="0" err="1">
                <a:latin typeface="Consolas" panose="020B0609020204030204" pitchFamily="49" charset="0"/>
              </a:rPr>
              <a:t>umain</a:t>
            </a:r>
            <a:r>
              <a:rPr lang="en-US" altLang="zh-CN" dirty="0">
                <a:latin typeface="Consolas" panose="020B0609020204030204" pitchFamily="49" charset="0"/>
              </a:rPr>
              <a:t>() {</a:t>
            </a:r>
          </a:p>
          <a:p>
            <a:r>
              <a:rPr lang="en-US" altLang="zh-CN" dirty="0">
                <a:latin typeface="Consolas" panose="020B0609020204030204" pitchFamily="49" charset="0"/>
              </a:rPr>
              <a:t>    *((volatile int *)(0x45432100)) = 1;</a:t>
            </a:r>
          </a:p>
          <a:p>
            <a:r>
              <a:rPr lang="en-US" altLang="zh-CN" dirty="0">
                <a:latin typeface="Consolas" panose="020B0609020204030204" pitchFamily="49" charset="0"/>
              </a:rPr>
              <a:t>    *((volatile int *)(0x45532100)) = 1;</a:t>
            </a: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6" name="文本框 5">
            <a:extLst>
              <a:ext uri="{FF2B5EF4-FFF2-40B4-BE49-F238E27FC236}">
                <a16:creationId xmlns:a16="http://schemas.microsoft.com/office/drawing/2014/main" id="{A5FFB623-E7DF-4218-B484-FA26616AC4B0}"/>
              </a:ext>
            </a:extLst>
          </p:cNvPr>
          <p:cNvSpPr txBox="1"/>
          <p:nvPr/>
        </p:nvSpPr>
        <p:spPr>
          <a:xfrm>
            <a:off x="838199" y="3264778"/>
            <a:ext cx="6842465" cy="3139321"/>
          </a:xfrm>
          <a:prstGeom prst="rect">
            <a:avLst/>
          </a:prstGeom>
          <a:noFill/>
        </p:spPr>
        <p:txBody>
          <a:bodyPr wrap="square">
            <a:spAutoFit/>
          </a:bodyPr>
          <a:lstStyle/>
          <a:p>
            <a:r>
              <a:rPr lang="en-US" altLang="zh-CN" dirty="0">
                <a:latin typeface="Consolas" panose="020B0609020204030204" pitchFamily="49" charset="0"/>
              </a:rPr>
              <a:t>Env:0x800, va:0x7f3fe000, pgcow:0, pgout:1</a:t>
            </a:r>
            <a:br>
              <a:rPr lang="en-US" altLang="zh-CN" dirty="0">
                <a:latin typeface="Consolas" panose="020B0609020204030204" pitchFamily="49" charset="0"/>
              </a:rPr>
            </a:br>
            <a:r>
              <a:rPr lang="en-US" altLang="zh-CN" dirty="0" err="1">
                <a:latin typeface="Consolas" panose="020B0609020204030204" pitchFamily="49" charset="0"/>
              </a:rPr>
              <a:t>pageout</a:t>
            </a:r>
            <a:r>
              <a:rPr lang="en-US" altLang="zh-CN" dirty="0">
                <a:latin typeface="Consolas" panose="020B0609020204030204" pitchFamily="49" charset="0"/>
              </a:rPr>
              <a:t>:        @@@___0x7f3fe000___@@@  ins a page</a:t>
            </a:r>
            <a:br>
              <a:rPr lang="en-US" altLang="zh-CN" dirty="0">
                <a:latin typeface="Consolas" panose="020B0609020204030204" pitchFamily="49" charset="0"/>
              </a:rPr>
            </a:br>
            <a:r>
              <a:rPr lang="en-US" altLang="zh-CN" dirty="0">
                <a:latin typeface="Consolas" panose="020B0609020204030204" pitchFamily="49" charset="0"/>
              </a:rPr>
              <a:t>Env:0x800, va:0x407000, pgcow:0, pgout:2</a:t>
            </a:r>
            <a:br>
              <a:rPr lang="en-US" altLang="zh-CN" dirty="0">
                <a:latin typeface="Consolas" panose="020B0609020204030204" pitchFamily="49" charset="0"/>
              </a:rPr>
            </a:br>
            <a:r>
              <a:rPr lang="en-US" altLang="zh-CN" dirty="0" err="1">
                <a:latin typeface="Consolas" panose="020B0609020204030204" pitchFamily="49" charset="0"/>
              </a:rPr>
              <a:t>pageout</a:t>
            </a:r>
            <a:r>
              <a:rPr lang="en-US" altLang="zh-CN" dirty="0">
                <a:latin typeface="Consolas" panose="020B0609020204030204" pitchFamily="49" charset="0"/>
              </a:rPr>
              <a:t>:        @@@___0x407000___@@@  ins a page</a:t>
            </a:r>
            <a:br>
              <a:rPr lang="en-US" altLang="zh-CN" dirty="0">
                <a:latin typeface="Consolas" panose="020B0609020204030204" pitchFamily="49" charset="0"/>
              </a:rPr>
            </a:br>
            <a:r>
              <a:rPr lang="en-US" altLang="zh-CN" dirty="0">
                <a:latin typeface="Consolas" panose="020B0609020204030204" pitchFamily="49" charset="0"/>
              </a:rPr>
              <a:t>Env:0x800, va:0x45432100, pgcow:0, pgout:3</a:t>
            </a:r>
            <a:br>
              <a:rPr lang="en-US" altLang="zh-CN" dirty="0">
                <a:latin typeface="Consolas" panose="020B0609020204030204" pitchFamily="49" charset="0"/>
              </a:rPr>
            </a:br>
            <a:r>
              <a:rPr lang="en-US" altLang="zh-CN" dirty="0" err="1">
                <a:latin typeface="Consolas" panose="020B0609020204030204" pitchFamily="49" charset="0"/>
              </a:rPr>
              <a:t>pageout</a:t>
            </a:r>
            <a:r>
              <a:rPr lang="en-US" altLang="zh-CN" dirty="0">
                <a:latin typeface="Consolas" panose="020B0609020204030204" pitchFamily="49" charset="0"/>
              </a:rPr>
              <a:t>:        @@@___0x45432100___@@@  ins a page</a:t>
            </a:r>
            <a:br>
              <a:rPr lang="en-US" altLang="zh-CN" dirty="0">
                <a:latin typeface="Consolas" panose="020B0609020204030204" pitchFamily="49" charset="0"/>
              </a:rPr>
            </a:br>
            <a:r>
              <a:rPr lang="fr-FR" altLang="zh-CN" dirty="0">
                <a:latin typeface="Consolas" panose="020B0609020204030204" pitchFamily="49" charset="0"/>
              </a:rPr>
              <a:t>Env:0x800, va:0x45532100, pgcow:0, pgout:4</a:t>
            </a:r>
          </a:p>
          <a:p>
            <a:r>
              <a:rPr lang="fr-FR" altLang="zh-CN" dirty="0">
                <a:latin typeface="Consolas" panose="020B0609020204030204" pitchFamily="49" charset="0"/>
              </a:rPr>
              <a:t>pageout:        @@@___0x45532100___@@@  ins a page</a:t>
            </a:r>
            <a:br>
              <a:rPr lang="en-US" altLang="zh-CN" dirty="0">
                <a:latin typeface="Consolas" panose="020B0609020204030204" pitchFamily="49" charset="0"/>
              </a:rPr>
            </a:br>
            <a:r>
              <a:rPr lang="en-US" altLang="zh-CN" dirty="0">
                <a:latin typeface="Consolas" panose="020B0609020204030204" pitchFamily="49" charset="0"/>
              </a:rPr>
              <a:t>envid:00000800</a:t>
            </a:r>
            <a:br>
              <a:rPr lang="en-US" altLang="zh-CN" dirty="0">
                <a:latin typeface="Consolas" panose="020B0609020204030204" pitchFamily="49" charset="0"/>
              </a:rPr>
            </a:br>
            <a:r>
              <a:rPr lang="en-US" altLang="zh-CN" dirty="0">
                <a:latin typeface="Consolas" panose="020B0609020204030204" pitchFamily="49" charset="0"/>
              </a:rPr>
              <a:t>pgcow:00000000</a:t>
            </a:r>
            <a:br>
              <a:rPr lang="en-US" altLang="zh-CN" dirty="0">
                <a:latin typeface="Consolas" panose="020B0609020204030204" pitchFamily="49" charset="0"/>
              </a:rPr>
            </a:br>
            <a:r>
              <a:rPr lang="en-US" altLang="zh-CN" dirty="0">
                <a:latin typeface="Consolas" panose="020B0609020204030204" pitchFamily="49" charset="0"/>
              </a:rPr>
              <a:t>pgout:00000004</a:t>
            </a:r>
          </a:p>
        </p:txBody>
      </p:sp>
      <p:sp>
        <p:nvSpPr>
          <p:cNvPr id="7" name="文本框 6">
            <a:extLst>
              <a:ext uri="{FF2B5EF4-FFF2-40B4-BE49-F238E27FC236}">
                <a16:creationId xmlns:a16="http://schemas.microsoft.com/office/drawing/2014/main" id="{085B8F01-EA3F-4B08-824E-25AF3BBF1603}"/>
              </a:ext>
            </a:extLst>
          </p:cNvPr>
          <p:cNvSpPr txBox="1"/>
          <p:nvPr/>
        </p:nvSpPr>
        <p:spPr>
          <a:xfrm>
            <a:off x="838199" y="1475656"/>
            <a:ext cx="4763420" cy="1424621"/>
          </a:xfrm>
          <a:prstGeom prst="rect">
            <a:avLst/>
          </a:prstGeom>
          <a:noFill/>
        </p:spPr>
        <p:txBody>
          <a:bodyPr wrap="none" rtlCol="0">
            <a:spAutoFit/>
          </a:bodyPr>
          <a:lstStyle/>
          <a:p>
            <a:pPr>
              <a:lnSpc>
                <a:spcPct val="150000"/>
              </a:lnSpc>
            </a:pPr>
            <a:r>
              <a:rPr lang="en-US" altLang="zh-CN" sz="2000" dirty="0"/>
              <a:t>1</a:t>
            </a:r>
            <a:r>
              <a:rPr lang="zh-CN" altLang="en-US" sz="2000" dirty="0"/>
              <a:t>、在</a:t>
            </a:r>
            <a:r>
              <a:rPr lang="en-US" altLang="zh-CN" sz="2000" dirty="0"/>
              <a:t>user</a:t>
            </a:r>
            <a:r>
              <a:rPr lang="zh-CN" altLang="en-US" sz="2000" dirty="0"/>
              <a:t>文件夹下新增</a:t>
            </a:r>
            <a:r>
              <a:rPr lang="en-US" altLang="zh-CN" sz="2000" dirty="0" err="1"/>
              <a:t>pgfault_test.c</a:t>
            </a:r>
            <a:r>
              <a:rPr lang="zh-CN" altLang="en-US" sz="2000" dirty="0"/>
              <a:t>文件</a:t>
            </a:r>
            <a:endParaRPr lang="en-US" altLang="zh-CN" sz="2000" dirty="0"/>
          </a:p>
          <a:p>
            <a:pPr>
              <a:lnSpc>
                <a:spcPct val="150000"/>
              </a:lnSpc>
            </a:pPr>
            <a:r>
              <a:rPr lang="en-US" altLang="zh-CN" sz="2000" dirty="0"/>
              <a:t>2</a:t>
            </a:r>
            <a:r>
              <a:rPr lang="zh-CN" altLang="en-US" sz="2000" dirty="0"/>
              <a:t>、修改</a:t>
            </a:r>
            <a:r>
              <a:rPr lang="en-US" altLang="zh-CN" sz="2000" dirty="0"/>
              <a:t>user/</a:t>
            </a:r>
            <a:r>
              <a:rPr lang="en-US" altLang="zh-CN" sz="2000" dirty="0" err="1"/>
              <a:t>Makefile</a:t>
            </a:r>
            <a:r>
              <a:rPr lang="zh-CN" altLang="en-US" sz="2000" dirty="0"/>
              <a:t>和</a:t>
            </a:r>
            <a:r>
              <a:rPr lang="en-US" altLang="zh-CN" sz="2000" dirty="0" err="1"/>
              <a:t>init</a:t>
            </a:r>
            <a:r>
              <a:rPr lang="en-US" altLang="zh-CN" sz="2000" dirty="0"/>
              <a:t>/</a:t>
            </a:r>
            <a:r>
              <a:rPr lang="en-US" altLang="zh-CN" sz="2000" dirty="0" err="1"/>
              <a:t>init.c</a:t>
            </a:r>
            <a:endParaRPr lang="en-US" altLang="zh-CN" sz="2000" dirty="0"/>
          </a:p>
          <a:p>
            <a:pPr>
              <a:lnSpc>
                <a:spcPct val="150000"/>
              </a:lnSpc>
            </a:pPr>
            <a:r>
              <a:rPr lang="en-US" altLang="zh-CN" sz="2000" dirty="0"/>
              <a:t>3</a:t>
            </a:r>
            <a:r>
              <a:rPr lang="zh-CN" altLang="en-US" sz="2000" dirty="0"/>
              <a:t>、输出应包含以下内容</a:t>
            </a:r>
          </a:p>
        </p:txBody>
      </p:sp>
    </p:spTree>
    <p:extLst>
      <p:ext uri="{BB962C8B-B14F-4D97-AF65-F5344CB8AC3E}">
        <p14:creationId xmlns:p14="http://schemas.microsoft.com/office/powerpoint/2010/main" val="39315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703" y="2396055"/>
            <a:ext cx="10515600" cy="1325563"/>
          </a:xfrm>
        </p:spPr>
        <p:txBody>
          <a:bodyPr/>
          <a:lstStyle/>
          <a:p>
            <a:pPr algn="ctr"/>
            <a:r>
              <a:rPr lang="en-US" altLang="zh-CN" dirty="0">
                <a:latin typeface="微软雅黑 Light" panose="020B0502040204020203" charset="-122"/>
                <a:ea typeface="微软雅黑 Light" panose="020B0502040204020203" charset="-122"/>
              </a:rPr>
              <a:t>Good Luck</a:t>
            </a:r>
            <a:r>
              <a:rPr lang="zh-CN" altLang="en-US" dirty="0">
                <a:latin typeface="微软雅黑 Light" panose="020B0502040204020203" charset="-122"/>
                <a:ea typeface="微软雅黑 Light" panose="020B0502040204020203"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测试说明</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考试时间为</a:t>
            </a:r>
            <a:r>
              <a:rPr lang="en-US" altLang="zh-CN" b="1" dirty="0">
                <a:solidFill>
                  <a:srgbClr val="FF0000"/>
                </a:solidFill>
              </a:rPr>
              <a:t>14:30 ~ 16:00</a:t>
            </a:r>
            <a:endParaRPr lang="zh-CN" altLang="en-US" b="1" dirty="0">
              <a:solidFill>
                <a:srgbClr val="FF0000"/>
              </a:solidFill>
            </a:endParaRPr>
          </a:p>
          <a:p>
            <a:pPr>
              <a:lnSpc>
                <a:spcPct val="100000"/>
              </a:lnSpc>
            </a:pPr>
            <a:r>
              <a:rPr lang="zh-CN" altLang="en-US" b="1" dirty="0">
                <a:solidFill>
                  <a:srgbClr val="FF0000"/>
                </a:solidFill>
              </a:rPr>
              <a:t>本次测试题没有额外分支，需要自己创建。</a:t>
            </a:r>
          </a:p>
          <a:p>
            <a:pPr>
              <a:lnSpc>
                <a:spcPct val="100000"/>
              </a:lnSpc>
            </a:pPr>
            <a:r>
              <a:rPr lang="zh-CN" altLang="en-US" dirty="0"/>
              <a:t>每次课上测试题目分为</a:t>
            </a:r>
            <a:r>
              <a:rPr lang="zh-CN" altLang="en-US" b="1" dirty="0"/>
              <a:t>基础测试</a:t>
            </a:r>
            <a:r>
              <a:rPr lang="zh-CN" altLang="en-US" dirty="0"/>
              <a:t>和</a:t>
            </a:r>
            <a:r>
              <a:rPr lang="zh-CN" altLang="en-US" b="1" dirty="0"/>
              <a:t>附加测试</a:t>
            </a:r>
            <a:r>
              <a:rPr lang="en-US" altLang="zh-CN" b="1" dirty="0"/>
              <a:t>(</a:t>
            </a:r>
            <a:r>
              <a:rPr lang="zh-CN" altLang="en-US" b="1" dirty="0"/>
              <a:t>选做</a:t>
            </a:r>
            <a:r>
              <a:rPr lang="en-US" altLang="zh-CN" b="1" dirty="0"/>
              <a:t>)</a:t>
            </a:r>
            <a:r>
              <a:rPr lang="zh-CN" altLang="en-US" dirty="0"/>
              <a:t>两部分</a:t>
            </a:r>
            <a:endParaRPr lang="en-US" altLang="zh-CN" dirty="0"/>
          </a:p>
          <a:p>
            <a:pPr>
              <a:lnSpc>
                <a:spcPct val="100000"/>
              </a:lnSpc>
            </a:pPr>
            <a:r>
              <a:rPr lang="zh-CN" altLang="en-US" dirty="0"/>
              <a:t>通过课上测试的条件是基础测试通过（基础题</a:t>
            </a:r>
            <a:r>
              <a:rPr lang="zh-CN" altLang="en-US" b="1" dirty="0"/>
              <a:t>成绩</a:t>
            </a:r>
            <a:r>
              <a:rPr lang="en-US" altLang="zh-CN" b="1" dirty="0"/>
              <a:t>&gt;=60</a:t>
            </a:r>
            <a:r>
              <a:rPr lang="zh-CN" altLang="en-US" dirty="0"/>
              <a:t> ）</a:t>
            </a:r>
            <a:endParaRPr lang="en-US" altLang="zh-CN" dirty="0"/>
          </a:p>
          <a:p>
            <a:pPr>
              <a:lnSpc>
                <a:spcPct val="100000"/>
              </a:lnSpc>
            </a:pPr>
            <a:r>
              <a:rPr lang="zh-CN" altLang="en-US" dirty="0"/>
              <a:t>通过附加测试将会给予额外加分（附加题</a:t>
            </a:r>
            <a:r>
              <a:rPr lang="zh-CN" altLang="en-US" b="1" dirty="0"/>
              <a:t>成绩</a:t>
            </a:r>
            <a:r>
              <a:rPr lang="en-US" altLang="zh-CN" b="1" dirty="0"/>
              <a:t>&gt;=60</a:t>
            </a:r>
            <a:r>
              <a:rPr lang="en-US" altLang="zh-CN" dirty="0"/>
              <a:t> </a:t>
            </a:r>
            <a:r>
              <a:rPr lang="zh-CN" altLang="en-US" dirty="0"/>
              <a:t>）</a:t>
            </a:r>
            <a:endParaRPr lang="en-US" altLang="zh-C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77375"/>
            <a:ext cx="10515600" cy="1325563"/>
          </a:xfrm>
        </p:spPr>
        <p:txBody>
          <a:bodyPr>
            <a:normAutofit/>
          </a:bodyPr>
          <a:lstStyle/>
          <a:p>
            <a:r>
              <a:rPr lang="en-US" altLang="zh-CN" sz="4000" dirty="0"/>
              <a:t>Step 1: </a:t>
            </a:r>
            <a:r>
              <a:rPr lang="zh-CN" altLang="en-US" sz="4000" dirty="0"/>
              <a:t>创建 </a:t>
            </a:r>
            <a:r>
              <a:rPr lang="en-US" altLang="zh-CN" sz="4000" dirty="0"/>
              <a:t>lab4-2-exam </a:t>
            </a:r>
            <a:r>
              <a:rPr lang="zh-CN" altLang="en-US" sz="4000" dirty="0"/>
              <a:t>分支</a:t>
            </a:r>
          </a:p>
        </p:txBody>
      </p:sp>
      <p:sp>
        <p:nvSpPr>
          <p:cNvPr id="3" name="内容占位符 2"/>
          <p:cNvSpPr>
            <a:spLocks noGrp="1"/>
          </p:cNvSpPr>
          <p:nvPr>
            <p:ph idx="1"/>
          </p:nvPr>
        </p:nvSpPr>
        <p:spPr>
          <a:xfrm>
            <a:off x="838200" y="2258750"/>
            <a:ext cx="10515600" cy="4351338"/>
          </a:xfrm>
        </p:spPr>
        <p:txBody>
          <a:bodyPr/>
          <a:lstStyle/>
          <a:p>
            <a:r>
              <a:rPr lang="en-US" altLang="zh-CN" dirty="0"/>
              <a:t>cd ~/</a:t>
            </a:r>
            <a:r>
              <a:rPr lang="zh-CN" altLang="en-US" dirty="0"/>
              <a:t>学号</a:t>
            </a:r>
            <a:r>
              <a:rPr lang="en-US" altLang="zh-CN" dirty="0"/>
              <a:t>-lab/</a:t>
            </a:r>
          </a:p>
          <a:p>
            <a:r>
              <a:rPr lang="en-US" altLang="zh-CN" dirty="0"/>
              <a:t>git checkout lab4</a:t>
            </a:r>
          </a:p>
          <a:p>
            <a:r>
              <a:rPr lang="en-US" altLang="zh-CN" dirty="0" err="1"/>
              <a:t>git</a:t>
            </a:r>
            <a:r>
              <a:rPr lang="zh-CN" altLang="en-US" dirty="0"/>
              <a:t> </a:t>
            </a:r>
            <a:r>
              <a:rPr lang="en-US" altLang="zh-CN" dirty="0"/>
              <a:t>checkout –b lab4-2-exam</a:t>
            </a:r>
          </a:p>
          <a:p>
            <a:endParaRPr lang="en-US" altLang="zh-CN" dirty="0"/>
          </a:p>
          <a:p>
            <a:r>
              <a:rPr lang="zh-CN" altLang="en-US" dirty="0"/>
              <a:t>提交前注意</a:t>
            </a:r>
            <a:endParaRPr lang="en-US" altLang="zh-CN" dirty="0"/>
          </a:p>
          <a:p>
            <a:r>
              <a:rPr lang="en-US" altLang="zh-CN" dirty="0"/>
              <a:t>git rm </a:t>
            </a:r>
            <a:r>
              <a:rPr lang="en-US" altLang="zh-CN" dirty="0" err="1"/>
              <a:t>fs.out</a:t>
            </a:r>
            <a:endParaRPr lang="en-US" altLang="zh-CN" dirty="0"/>
          </a:p>
          <a:p>
            <a:r>
              <a:rPr lang="en-US" altLang="zh-CN" dirty="0"/>
              <a:t>git rm fs_.</a:t>
            </a:r>
            <a:r>
              <a:rPr lang="en-US" altLang="zh-CN" dirty="0" err="1"/>
              <a:t>img</a:t>
            </a:r>
            <a:r>
              <a:rPr lang="en-US" altLang="zh-CN" dirty="0"/>
              <a:t>_</a:t>
            </a:r>
          </a:p>
          <a:p>
            <a:r>
              <a:rPr lang="en-US" altLang="zh-CN" dirty="0"/>
              <a:t>git rm fs2.img</a:t>
            </a:r>
          </a:p>
          <a:p>
            <a:pPr marL="0" indent="0">
              <a:buNone/>
            </a:pPr>
            <a:endParaRPr lang="en-US" altLang="zh-CN" dirty="0"/>
          </a:p>
        </p:txBody>
      </p:sp>
      <p:sp>
        <p:nvSpPr>
          <p:cNvPr id="7" name="矩形 6"/>
          <p:cNvSpPr/>
          <p:nvPr/>
        </p:nvSpPr>
        <p:spPr>
          <a:xfrm>
            <a:off x="662806" y="375187"/>
            <a:ext cx="6223178" cy="830997"/>
          </a:xfrm>
          <a:prstGeom prst="rect">
            <a:avLst/>
          </a:prstGeom>
        </p:spPr>
        <p:txBody>
          <a:bodyPr wrap="none">
            <a:spAutoFit/>
          </a:bodyPr>
          <a:lstStyle/>
          <a:p>
            <a:r>
              <a:rPr lang="en-US" altLang="zh-CN" sz="4800" dirty="0">
                <a:solidFill>
                  <a:prstClr val="black"/>
                </a:solidFill>
                <a:latin typeface="等线 Light" panose="02010600030101010101" charset="-122"/>
                <a:ea typeface="等线 Light" panose="02010600030101010101" charset="-122"/>
                <a:cs typeface="+mj-cs"/>
              </a:rPr>
              <a:t>lab4-2-exam </a:t>
            </a:r>
            <a:r>
              <a:rPr lang="zh-CN" altLang="en-US" sz="4800" dirty="0">
                <a:solidFill>
                  <a:prstClr val="black"/>
                </a:solidFill>
                <a:latin typeface="等线 Light" panose="02010600030101010101" charset="-122"/>
                <a:ea typeface="等线 Light" panose="02010600030101010101" charset="-122"/>
                <a:cs typeface="+mj-cs"/>
              </a:rPr>
              <a:t>操作说明</a:t>
            </a: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C5F882-A8F0-3143-9EF2-F8527CF63041}"/>
              </a:ext>
            </a:extLst>
          </p:cNvPr>
          <p:cNvSpPr>
            <a:spLocks noGrp="1"/>
          </p:cNvSpPr>
          <p:nvPr>
            <p:ph idx="1"/>
          </p:nvPr>
        </p:nvSpPr>
        <p:spPr/>
        <p:txBody>
          <a:bodyPr/>
          <a:lstStyle/>
          <a:p>
            <a:pPr marL="0" indent="0">
              <a:buNone/>
            </a:pPr>
            <a:r>
              <a:rPr lang="zh-CN" altLang="en-US" dirty="0"/>
              <a:t>背景</a:t>
            </a:r>
            <a:endParaRPr lang="en-US" altLang="zh-CN" dirty="0"/>
          </a:p>
          <a:p>
            <a:r>
              <a:rPr lang="zh-CN" altLang="en-US" dirty="0"/>
              <a:t>线程是操作系统调度的最小单元。相比于进程，子线程创建后，虽然独立于父线程执行，但共享地址空间。在我们的小操作系统内部，只含有进程这一种抽象。类比</a:t>
            </a:r>
            <a:r>
              <a:rPr lang="en-US" altLang="zh-CN" dirty="0"/>
              <a:t>fork</a:t>
            </a:r>
            <a:r>
              <a:rPr lang="zh-CN" altLang="en-US" dirty="0"/>
              <a:t>的实现，我们可以实现一个函数</a:t>
            </a:r>
            <a:r>
              <a:rPr lang="en-US" altLang="zh-CN" dirty="0" err="1"/>
              <a:t>tfork</a:t>
            </a:r>
            <a:r>
              <a:rPr lang="zh-CN" altLang="en-US" dirty="0"/>
              <a:t>（</a:t>
            </a:r>
            <a:r>
              <a:rPr lang="en-US" altLang="zh-CN" dirty="0"/>
              <a:t>thread</a:t>
            </a:r>
            <a:r>
              <a:rPr lang="zh-CN" altLang="en-US" dirty="0"/>
              <a:t> </a:t>
            </a:r>
            <a:r>
              <a:rPr lang="en-US" altLang="zh-CN" dirty="0"/>
              <a:t>fork</a:t>
            </a:r>
            <a:r>
              <a:rPr lang="zh-CN" altLang="en-US" dirty="0"/>
              <a:t>） ，使其在用户态创建共享地址空间且能独立运行的进程模拟“线程”。</a:t>
            </a:r>
            <a:endParaRPr lang="en-US" dirty="0"/>
          </a:p>
        </p:txBody>
      </p:sp>
      <p:sp>
        <p:nvSpPr>
          <p:cNvPr id="7" name="标题 1">
            <a:extLst>
              <a:ext uri="{FF2B5EF4-FFF2-40B4-BE49-F238E27FC236}">
                <a16:creationId xmlns:a16="http://schemas.microsoft.com/office/drawing/2014/main" id="{1AC8D2E0-E642-2C43-A9AD-3C33DAD7533E}"/>
              </a:ext>
            </a:extLst>
          </p:cNvPr>
          <p:cNvSpPr>
            <a:spLocks noGrp="1"/>
          </p:cNvSpPr>
          <p:nvPr>
            <p:ph type="title"/>
          </p:nvPr>
        </p:nvSpPr>
        <p:spPr/>
        <p:txBody>
          <a:bodyPr>
            <a:normAutofit/>
          </a:bodyPr>
          <a:lstStyle/>
          <a:p>
            <a:r>
              <a:rPr lang="en-US" altLang="zh-CN" sz="4000" dirty="0"/>
              <a:t>Step 2: </a:t>
            </a:r>
            <a:r>
              <a:rPr lang="zh-CN" altLang="en-US" sz="4000" dirty="0"/>
              <a:t> </a:t>
            </a:r>
            <a:r>
              <a:rPr lang="en-US" altLang="zh-CN" sz="4000" dirty="0"/>
              <a:t>lab4-2-exam</a:t>
            </a:r>
            <a:r>
              <a:rPr lang="zh-CN" altLang="en-US" sz="4000" dirty="0"/>
              <a:t>课上基础测试</a:t>
            </a:r>
            <a:endParaRPr lang="en-US" altLang="zh-C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1325563"/>
          </a:xfrm>
        </p:spPr>
        <p:txBody>
          <a:bodyPr>
            <a:normAutofit/>
          </a:bodyPr>
          <a:lstStyle/>
          <a:p>
            <a:r>
              <a:rPr lang="en-US" altLang="zh-CN" sz="4000" dirty="0"/>
              <a:t>Step 3: lab4-2-exam</a:t>
            </a:r>
          </a:p>
        </p:txBody>
      </p:sp>
      <p:sp>
        <p:nvSpPr>
          <p:cNvPr id="7" name="内容占位符 5">
            <a:extLst>
              <a:ext uri="{FF2B5EF4-FFF2-40B4-BE49-F238E27FC236}">
                <a16:creationId xmlns:a16="http://schemas.microsoft.com/office/drawing/2014/main" id="{F1280D3A-E3C7-4F28-845F-11C4047DDFB3}"/>
              </a:ext>
            </a:extLst>
          </p:cNvPr>
          <p:cNvSpPr txBox="1">
            <a:spLocks/>
          </p:cNvSpPr>
          <p:nvPr/>
        </p:nvSpPr>
        <p:spPr>
          <a:xfrm>
            <a:off x="718502" y="1538288"/>
            <a:ext cx="10754995" cy="4983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宋体" panose="02010600030101010101" pitchFamily="2" charset="-122"/>
                <a:cs typeface="宋体" panose="02010600030101010101" pitchFamily="2" charset="-122"/>
                <a:sym typeface="+mn-ea"/>
              </a:rPr>
              <a:t>题目要求（第一部分）：</a:t>
            </a:r>
            <a:endParaRPr lang="en-US" altLang="zh-CN" sz="1800" dirty="0">
              <a:latin typeface="宋体" panose="02010600030101010101" pitchFamily="2" charset="-122"/>
              <a:cs typeface="宋体" panose="02010600030101010101" pitchFamily="2" charset="-122"/>
            </a:endParaRPr>
          </a:p>
          <a:p>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在</a:t>
            </a:r>
            <a:r>
              <a:rPr lang="en-US" altLang="zh-CN" sz="1800" dirty="0">
                <a:latin typeface="宋体" panose="02010600030101010101" pitchFamily="2" charset="-122"/>
                <a:cs typeface="宋体" panose="02010600030101010101" pitchFamily="2" charset="-122"/>
              </a:rPr>
              <a:t>user/</a:t>
            </a:r>
            <a:r>
              <a:rPr lang="en-US" altLang="zh-CN" sz="1800" dirty="0" err="1">
                <a:latin typeface="宋体" panose="02010600030101010101" pitchFamily="2" charset="-122"/>
                <a:cs typeface="宋体" panose="02010600030101010101" pitchFamily="2" charset="-122"/>
              </a:rPr>
              <a:t>fork.c</a:t>
            </a:r>
            <a:r>
              <a:rPr lang="zh-CN" altLang="en-US" sz="1800" dirty="0">
                <a:latin typeface="宋体" panose="02010600030101010101" pitchFamily="2" charset="-122"/>
                <a:cs typeface="宋体" panose="02010600030101010101" pitchFamily="2" charset="-122"/>
              </a:rPr>
              <a:t>中实现</a:t>
            </a:r>
            <a:r>
              <a:rPr lang="en-US" altLang="zh-CN" sz="1800" dirty="0" err="1">
                <a:latin typeface="宋体" panose="02010600030101010101" pitchFamily="2" charset="-122"/>
                <a:cs typeface="宋体" panose="02010600030101010101" pitchFamily="2" charset="-122"/>
              </a:rPr>
              <a:t>tfork</a:t>
            </a:r>
            <a:r>
              <a:rPr lang="zh-CN" altLang="en-US" sz="1800" dirty="0">
                <a:latin typeface="宋体" panose="02010600030101010101" pitchFamily="2" charset="-122"/>
                <a:cs typeface="宋体" panose="02010600030101010101" pitchFamily="2" charset="-122"/>
              </a:rPr>
              <a:t>，函数原型如下：</a:t>
            </a:r>
            <a:endParaRPr lang="en-US" altLang="zh-CN" sz="1800" dirty="0">
              <a:latin typeface="宋体" panose="02010600030101010101" pitchFamily="2" charset="-122"/>
              <a:cs typeface="宋体" panose="02010600030101010101" pitchFamily="2" charset="-122"/>
            </a:endParaRPr>
          </a:p>
          <a:p>
            <a:pPr marL="0" indent="0" algn="ctr">
              <a:buFont typeface="Arial" panose="020B0604020202020204" pitchFamily="34" charset="0"/>
              <a:buNone/>
            </a:pPr>
            <a:r>
              <a:rPr lang="en-US" altLang="zh-CN" sz="1800" dirty="0">
                <a:latin typeface="宋体" panose="02010600030101010101" pitchFamily="2" charset="-122"/>
                <a:cs typeface="宋体" panose="02010600030101010101" pitchFamily="2" charset="-122"/>
              </a:rPr>
              <a:t>int</a:t>
            </a:r>
            <a:r>
              <a:rPr lang="zh-CN" altLang="en-US" sz="1800" dirty="0">
                <a:latin typeface="宋体" panose="02010600030101010101" pitchFamily="2" charset="-122"/>
                <a:cs typeface="宋体" panose="02010600030101010101" pitchFamily="2" charset="-122"/>
              </a:rPr>
              <a:t> </a:t>
            </a:r>
            <a:r>
              <a:rPr lang="en-US" altLang="zh-CN" sz="1800" dirty="0" err="1">
                <a:latin typeface="宋体" panose="02010600030101010101" pitchFamily="2" charset="-122"/>
                <a:cs typeface="宋体" panose="02010600030101010101" pitchFamily="2" charset="-122"/>
              </a:rPr>
              <a:t>tfork</a:t>
            </a:r>
            <a:r>
              <a:rPr lang="en-US" altLang="zh-CN" sz="1800" dirty="0">
                <a:latin typeface="宋体" panose="02010600030101010101" pitchFamily="2" charset="-122"/>
                <a:cs typeface="宋体" panose="02010600030101010101" pitchFamily="2" charset="-122"/>
              </a:rPr>
              <a:t>(void)</a:t>
            </a:r>
          </a:p>
          <a:p>
            <a:pPr marL="0" indent="0">
              <a:buFont typeface="Arial" panose="020B0604020202020204" pitchFamily="34" charset="0"/>
              <a:buNone/>
            </a:pPr>
            <a:r>
              <a:rPr lang="zh-CN" altLang="en-US" sz="1800" dirty="0">
                <a:latin typeface="宋体" panose="02010600030101010101" pitchFamily="2" charset="-122"/>
                <a:cs typeface="宋体" panose="02010600030101010101" pitchFamily="2" charset="-122"/>
              </a:rPr>
              <a:t>  返回值含义（同</a:t>
            </a:r>
            <a:r>
              <a:rPr lang="en-US" altLang="zh-CN" sz="1800" dirty="0">
                <a:latin typeface="宋体" panose="02010600030101010101" pitchFamily="2" charset="-122"/>
                <a:cs typeface="宋体" panose="02010600030101010101" pitchFamily="2" charset="-122"/>
              </a:rPr>
              <a:t>fork</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cs typeface="宋体" panose="02010600030101010101" pitchFamily="2" charset="-122"/>
              </a:rPr>
              <a:t>&gt; 0</a:t>
            </a:r>
            <a:r>
              <a:rPr lang="zh-CN" altLang="en-US" sz="1400" dirty="0">
                <a:latin typeface="宋体" panose="02010600030101010101" pitchFamily="2" charset="-122"/>
                <a:cs typeface="宋体" panose="02010600030101010101" pitchFamily="2" charset="-122"/>
              </a:rPr>
              <a:t>，返回值是子“线程”的</a:t>
            </a:r>
            <a:r>
              <a:rPr lang="en-US" altLang="zh-CN" sz="1400" dirty="0" err="1">
                <a:latin typeface="宋体" panose="02010600030101010101" pitchFamily="2" charset="-122"/>
                <a:cs typeface="宋体" panose="02010600030101010101" pitchFamily="2" charset="-122"/>
              </a:rPr>
              <a:t>pid</a:t>
            </a:r>
            <a:r>
              <a:rPr lang="zh-CN" altLang="en-US" sz="1400" dirty="0">
                <a:latin typeface="宋体" panose="02010600030101010101" pitchFamily="2" charset="-122"/>
                <a:cs typeface="宋体" panose="02010600030101010101" pitchFamily="2" charset="-122"/>
              </a:rPr>
              <a:t>，当前执行上下文是父“线程”</a:t>
            </a:r>
            <a:endParaRPr lang="en-US" altLang="zh-CN" sz="1400" dirty="0">
              <a:latin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cs typeface="宋体" panose="02010600030101010101" pitchFamily="2" charset="-122"/>
              </a:rPr>
              <a:t>=</a:t>
            </a:r>
            <a:r>
              <a:rPr lang="zh-CN" altLang="en-US" sz="1400" dirty="0">
                <a:latin typeface="宋体" panose="02010600030101010101" pitchFamily="2" charset="-122"/>
                <a:cs typeface="宋体" panose="02010600030101010101" pitchFamily="2" charset="-122"/>
              </a:rPr>
              <a:t> </a:t>
            </a:r>
            <a:r>
              <a:rPr lang="en-US" altLang="zh-CN" sz="1400" dirty="0">
                <a:latin typeface="宋体" panose="02010600030101010101" pitchFamily="2" charset="-122"/>
                <a:cs typeface="宋体" panose="02010600030101010101" pitchFamily="2" charset="-122"/>
              </a:rPr>
              <a:t>0</a:t>
            </a:r>
            <a:r>
              <a:rPr lang="zh-CN" altLang="en-US" sz="1400" dirty="0">
                <a:latin typeface="宋体" panose="02010600030101010101" pitchFamily="2" charset="-122"/>
                <a:cs typeface="宋体" panose="02010600030101010101" pitchFamily="2" charset="-122"/>
              </a:rPr>
              <a:t>，当前执行上下文是子“线程”</a:t>
            </a:r>
            <a:endParaRPr lang="en-US" altLang="zh-CN" sz="1400" dirty="0">
              <a:latin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cs typeface="宋体" panose="02010600030101010101" pitchFamily="2" charset="-122"/>
              </a:rPr>
              <a:t>&lt; 0</a:t>
            </a:r>
            <a:r>
              <a:rPr lang="zh-CN" altLang="en-US" sz="1400" dirty="0">
                <a:latin typeface="宋体" panose="02010600030101010101" pitchFamily="2" charset="-122"/>
                <a:cs typeface="宋体" panose="02010600030101010101" pitchFamily="2" charset="-122"/>
              </a:rPr>
              <a:t>，创建“线程”失败，当前执行上下文是父“线程”</a:t>
            </a:r>
            <a:endParaRPr lang="en-US" altLang="zh-CN" sz="14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在</a:t>
            </a:r>
            <a:r>
              <a:rPr lang="en-US" altLang="zh-CN" sz="1800" dirty="0">
                <a:latin typeface="宋体" panose="02010600030101010101" pitchFamily="2" charset="-122"/>
                <a:cs typeface="宋体" panose="02010600030101010101" pitchFamily="2" charset="-122"/>
              </a:rPr>
              <a:t>user/</a:t>
            </a:r>
            <a:r>
              <a:rPr lang="en-US" altLang="zh-CN" sz="1800" dirty="0" err="1">
                <a:latin typeface="宋体" panose="02010600030101010101" pitchFamily="2" charset="-122"/>
                <a:cs typeface="宋体" panose="02010600030101010101" pitchFamily="2" charset="-122"/>
              </a:rPr>
              <a:t>fork.c</a:t>
            </a:r>
            <a:r>
              <a:rPr lang="zh-CN" altLang="en-US" sz="1800" dirty="0">
                <a:latin typeface="宋体" panose="02010600030101010101" pitchFamily="2" charset="-122"/>
                <a:cs typeface="宋体" panose="02010600030101010101" pitchFamily="2" charset="-122"/>
              </a:rPr>
              <a:t>中实现</a:t>
            </a:r>
            <a:r>
              <a:rPr lang="en-US" altLang="zh-CN" sz="1800" dirty="0" err="1">
                <a:latin typeface="宋体" panose="02010600030101010101" pitchFamily="2" charset="-122"/>
                <a:cs typeface="宋体" panose="02010600030101010101" pitchFamily="2" charset="-122"/>
              </a:rPr>
              <a:t>uget_sp</a:t>
            </a:r>
            <a:r>
              <a:rPr lang="zh-CN" altLang="en-US" sz="1800" dirty="0">
                <a:latin typeface="宋体" panose="02010600030101010101" pitchFamily="2" charset="-122"/>
                <a:cs typeface="宋体" panose="02010600030101010101" pitchFamily="2" charset="-122"/>
              </a:rPr>
              <a:t>，函数原型如下：</a:t>
            </a:r>
            <a:endParaRPr lang="en-US" altLang="zh-CN" sz="1800" dirty="0">
              <a:latin typeface="宋体" panose="02010600030101010101" pitchFamily="2" charset="-122"/>
              <a:cs typeface="宋体" panose="02010600030101010101" pitchFamily="2" charset="-122"/>
            </a:endParaRPr>
          </a:p>
          <a:p>
            <a:pPr marL="0" indent="0" algn="ctr">
              <a:buFont typeface="Arial" panose="020B0604020202020204" pitchFamily="34" charset="0"/>
              <a:buNone/>
            </a:pPr>
            <a:r>
              <a:rPr lang="en-US" altLang="zh-CN" sz="1800" dirty="0" err="1">
                <a:latin typeface="宋体" panose="02010600030101010101" pitchFamily="2" charset="-122"/>
                <a:cs typeface="宋体" panose="02010600030101010101" pitchFamily="2" charset="-122"/>
              </a:rPr>
              <a:t>u_int</a:t>
            </a:r>
            <a:r>
              <a:rPr lang="en-US" altLang="zh-CN" sz="1800" dirty="0">
                <a:latin typeface="宋体" panose="02010600030101010101" pitchFamily="2" charset="-122"/>
                <a:cs typeface="宋体" panose="02010600030101010101" pitchFamily="2" charset="-122"/>
              </a:rPr>
              <a:t> </a:t>
            </a:r>
            <a:r>
              <a:rPr lang="en-US" altLang="zh-CN" sz="1800" dirty="0" err="1">
                <a:latin typeface="宋体" panose="02010600030101010101" pitchFamily="2" charset="-122"/>
                <a:cs typeface="宋体" panose="02010600030101010101" pitchFamily="2" charset="-122"/>
              </a:rPr>
              <a:t>uget_sp</a:t>
            </a:r>
            <a:r>
              <a:rPr lang="en-US" altLang="zh-CN" sz="1800" dirty="0">
                <a:latin typeface="宋体" panose="02010600030101010101" pitchFamily="2" charset="-122"/>
                <a:cs typeface="宋体" panose="02010600030101010101" pitchFamily="2" charset="-122"/>
              </a:rPr>
              <a:t>(void)</a:t>
            </a:r>
          </a:p>
          <a:p>
            <a:pPr marL="0" indent="0" algn="just">
              <a:buFont typeface="Arial" panose="020B0604020202020204" pitchFamily="34" charset="0"/>
              <a:buNone/>
            </a:pPr>
            <a:r>
              <a:rPr lang="en-US" altLang="zh-CN" sz="1800" dirty="0">
                <a:latin typeface="宋体" panose="02010600030101010101" pitchFamily="2" charset="-122"/>
                <a:cs typeface="宋体" panose="02010600030101010101" pitchFamily="2" charset="-122"/>
              </a:rPr>
              <a:t>  </a:t>
            </a:r>
            <a:r>
              <a:rPr lang="zh-CN" altLang="en-US" sz="1800" dirty="0">
                <a:latin typeface="宋体" panose="02010600030101010101" pitchFamily="2" charset="-122"/>
                <a:cs typeface="宋体" panose="02010600030101010101" pitchFamily="2" charset="-122"/>
              </a:rPr>
              <a:t>返回值含义：</a:t>
            </a:r>
            <a:endParaRPr lang="en-US" altLang="zh-CN" sz="1800" dirty="0">
              <a:latin typeface="宋体" panose="02010600030101010101" pitchFamily="2" charset="-122"/>
              <a:cs typeface="宋体" panose="02010600030101010101" pitchFamily="2" charset="-122"/>
            </a:endParaRPr>
          </a:p>
          <a:p>
            <a:pPr lvl="1" algn="just"/>
            <a:r>
              <a:rPr lang="zh-CN" altLang="en-US" sz="1400" dirty="0">
                <a:latin typeface="宋体" panose="02010600030101010101" pitchFamily="2" charset="-122"/>
                <a:cs typeface="宋体" panose="02010600030101010101" pitchFamily="2" charset="-122"/>
              </a:rPr>
              <a:t>设返回调用该函数位置的</a:t>
            </a:r>
            <a:r>
              <a:rPr lang="en-US" altLang="zh-CN" sz="1400" dirty="0" err="1">
                <a:latin typeface="宋体" panose="02010600030101010101" pitchFamily="2" charset="-122"/>
                <a:cs typeface="宋体" panose="02010600030101010101" pitchFamily="2" charset="-122"/>
              </a:rPr>
              <a:t>sp</a:t>
            </a:r>
            <a:r>
              <a:rPr lang="zh-CN" altLang="en-US" sz="1400" dirty="0">
                <a:latin typeface="宋体" panose="02010600030101010101" pitchFamily="2" charset="-122"/>
                <a:cs typeface="宋体" panose="02010600030101010101" pitchFamily="2" charset="-122"/>
              </a:rPr>
              <a:t>寄存器的值为</a:t>
            </a:r>
            <a:r>
              <a:rPr lang="en-US" altLang="zh-CN" sz="1400" dirty="0">
                <a:latin typeface="宋体" panose="02010600030101010101" pitchFamily="2" charset="-122"/>
                <a:cs typeface="宋体" panose="02010600030101010101" pitchFamily="2" charset="-122"/>
              </a:rPr>
              <a:t>SP</a:t>
            </a:r>
            <a:r>
              <a:rPr lang="zh-CN" altLang="en-US" sz="1400" dirty="0">
                <a:latin typeface="宋体" panose="02010600030101010101" pitchFamily="2" charset="-122"/>
                <a:cs typeface="宋体" panose="02010600030101010101" pitchFamily="2" charset="-122"/>
              </a:rPr>
              <a:t>（即调用该函数前的</a:t>
            </a:r>
            <a:r>
              <a:rPr lang="en-US" altLang="zh-CN" sz="1400" dirty="0" err="1">
                <a:latin typeface="宋体" panose="02010600030101010101" pitchFamily="2" charset="-122"/>
                <a:cs typeface="宋体" panose="02010600030101010101" pitchFamily="2" charset="-122"/>
              </a:rPr>
              <a:t>sp</a:t>
            </a:r>
            <a:r>
              <a:rPr lang="zh-CN" altLang="en-US" sz="1400" dirty="0">
                <a:latin typeface="宋体" panose="02010600030101010101" pitchFamily="2" charset="-122"/>
                <a:cs typeface="宋体" panose="02010600030101010101" pitchFamily="2" charset="-122"/>
              </a:rPr>
              <a:t>的值）</a:t>
            </a:r>
            <a:endParaRPr lang="en-US" altLang="zh-CN" sz="1400" dirty="0">
              <a:latin typeface="宋体" panose="02010600030101010101" pitchFamily="2" charset="-122"/>
              <a:cs typeface="宋体" panose="02010600030101010101" pitchFamily="2" charset="-122"/>
            </a:endParaRPr>
          </a:p>
          <a:p>
            <a:pPr lvl="1" algn="just"/>
            <a:r>
              <a:rPr lang="en-US" altLang="zh-CN" sz="1400" dirty="0" err="1">
                <a:latin typeface="宋体" panose="02010600030101010101" pitchFamily="2" charset="-122"/>
                <a:cs typeface="宋体" panose="02010600030101010101" pitchFamily="2" charset="-122"/>
              </a:rPr>
              <a:t>uget_sp</a:t>
            </a:r>
            <a:r>
              <a:rPr lang="zh-CN" altLang="en-US" sz="1400" dirty="0">
                <a:latin typeface="宋体" panose="02010600030101010101" pitchFamily="2" charset="-122"/>
                <a:cs typeface="宋体" panose="02010600030101010101" pitchFamily="2" charset="-122"/>
              </a:rPr>
              <a:t>函数返回</a:t>
            </a:r>
            <a:r>
              <a:rPr lang="en-US" altLang="zh-CN" sz="1400" dirty="0">
                <a:latin typeface="宋体" panose="02010600030101010101" pitchFamily="2" charset="-122"/>
                <a:cs typeface="宋体" panose="02010600030101010101" pitchFamily="2" charset="-122"/>
              </a:rPr>
              <a:t>ROUNDDOWN(SP,</a:t>
            </a:r>
            <a:r>
              <a:rPr lang="zh-CN" altLang="en-US" sz="1400" dirty="0">
                <a:latin typeface="宋体" panose="02010600030101010101" pitchFamily="2" charset="-122"/>
                <a:cs typeface="宋体" panose="02010600030101010101" pitchFamily="2" charset="-122"/>
              </a:rPr>
              <a:t> </a:t>
            </a:r>
            <a:r>
              <a:rPr lang="en-US" altLang="zh-CN" sz="1400" dirty="0">
                <a:latin typeface="宋体" panose="02010600030101010101" pitchFamily="2" charset="-122"/>
                <a:cs typeface="宋体" panose="02010600030101010101" pitchFamily="2" charset="-122"/>
              </a:rPr>
              <a:t>BY2PG)</a:t>
            </a:r>
          </a:p>
          <a:p>
            <a:r>
              <a:rPr lang="zh-CN" altLang="en-US" sz="1800" dirty="0">
                <a:latin typeface="宋体" panose="02010600030101010101" pitchFamily="2" charset="-122"/>
                <a:cs typeface="宋体" panose="02010600030101010101" pitchFamily="2" charset="-122"/>
              </a:rPr>
              <a:t>请在</a:t>
            </a:r>
            <a:r>
              <a:rPr lang="en-US" altLang="zh-CN" sz="1800" dirty="0">
                <a:latin typeface="宋体" panose="02010600030101010101" pitchFamily="2" charset="-122"/>
                <a:cs typeface="宋体" panose="02010600030101010101" pitchFamily="2" charset="-122"/>
              </a:rPr>
              <a:t>user/</a:t>
            </a:r>
            <a:r>
              <a:rPr lang="en-US" altLang="zh-CN" sz="1800" dirty="0" err="1">
                <a:latin typeface="宋体" panose="02010600030101010101" pitchFamily="2" charset="-122"/>
                <a:cs typeface="宋体" panose="02010600030101010101" pitchFamily="2" charset="-122"/>
              </a:rPr>
              <a:t>lib.h</a:t>
            </a:r>
            <a:r>
              <a:rPr lang="zh-CN" altLang="en-US" sz="1800" dirty="0">
                <a:latin typeface="宋体" panose="02010600030101010101" pitchFamily="2" charset="-122"/>
                <a:cs typeface="宋体" panose="02010600030101010101" pitchFamily="2" charset="-122"/>
              </a:rPr>
              <a:t>中添加这两个函数的声明。</a:t>
            </a:r>
            <a:endParaRPr lang="en-US" altLang="zh-CN" sz="1800" dirty="0">
              <a:latin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1325563"/>
          </a:xfrm>
        </p:spPr>
        <p:txBody>
          <a:bodyPr>
            <a:normAutofit/>
          </a:bodyPr>
          <a:lstStyle/>
          <a:p>
            <a:r>
              <a:rPr lang="en-US" altLang="zh-CN" sz="4000" dirty="0"/>
              <a:t>Step 4: lab4-2-exam</a:t>
            </a:r>
          </a:p>
        </p:txBody>
      </p:sp>
      <p:sp>
        <p:nvSpPr>
          <p:cNvPr id="6" name="内容占位符 5"/>
          <p:cNvSpPr>
            <a:spLocks noGrp="1"/>
          </p:cNvSpPr>
          <p:nvPr>
            <p:ph idx="1"/>
          </p:nvPr>
        </p:nvSpPr>
        <p:spPr>
          <a:xfrm>
            <a:off x="838200" y="1538605"/>
            <a:ext cx="10754995" cy="4852467"/>
          </a:xfrm>
        </p:spPr>
        <p:txBody>
          <a:bodyPr>
            <a:normAutofit/>
          </a:bodyPr>
          <a:lstStyle/>
          <a:p>
            <a:r>
              <a:rPr lang="zh-CN" altLang="en-US" dirty="0">
                <a:latin typeface="宋体" panose="02010600030101010101" pitchFamily="2" charset="-122"/>
                <a:cs typeface="宋体" panose="02010600030101010101" pitchFamily="2" charset="-122"/>
                <a:sym typeface="+mn-ea"/>
              </a:rPr>
              <a:t>题目要求（第二部分）：</a:t>
            </a:r>
            <a:endParaRPr lang="en-US" altLang="zh-CN" dirty="0">
              <a:latin typeface="宋体" panose="02010600030101010101" pitchFamily="2" charset="-122"/>
              <a:cs typeface="宋体" panose="02010600030101010101" pitchFamily="2" charset="-122"/>
              <a:sym typeface="+mn-ea"/>
            </a:endParaRPr>
          </a:p>
          <a:p>
            <a:endParaRPr lang="en-US" altLang="zh-CN" sz="1800" dirty="0">
              <a:latin typeface="宋体" panose="02010600030101010101" pitchFamily="2" charset="-122"/>
              <a:cs typeface="宋体" panose="02010600030101010101" pitchFamily="2" charset="-122"/>
            </a:endParaRPr>
          </a:p>
          <a:p>
            <a:r>
              <a:rPr lang="zh-CN" altLang="en-US" sz="2400" dirty="0">
                <a:latin typeface="宋体" panose="02010600030101010101" pitchFamily="2" charset="-122"/>
                <a:cs typeface="宋体" panose="02010600030101010101" pitchFamily="2" charset="-122"/>
              </a:rPr>
              <a:t>短时间内在我们的小操作系统上封装出完善的线程机制是十分困难的，因此符合评测要求的“线程”如下（当然，完善的线程机制也是可以通过评测的）：</a:t>
            </a:r>
            <a:endParaRPr lang="en-US" altLang="zh-CN" sz="24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类似</a:t>
            </a:r>
            <a:r>
              <a:rPr lang="en-US" altLang="zh-CN" sz="1800" dirty="0">
                <a:latin typeface="宋体" panose="02010600030101010101" pitchFamily="2" charset="-122"/>
                <a:cs typeface="宋体" panose="02010600030101010101" pitchFamily="2" charset="-122"/>
              </a:rPr>
              <a:t>fork</a:t>
            </a:r>
            <a:r>
              <a:rPr lang="zh-CN" altLang="en-US" sz="1800" dirty="0">
                <a:latin typeface="宋体" panose="02010600030101010101" pitchFamily="2" charset="-122"/>
                <a:cs typeface="宋体" panose="02010600030101010101" pitchFamily="2" charset="-122"/>
              </a:rPr>
              <a:t>，父子线程从</a:t>
            </a:r>
            <a:r>
              <a:rPr lang="en-US" altLang="zh-CN" sz="1800" dirty="0" err="1">
                <a:latin typeface="宋体" panose="02010600030101010101" pitchFamily="2" charset="-122"/>
                <a:cs typeface="宋体" panose="02010600030101010101" pitchFamily="2" charset="-122"/>
              </a:rPr>
              <a:t>tfork</a:t>
            </a:r>
            <a:r>
              <a:rPr lang="zh-CN" altLang="en-US" sz="1800" dirty="0">
                <a:latin typeface="宋体" panose="02010600030101010101" pitchFamily="2" charset="-122"/>
                <a:cs typeface="宋体" panose="02010600030101010101" pitchFamily="2" charset="-122"/>
              </a:rPr>
              <a:t>执行后，各自独立继续执行。（即，</a:t>
            </a:r>
            <a:r>
              <a:rPr lang="zh-CN" altLang="en-US" sz="1800" dirty="0">
                <a:solidFill>
                  <a:srgbClr val="FF0000"/>
                </a:solidFill>
                <a:latin typeface="宋体" panose="02010600030101010101" pitchFamily="2" charset="-122"/>
                <a:cs typeface="宋体" panose="02010600030101010101" pitchFamily="2" charset="-122"/>
              </a:rPr>
              <a:t>“线程”栈互相独立</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位于</a:t>
            </a:r>
            <a:r>
              <a:rPr lang="en-US" altLang="zh-CN" sz="1800" dirty="0">
                <a:latin typeface="宋体" panose="02010600030101010101" pitchFamily="2" charset="-122"/>
                <a:cs typeface="宋体" panose="02010600030101010101" pitchFamily="2" charset="-122"/>
              </a:rPr>
              <a:t>data</a:t>
            </a:r>
            <a:r>
              <a:rPr lang="zh-CN" altLang="en-US" sz="1800" dirty="0">
                <a:latin typeface="宋体" panose="02010600030101010101" pitchFamily="2" charset="-122"/>
                <a:cs typeface="宋体" panose="02010600030101010101" pitchFamily="2" charset="-122"/>
              </a:rPr>
              <a:t>段与</a:t>
            </a:r>
            <a:r>
              <a:rPr lang="en-US" altLang="zh-CN" sz="1800" dirty="0" err="1">
                <a:latin typeface="宋体" panose="02010600030101010101" pitchFamily="2" charset="-122"/>
                <a:cs typeface="宋体" panose="02010600030101010101" pitchFamily="2" charset="-122"/>
              </a:rPr>
              <a:t>bss</a:t>
            </a:r>
            <a:r>
              <a:rPr lang="zh-CN" altLang="en-US" sz="1800" dirty="0">
                <a:latin typeface="宋体" panose="02010600030101010101" pitchFamily="2" charset="-122"/>
                <a:cs typeface="宋体" panose="02010600030101010101" pitchFamily="2" charset="-122"/>
              </a:rPr>
              <a:t>段的变量要共享。即，一个“线程”修改后，另一个“线程”也应该检测到改变。</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不考虑</a:t>
            </a:r>
            <a:r>
              <a:rPr lang="en-US" altLang="zh-CN" sz="1800" dirty="0">
                <a:latin typeface="宋体" panose="02010600030101010101" pitchFamily="2" charset="-122"/>
                <a:cs typeface="宋体" panose="02010600030101010101" pitchFamily="2" charset="-122"/>
              </a:rPr>
              <a:t>data</a:t>
            </a:r>
            <a:r>
              <a:rPr lang="zh-CN" altLang="en-US" sz="1800" dirty="0">
                <a:latin typeface="宋体" panose="02010600030101010101" pitchFamily="2" charset="-122"/>
                <a:cs typeface="宋体" panose="02010600030101010101" pitchFamily="2" charset="-122"/>
              </a:rPr>
              <a:t>段、</a:t>
            </a:r>
            <a:r>
              <a:rPr lang="en-US" altLang="zh-CN" sz="1800" dirty="0" err="1">
                <a:latin typeface="宋体" panose="02010600030101010101" pitchFamily="2" charset="-122"/>
                <a:cs typeface="宋体" panose="02010600030101010101" pitchFamily="2" charset="-122"/>
              </a:rPr>
              <a:t>bss</a:t>
            </a:r>
            <a:r>
              <a:rPr lang="zh-CN" altLang="en-US" sz="1800" dirty="0">
                <a:latin typeface="宋体" panose="02010600030101010101" pitchFamily="2" charset="-122"/>
                <a:cs typeface="宋体" panose="02010600030101010101" pitchFamily="2" charset="-122"/>
              </a:rPr>
              <a:t>段、</a:t>
            </a:r>
            <a:r>
              <a:rPr lang="en-US" altLang="zh-CN" sz="1800" dirty="0">
                <a:latin typeface="宋体" panose="02010600030101010101" pitchFamily="2" charset="-122"/>
                <a:cs typeface="宋体" panose="02010600030101010101" pitchFamily="2" charset="-122"/>
              </a:rPr>
              <a:t>text</a:t>
            </a:r>
            <a:r>
              <a:rPr lang="zh-CN" altLang="en-US" sz="1800" dirty="0">
                <a:latin typeface="宋体" panose="02010600030101010101" pitchFamily="2" charset="-122"/>
                <a:cs typeface="宋体" panose="02010600030101010101" pitchFamily="2" charset="-122"/>
              </a:rPr>
              <a:t>段、用户栈之外的空间的共享问题。</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注意用户栈的大小可能不止</a:t>
            </a:r>
            <a:r>
              <a:rPr lang="en-US" altLang="zh-CN" sz="1800" dirty="0">
                <a:latin typeface="宋体" panose="02010600030101010101" pitchFamily="2" charset="-122"/>
                <a:cs typeface="宋体" panose="02010600030101010101" pitchFamily="2" charset="-122"/>
              </a:rPr>
              <a:t>4KB</a:t>
            </a:r>
            <a:r>
              <a:rPr lang="zh-CN" altLang="en-US" sz="1800" dirty="0">
                <a:latin typeface="宋体" panose="02010600030101010101" pitchFamily="2" charset="-122"/>
                <a:cs typeface="宋体" panose="02010600030101010101" pitchFamily="2" charset="-122"/>
              </a:rPr>
              <a:t>，需要自行获取当前用户栈的顶部指针位置。</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如有汇编函数需求，请</a:t>
            </a:r>
            <a:r>
              <a:rPr lang="zh-CN" altLang="en-US" sz="1800" dirty="0">
                <a:solidFill>
                  <a:srgbClr val="FF0000"/>
                </a:solidFill>
                <a:latin typeface="宋体" panose="02010600030101010101" pitchFamily="2" charset="-122"/>
                <a:cs typeface="宋体" panose="02010600030101010101" pitchFamily="2" charset="-122"/>
              </a:rPr>
              <a:t>添加在已有的汇编文件中，不要创建新的文件</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系统调用机制需要都能独立正常使用，且父子“线程”可以通过</a:t>
            </a:r>
            <a:r>
              <a:rPr lang="en-US" altLang="zh-CN" sz="1800" dirty="0">
                <a:latin typeface="宋体" panose="02010600030101010101" pitchFamily="2" charset="-122"/>
                <a:cs typeface="宋体" panose="02010600030101010101" pitchFamily="2" charset="-122"/>
              </a:rPr>
              <a:t>IPC</a:t>
            </a:r>
            <a:r>
              <a:rPr lang="zh-CN" altLang="en-US" sz="1800" dirty="0">
                <a:latin typeface="宋体" panose="02010600030101010101" pitchFamily="2" charset="-122"/>
                <a:cs typeface="宋体" panose="02010600030101010101" pitchFamily="2" charset="-122"/>
              </a:rPr>
              <a:t>进行同步或通信。</a:t>
            </a:r>
            <a:endParaRPr lang="en-US" altLang="zh-CN" sz="18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40423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1325563"/>
          </a:xfrm>
        </p:spPr>
        <p:txBody>
          <a:bodyPr>
            <a:normAutofit/>
          </a:bodyPr>
          <a:lstStyle/>
          <a:p>
            <a:r>
              <a:rPr lang="en-US" altLang="zh-CN" sz="4000" dirty="0"/>
              <a:t>Step 5: lab4-2-exam</a:t>
            </a:r>
          </a:p>
        </p:txBody>
      </p:sp>
      <p:sp>
        <p:nvSpPr>
          <p:cNvPr id="6" name="内容占位符 5"/>
          <p:cNvSpPr>
            <a:spLocks noGrp="1"/>
          </p:cNvSpPr>
          <p:nvPr>
            <p:ph idx="1"/>
          </p:nvPr>
        </p:nvSpPr>
        <p:spPr>
          <a:xfrm>
            <a:off x="838200" y="1538605"/>
            <a:ext cx="10754995" cy="4852467"/>
          </a:xfrm>
        </p:spPr>
        <p:txBody>
          <a:bodyPr>
            <a:normAutofit fontScale="92500" lnSpcReduction="10000"/>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提示（这只是一些建议）：</a:t>
            </a:r>
            <a:endParaRPr lang="en-US" altLang="zh-CN"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800" dirty="0">
                <a:latin typeface="宋体" panose="02010600030101010101" pitchFamily="2" charset="-122"/>
                <a:ea typeface="宋体" panose="02010600030101010101" pitchFamily="2" charset="-122"/>
                <a:cs typeface="宋体" panose="02010600030101010101" pitchFamily="2" charset="-122"/>
              </a:rPr>
              <a:t>可以参考已有的</a:t>
            </a:r>
            <a:r>
              <a:rPr lang="en-US" altLang="zh-CN" sz="1800" dirty="0">
                <a:latin typeface="宋体" panose="02010600030101010101" pitchFamily="2" charset="-122"/>
                <a:ea typeface="宋体" panose="02010600030101010101" pitchFamily="2" charset="-122"/>
                <a:cs typeface="宋体" panose="02010600030101010101" pitchFamily="2" charset="-122"/>
              </a:rPr>
              <a:t>fork</a:t>
            </a:r>
            <a:r>
              <a:rPr lang="zh-CN" altLang="en-US" sz="1800" dirty="0">
                <a:latin typeface="宋体" panose="02010600030101010101" pitchFamily="2" charset="-122"/>
                <a:ea typeface="宋体" panose="02010600030101010101" pitchFamily="2" charset="-122"/>
                <a:cs typeface="宋体" panose="02010600030101010101" pitchFamily="2" charset="-122"/>
              </a:rPr>
              <a:t>函数</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sz="1800" dirty="0">
                <a:latin typeface="宋体" panose="02010600030101010101" pitchFamily="2" charset="-122"/>
                <a:ea typeface="宋体" panose="02010600030101010101" pitchFamily="2" charset="-122"/>
                <a:cs typeface="宋体" panose="02010600030101010101" pitchFamily="2" charset="-122"/>
              </a:rPr>
              <a:t>可以使用已有的进程机制实现“线程”（可以使用</a:t>
            </a:r>
            <a:r>
              <a:rPr lang="en-US" altLang="zh-CN" sz="1800" dirty="0" err="1">
                <a:latin typeface="宋体" panose="02010600030101010101" pitchFamily="2" charset="-122"/>
                <a:ea typeface="宋体" panose="02010600030101010101" pitchFamily="2" charset="-122"/>
                <a:cs typeface="宋体" panose="02010600030101010101" pitchFamily="2" charset="-122"/>
              </a:rPr>
              <a:t>syscall_env_alloc</a:t>
            </a:r>
            <a:r>
              <a:rPr lang="zh-CN" altLang="en-US" sz="1800" dirty="0">
                <a:latin typeface="宋体" panose="02010600030101010101" pitchFamily="2" charset="-122"/>
                <a:ea typeface="宋体" panose="02010600030101010101" pitchFamily="2" charset="-122"/>
                <a:cs typeface="宋体" panose="02010600030101010101" pitchFamily="2" charset="-122"/>
              </a:rPr>
              <a:t>系统调用）</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en-US" altLang="zh-CN" sz="1800" dirty="0">
                <a:latin typeface="宋体" panose="02010600030101010101" pitchFamily="2" charset="-122"/>
                <a:cs typeface="宋体" panose="02010600030101010101" pitchFamily="2" charset="-122"/>
              </a:rPr>
              <a:t>Copy-on-write</a:t>
            </a:r>
            <a:r>
              <a:rPr lang="zh-CN" altLang="en-US" sz="1800" dirty="0">
                <a:latin typeface="宋体" panose="02010600030101010101" pitchFamily="2" charset="-122"/>
                <a:cs typeface="宋体" panose="02010600030101010101" pitchFamily="2" charset="-122"/>
              </a:rPr>
              <a:t>机制可以使部分父子“线程”地址空间独立。</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ea typeface="宋体" panose="02010600030101010101" pitchFamily="2" charset="-122"/>
                <a:cs typeface="宋体" panose="02010600030101010101" pitchFamily="2" charset="-122"/>
              </a:rPr>
              <a:t>获得用户栈栈顶位置的操作考虑使用</a:t>
            </a:r>
            <a:r>
              <a:rPr lang="zh-CN" altLang="en-US" sz="1800" dirty="0">
                <a:solidFill>
                  <a:srgbClr val="FF0000"/>
                </a:solidFill>
                <a:latin typeface="宋体" panose="02010600030101010101" pitchFamily="2" charset="-122"/>
                <a:ea typeface="宋体" panose="02010600030101010101" pitchFamily="2" charset="-122"/>
                <a:cs typeface="宋体" panose="02010600030101010101" pitchFamily="2" charset="-122"/>
              </a:rPr>
              <a:t>汇编函数</a:t>
            </a:r>
            <a:r>
              <a:rPr lang="zh-CN" altLang="en-US" sz="1800" dirty="0">
                <a:latin typeface="宋体" panose="02010600030101010101" pitchFamily="2" charset="-122"/>
                <a:ea typeface="宋体" panose="02010600030101010101" pitchFamily="2" charset="-122"/>
                <a:cs typeface="宋体" panose="02010600030101010101" pitchFamily="2" charset="-122"/>
              </a:rPr>
              <a:t>实现，在</a:t>
            </a:r>
            <a:r>
              <a:rPr lang="en-US" altLang="zh-CN" sz="1800" dirty="0">
                <a:latin typeface="宋体" panose="02010600030101010101" pitchFamily="2" charset="-122"/>
                <a:ea typeface="宋体" panose="02010600030101010101" pitchFamily="2" charset="-122"/>
                <a:cs typeface="宋体" panose="02010600030101010101" pitchFamily="2" charset="-122"/>
              </a:rPr>
              <a:t>user/</a:t>
            </a:r>
            <a:r>
              <a:rPr lang="en-US" altLang="zh-CN" sz="1800" dirty="0" err="1">
                <a:latin typeface="宋体" panose="02010600030101010101" pitchFamily="2" charset="-122"/>
                <a:ea typeface="宋体" panose="02010600030101010101" pitchFamily="2" charset="-122"/>
                <a:cs typeface="宋体" panose="02010600030101010101" pitchFamily="2" charset="-122"/>
              </a:rPr>
              <a:t>syscall_wrap.S</a:t>
            </a:r>
            <a:r>
              <a:rPr lang="zh-CN" altLang="en-US" sz="1800" dirty="0">
                <a:latin typeface="宋体" panose="02010600030101010101" pitchFamily="2" charset="-122"/>
                <a:ea typeface="宋体" panose="02010600030101010101" pitchFamily="2" charset="-122"/>
                <a:cs typeface="宋体" panose="02010600030101010101" pitchFamily="2" charset="-122"/>
              </a:rPr>
              <a:t>文件中仿照</a:t>
            </a:r>
            <a:r>
              <a:rPr lang="en-US" altLang="zh-CN" sz="1800" dirty="0" err="1">
                <a:latin typeface="宋体" panose="02010600030101010101" pitchFamily="2" charset="-122"/>
                <a:ea typeface="宋体" panose="02010600030101010101" pitchFamily="2" charset="-122"/>
                <a:cs typeface="宋体" panose="02010600030101010101" pitchFamily="2" charset="-122"/>
              </a:rPr>
              <a:t>msyscall</a:t>
            </a:r>
            <a:r>
              <a:rPr lang="zh-CN" altLang="en-US" sz="1800" dirty="0">
                <a:latin typeface="宋体" panose="02010600030101010101" pitchFamily="2" charset="-122"/>
                <a:ea typeface="宋体" panose="02010600030101010101" pitchFamily="2" charset="-122"/>
                <a:cs typeface="宋体" panose="02010600030101010101" pitchFamily="2" charset="-122"/>
              </a:rPr>
              <a:t>汇编函数，编写一个获取用户栈栈顶指针值的函数，并在</a:t>
            </a:r>
            <a:r>
              <a:rPr lang="en-US" altLang="zh-CN" sz="1800" dirty="0">
                <a:solidFill>
                  <a:srgbClr val="FF0000"/>
                </a:solidFill>
                <a:latin typeface="宋体" panose="02010600030101010101" pitchFamily="2" charset="-122"/>
                <a:ea typeface="宋体" panose="02010600030101010101" pitchFamily="2" charset="-122"/>
                <a:cs typeface="宋体" panose="02010600030101010101" pitchFamily="2" charset="-122"/>
              </a:rPr>
              <a:t>C</a:t>
            </a:r>
            <a:r>
              <a:rPr lang="zh-CN" altLang="en-US" sz="1800" dirty="0">
                <a:solidFill>
                  <a:srgbClr val="FF0000"/>
                </a:solidFill>
                <a:latin typeface="宋体" panose="02010600030101010101" pitchFamily="2" charset="-122"/>
                <a:ea typeface="宋体" panose="02010600030101010101" pitchFamily="2" charset="-122"/>
                <a:cs typeface="宋体" panose="02010600030101010101" pitchFamily="2" charset="-122"/>
              </a:rPr>
              <a:t>文件中使用</a:t>
            </a:r>
            <a:r>
              <a:rPr lang="en-US" altLang="zh-CN" sz="1800" dirty="0">
                <a:solidFill>
                  <a:srgbClr val="FF0000"/>
                </a:solidFill>
                <a:latin typeface="宋体" panose="02010600030101010101" pitchFamily="2" charset="-122"/>
                <a:ea typeface="宋体" panose="02010600030101010101" pitchFamily="2" charset="-122"/>
                <a:cs typeface="宋体" panose="02010600030101010101" pitchFamily="2" charset="-122"/>
              </a:rPr>
              <a:t>extern</a:t>
            </a:r>
            <a:r>
              <a:rPr lang="zh-CN" altLang="en-US" sz="1800" dirty="0">
                <a:solidFill>
                  <a:srgbClr val="FF0000"/>
                </a:solidFill>
                <a:latin typeface="宋体" panose="02010600030101010101" pitchFamily="2" charset="-122"/>
                <a:ea typeface="宋体" panose="02010600030101010101" pitchFamily="2" charset="-122"/>
                <a:cs typeface="宋体" panose="02010600030101010101" pitchFamily="2" charset="-122"/>
              </a:rPr>
              <a:t>声明</a:t>
            </a:r>
            <a:r>
              <a:rPr lang="zh-CN" altLang="en-US" sz="1800" dirty="0">
                <a:latin typeface="宋体" panose="02010600030101010101" pitchFamily="2" charset="-122"/>
                <a:ea typeface="宋体" panose="02010600030101010101" pitchFamily="2" charset="-122"/>
                <a:cs typeface="宋体" panose="02010600030101010101" pitchFamily="2" charset="-122"/>
              </a:rPr>
              <a:t>该函数，即可在</a:t>
            </a:r>
            <a:r>
              <a:rPr lang="en-US" altLang="zh-CN" sz="1800" dirty="0">
                <a:latin typeface="宋体" panose="02010600030101010101" pitchFamily="2" charset="-122"/>
                <a:ea typeface="宋体" panose="02010600030101010101" pitchFamily="2" charset="-122"/>
                <a:cs typeface="宋体" panose="02010600030101010101" pitchFamily="2" charset="-122"/>
              </a:rPr>
              <a:t>C</a:t>
            </a:r>
            <a:r>
              <a:rPr lang="zh-CN" altLang="en-US" sz="1800" dirty="0">
                <a:latin typeface="宋体" panose="02010600030101010101" pitchFamily="2" charset="-122"/>
                <a:ea typeface="宋体" panose="02010600030101010101" pitchFamily="2" charset="-122"/>
                <a:cs typeface="宋体" panose="02010600030101010101" pitchFamily="2" charset="-122"/>
              </a:rPr>
              <a:t>文件中使用该函数。</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cs typeface="宋体" panose="02010600030101010101" pitchFamily="2" charset="-122"/>
              </a:rPr>
              <a:t>参考内容</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函数调用等寄存器使用规则参考指导书</a:t>
            </a:r>
            <a:r>
              <a:rPr lang="en-US" altLang="zh-CN" sz="1800" dirty="0">
                <a:latin typeface="宋体" panose="02010600030101010101" pitchFamily="2" charset="-122"/>
                <a:cs typeface="宋体" panose="02010600030101010101" pitchFamily="2" charset="-122"/>
              </a:rPr>
              <a:t>lab1</a:t>
            </a:r>
            <a:r>
              <a:rPr lang="zh-CN" altLang="en-US" sz="1800" dirty="0">
                <a:latin typeface="宋体" panose="02010600030101010101" pitchFamily="2" charset="-122"/>
                <a:cs typeface="宋体" panose="02010600030101010101" pitchFamily="2" charset="-122"/>
              </a:rPr>
              <a:t>相关内容。</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小操作系统内存地址空间布局可以参考</a:t>
            </a:r>
            <a:r>
              <a:rPr lang="en-US" altLang="zh-CN" sz="1800" dirty="0">
                <a:latin typeface="宋体" panose="02010600030101010101" pitchFamily="2" charset="-122"/>
                <a:cs typeface="宋体" panose="02010600030101010101" pitchFamily="2" charset="-122"/>
              </a:rPr>
              <a:t>lab2</a:t>
            </a:r>
            <a:r>
              <a:rPr lang="zh-CN" altLang="en-US" sz="1800" dirty="0">
                <a:latin typeface="宋体" panose="02010600030101010101" pitchFamily="2" charset="-122"/>
                <a:cs typeface="宋体" panose="02010600030101010101" pitchFamily="2" charset="-122"/>
              </a:rPr>
              <a:t>、</a:t>
            </a:r>
            <a:r>
              <a:rPr lang="en-US" altLang="zh-CN" sz="1800" dirty="0">
                <a:latin typeface="宋体" panose="02010600030101010101" pitchFamily="2" charset="-122"/>
                <a:cs typeface="宋体" panose="02010600030101010101" pitchFamily="2" charset="-122"/>
              </a:rPr>
              <a:t>lab3</a:t>
            </a:r>
            <a:r>
              <a:rPr lang="zh-CN" altLang="en-US" sz="1800" dirty="0">
                <a:latin typeface="宋体" panose="02010600030101010101" pitchFamily="2" charset="-122"/>
                <a:cs typeface="宋体" panose="02010600030101010101" pitchFamily="2" charset="-122"/>
              </a:rPr>
              <a:t>相关内容与</a:t>
            </a:r>
            <a:r>
              <a:rPr lang="en-US" altLang="zh-CN" sz="1800" dirty="0">
                <a:latin typeface="宋体" panose="02010600030101010101" pitchFamily="2" charset="-122"/>
                <a:cs typeface="宋体" panose="02010600030101010101" pitchFamily="2" charset="-122"/>
              </a:rPr>
              <a:t>include/</a:t>
            </a:r>
            <a:r>
              <a:rPr lang="en-US" altLang="zh-CN" sz="1800" dirty="0" err="1">
                <a:latin typeface="宋体" panose="02010600030101010101" pitchFamily="2" charset="-122"/>
                <a:cs typeface="宋体" panose="02010600030101010101" pitchFamily="2" charset="-122"/>
              </a:rPr>
              <a:t>mmu.h</a:t>
            </a:r>
            <a:r>
              <a:rPr lang="zh-CN" altLang="en-US" sz="1800" dirty="0">
                <a:latin typeface="宋体" panose="02010600030101010101" pitchFamily="2" charset="-122"/>
                <a:cs typeface="宋体" panose="02010600030101010101" pitchFamily="2" charset="-122"/>
              </a:rPr>
              <a:t>中注释。</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汇编指令参考</a:t>
            </a:r>
            <a:r>
              <a:rPr lang="en-US" altLang="zh-CN" sz="1800" dirty="0">
                <a:latin typeface="宋体" panose="02010600030101010101" pitchFamily="2" charset="-122"/>
                <a:cs typeface="宋体" panose="02010600030101010101" pitchFamily="2" charset="-122"/>
              </a:rPr>
              <a:t>MIPS</a:t>
            </a:r>
            <a:r>
              <a:rPr lang="zh-CN" altLang="en-US" sz="1800" dirty="0">
                <a:latin typeface="宋体" panose="02010600030101010101" pitchFamily="2" charset="-122"/>
                <a:cs typeface="宋体" panose="02010600030101010101" pitchFamily="2" charset="-122"/>
              </a:rPr>
              <a:t>指令集文档。</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另外，系统调用机制需要都能独立正常使用，且父子“线程”可以通过</a:t>
            </a:r>
            <a:r>
              <a:rPr lang="en-US" altLang="zh-CN" sz="1800" dirty="0">
                <a:latin typeface="宋体" panose="02010600030101010101" pitchFamily="2" charset="-122"/>
                <a:cs typeface="宋体" panose="02010600030101010101" pitchFamily="2" charset="-122"/>
              </a:rPr>
              <a:t>IPC</a:t>
            </a:r>
            <a:r>
              <a:rPr lang="zh-CN" altLang="en-US" sz="1800" dirty="0">
                <a:latin typeface="宋体" panose="02010600030101010101" pitchFamily="2" charset="-122"/>
                <a:cs typeface="宋体" panose="02010600030101010101" pitchFamily="2" charset="-122"/>
              </a:rPr>
              <a:t>进行同步或通信。</a:t>
            </a:r>
            <a:endParaRPr lang="en-US" altLang="zh-CN" sz="1800" dirty="0">
              <a:latin typeface="宋体" panose="02010600030101010101" pitchFamily="2" charset="-122"/>
              <a:cs typeface="宋体" panose="02010600030101010101" pitchFamily="2" charset="-122"/>
            </a:endParaRPr>
          </a:p>
          <a:p>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注：本题中“线程”并不符合全部的线程概念。</a:t>
            </a:r>
            <a:endPar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1225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Step 6: </a:t>
            </a:r>
            <a:r>
              <a:rPr lang="zh-CN" altLang="en-US" sz="4000" dirty="0"/>
              <a:t>提交更改</a:t>
            </a:r>
          </a:p>
        </p:txBody>
      </p:sp>
      <p:sp>
        <p:nvSpPr>
          <p:cNvPr id="3" name="内容占位符 2"/>
          <p:cNvSpPr>
            <a:spLocks noGrp="1"/>
          </p:cNvSpPr>
          <p:nvPr>
            <p:ph idx="1"/>
          </p:nvPr>
        </p:nvSpPr>
        <p:spPr/>
        <p:txBody>
          <a:bodyPr/>
          <a:lstStyle/>
          <a:p>
            <a:r>
              <a:rPr lang="en-US" altLang="zh-CN" dirty="0"/>
              <a:t>cd ~/</a:t>
            </a:r>
            <a:r>
              <a:rPr lang="zh-CN" altLang="en-US" dirty="0"/>
              <a:t>学号</a:t>
            </a:r>
            <a:r>
              <a:rPr lang="en-US" altLang="zh-CN" dirty="0"/>
              <a:t>-lab/</a:t>
            </a:r>
          </a:p>
          <a:p>
            <a:r>
              <a:rPr lang="en-US" altLang="zh-CN" dirty="0" err="1"/>
              <a:t>git</a:t>
            </a:r>
            <a:r>
              <a:rPr lang="en-US" altLang="zh-CN" dirty="0"/>
              <a:t> add --all</a:t>
            </a:r>
          </a:p>
          <a:p>
            <a:r>
              <a:rPr lang="en-US" altLang="zh-CN" dirty="0" err="1"/>
              <a:t>git</a:t>
            </a:r>
            <a:r>
              <a:rPr lang="en-US" altLang="zh-CN" dirty="0"/>
              <a:t> commit -a -m “balabala...”</a:t>
            </a:r>
          </a:p>
          <a:p>
            <a:r>
              <a:rPr lang="en-US" altLang="zh-CN" dirty="0"/>
              <a:t>git push origin lab4-2-exam:lab4-2-exam</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50"/>
            <a:ext cx="10515600" cy="1325563"/>
          </a:xfrm>
        </p:spPr>
        <p:txBody>
          <a:bodyPr>
            <a:normAutofit/>
          </a:bodyPr>
          <a:lstStyle/>
          <a:p>
            <a:r>
              <a:rPr lang="en-US" altLang="zh-CN" sz="4000" dirty="0"/>
              <a:t>Step 7:</a:t>
            </a:r>
            <a:r>
              <a:rPr lang="zh-CN" altLang="en-US" sz="4000" dirty="0"/>
              <a:t> 提交结果</a:t>
            </a:r>
          </a:p>
        </p:txBody>
      </p:sp>
      <p:pic>
        <p:nvPicPr>
          <p:cNvPr id="4" name="图片 3">
            <a:extLst>
              <a:ext uri="{FF2B5EF4-FFF2-40B4-BE49-F238E27FC236}">
                <a16:creationId xmlns:a16="http://schemas.microsoft.com/office/drawing/2014/main" id="{7465F3A6-A927-465A-AF6C-AA54480B0A58}"/>
              </a:ext>
            </a:extLst>
          </p:cNvPr>
          <p:cNvPicPr>
            <a:picLocks noChangeAspect="1"/>
          </p:cNvPicPr>
          <p:nvPr/>
        </p:nvPicPr>
        <p:blipFill>
          <a:blip r:embed="rId2"/>
          <a:stretch>
            <a:fillRect/>
          </a:stretch>
        </p:blipFill>
        <p:spPr>
          <a:xfrm>
            <a:off x="838200" y="1474169"/>
            <a:ext cx="5764722" cy="4181453"/>
          </a:xfrm>
          <a:prstGeom prst="rect">
            <a:avLst/>
          </a:prstGeom>
        </p:spPr>
      </p:pic>
      <p:sp>
        <p:nvSpPr>
          <p:cNvPr id="3" name="文本框 2">
            <a:extLst>
              <a:ext uri="{FF2B5EF4-FFF2-40B4-BE49-F238E27FC236}">
                <a16:creationId xmlns:a16="http://schemas.microsoft.com/office/drawing/2014/main" id="{9339227D-8A54-41D0-A693-292FB4C86E6C}"/>
              </a:ext>
            </a:extLst>
          </p:cNvPr>
          <p:cNvSpPr txBox="1"/>
          <p:nvPr/>
        </p:nvSpPr>
        <p:spPr>
          <a:xfrm>
            <a:off x="6888148" y="2199500"/>
            <a:ext cx="5124887" cy="2308324"/>
          </a:xfrm>
          <a:prstGeom prst="rect">
            <a:avLst/>
          </a:prstGeom>
          <a:noFill/>
        </p:spPr>
        <p:txBody>
          <a:bodyPr wrap="square" rtlCol="0">
            <a:spAutoFit/>
          </a:bodyPr>
          <a:lstStyle/>
          <a:p>
            <a:r>
              <a:rPr lang="zh-CN" altLang="en-US" dirty="0"/>
              <a:t>由于脚本问题输出可能不会显示分数，麻烦同学自行对照测试点计算分数</a:t>
            </a:r>
            <a:endParaRPr lang="en-US" altLang="zh-CN" dirty="0"/>
          </a:p>
          <a:p>
            <a:r>
              <a:rPr lang="en-US" altLang="zh-CN" dirty="0"/>
              <a:t>Part1(4/4)</a:t>
            </a:r>
            <a:r>
              <a:rPr lang="zh-CN" altLang="en-US" dirty="0"/>
              <a:t>：</a:t>
            </a:r>
            <a:endParaRPr lang="en-US" altLang="zh-CN" dirty="0"/>
          </a:p>
          <a:p>
            <a:r>
              <a:rPr lang="en-US" altLang="zh-CN" dirty="0"/>
              <a:t>	50</a:t>
            </a:r>
            <a:r>
              <a:rPr lang="zh-CN" altLang="en-US" dirty="0"/>
              <a:t>分</a:t>
            </a:r>
            <a:endParaRPr lang="en-US" altLang="zh-CN" dirty="0"/>
          </a:p>
          <a:p>
            <a:r>
              <a:rPr lang="en-US" altLang="zh-CN" dirty="0"/>
              <a:t>Part2(1/1)</a:t>
            </a:r>
            <a:r>
              <a:rPr lang="zh-CN" altLang="en-US" dirty="0"/>
              <a:t>：</a:t>
            </a:r>
            <a:endParaRPr lang="en-US" altLang="zh-CN" dirty="0"/>
          </a:p>
          <a:p>
            <a:r>
              <a:rPr lang="en-US" altLang="zh-CN" dirty="0"/>
              <a:t>	20</a:t>
            </a:r>
            <a:r>
              <a:rPr lang="zh-CN" altLang="en-US" dirty="0"/>
              <a:t>分</a:t>
            </a:r>
            <a:endParaRPr lang="en-US" altLang="zh-CN" dirty="0"/>
          </a:p>
          <a:p>
            <a:r>
              <a:rPr lang="en-US" altLang="zh-CN" dirty="0"/>
              <a:t>Part3(1/1)</a:t>
            </a:r>
            <a:r>
              <a:rPr lang="zh-CN" altLang="en-US" dirty="0"/>
              <a:t>：</a:t>
            </a:r>
            <a:endParaRPr lang="en-US" altLang="zh-CN" dirty="0"/>
          </a:p>
          <a:p>
            <a:r>
              <a:rPr lang="en-US" altLang="zh-CN" dirty="0"/>
              <a:t>	20</a:t>
            </a:r>
            <a:r>
              <a:rPr lang="zh-CN" altLang="en-US" dirty="0"/>
              <a:t>分</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b33a45c4-03b1-4f49-ae3b-f6c67d2c313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1654</Words>
  <Application>Microsoft Office PowerPoint</Application>
  <PresentationFormat>宽屏</PresentationFormat>
  <Paragraphs>145</Paragraphs>
  <Slides>17</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 Light</vt:lpstr>
      <vt:lpstr>宋体</vt:lpstr>
      <vt:lpstr>微软雅黑 Light</vt:lpstr>
      <vt:lpstr>Arial</vt:lpstr>
      <vt:lpstr>Calibri</vt:lpstr>
      <vt:lpstr>Calibri Light</vt:lpstr>
      <vt:lpstr>Consolas</vt:lpstr>
      <vt:lpstr>Times New Roman</vt:lpstr>
      <vt:lpstr>Office 主题</vt:lpstr>
      <vt:lpstr>Lab4 第2次课上测试</vt:lpstr>
      <vt:lpstr>测试说明</vt:lpstr>
      <vt:lpstr>Step 1: 创建 lab4-2-exam 分支</vt:lpstr>
      <vt:lpstr>Step 2:  lab4-2-exam课上基础测试</vt:lpstr>
      <vt:lpstr>Step 3: lab4-2-exam</vt:lpstr>
      <vt:lpstr>Step 4: lab4-2-exam</vt:lpstr>
      <vt:lpstr>Step 5: lab4-2-exam</vt:lpstr>
      <vt:lpstr>Step 6: 提交更改</vt:lpstr>
      <vt:lpstr>Step 7: 提交结果</vt:lpstr>
      <vt:lpstr>本地测试程序示例</vt:lpstr>
      <vt:lpstr>Step 8: 创建 lab4-2-Extra 分支</vt:lpstr>
      <vt:lpstr>Step 9:  lab4-2-Extra（选做）</vt:lpstr>
      <vt:lpstr>Step 10:  lab4-2-Extra（选做）</vt:lpstr>
      <vt:lpstr>Step 11: 提交更改</vt:lpstr>
      <vt:lpstr>Step 12: 测试结果</vt:lpstr>
      <vt:lpstr>测试样例</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Lab3 第1次课上测试</dc:title>
  <dc:creator>王柏润</dc:creator>
  <cp:lastModifiedBy>李 瀚</cp:lastModifiedBy>
  <cp:revision>208</cp:revision>
  <dcterms:created xsi:type="dcterms:W3CDTF">1900-01-01T00:00:00Z</dcterms:created>
  <dcterms:modified xsi:type="dcterms:W3CDTF">2021-05-18T04:59:44Z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