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1606" r:id="rId2"/>
    <p:sldId id="1541" r:id="rId3"/>
    <p:sldId id="1607" r:id="rId4"/>
    <p:sldId id="1630" r:id="rId5"/>
    <p:sldId id="1608" r:id="rId6"/>
    <p:sldId id="1710" r:id="rId7"/>
    <p:sldId id="1609" r:id="rId8"/>
    <p:sldId id="1652" r:id="rId9"/>
    <p:sldId id="1653" r:id="rId10"/>
    <p:sldId id="1655" r:id="rId11"/>
    <p:sldId id="1654" r:id="rId12"/>
    <p:sldId id="1656" r:id="rId13"/>
    <p:sldId id="1677" r:id="rId14"/>
    <p:sldId id="1678" r:id="rId15"/>
    <p:sldId id="1679" r:id="rId16"/>
    <p:sldId id="1680" r:id="rId17"/>
    <p:sldId id="1681" r:id="rId18"/>
    <p:sldId id="1682" r:id="rId19"/>
    <p:sldId id="1704" r:id="rId20"/>
    <p:sldId id="1705" r:id="rId21"/>
    <p:sldId id="1706" r:id="rId22"/>
    <p:sldId id="1707" r:id="rId23"/>
    <p:sldId id="1685" r:id="rId24"/>
    <p:sldId id="1686" r:id="rId25"/>
    <p:sldId id="1687" r:id="rId26"/>
    <p:sldId id="1711" r:id="rId27"/>
    <p:sldId id="1688" r:id="rId28"/>
    <p:sldId id="1690" r:id="rId29"/>
    <p:sldId id="1691" r:id="rId30"/>
    <p:sldId id="1692" r:id="rId31"/>
    <p:sldId id="1693" r:id="rId32"/>
    <p:sldId id="1694" r:id="rId33"/>
    <p:sldId id="1695" r:id="rId34"/>
    <p:sldId id="1696" r:id="rId35"/>
    <p:sldId id="1697" r:id="rId36"/>
    <p:sldId id="1698" r:id="rId37"/>
    <p:sldId id="1699" r:id="rId38"/>
    <p:sldId id="1700" r:id="rId39"/>
    <p:sldId id="1702" r:id="rId40"/>
    <p:sldId id="1709" r:id="rId41"/>
    <p:sldId id="1708" r:id="rId42"/>
    <p:sldId id="1712" r:id="rId43"/>
  </p:sldIdLst>
  <p:sldSz cx="9144000" cy="6858000" type="screen4x3"/>
  <p:notesSz cx="6858000" cy="9220200"/>
  <p:defaultTextStyle>
    <a:defPPr>
      <a:defRPr lang="en-US"/>
    </a:defPPr>
    <a:lvl1pPr algn="l" rtl="0" fontAlgn="base">
      <a:spcBef>
        <a:spcPct val="0"/>
      </a:spcBef>
      <a:spcAft>
        <a:spcPct val="0"/>
      </a:spcAft>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1pPr>
    <a:lvl2pPr marL="457200" algn="l" rtl="0" fontAlgn="base">
      <a:spcBef>
        <a:spcPct val="0"/>
      </a:spcBef>
      <a:spcAft>
        <a:spcPct val="0"/>
      </a:spcAft>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2pPr>
    <a:lvl3pPr marL="914400" algn="l" rtl="0" fontAlgn="base">
      <a:spcBef>
        <a:spcPct val="0"/>
      </a:spcBef>
      <a:spcAft>
        <a:spcPct val="0"/>
      </a:spcAft>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3pPr>
    <a:lvl4pPr marL="1371600" algn="l" rtl="0" fontAlgn="base">
      <a:spcBef>
        <a:spcPct val="0"/>
      </a:spcBef>
      <a:spcAft>
        <a:spcPct val="0"/>
      </a:spcAft>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4pPr>
    <a:lvl5pPr marL="1828800" algn="l" rtl="0" fontAlgn="base">
      <a:spcBef>
        <a:spcPct val="0"/>
      </a:spcBef>
      <a:spcAft>
        <a:spcPct val="0"/>
      </a:spcAft>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5pPr>
    <a:lvl6pPr marL="2286000" algn="l" defTabSz="914400" rtl="0" eaLnBrk="1" latinLnBrk="0" hangingPunct="1">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6pPr>
    <a:lvl7pPr marL="2743200" algn="l" defTabSz="914400" rtl="0" eaLnBrk="1" latinLnBrk="0" hangingPunct="1">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7pPr>
    <a:lvl8pPr marL="3200400" algn="l" defTabSz="914400" rtl="0" eaLnBrk="1" latinLnBrk="0" hangingPunct="1">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8pPr>
    <a:lvl9pPr marL="3657600" algn="l" defTabSz="914400" rtl="0" eaLnBrk="1" latinLnBrk="0" hangingPunct="1">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9pPr>
  </p:defaultTextStyle>
  <p:extLst>
    <p:ext uri="{521415D9-36F7-43E2-AB2F-B90AF26B5E84}">
      <p14:sectionLst xmlns:p14="http://schemas.microsoft.com/office/powerpoint/2010/main">
        <p14:section name="默认节" id="{28C8D87F-0D0B-4A59-973D-652340337FCE}">
          <p14:sldIdLst>
            <p14:sldId id="1606"/>
            <p14:sldId id="1541"/>
            <p14:sldId id="1607"/>
            <p14:sldId id="1630"/>
            <p14:sldId id="1608"/>
            <p14:sldId id="1710"/>
            <p14:sldId id="1609"/>
            <p14:sldId id="1652"/>
            <p14:sldId id="1653"/>
            <p14:sldId id="1655"/>
            <p14:sldId id="1654"/>
            <p14:sldId id="1656"/>
            <p14:sldId id="1677"/>
            <p14:sldId id="1678"/>
            <p14:sldId id="1679"/>
            <p14:sldId id="1680"/>
            <p14:sldId id="1681"/>
            <p14:sldId id="1682"/>
            <p14:sldId id="1704"/>
            <p14:sldId id="1705"/>
            <p14:sldId id="1706"/>
            <p14:sldId id="1707"/>
            <p14:sldId id="1685"/>
            <p14:sldId id="1686"/>
            <p14:sldId id="1687"/>
            <p14:sldId id="1711"/>
            <p14:sldId id="1688"/>
            <p14:sldId id="1690"/>
            <p14:sldId id="1691"/>
            <p14:sldId id="1692"/>
            <p14:sldId id="1693"/>
            <p14:sldId id="1694"/>
            <p14:sldId id="1695"/>
            <p14:sldId id="1696"/>
            <p14:sldId id="1697"/>
            <p14:sldId id="1698"/>
            <p14:sldId id="1699"/>
            <p14:sldId id="1700"/>
            <p14:sldId id="1702"/>
            <p14:sldId id="1709"/>
            <p14:sldId id="1708"/>
            <p14:sldId id="17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09999"/>
    <a:srgbClr val="0099CC"/>
    <a:srgbClr val="99CCFF"/>
    <a:srgbClr val="C0C0C0"/>
    <a:srgbClr val="FFFFCC"/>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01" autoAdjust="0"/>
    <p:restoredTop sz="85155" autoAdjust="0"/>
  </p:normalViewPr>
  <p:slideViewPr>
    <p:cSldViewPr snapToGrid="0">
      <p:cViewPr varScale="1">
        <p:scale>
          <a:sx n="75" d="100"/>
          <a:sy n="75" d="100"/>
        </p:scale>
        <p:origin x="1517" y="67"/>
      </p:cViewPr>
      <p:guideLst>
        <p:guide orient="horz" pos="2160"/>
        <p:guide pos="2880"/>
      </p:guideLst>
    </p:cSldViewPr>
  </p:slideViewPr>
  <p:outlineViewPr>
    <p:cViewPr>
      <p:scale>
        <a:sx n="33" d="100"/>
        <a:sy n="33" d="100"/>
      </p:scale>
      <p:origin x="0" y="52812"/>
    </p:cViewPr>
  </p:outlineViewPr>
  <p:notesTextViewPr>
    <p:cViewPr>
      <p:scale>
        <a:sx n="100" d="100"/>
        <a:sy n="100" d="100"/>
      </p:scale>
      <p:origin x="0" y="0"/>
    </p:cViewPr>
  </p:notesTextViewPr>
  <p:sorterViewPr>
    <p:cViewPr>
      <p:scale>
        <a:sx n="66" d="100"/>
        <a:sy n="66" d="100"/>
      </p:scale>
      <p:origin x="0" y="-2045"/>
    </p:cViewPr>
  </p:sorterViewPr>
  <p:notesViewPr>
    <p:cSldViewPr snapToGrid="0">
      <p:cViewPr varScale="1">
        <p:scale>
          <a:sx n="80" d="100"/>
          <a:sy n="80" d="100"/>
        </p:scale>
        <p:origin x="-2106" y="-102"/>
      </p:cViewPr>
      <p:guideLst>
        <p:guide orient="horz" pos="290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7554" name="Rectangle 2"/>
          <p:cNvSpPr>
            <a:spLocks noGrp="1" noChangeArrowheads="1"/>
          </p:cNvSpPr>
          <p:nvPr>
            <p:ph type="hdr" sz="quarter"/>
          </p:nvPr>
        </p:nvSpPr>
        <p:spPr bwMode="auto">
          <a:xfrm>
            <a:off x="0" y="0"/>
            <a:ext cx="2971800" cy="460375"/>
          </a:xfrm>
          <a:prstGeom prst="rect">
            <a:avLst/>
          </a:prstGeom>
          <a:noFill/>
          <a:ln w="9525">
            <a:noFill/>
            <a:miter lim="800000"/>
          </a:ln>
          <a:effectLst/>
        </p:spPr>
        <p:txBody>
          <a:bodyPr vert="horz" wrap="square" lIns="91440" tIns="45720" rIns="91440" bIns="45720" numCol="1" anchor="t" anchorCtr="0" compatLnSpc="1"/>
          <a:lstStyle>
            <a:lvl1pPr algn="l">
              <a:defRPr sz="1200">
                <a:ea typeface="宋体" panose="02010600030101010101" pitchFamily="2" charset="-122"/>
                <a:cs typeface="+mn-cs"/>
              </a:defRPr>
            </a:lvl1pPr>
          </a:lstStyle>
          <a:p>
            <a:pPr>
              <a:defRPr/>
            </a:pPr>
            <a:endParaRPr lang="zh-CN" altLang="en-US"/>
          </a:p>
        </p:txBody>
      </p:sp>
      <p:sp>
        <p:nvSpPr>
          <p:cNvPr id="407555" name="Rectangle 3"/>
          <p:cNvSpPr>
            <a:spLocks noGrp="1" noChangeArrowheads="1"/>
          </p:cNvSpPr>
          <p:nvPr>
            <p:ph type="dt" sz="quarter" idx="1"/>
          </p:nvPr>
        </p:nvSpPr>
        <p:spPr bwMode="auto">
          <a:xfrm>
            <a:off x="3884613" y="0"/>
            <a:ext cx="2971800" cy="460375"/>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cs typeface="+mn-cs"/>
              </a:defRPr>
            </a:lvl1pPr>
          </a:lstStyle>
          <a:p>
            <a:pPr>
              <a:defRPr/>
            </a:pPr>
            <a:endParaRPr lang="en-US" altLang="zh-CN"/>
          </a:p>
        </p:txBody>
      </p:sp>
      <p:sp>
        <p:nvSpPr>
          <p:cNvPr id="407556" name="Rectangle 4"/>
          <p:cNvSpPr>
            <a:spLocks noGrp="1" noChangeArrowheads="1"/>
          </p:cNvSpPr>
          <p:nvPr>
            <p:ph type="ftr" sz="quarter" idx="2"/>
          </p:nvPr>
        </p:nvSpPr>
        <p:spPr bwMode="auto">
          <a:xfrm>
            <a:off x="0" y="8758238"/>
            <a:ext cx="2971800" cy="460375"/>
          </a:xfrm>
          <a:prstGeom prst="rect">
            <a:avLst/>
          </a:prstGeom>
          <a:noFill/>
          <a:ln w="9525">
            <a:noFill/>
            <a:miter lim="800000"/>
          </a:ln>
          <a:effectLst/>
        </p:spPr>
        <p:txBody>
          <a:bodyPr vert="horz" wrap="square" lIns="91440" tIns="45720" rIns="91440" bIns="45720" numCol="1" anchor="b" anchorCtr="0" compatLnSpc="1"/>
          <a:lstStyle>
            <a:lvl1pPr algn="l">
              <a:defRPr sz="1200">
                <a:ea typeface="宋体" panose="02010600030101010101" pitchFamily="2" charset="-122"/>
                <a:cs typeface="+mn-cs"/>
              </a:defRPr>
            </a:lvl1pPr>
          </a:lstStyle>
          <a:p>
            <a:pPr>
              <a:defRPr/>
            </a:pPr>
            <a:endParaRPr lang="en-US" altLang="zh-CN"/>
          </a:p>
        </p:txBody>
      </p:sp>
      <p:sp>
        <p:nvSpPr>
          <p:cNvPr id="407557" name="Rectangle 5"/>
          <p:cNvSpPr>
            <a:spLocks noGrp="1" noChangeArrowheads="1"/>
          </p:cNvSpPr>
          <p:nvPr>
            <p:ph type="sldNum" sz="quarter" idx="3"/>
          </p:nvPr>
        </p:nvSpPr>
        <p:spPr bwMode="auto">
          <a:xfrm>
            <a:off x="3884613" y="8758238"/>
            <a:ext cx="2971800" cy="460375"/>
          </a:xfrm>
          <a:prstGeom prst="rect">
            <a:avLst/>
          </a:prstGeom>
          <a:noFill/>
          <a:ln w="9525">
            <a:noFill/>
            <a:miter lim="800000"/>
          </a:ln>
          <a:effectLst/>
        </p:spPr>
        <p:txBody>
          <a:bodyPr vert="horz" wrap="square" lIns="91440" tIns="45720" rIns="91440" bIns="45720" numCol="1" anchor="b" anchorCtr="0" compatLnSpc="1"/>
          <a:lstStyle>
            <a:lvl1pPr algn="r">
              <a:defRPr sz="1200">
                <a:ea typeface="宋体" panose="02010600030101010101" pitchFamily="2" charset="-122"/>
                <a:cs typeface="+mn-cs"/>
              </a:defRPr>
            </a:lvl1pPr>
          </a:lstStyle>
          <a:p>
            <a:pPr>
              <a:defRPr/>
            </a:pPr>
            <a:fld id="{C82B94DB-91B2-48A0-BAB1-7AC5813B0FE3}" type="slidenum">
              <a:rPr lang="zh-CN" altLang="en-US"/>
              <a:t>‹#›</a:t>
            </a:fld>
            <a:endParaRPr lang="en-US" altLang="zh-CN"/>
          </a:p>
        </p:txBody>
      </p:sp>
    </p:spTree>
    <p:extLst>
      <p:ext uri="{BB962C8B-B14F-4D97-AF65-F5344CB8AC3E}">
        <p14:creationId xmlns:p14="http://schemas.microsoft.com/office/powerpoint/2010/main" val="3288051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60375"/>
          </a:xfrm>
          <a:prstGeom prst="rect">
            <a:avLst/>
          </a:prstGeom>
          <a:noFill/>
          <a:ln w="9525">
            <a:noFill/>
            <a:miter lim="800000"/>
          </a:ln>
          <a:effectLst/>
        </p:spPr>
        <p:txBody>
          <a:bodyPr vert="horz" wrap="square" lIns="91440" tIns="45720" rIns="91440" bIns="45720" numCol="1" anchor="t" anchorCtr="0" compatLnSpc="1"/>
          <a:lstStyle>
            <a:lvl1pPr algn="l">
              <a:defRPr sz="1200">
                <a:ea typeface="宋体" panose="02010600030101010101" pitchFamily="2" charset="-122"/>
                <a:cs typeface="+mn-cs"/>
              </a:defRPr>
            </a:lvl1pPr>
          </a:lstStyle>
          <a:p>
            <a:pPr>
              <a:defRPr/>
            </a:pPr>
            <a:endParaRPr lang="en-US" altLang="zh-CN"/>
          </a:p>
        </p:txBody>
      </p:sp>
      <p:sp>
        <p:nvSpPr>
          <p:cNvPr id="116739" name="Rectangle 3"/>
          <p:cNvSpPr>
            <a:spLocks noGrp="1" noChangeArrowheads="1"/>
          </p:cNvSpPr>
          <p:nvPr>
            <p:ph type="dt" idx="1"/>
          </p:nvPr>
        </p:nvSpPr>
        <p:spPr bwMode="auto">
          <a:xfrm>
            <a:off x="3884613" y="0"/>
            <a:ext cx="2971800" cy="460375"/>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cs typeface="+mn-cs"/>
              </a:defRPr>
            </a:lvl1pPr>
          </a:lstStyle>
          <a:p>
            <a:pPr>
              <a:defRPr/>
            </a:pPr>
            <a:endParaRPr lang="en-US" altLang="zh-CN"/>
          </a:p>
        </p:txBody>
      </p:sp>
      <p:sp>
        <p:nvSpPr>
          <p:cNvPr id="187396" name="Rectangle 4"/>
          <p:cNvSpPr>
            <a:spLocks noGrp="1" noRot="1" noChangeAspect="1" noChangeArrowheads="1" noTextEdit="1"/>
          </p:cNvSpPr>
          <p:nvPr>
            <p:ph type="sldImg" idx="2"/>
          </p:nvPr>
        </p:nvSpPr>
        <p:spPr bwMode="auto">
          <a:xfrm>
            <a:off x="1123950" y="692150"/>
            <a:ext cx="4610100" cy="3457575"/>
          </a:xfrm>
          <a:prstGeom prst="rect">
            <a:avLst/>
          </a:prstGeom>
          <a:noFill/>
          <a:ln w="9525">
            <a:solidFill>
              <a:srgbClr val="000000"/>
            </a:solidFill>
            <a:miter lim="800000"/>
          </a:ln>
        </p:spPr>
      </p:sp>
      <p:sp>
        <p:nvSpPr>
          <p:cNvPr id="116741" name="Rectangle 5"/>
          <p:cNvSpPr>
            <a:spLocks noGrp="1" noChangeArrowheads="1"/>
          </p:cNvSpPr>
          <p:nvPr>
            <p:ph type="body" sz="quarter" idx="3"/>
          </p:nvPr>
        </p:nvSpPr>
        <p:spPr bwMode="auto">
          <a:xfrm>
            <a:off x="685800" y="4379913"/>
            <a:ext cx="5486400" cy="4148137"/>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16742" name="Rectangle 6"/>
          <p:cNvSpPr>
            <a:spLocks noGrp="1" noChangeArrowheads="1"/>
          </p:cNvSpPr>
          <p:nvPr>
            <p:ph type="ftr" sz="quarter" idx="4"/>
          </p:nvPr>
        </p:nvSpPr>
        <p:spPr bwMode="auto">
          <a:xfrm>
            <a:off x="0" y="8758238"/>
            <a:ext cx="2971800" cy="460375"/>
          </a:xfrm>
          <a:prstGeom prst="rect">
            <a:avLst/>
          </a:prstGeom>
          <a:noFill/>
          <a:ln w="9525">
            <a:noFill/>
            <a:miter lim="800000"/>
          </a:ln>
          <a:effectLst/>
        </p:spPr>
        <p:txBody>
          <a:bodyPr vert="horz" wrap="square" lIns="91440" tIns="45720" rIns="91440" bIns="45720" numCol="1" anchor="b" anchorCtr="0" compatLnSpc="1"/>
          <a:lstStyle>
            <a:lvl1pPr algn="l">
              <a:defRPr sz="1200">
                <a:ea typeface="宋体" panose="02010600030101010101" pitchFamily="2" charset="-122"/>
                <a:cs typeface="+mn-cs"/>
              </a:defRPr>
            </a:lvl1pPr>
          </a:lstStyle>
          <a:p>
            <a:pPr>
              <a:defRPr/>
            </a:pPr>
            <a:endParaRPr lang="en-US" altLang="zh-CN"/>
          </a:p>
        </p:txBody>
      </p:sp>
      <p:sp>
        <p:nvSpPr>
          <p:cNvPr id="116743" name="Rectangle 7"/>
          <p:cNvSpPr>
            <a:spLocks noGrp="1" noChangeArrowheads="1"/>
          </p:cNvSpPr>
          <p:nvPr>
            <p:ph type="sldNum" sz="quarter" idx="5"/>
          </p:nvPr>
        </p:nvSpPr>
        <p:spPr bwMode="auto">
          <a:xfrm>
            <a:off x="3884613" y="8758238"/>
            <a:ext cx="2971800" cy="460375"/>
          </a:xfrm>
          <a:prstGeom prst="rect">
            <a:avLst/>
          </a:prstGeom>
          <a:noFill/>
          <a:ln w="9525">
            <a:noFill/>
            <a:miter lim="800000"/>
          </a:ln>
          <a:effectLst/>
        </p:spPr>
        <p:txBody>
          <a:bodyPr vert="horz" wrap="square" lIns="91440" tIns="45720" rIns="91440" bIns="45720" numCol="1" anchor="b" anchorCtr="0" compatLnSpc="1"/>
          <a:lstStyle>
            <a:lvl1pPr algn="r">
              <a:defRPr sz="1200">
                <a:ea typeface="宋体" panose="02010600030101010101" pitchFamily="2" charset="-122"/>
                <a:cs typeface="+mn-cs"/>
              </a:defRPr>
            </a:lvl1pPr>
          </a:lstStyle>
          <a:p>
            <a:pPr>
              <a:defRPr/>
            </a:pPr>
            <a:fld id="{A4FA5199-6272-4107-B9EC-04DAA56CCC40}" type="slidenum">
              <a:rPr lang="zh-CN" altLang="en-US"/>
              <a:t>‹#›</a:t>
            </a:fld>
            <a:endParaRPr lang="en-US" altLang="zh-CN"/>
          </a:p>
        </p:txBody>
      </p:sp>
    </p:spTree>
    <p:extLst>
      <p:ext uri="{BB962C8B-B14F-4D97-AF65-F5344CB8AC3E}">
        <p14:creationId xmlns:p14="http://schemas.microsoft.com/office/powerpoint/2010/main" val="21055062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4FA5199-6272-4107-B9EC-04DAA56CCC40}" type="slidenum">
              <a:rPr lang="zh-CN" altLang="en-US" smtClean="0"/>
              <a:t>1</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108499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t>2</a:t>
            </a:fld>
            <a:endParaRPr lang="zh-CN" altLang="en-US"/>
          </a:p>
        </p:txBody>
      </p:sp>
    </p:spTree>
    <p:extLst>
      <p:ext uri="{BB962C8B-B14F-4D97-AF65-F5344CB8AC3E}">
        <p14:creationId xmlns:p14="http://schemas.microsoft.com/office/powerpoint/2010/main" val="245923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12419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714401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5" name="Object 1"/>
          <p:cNvGraphicFramePr>
            <a:graphicFrameLocks noChangeAspect="1"/>
          </p:cNvGraphicFramePr>
          <p:nvPr/>
        </p:nvGraphicFramePr>
        <p:xfrm>
          <a:off x="0" y="16"/>
          <a:ext cx="9144000" cy="703263"/>
        </p:xfrm>
        <a:graphic>
          <a:graphicData uri="http://schemas.openxmlformats.org/presentationml/2006/ole">
            <mc:AlternateContent xmlns:mc="http://schemas.openxmlformats.org/markup-compatibility/2006">
              <mc:Choice xmlns:v="urn:schemas-microsoft-com:vml" Requires="v">
                <p:oleObj spid="_x0000_s234620" name="BMP 图像" r:id="rId3" imgW="9163050" imgH="704850" progId="PBrush">
                  <p:embed/>
                </p:oleObj>
              </mc:Choice>
              <mc:Fallback>
                <p:oleObj name="BMP 图像" r:id="rId3" imgW="9163050" imgH="704850" progId="PBrush">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
                        <a:ext cx="914400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2" name="Rectangle 2"/>
          <p:cNvSpPr>
            <a:spLocks noGrp="1" noChangeArrowheads="1"/>
          </p:cNvSpPr>
          <p:nvPr>
            <p:ph type="ctrTitle"/>
          </p:nvPr>
        </p:nvSpPr>
        <p:spPr>
          <a:xfrm>
            <a:off x="685800" y="2130425"/>
            <a:ext cx="7772400" cy="1470025"/>
          </a:xfrm>
        </p:spPr>
        <p:txBody>
          <a:bodyPr/>
          <a:lstStyle>
            <a:lvl1pPr algn="ctr">
              <a:defRPr>
                <a:latin typeface="华文行楷" panose="02010800040101010101" pitchFamily="2" charset="-122"/>
                <a:ea typeface="华文行楷" panose="02010800040101010101" pitchFamily="2" charset="-122"/>
              </a:defRPr>
            </a:lvl1pPr>
          </a:lstStyle>
          <a:p>
            <a:r>
              <a:rPr lang="en-US" altLang="zh-CN"/>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en-US" altLang="zh-CN"/>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CE32FF86-1C38-4121-AD9B-A6BA7EEBFEA3}" type="slidenum">
              <a:rPr lang="zh-CN" altLang="en-US"/>
              <a:t>‹#›</a:t>
            </a:fld>
            <a:endParaRPr lang="en-US" altLang="zh-CN"/>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195263"/>
            <a:ext cx="2159000" cy="59959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95263"/>
            <a:ext cx="6326188" cy="59959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55D6D429-5464-4809-913A-4436523C9EE6}" type="slidenum">
              <a:rPr lang="zh-CN" altLang="en-US"/>
              <a:t>‹#›</a:t>
            </a:fld>
            <a:endParaRPr lang="en-US" altLang="zh-CN"/>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28600" y="195263"/>
            <a:ext cx="8394700"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276225" y="946150"/>
            <a:ext cx="4217988" cy="524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6613" y="946150"/>
            <a:ext cx="4219575" cy="5245100"/>
          </a:xfrm>
        </p:spPr>
        <p:txBody>
          <a:bodyPr/>
          <a:lstStyle/>
          <a:p>
            <a:pPr lvl="0"/>
            <a:endParaRPr lang="zh-CN" altLang="en-US" noProof="0"/>
          </a:p>
        </p:txBody>
      </p:sp>
      <p:sp>
        <p:nvSpPr>
          <p:cNvPr id="5" name="页脚占位符 4"/>
          <p:cNvSpPr>
            <a:spLocks noGrp="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6553200" y="6248400"/>
            <a:ext cx="1905000" cy="457200"/>
          </a:xfrm>
          <a:prstGeom prst="rect">
            <a:avLst/>
          </a:prstGeom>
        </p:spPr>
        <p:txBody>
          <a:bodyPr/>
          <a:lstStyle>
            <a:lvl1pPr>
              <a:defRPr/>
            </a:lvl1pPr>
          </a:lstStyle>
          <a:p>
            <a:pPr>
              <a:defRPr/>
            </a:pPr>
            <a:fld id="{D0EFB509-6A30-49FF-A099-72772AAB8524}" type="slidenum">
              <a:rPr lang="zh-CN" altLang="en-US"/>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Box 4"/>
          <p:cNvSpPr txBox="1"/>
          <p:nvPr userDrawn="1"/>
        </p:nvSpPr>
        <p:spPr>
          <a:xfrm>
            <a:off x="504497" y="6445492"/>
            <a:ext cx="8429296" cy="338554"/>
          </a:xfrm>
          <a:prstGeom prst="rect">
            <a:avLst/>
          </a:prstGeom>
          <a:noFill/>
        </p:spPr>
        <p:txBody>
          <a:bodyPr wrap="square" rtlCol="0">
            <a:spAutoFit/>
          </a:bodyPr>
          <a:lstStyle/>
          <a:p>
            <a:r>
              <a:rPr lang="zh-CN" altLang="en-US" sz="1600" b="1" dirty="0"/>
              <a:t>北京航空航天大学</a:t>
            </a:r>
            <a:r>
              <a:rPr lang="zh-CN" altLang="en-US" sz="1600" b="1" baseline="0" dirty="0"/>
              <a:t>                                计算机学院</a:t>
            </a:r>
            <a:endParaRPr lang="zh-CN" altLang="en-US" sz="1600" b="1"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76225" y="946150"/>
            <a:ext cx="4217988"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946150"/>
            <a:ext cx="4219575"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47683DF9-294A-46B2-B2A9-741C745746A1}" type="slidenum">
              <a:rPr lang="zh-CN" altLang="en-US"/>
              <a:t>‹#›</a:t>
            </a:fld>
            <a:endParaRPr lang="en-US" altLang="zh-CN"/>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FE5E8F7A-5601-41C2-983E-AE6A3280D327}" type="slidenum">
              <a:rPr lang="zh-CN" altLang="en-US"/>
              <a:t>‹#›</a:t>
            </a:fld>
            <a:endParaRPr lang="en-US" altLang="zh-CN"/>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B629B91F-4CD0-4CB9-AB06-EDE3346DC620}" type="slidenum">
              <a:rPr lang="zh-CN" altLang="en-US"/>
              <a:t>‹#›</a:t>
            </a:fld>
            <a:endParaRPr lang="en-US" altLang="zh-CN"/>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4CDCF00F-797F-4394-B7CB-80B8BEE56974}" type="slidenum">
              <a:rPr lang="zh-CN" altLang="en-US"/>
              <a:t>‹#›</a:t>
            </a:fld>
            <a:endParaRPr lang="en-US" altLang="zh-CN"/>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44D6FA83-D2BE-4E13-AFDF-E4D06E854AC6}" type="slidenum">
              <a:rPr lang="zh-CN" altLang="en-US"/>
              <a:t>‹#›</a:t>
            </a:fld>
            <a:endParaRPr lang="en-US" altLang="zh-CN"/>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95263"/>
            <a:ext cx="8394700" cy="533400"/>
          </a:xfrm>
          <a:prstGeom prst="rect">
            <a:avLst/>
          </a:prstGeom>
          <a:noFill/>
          <a:ln w="9525">
            <a:noFill/>
            <a:miter lim="800000"/>
          </a:ln>
        </p:spPr>
        <p:txBody>
          <a:bodyPr vert="horz" wrap="square" lIns="91440" tIns="45720" rIns="91440" bIns="45720" numCol="1" anchor="ctr" anchorCtr="0" compatLnSpc="1"/>
          <a:lstStyle/>
          <a:p>
            <a:pPr lvl="0"/>
            <a:r>
              <a:rPr lang="en-US" altLang="zh-CN"/>
              <a:t>Click to edit Master title style</a:t>
            </a:r>
          </a:p>
        </p:txBody>
      </p:sp>
      <p:sp>
        <p:nvSpPr>
          <p:cNvPr id="1027" name="Rectangle 3"/>
          <p:cNvSpPr>
            <a:spLocks noGrp="1" noChangeArrowheads="1"/>
          </p:cNvSpPr>
          <p:nvPr>
            <p:ph type="body" idx="1"/>
          </p:nvPr>
        </p:nvSpPr>
        <p:spPr bwMode="auto">
          <a:xfrm>
            <a:off x="276225" y="946150"/>
            <a:ext cx="8589963" cy="5245100"/>
          </a:xfrm>
          <a:prstGeom prst="rect">
            <a:avLst/>
          </a:prstGeom>
          <a:noFill/>
          <a:ln w="9525">
            <a:noFill/>
            <a:miter lim="800000"/>
          </a:ln>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3" name="Text Box 19"/>
          <p:cNvSpPr txBox="1">
            <a:spLocks noChangeArrowheads="1"/>
          </p:cNvSpPr>
          <p:nvPr/>
        </p:nvSpPr>
        <p:spPr bwMode="auto">
          <a:xfrm>
            <a:off x="4903788" y="4256088"/>
            <a:ext cx="2409825" cy="457200"/>
          </a:xfrm>
          <a:prstGeom prst="rect">
            <a:avLst/>
          </a:prstGeom>
          <a:noFill/>
          <a:ln w="9525" algn="ctr">
            <a:noFill/>
            <a:miter lim="800000"/>
          </a:ln>
          <a:effectLst/>
        </p:spPr>
        <p:txBody>
          <a:bodyPr>
            <a:spAutoFit/>
          </a:bodyPr>
          <a:lstStyle/>
          <a:p>
            <a:pPr algn="ctr">
              <a:spcBef>
                <a:spcPct val="50000"/>
              </a:spcBef>
              <a:defRPr/>
            </a:pPr>
            <a:r>
              <a:rPr lang="zh-CN" altLang="en-US" sz="2400">
                <a:solidFill>
                  <a:schemeClr val="bg1"/>
                </a:solidFill>
                <a:ea typeface="华文行楷" panose="02010800040101010101" pitchFamily="2" charset="-122"/>
                <a:cs typeface="+mn-cs"/>
              </a:rPr>
              <a:t>计算机学院</a:t>
            </a:r>
          </a:p>
        </p:txBody>
      </p:sp>
      <p:sp>
        <p:nvSpPr>
          <p:cNvPr id="1044" name="Rectangle 20"/>
          <p:cNvSpPr>
            <a:spLocks noChangeArrowheads="1"/>
          </p:cNvSpPr>
          <p:nvPr/>
        </p:nvSpPr>
        <p:spPr bwMode="auto">
          <a:xfrm>
            <a:off x="8394700" y="6488113"/>
            <a:ext cx="539750" cy="336550"/>
          </a:xfrm>
          <a:prstGeom prst="rect">
            <a:avLst/>
          </a:prstGeom>
          <a:noFill/>
          <a:ln w="9525" algn="ctr">
            <a:noFill/>
            <a:miter lim="800000"/>
          </a:ln>
          <a:effectLst/>
        </p:spPr>
        <p:txBody>
          <a:bodyPr>
            <a:spAutoFit/>
          </a:bodyPr>
          <a:lstStyle/>
          <a:p>
            <a:pPr algn="ctr">
              <a:defRPr/>
            </a:pPr>
            <a:fld id="{C4BC2169-558D-414C-A7F6-90D670A3397E}" type="slidenum">
              <a:rPr lang="zh-CN" altLang="en-US" sz="1600">
                <a:solidFill>
                  <a:schemeClr val="bg1"/>
                </a:solidFill>
                <a:ea typeface="宋体" panose="02010600030101010101" pitchFamily="2" charset="-122"/>
                <a:cs typeface="+mn-cs"/>
              </a:rPr>
              <a:t>‹#›</a:t>
            </a:fld>
            <a:endParaRPr lang="en-US" altLang="zh-CN" sz="1600">
              <a:solidFill>
                <a:schemeClr val="bg1"/>
              </a:solidFill>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dir="r"/>
  </p:transition>
  <p:txStyles>
    <p:titleStyle>
      <a:lvl1pPr algn="l" rtl="0" eaLnBrk="0" fontAlgn="base" hangingPunct="0">
        <a:spcBef>
          <a:spcPct val="0"/>
        </a:spcBef>
        <a:spcAft>
          <a:spcPct val="0"/>
        </a:spcAft>
        <a:defRPr sz="4000" b="1">
          <a:solidFill>
            <a:srgbClr val="FF0000"/>
          </a:solidFill>
          <a:latin typeface="+mj-lt"/>
          <a:ea typeface="+mj-ea"/>
          <a:cs typeface="华文中宋" panose="02010600040101010101" charset="-122"/>
        </a:defRPr>
      </a:lvl1pPr>
      <a:lvl2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2pPr>
      <a:lvl3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3pPr>
      <a:lvl4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4pPr>
      <a:lvl5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5pPr>
      <a:lvl6pPr marL="4572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6pPr>
      <a:lvl7pPr marL="9144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7pPr>
      <a:lvl8pPr marL="13716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8pPr>
      <a:lvl9pPr marL="18288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mn-lt"/>
          <a:ea typeface="+mn-ea"/>
          <a:cs typeface="华文仿宋" panose="02010600040101010101" charset="-122"/>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cs typeface="华文仿宋" panose="02010600040101010101" charset="-122"/>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panose="02010600040101010101" charset="-122"/>
        </a:defRPr>
      </a:lvl3pPr>
      <a:lvl4pPr marL="16002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panose="02010600040101010101" charset="-122"/>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cs typeface="华文仿宋" panose="02010600040101010101" charset="-122"/>
        </a:defRPr>
      </a:lvl5pPr>
      <a:lvl6pPr marL="25146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4042" y="2141355"/>
            <a:ext cx="7772400" cy="1937084"/>
          </a:xfrm>
        </p:spPr>
        <p:txBody>
          <a:bodyPr/>
          <a:lstStyle/>
          <a:p>
            <a:pPr eaLnBrk="1" hangingPunct="1">
              <a:defRPr/>
            </a:pPr>
            <a:r>
              <a:rPr lang="en-US" altLang="zh-CN" dirty="0">
                <a:latin typeface="Consolas" panose="020B0609020204030204" pitchFamily="49" charset="0"/>
              </a:rPr>
              <a:t>MOS</a:t>
            </a:r>
            <a:r>
              <a:rPr lang="zh-CN" altLang="en-US" dirty="0" smtClean="0"/>
              <a:t>操作系统</a:t>
            </a:r>
            <a:r>
              <a:rPr lang="zh-CN" altLang="en-US" dirty="0"/>
              <a:t>实验</a:t>
            </a:r>
            <a:r>
              <a:rPr lang="en-US" altLang="zh-CN" dirty="0"/>
              <a:t/>
            </a:r>
            <a:br>
              <a:rPr lang="en-US" altLang="zh-CN" dirty="0"/>
            </a:br>
            <a:r>
              <a:rPr lang="en-US" altLang="zh-CN" dirty="0"/>
              <a:t/>
            </a:r>
            <a:br>
              <a:rPr lang="en-US" altLang="zh-CN" dirty="0"/>
            </a:br>
            <a:r>
              <a:rPr lang="en-US" altLang="zh-CN" dirty="0">
                <a:latin typeface="Consolas" panose="020B0609020204030204" pitchFamily="49" charset="0"/>
              </a:rPr>
              <a:t>lab3</a:t>
            </a:r>
            <a:r>
              <a:rPr lang="zh-CN" altLang="en-US" dirty="0"/>
              <a:t>  进程与中断</a:t>
            </a:r>
            <a:r>
              <a:rPr lang="en-US" altLang="zh-CN" dirty="0"/>
              <a:t/>
            </a:r>
            <a:br>
              <a:rPr lang="en-US" altLang="zh-CN" dirty="0"/>
            </a:br>
            <a:r>
              <a:rPr lang="zh-CN" altLang="en-US" dirty="0"/>
              <a:t>课下任务讲解</a:t>
            </a:r>
          </a:p>
        </p:txBody>
      </p:sp>
      <p:sp>
        <p:nvSpPr>
          <p:cNvPr id="3" name="副标题 2"/>
          <p:cNvSpPr>
            <a:spLocks noGrp="1"/>
          </p:cNvSpPr>
          <p:nvPr>
            <p:ph type="subTitle" idx="1"/>
          </p:nvPr>
        </p:nvSpPr>
        <p:spPr>
          <a:xfrm>
            <a:off x="1422400" y="4353560"/>
            <a:ext cx="6400800" cy="1752600"/>
          </a:xfrm>
        </p:spPr>
        <p:txBody>
          <a:bodyPr/>
          <a:lstStyle/>
          <a:p>
            <a:endParaRPr lang="zh-CN" altLang="en-US" dirty="0"/>
          </a:p>
        </p:txBody>
      </p:sp>
    </p:spTree>
  </p:cSld>
  <p:clrMapOvr>
    <a:masterClrMapping/>
  </p:clrMapOvr>
  <p:transition>
    <p:wipe dir="r"/>
  </p:transition>
  <p:timing>
    <p:tnLst>
      <p:par>
        <p:cTn id="1" dur="indefinite" restart="never" nodeType="tmRoot"/>
      </p:par>
    </p:tnLst>
  </p:timing>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设置进程控制块</a:t>
            </a:r>
          </a:p>
        </p:txBody>
      </p:sp>
      <p:sp>
        <p:nvSpPr>
          <p:cNvPr id="3" name="内容占位符 2"/>
          <p:cNvSpPr>
            <a:spLocks noGrp="1"/>
          </p:cNvSpPr>
          <p:nvPr>
            <p:ph sz="half" idx="1"/>
          </p:nvPr>
        </p:nvSpPr>
        <p:spPr/>
        <p:txBody>
          <a:bodyPr/>
          <a:lstStyle/>
          <a:p>
            <a:pPr marL="0" indent="0">
              <a:buNone/>
            </a:pPr>
            <a:r>
              <a:rPr lang="zh-CN" altLang="en-US" sz="1600"/>
              <a:t>进程创建的流程如下：</a:t>
            </a:r>
          </a:p>
          <a:p>
            <a:r>
              <a:rPr lang="zh-CN" altLang="en-US" sz="1600"/>
              <a:t>第一步申请一个空闲的PCB，从env_free_list 中索取一个空闲PCB 块，这时候的PCB 就像张白纸一样。</a:t>
            </a:r>
          </a:p>
          <a:p>
            <a:pPr marL="0" indent="0">
              <a:buNone/>
            </a:pPr>
            <a:endParaRPr lang="zh-CN" altLang="en-US" sz="1600"/>
          </a:p>
          <a:p>
            <a:r>
              <a:rPr lang="zh-CN" altLang="en-US" sz="1600"/>
              <a:t>第二步“纯手工打造”打造一个进程。在这种创建方式下，由于没有模板进程, 所以进程拥有的所有信息都是手工设置的。而进程的信息又都存放于进程控制块中，所以我们需要手工初始化进程控制块。</a:t>
            </a:r>
          </a:p>
          <a:p>
            <a:pPr marL="0" indent="0">
              <a:buNone/>
            </a:pPr>
            <a:endParaRPr lang="zh-CN" altLang="en-US" sz="1600"/>
          </a:p>
          <a:p>
            <a:r>
              <a:rPr lang="zh-CN" altLang="en-US" sz="1600"/>
              <a:t>第三步进程光有PCB 的信息还没法跑起来，每个进程都有独立的地址空间。所以，我们要为新进程分配资源，为新进程的程序和数据以及用户栈分配必要的内存空间。</a:t>
            </a:r>
          </a:p>
          <a:p>
            <a:pPr marL="0" indent="0">
              <a:buNone/>
            </a:pPr>
            <a:endParaRPr lang="zh-CN" altLang="en-US" sz="1600"/>
          </a:p>
          <a:p>
            <a:r>
              <a:rPr lang="zh-CN" altLang="en-US" sz="1600"/>
              <a:t>第四步此时PCB 已经被涂涂画画了很多东西，不再是一张白纸，把它从空闲链表里除名, 就可以投入使用了</a:t>
            </a:r>
          </a:p>
        </p:txBody>
      </p:sp>
      <p:pic>
        <p:nvPicPr>
          <p:cNvPr id="5" name="内容占位符 4"/>
          <p:cNvPicPr>
            <a:picLocks noGrp="1" noChangeAspect="1"/>
          </p:cNvPicPr>
          <p:nvPr>
            <p:ph sz="half" idx="2"/>
          </p:nvPr>
        </p:nvPicPr>
        <p:blipFill>
          <a:blip r:embed="rId2" cstate="screen">
            <a:extLst>
              <a:ext uri="{28A0092B-C50C-407E-A947-70E740481C1C}">
                <a14:useLocalDpi xmlns:a14="http://schemas.microsoft.com/office/drawing/2010/main"/>
              </a:ext>
            </a:extLst>
          </a:blip>
          <a:stretch>
            <a:fillRect/>
          </a:stretch>
        </p:blipFill>
        <p:spPr>
          <a:xfrm>
            <a:off x="4535805" y="1920240"/>
            <a:ext cx="4330700" cy="3382645"/>
          </a:xfrm>
          <a:prstGeom prst="rect">
            <a:avLst/>
          </a:prstGeom>
        </p:spPr>
      </p:pic>
      <p:sp>
        <p:nvSpPr>
          <p:cNvPr id="6" name="文本框 5"/>
          <p:cNvSpPr txBox="1"/>
          <p:nvPr/>
        </p:nvSpPr>
        <p:spPr>
          <a:xfrm>
            <a:off x="4787900" y="1116330"/>
            <a:ext cx="3498215" cy="521970"/>
          </a:xfrm>
          <a:prstGeom prst="rect">
            <a:avLst/>
          </a:prstGeom>
          <a:noFill/>
        </p:spPr>
        <p:txBody>
          <a:bodyPr wrap="square" rtlCol="0">
            <a:spAutoFit/>
          </a:bodyPr>
          <a:lstStyle/>
          <a:p>
            <a:r>
              <a:rPr lang="zh-CN" altLang="en-US" sz="2800"/>
              <a:t>核心函数</a:t>
            </a:r>
            <a:r>
              <a:rPr lang="en-US" altLang="zh-CN" sz="2800"/>
              <a:t>env_alloc</a:t>
            </a:r>
          </a:p>
        </p:txBody>
      </p:sp>
    </p:spTree>
  </p:cSld>
  <p:clrMapOvr>
    <a:masterClrMapping/>
  </p:clrMapOvr>
  <p:transition>
    <p:wipe dir="r"/>
  </p:transition>
  <p:timing>
    <p:tnLst>
      <p:par>
        <p:cTn id="1" dur="indefinite" restart="never" nodeType="tmRoot"/>
      </p:par>
    </p:tn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初始化新进程的地址空间</a:t>
            </a:r>
            <a:endParaRPr lang="en-US" altLang="zh-CN"/>
          </a:p>
        </p:txBody>
      </p:sp>
      <p:sp>
        <p:nvSpPr>
          <p:cNvPr id="3" name="内容占位符 2"/>
          <p:cNvSpPr>
            <a:spLocks noGrp="1"/>
          </p:cNvSpPr>
          <p:nvPr>
            <p:ph sz="half" idx="1"/>
          </p:nvPr>
        </p:nvSpPr>
        <p:spPr>
          <a:xfrm>
            <a:off x="83127" y="946150"/>
            <a:ext cx="4411086" cy="5245100"/>
          </a:xfrm>
        </p:spPr>
        <p:txBody>
          <a:bodyPr/>
          <a:lstStyle/>
          <a:p>
            <a:r>
              <a:rPr lang="zh-CN" altLang="en-US" dirty="0"/>
              <a:t>Exercise 3.4 </a:t>
            </a:r>
            <a:endParaRPr lang="en-US" altLang="zh-CN" dirty="0"/>
          </a:p>
          <a:p>
            <a:r>
              <a:rPr lang="zh-CN" altLang="en-US" dirty="0"/>
              <a:t>env.c 中的env_setup_vm 函数的功能是初始化新进程地址空间中的内核部分</a:t>
            </a:r>
            <a:r>
              <a:rPr lang="zh-CN" altLang="en-US" dirty="0">
                <a:sym typeface="+mn-ea"/>
              </a:rPr>
              <a:t>。</a:t>
            </a:r>
          </a:p>
          <a:p>
            <a:endParaRPr lang="zh-CN" altLang="en-US" dirty="0">
              <a:sym typeface="+mn-ea"/>
            </a:endParaRPr>
          </a:p>
          <a:p>
            <a:r>
              <a:rPr lang="zh-CN" altLang="en-US" dirty="0"/>
              <a:t>具体任务</a:t>
            </a:r>
            <a:r>
              <a:rPr lang="en-US" altLang="zh-CN" dirty="0"/>
              <a:t>:</a:t>
            </a:r>
          </a:p>
          <a:p>
            <a:pPr marL="0" indent="0">
              <a:buNone/>
            </a:pPr>
            <a:r>
              <a:rPr lang="en-US" altLang="zh-CN" sz="1600" dirty="0"/>
              <a:t>1.</a:t>
            </a:r>
            <a:r>
              <a:rPr lang="zh-CN" altLang="en-US" sz="1600" dirty="0"/>
              <a:t>为新进程申请页目录，设置</a:t>
            </a:r>
            <a:r>
              <a:rPr lang="en-US" altLang="zh-CN" sz="1600" dirty="0">
                <a:sym typeface="+mn-ea"/>
              </a:rPr>
              <a:t>e-&gt;</a:t>
            </a:r>
            <a:r>
              <a:rPr lang="en-US" altLang="zh-CN" sz="1600" dirty="0" err="1">
                <a:sym typeface="+mn-ea"/>
              </a:rPr>
              <a:t>env_pgdir</a:t>
            </a:r>
            <a:r>
              <a:rPr lang="en-US" altLang="zh-CN" sz="1600" dirty="0">
                <a:sym typeface="+mn-ea"/>
              </a:rPr>
              <a:t> </a:t>
            </a:r>
          </a:p>
          <a:p>
            <a:pPr marL="0" indent="0">
              <a:buNone/>
            </a:pPr>
            <a:r>
              <a:rPr lang="zh-CN" altLang="en-US" sz="1600" dirty="0">
                <a:sym typeface="+mn-ea"/>
              </a:rPr>
              <a:t>和</a:t>
            </a:r>
            <a:r>
              <a:rPr lang="en-US" altLang="zh-CN" sz="1600" dirty="0">
                <a:sym typeface="+mn-ea"/>
              </a:rPr>
              <a:t>e-&gt;env_cr3 </a:t>
            </a:r>
            <a:r>
              <a:rPr lang="zh-CN" altLang="en-US" sz="1600" dirty="0">
                <a:sym typeface="+mn-ea"/>
              </a:rPr>
              <a:t>两个域</a:t>
            </a:r>
            <a:endParaRPr lang="zh-CN" altLang="en-US" sz="1600" dirty="0"/>
          </a:p>
          <a:p>
            <a:pPr marL="0" indent="0">
              <a:buNone/>
            </a:pPr>
            <a:r>
              <a:rPr lang="en-US" altLang="zh-CN" sz="1600" dirty="0"/>
              <a:t>2.</a:t>
            </a:r>
            <a:r>
              <a:rPr lang="zh-CN" altLang="en-US" sz="1600" dirty="0"/>
              <a:t>初始化</a:t>
            </a:r>
            <a:r>
              <a:rPr lang="zh-CN" altLang="en-US" sz="1600" dirty="0">
                <a:sym typeface="+mn-ea"/>
              </a:rPr>
              <a:t>新进程地址空间中的内核部分（红框）</a:t>
            </a:r>
          </a:p>
          <a:p>
            <a:pPr marL="0" indent="0">
              <a:buNone/>
            </a:pPr>
            <a:r>
              <a:rPr lang="en-US" altLang="zh-CN" sz="1600" dirty="0">
                <a:sym typeface="+mn-ea"/>
              </a:rPr>
              <a:t>3.</a:t>
            </a:r>
            <a:r>
              <a:rPr lang="zh-CN" altLang="en-US" sz="1600" dirty="0">
                <a:sym typeface="+mn-ea"/>
              </a:rPr>
              <a:t>结合系统自映射机制，设置指向页目录自身的页目录项（页表映射在</a:t>
            </a:r>
            <a:r>
              <a:rPr lang="en-US" altLang="zh-CN" sz="1600" dirty="0">
                <a:sym typeface="+mn-ea"/>
              </a:rPr>
              <a:t>UVPT</a:t>
            </a:r>
            <a:r>
              <a:rPr lang="zh-CN" altLang="en-US" sz="1600" dirty="0">
                <a:sym typeface="+mn-ea"/>
              </a:rPr>
              <a:t>起始的虚拟地址）</a:t>
            </a:r>
          </a:p>
          <a:p>
            <a:pPr marL="0" indent="0">
              <a:buNone/>
            </a:pPr>
            <a:endParaRPr lang="en-US" altLang="zh-CN" sz="1600" dirty="0"/>
          </a:p>
        </p:txBody>
      </p:sp>
      <p:sp>
        <p:nvSpPr>
          <p:cNvPr id="6" name="文本框 5"/>
          <p:cNvSpPr txBox="1"/>
          <p:nvPr/>
        </p:nvSpPr>
        <p:spPr>
          <a:xfrm>
            <a:off x="4695190" y="6294120"/>
            <a:ext cx="3922395" cy="645160"/>
          </a:xfrm>
          <a:prstGeom prst="rect">
            <a:avLst/>
          </a:prstGeom>
          <a:noFill/>
        </p:spPr>
        <p:txBody>
          <a:bodyPr wrap="square" rtlCol="0">
            <a:spAutoFit/>
          </a:bodyPr>
          <a:lstStyle/>
          <a:p>
            <a:r>
              <a:rPr lang="zh-CN" altLang="en-US" sz="1800" b="1" dirty="0">
                <a:sym typeface="+mn-ea"/>
              </a:rPr>
              <a:t>我们</a:t>
            </a:r>
            <a:r>
              <a:rPr lang="en-US" altLang="zh-CN" sz="1800" b="1" dirty="0">
                <a:sym typeface="+mn-ea"/>
              </a:rPr>
              <a:t>MOS</a:t>
            </a:r>
            <a:r>
              <a:rPr lang="zh-CN" altLang="en-US" sz="1800" b="1" dirty="0">
                <a:sym typeface="+mn-ea"/>
              </a:rPr>
              <a:t>操作系统的地址空间结构</a:t>
            </a:r>
            <a:endParaRPr lang="zh-CN" altLang="en-US" sz="1800" b="1" dirty="0"/>
          </a:p>
          <a:p>
            <a:endParaRPr lang="zh-CN" altLang="en-US" sz="1800" dirty="0"/>
          </a:p>
        </p:txBody>
      </p:sp>
      <p:pic>
        <p:nvPicPr>
          <p:cNvPr id="9" name="图片 8">
            <a:extLst>
              <a:ext uri="{FF2B5EF4-FFF2-40B4-BE49-F238E27FC236}">
                <a16:creationId xmlns="" xmlns:a16="http://schemas.microsoft.com/office/drawing/2014/main" id="{F4DFCF68-976B-4F49-8CC3-998A84E5711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412924" y="1257300"/>
            <a:ext cx="4731076" cy="4655499"/>
          </a:xfrm>
          <a:prstGeom prst="rect">
            <a:avLst/>
          </a:prstGeom>
        </p:spPr>
      </p:pic>
      <p:sp>
        <p:nvSpPr>
          <p:cNvPr id="10" name="矩形 9">
            <a:extLst>
              <a:ext uri="{FF2B5EF4-FFF2-40B4-BE49-F238E27FC236}">
                <a16:creationId xmlns="" xmlns:a16="http://schemas.microsoft.com/office/drawing/2014/main" id="{7469C01F-384F-9446-B2BC-6ECCB675EBBB}"/>
              </a:ext>
            </a:extLst>
          </p:cNvPr>
          <p:cNvSpPr/>
          <p:nvPr/>
        </p:nvSpPr>
        <p:spPr bwMode="auto">
          <a:xfrm>
            <a:off x="4494213" y="1357313"/>
            <a:ext cx="4464050" cy="2471737"/>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36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p:wipe dir="r"/>
  </p:transition>
  <p:timing>
    <p:tnLst>
      <p:par>
        <p:cTn id="1" dur="indefinite" restart="never" nodeType="tmRoot"/>
      </p:par>
    </p:tn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进程的</a:t>
            </a:r>
            <a:r>
              <a:rPr lang="en-US" altLang="zh-CN">
                <a:sym typeface="+mn-ea"/>
              </a:rPr>
              <a:t>SR(status register) 寄存器</a:t>
            </a:r>
            <a:endParaRPr lang="zh-CN" altLang="en-US"/>
          </a:p>
        </p:txBody>
      </p:sp>
      <p:pic>
        <p:nvPicPr>
          <p:cNvPr id="5" name="内容占位符 4"/>
          <p:cNvPicPr>
            <a:picLocks noGrp="1" noChangeAspect="1"/>
          </p:cNvPicPr>
          <p:nvPr>
            <p:ph sz="half" idx="1"/>
          </p:nvPr>
        </p:nvPicPr>
        <p:blipFill>
          <a:blip r:embed="rId2"/>
          <a:stretch>
            <a:fillRect/>
          </a:stretch>
        </p:blipFill>
        <p:spPr>
          <a:xfrm>
            <a:off x="813435" y="946150"/>
            <a:ext cx="7516495" cy="2505075"/>
          </a:xfrm>
          <a:prstGeom prst="rect">
            <a:avLst/>
          </a:prstGeom>
        </p:spPr>
      </p:pic>
      <p:sp>
        <p:nvSpPr>
          <p:cNvPr id="8" name="文本框 7"/>
          <p:cNvSpPr txBox="1"/>
          <p:nvPr/>
        </p:nvSpPr>
        <p:spPr>
          <a:xfrm>
            <a:off x="343535" y="3273425"/>
            <a:ext cx="8455660" cy="3461385"/>
          </a:xfrm>
          <a:prstGeom prst="rect">
            <a:avLst/>
          </a:prstGeom>
          <a:noFill/>
        </p:spPr>
        <p:txBody>
          <a:bodyPr wrap="square" rtlCol="0">
            <a:spAutoFit/>
          </a:bodyPr>
          <a:lstStyle/>
          <a:p>
            <a:r>
              <a:rPr lang="zh-CN" altLang="en-US" sz="1400">
                <a:sym typeface="+mn-ea"/>
              </a:rPr>
              <a:t>第28bit 设置为1，表示处于用户模式下。</a:t>
            </a:r>
            <a:endParaRPr lang="zh-CN" altLang="en-US" sz="1400"/>
          </a:p>
          <a:p>
            <a:r>
              <a:rPr lang="zh-CN" altLang="en-US" sz="1400">
                <a:sym typeface="+mn-ea"/>
              </a:rPr>
              <a:t>第12bit 设置为1，表示4 号中断可以被响应。</a:t>
            </a:r>
            <a:endParaRPr lang="zh-CN" altLang="en-US" sz="1400"/>
          </a:p>
          <a:p>
            <a:endParaRPr lang="zh-CN" altLang="en-US" sz="1400"/>
          </a:p>
          <a:p>
            <a:r>
              <a:rPr lang="zh-CN" altLang="en-US" sz="1400">
                <a:sym typeface="+mn-ea"/>
              </a:rPr>
              <a:t>R3000 的SR 寄存器的低六位是一个二重栈的结构。KUo 和IEo 是一组，每当中断发生的时候，硬件自动会将KUp 和IEp 的数值拷贝到这里；KUp 和IEp 是一组，当中断发生的时候，硬件会把KUc 和IEc 的数值拷贝到这里。其中KU 表示是否位于内核模式下，为1 表示位于内核模式下；IE 表示中断是否开启，为1 表示开启，否则不开启2。</a:t>
            </a:r>
            <a:endParaRPr lang="zh-CN" altLang="en-US" sz="1400"/>
          </a:p>
          <a:p>
            <a:r>
              <a:rPr lang="zh-CN" altLang="en-US" sz="1400">
                <a:sym typeface="+mn-ea"/>
              </a:rPr>
              <a:t>而每当rfe 指令调用的时候，就会进行上面操作的逆操作。</a:t>
            </a:r>
          </a:p>
          <a:p>
            <a:r>
              <a:rPr lang="zh-CN" altLang="en-US" sz="1400">
                <a:sym typeface="+mn-ea"/>
              </a:rPr>
              <a:t>下面这一段代码在运行第一个进程前是一定要执行的，所以就一定会执行rfe这条指令。</a:t>
            </a:r>
            <a:endParaRPr lang="zh-CN" altLang="en-US" sz="1400"/>
          </a:p>
          <a:p>
            <a:endParaRPr lang="zh-CN" altLang="en-US" sz="1400"/>
          </a:p>
          <a:p>
            <a:endParaRPr lang="zh-CN" altLang="en-US" sz="1400">
              <a:sym typeface="+mn-ea"/>
            </a:endParaRPr>
          </a:p>
          <a:p>
            <a:endParaRPr lang="zh-CN" altLang="en-US" sz="1400">
              <a:sym typeface="+mn-ea"/>
            </a:endParaRPr>
          </a:p>
          <a:p>
            <a:r>
              <a:rPr lang="zh-CN" altLang="en-US" sz="1400">
                <a:sym typeface="+mn-ea"/>
              </a:rPr>
              <a:t>我们status 后六位是设置为00</a:t>
            </a:r>
            <a:r>
              <a:rPr lang="en-US" altLang="zh-CN" sz="1400">
                <a:sym typeface="+mn-ea"/>
              </a:rPr>
              <a:t>1</a:t>
            </a:r>
            <a:r>
              <a:rPr lang="zh-CN" altLang="en-US" sz="1400">
                <a:sym typeface="+mn-ea"/>
              </a:rPr>
              <a:t>100b了。当运行第一个进程前，运行上述代码到rfe的时候，就会将KUp 和IEp 拷贝回KUc 和IEc，令status 为0000</a:t>
            </a:r>
            <a:r>
              <a:rPr lang="en-US" altLang="zh-CN" sz="1400">
                <a:sym typeface="+mn-ea"/>
              </a:rPr>
              <a:t>1</a:t>
            </a:r>
            <a:r>
              <a:rPr lang="zh-CN" altLang="en-US" sz="1400">
                <a:sym typeface="+mn-ea"/>
              </a:rPr>
              <a:t>1b，最后两位KUc,IEc 为[</a:t>
            </a:r>
            <a:r>
              <a:rPr lang="en-US" altLang="zh-CN" sz="1400">
                <a:sym typeface="+mn-ea"/>
              </a:rPr>
              <a:t>1</a:t>
            </a:r>
            <a:r>
              <a:rPr lang="zh-CN" altLang="en-US" sz="1400">
                <a:sym typeface="+mn-ea"/>
              </a:rPr>
              <a:t>,1]，表示开启了中断。之后第一个进程成功运行，这时操作系统也可以正常响应中断。</a:t>
            </a:r>
            <a:endParaRPr lang="en-US" altLang="zh-CN" sz="1400">
              <a:sym typeface="+mn-ea"/>
            </a:endParaRPr>
          </a:p>
          <a:p>
            <a:endParaRPr lang="zh-CN" altLang="en-US" sz="900"/>
          </a:p>
        </p:txBody>
      </p:sp>
      <p:pic>
        <p:nvPicPr>
          <p:cNvPr id="9" name="图片 8"/>
          <p:cNvPicPr>
            <a:picLocks noChangeAspect="1"/>
          </p:cNvPicPr>
          <p:nvPr/>
        </p:nvPicPr>
        <p:blipFill>
          <a:blip r:embed="rId3"/>
          <a:stretch>
            <a:fillRect/>
          </a:stretch>
        </p:blipFill>
        <p:spPr>
          <a:xfrm>
            <a:off x="490220" y="5248275"/>
            <a:ext cx="4092575" cy="586740"/>
          </a:xfrm>
          <a:prstGeom prst="rect">
            <a:avLst/>
          </a:prstGeom>
        </p:spPr>
      </p:pic>
    </p:spTree>
  </p:cSld>
  <p:clrMapOvr>
    <a:masterClrMapping/>
  </p:clrMapOvr>
  <p:transition>
    <p:wipe dir="r"/>
  </p:transition>
  <p:timing>
    <p:tnLst>
      <p:par>
        <p:cTn id="1" dur="indefinite" restart="never" nodeType="tmRoot"/>
      </p:par>
    </p:tn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完成</a:t>
            </a:r>
            <a:r>
              <a:rPr lang="en-US" altLang="zh-CN" dirty="0" err="1"/>
              <a:t>env_alloc</a:t>
            </a:r>
            <a:endParaRPr lang="en-US" altLang="zh-CN" dirty="0"/>
          </a:p>
        </p:txBody>
      </p:sp>
      <p:sp>
        <p:nvSpPr>
          <p:cNvPr id="3" name="内容占位符 2"/>
          <p:cNvSpPr>
            <a:spLocks noGrp="1"/>
          </p:cNvSpPr>
          <p:nvPr>
            <p:ph sz="half" idx="1"/>
          </p:nvPr>
        </p:nvSpPr>
        <p:spPr>
          <a:xfrm>
            <a:off x="276224" y="946150"/>
            <a:ext cx="8725271" cy="5245100"/>
          </a:xfrm>
        </p:spPr>
        <p:txBody>
          <a:bodyPr/>
          <a:lstStyle/>
          <a:p>
            <a:r>
              <a:rPr lang="zh-CN" altLang="en-US" dirty="0"/>
              <a:t>Exercise 3.5</a:t>
            </a:r>
          </a:p>
          <a:p>
            <a:r>
              <a:rPr lang="zh-CN" altLang="en-US" dirty="0"/>
              <a:t>从空闲进程控制块链表中获得一个空闲的进程控制块（先不删除）。</a:t>
            </a:r>
          </a:p>
          <a:p>
            <a:r>
              <a:rPr lang="zh-CN" altLang="en-US" dirty="0"/>
              <a:t>调用</a:t>
            </a:r>
            <a:r>
              <a:rPr lang="zh-CN" altLang="en-US" dirty="0">
                <a:sym typeface="+mn-ea"/>
              </a:rPr>
              <a:t>env_setup_vm 函数初始化新进程的地址空间。</a:t>
            </a:r>
          </a:p>
          <a:p>
            <a:r>
              <a:rPr lang="zh-CN" altLang="en-US" dirty="0"/>
              <a:t>初始化进程控制块中的一些域</a:t>
            </a:r>
          </a:p>
          <a:p>
            <a:r>
              <a:rPr lang="zh-CN" altLang="en-US" dirty="0"/>
              <a:t>从</a:t>
            </a:r>
            <a:r>
              <a:rPr lang="zh-CN" altLang="en-US" dirty="0">
                <a:sym typeface="+mn-ea"/>
              </a:rPr>
              <a:t>空闲进程控制块链表中删除该进程控制块。</a:t>
            </a:r>
          </a:p>
        </p:txBody>
      </p:sp>
      <p:pic>
        <p:nvPicPr>
          <p:cNvPr id="5" name="图片 4">
            <a:extLst>
              <a:ext uri="{FF2B5EF4-FFF2-40B4-BE49-F238E27FC236}">
                <a16:creationId xmlns="" xmlns:a16="http://schemas.microsoft.com/office/drawing/2014/main" id="{C8D189F3-4922-4B4B-AD72-081B620634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783261" y="4174178"/>
            <a:ext cx="5617029" cy="2624447"/>
          </a:xfrm>
          <a:prstGeom prst="rect">
            <a:avLst/>
          </a:prstGeom>
          <a:ln>
            <a:solidFill>
              <a:schemeClr val="tx1"/>
            </a:solidFill>
          </a:ln>
        </p:spPr>
      </p:pic>
    </p:spTree>
  </p:cSld>
  <p:clrMapOvr>
    <a:masterClrMapping/>
  </p:clrMapOvr>
  <p:transition>
    <p:wipe dir="r"/>
  </p:transition>
  <p:timing>
    <p:tnLst>
      <p:par>
        <p:cTn id="1" dur="indefinite" restart="never" nodeType="tmRoot"/>
      </p:par>
    </p:tn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加载二进制镜像</a:t>
            </a:r>
          </a:p>
        </p:txBody>
      </p:sp>
      <p:sp>
        <p:nvSpPr>
          <p:cNvPr id="3" name="内容占位符 2"/>
          <p:cNvSpPr>
            <a:spLocks noGrp="1"/>
          </p:cNvSpPr>
          <p:nvPr>
            <p:ph sz="half" idx="1"/>
          </p:nvPr>
        </p:nvSpPr>
        <p:spPr>
          <a:xfrm>
            <a:off x="276224" y="946150"/>
            <a:ext cx="4438279" cy="5245100"/>
          </a:xfrm>
        </p:spPr>
        <p:txBody>
          <a:bodyPr/>
          <a:lstStyle/>
          <a:p>
            <a:endParaRPr lang="en-US" altLang="zh-CN" dirty="0"/>
          </a:p>
          <a:p>
            <a:r>
              <a:rPr lang="zh-CN" altLang="en-US" dirty="0"/>
              <a:t>进程是程序的一次运行，所以我们要为进程准备即将执行的代码和数据。</a:t>
            </a:r>
          </a:p>
          <a:p>
            <a:endParaRPr lang="zh-CN" altLang="en-US" dirty="0"/>
          </a:p>
          <a:p>
            <a:r>
              <a:rPr lang="zh-CN" altLang="en-US" dirty="0"/>
              <a:t>右侧两个练习需要完成的函数的作用是加载ELF （文件）中的所有内容到内存。</a:t>
            </a:r>
          </a:p>
        </p:txBody>
      </p:sp>
      <p:sp>
        <p:nvSpPr>
          <p:cNvPr id="4" name="内容占位符 3"/>
          <p:cNvSpPr>
            <a:spLocks noGrp="1"/>
          </p:cNvSpPr>
          <p:nvPr>
            <p:ph sz="half" idx="2"/>
          </p:nvPr>
        </p:nvSpPr>
        <p:spPr>
          <a:xfrm>
            <a:off x="4797631" y="736662"/>
            <a:ext cx="3825669" cy="5245100"/>
          </a:xfrm>
        </p:spPr>
        <p:txBody>
          <a:bodyPr/>
          <a:lstStyle/>
          <a:p>
            <a:endParaRPr lang="en-US" altLang="zh-CN" dirty="0"/>
          </a:p>
          <a:p>
            <a:r>
              <a:rPr lang="zh-CN" altLang="en-US" dirty="0"/>
              <a:t>Exercise 3.6 </a:t>
            </a:r>
          </a:p>
          <a:p>
            <a:pPr marL="0" indent="0">
              <a:buNone/>
            </a:pPr>
            <a:r>
              <a:rPr lang="zh-CN" altLang="en-US" dirty="0"/>
              <a:t>填充load_icode_mapper 函数。</a:t>
            </a:r>
          </a:p>
          <a:p>
            <a:pPr marL="0" indent="0">
              <a:buNone/>
            </a:pPr>
            <a:endParaRPr lang="zh-CN" altLang="en-US" dirty="0"/>
          </a:p>
          <a:p>
            <a:r>
              <a:rPr lang="zh-CN" altLang="en-US" dirty="0"/>
              <a:t>Exercise 3.7 </a:t>
            </a:r>
          </a:p>
          <a:p>
            <a:pPr marL="0" indent="0">
              <a:buNone/>
            </a:pPr>
            <a:r>
              <a:rPr lang="zh-CN" altLang="en-US" dirty="0"/>
              <a:t>填充load_elf 函数和load_icode 函数。</a:t>
            </a:r>
          </a:p>
          <a:p>
            <a:endParaRPr lang="zh-CN" altLang="en-US" dirty="0"/>
          </a:p>
        </p:txBody>
      </p:sp>
    </p:spTree>
  </p:cSld>
  <p:clrMapOvr>
    <a:masterClrMapping/>
  </p:clrMapOvr>
  <p:transition>
    <p:wipe dir="r"/>
  </p:transition>
  <p:timing>
    <p:tnLst>
      <p:par>
        <p:cTn id="1" dur="indefinite" restart="never" nodeType="tmRoot"/>
      </p:par>
    </p:tnLst>
  </p:timing>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load_icode_mapper 函数</a:t>
            </a:r>
            <a:endParaRPr lang="zh-CN" altLang="en-US"/>
          </a:p>
        </p:txBody>
      </p:sp>
      <p:sp>
        <p:nvSpPr>
          <p:cNvPr id="3" name="内容占位符 2"/>
          <p:cNvSpPr>
            <a:spLocks noGrp="1"/>
          </p:cNvSpPr>
          <p:nvPr>
            <p:ph sz="half" idx="1"/>
          </p:nvPr>
        </p:nvSpPr>
        <p:spPr>
          <a:xfrm>
            <a:off x="276225" y="946150"/>
            <a:ext cx="8535266" cy="5245100"/>
          </a:xfrm>
        </p:spPr>
        <p:txBody>
          <a:bodyPr/>
          <a:lstStyle/>
          <a:p>
            <a:endParaRPr lang="en-US" altLang="zh-CN" dirty="0"/>
          </a:p>
          <a:p>
            <a:r>
              <a:rPr lang="zh-CN" altLang="en-US" dirty="0"/>
              <a:t>这是一个</a:t>
            </a:r>
            <a:r>
              <a:rPr lang="zh-CN" altLang="en-US" dirty="0">
                <a:solidFill>
                  <a:srgbClr val="FF0000"/>
                </a:solidFill>
              </a:rPr>
              <a:t>回调函数</a:t>
            </a:r>
            <a:r>
              <a:rPr lang="zh-CN" altLang="en-US" dirty="0"/>
              <a:t>，会被</a:t>
            </a:r>
            <a:r>
              <a:rPr lang="en-US" altLang="zh-CN" dirty="0" err="1"/>
              <a:t>load_elf</a:t>
            </a:r>
            <a:r>
              <a:rPr lang="zh-CN" altLang="en-US" dirty="0"/>
              <a:t>函数调用，它的作用是映射二进制镜像的一段长度为</a:t>
            </a:r>
            <a:r>
              <a:rPr lang="en-US" altLang="zh-CN" dirty="0" err="1"/>
              <a:t>bin_size</a:t>
            </a:r>
            <a:r>
              <a:rPr lang="zh-CN" altLang="en-US" dirty="0"/>
              <a:t>的内容到指定虚拟地址</a:t>
            </a:r>
            <a:r>
              <a:rPr lang="en-US" altLang="zh-CN" dirty="0" err="1"/>
              <a:t>va</a:t>
            </a:r>
            <a:r>
              <a:rPr lang="zh-CN" altLang="en-US" dirty="0"/>
              <a:t>。</a:t>
            </a:r>
          </a:p>
          <a:p>
            <a:r>
              <a:rPr lang="zh-CN" altLang="en-US" dirty="0"/>
              <a:t>如果该段在文件中的内容的大小达不到</a:t>
            </a:r>
            <a:r>
              <a:rPr lang="en-US" altLang="zh-CN" dirty="0"/>
              <a:t>ELF</a:t>
            </a:r>
            <a:r>
              <a:rPr lang="zh-CN" altLang="en-US" dirty="0"/>
              <a:t>中该段在内存中所应有的大小</a:t>
            </a:r>
            <a:r>
              <a:rPr lang="en-US" altLang="zh-CN" dirty="0"/>
              <a:t>(</a:t>
            </a:r>
            <a:r>
              <a:rPr lang="en-US" altLang="zh-CN" dirty="0" err="1"/>
              <a:t>sgsize</a:t>
            </a:r>
            <a:r>
              <a:rPr lang="en-US" altLang="zh-CN" dirty="0"/>
              <a:t>)</a:t>
            </a:r>
            <a:r>
              <a:rPr lang="zh-CN" altLang="en-US" dirty="0"/>
              <a:t>，那么余下的部分用0来填充。</a:t>
            </a:r>
          </a:p>
        </p:txBody>
      </p:sp>
      <p:pic>
        <p:nvPicPr>
          <p:cNvPr id="8" name="内容占位符 7">
            <a:extLst>
              <a:ext uri="{FF2B5EF4-FFF2-40B4-BE49-F238E27FC236}">
                <a16:creationId xmlns="" xmlns:a16="http://schemas.microsoft.com/office/drawing/2014/main" id="{0BE8A329-6FD1-AB47-902B-9E9253566240}"/>
              </a:ext>
            </a:extLst>
          </p:cNvPr>
          <p:cNvPicPr>
            <a:picLocks noGrp="1" noChangeAspect="1"/>
          </p:cNvPicPr>
          <p:nvPr>
            <p:ph sz="half" idx="2"/>
          </p:nvPr>
        </p:nvPicPr>
        <p:blipFill rotWithShape="1">
          <a:blip r:embed="rId2" cstate="screen">
            <a:extLst>
              <a:ext uri="{28A0092B-C50C-407E-A947-70E740481C1C}">
                <a14:useLocalDpi xmlns:a14="http://schemas.microsoft.com/office/drawing/2010/main"/>
              </a:ext>
            </a:extLst>
          </a:blip>
          <a:srcRect/>
          <a:stretch/>
        </p:blipFill>
        <p:spPr>
          <a:xfrm>
            <a:off x="2787155" y="3808041"/>
            <a:ext cx="5145561" cy="2960787"/>
          </a:xfrm>
          <a:ln>
            <a:solidFill>
              <a:schemeClr val="tx1"/>
            </a:solidFill>
          </a:ln>
        </p:spPr>
      </p:pic>
    </p:spTree>
  </p:cSld>
  <p:clrMapOvr>
    <a:masterClrMapping/>
  </p:clrMapOvr>
  <p:transition>
    <p:wipe dir="r"/>
  </p:transition>
  <p:timing>
    <p:tnLst>
      <p:par>
        <p:cTn id="1" dur="indefinite" restart="never" nodeType="tmRoot"/>
      </p:par>
    </p:tnLst>
  </p:timing>
  <p:extLst mod="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load_elf 函数</a:t>
            </a:r>
            <a:endParaRPr lang="zh-CN" altLang="en-US"/>
          </a:p>
        </p:txBody>
      </p:sp>
      <p:sp>
        <p:nvSpPr>
          <p:cNvPr id="3" name="内容占位符 2"/>
          <p:cNvSpPr>
            <a:spLocks noGrp="1"/>
          </p:cNvSpPr>
          <p:nvPr>
            <p:ph sz="half" idx="1"/>
          </p:nvPr>
        </p:nvSpPr>
        <p:spPr>
          <a:xfrm>
            <a:off x="276224" y="946150"/>
            <a:ext cx="8482013" cy="5245100"/>
          </a:xfrm>
        </p:spPr>
        <p:txBody>
          <a:bodyPr/>
          <a:lstStyle/>
          <a:p>
            <a:endParaRPr lang="en-US" altLang="zh-CN" sz="2400" dirty="0"/>
          </a:p>
          <a:p>
            <a:r>
              <a:rPr lang="zh-CN" altLang="en-US" sz="2400" dirty="0"/>
              <a:t>load_elf() 函数完成了解析ELF 文件的任务，并且通过调用</a:t>
            </a:r>
            <a:r>
              <a:rPr lang="zh-CN" altLang="en-US" sz="2400" dirty="0">
                <a:sym typeface="+mn-ea"/>
              </a:rPr>
              <a:t>load_icode_mapper函数</a:t>
            </a:r>
            <a:r>
              <a:rPr lang="zh-CN" altLang="en-US" sz="2400" dirty="0"/>
              <a:t>将ELF 文件的各个segment 加载到内存。</a:t>
            </a:r>
          </a:p>
          <a:p>
            <a:r>
              <a:rPr lang="zh-CN" altLang="en-US" sz="2400" dirty="0"/>
              <a:t>每当load_elf() 函数解析到</a:t>
            </a:r>
            <a:r>
              <a:rPr lang="en-US" altLang="zh-CN" sz="2400" dirty="0"/>
              <a:t/>
            </a:r>
            <a:br>
              <a:rPr lang="en-US" altLang="zh-CN" sz="2400" dirty="0"/>
            </a:br>
            <a:r>
              <a:rPr lang="zh-CN" altLang="en-US" sz="2400" dirty="0"/>
              <a:t>一个需要加载的segment，</a:t>
            </a:r>
            <a:r>
              <a:rPr lang="en-US" altLang="zh-CN" sz="2400" dirty="0"/>
              <a:t/>
            </a:r>
            <a:br>
              <a:rPr lang="en-US" altLang="zh-CN" sz="2400" dirty="0"/>
            </a:br>
            <a:r>
              <a:rPr lang="zh-CN" altLang="en-US" sz="2400" dirty="0"/>
              <a:t>会将ELF 文件里与加载有关</a:t>
            </a:r>
            <a:r>
              <a:rPr lang="en-US" altLang="zh-CN" sz="2400" dirty="0"/>
              <a:t/>
            </a:r>
            <a:br>
              <a:rPr lang="en-US" altLang="zh-CN" sz="2400" dirty="0"/>
            </a:br>
            <a:r>
              <a:rPr lang="zh-CN" altLang="en-US" sz="2400" dirty="0"/>
              <a:t>的信息作为参数传递给</a:t>
            </a:r>
            <a:r>
              <a:rPr lang="en-US" altLang="zh-CN" sz="2400" dirty="0"/>
              <a:t/>
            </a:r>
            <a:br>
              <a:rPr lang="en-US" altLang="zh-CN" sz="2400" dirty="0"/>
            </a:br>
            <a:r>
              <a:rPr lang="zh-CN" altLang="en-US" sz="2400" dirty="0">
                <a:sym typeface="+mn-ea"/>
              </a:rPr>
              <a:t>load_icode_mapper函数</a:t>
            </a:r>
            <a:r>
              <a:rPr lang="zh-CN" altLang="en-US" sz="2400" dirty="0"/>
              <a:t>。</a:t>
            </a:r>
          </a:p>
          <a:p>
            <a:r>
              <a:rPr lang="zh-CN" altLang="en-US" sz="2400" dirty="0">
                <a:sym typeface="+mn-ea"/>
              </a:rPr>
              <a:t>load_icode_mapper</a:t>
            </a:r>
            <a:r>
              <a:rPr lang="zh-CN" altLang="en-US" sz="2400" dirty="0"/>
              <a:t>函数完成</a:t>
            </a:r>
            <a:r>
              <a:rPr lang="en-US" altLang="zh-CN" sz="2400" dirty="0"/>
              <a:t/>
            </a:r>
            <a:br>
              <a:rPr lang="en-US" altLang="zh-CN" sz="2400" dirty="0"/>
            </a:br>
            <a:r>
              <a:rPr lang="zh-CN" altLang="en-US" sz="2400" dirty="0"/>
              <a:t>加载单个segment 的过程。</a:t>
            </a:r>
          </a:p>
        </p:txBody>
      </p:sp>
      <p:pic>
        <p:nvPicPr>
          <p:cNvPr id="6" name="图片 5">
            <a:extLst>
              <a:ext uri="{FF2B5EF4-FFF2-40B4-BE49-F238E27FC236}">
                <a16:creationId xmlns="" xmlns:a16="http://schemas.microsoft.com/office/drawing/2014/main" id="{6E8EE03B-C6F5-FE49-B256-B03D66AEFB2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429124" y="2531761"/>
            <a:ext cx="4562867" cy="4130182"/>
          </a:xfrm>
          <a:prstGeom prst="rect">
            <a:avLst/>
          </a:prstGeom>
          <a:ln>
            <a:solidFill>
              <a:schemeClr val="tx1"/>
            </a:solidFill>
          </a:ln>
        </p:spPr>
      </p:pic>
    </p:spTree>
  </p:cSld>
  <p:clrMapOvr>
    <a:masterClrMapping/>
  </p:clrMapOvr>
  <p:transition>
    <p:wipe dir="r"/>
  </p:transition>
  <p:timing>
    <p:tnLst>
      <p:par>
        <p:cTn id="1" dur="indefinite" restart="never" nodeType="tmRoot"/>
      </p:par>
    </p:tnLst>
  </p:timing>
  <p:extLst mod="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load_icode 函数</a:t>
            </a:r>
            <a:endParaRPr lang="zh-CN" altLang="en-US"/>
          </a:p>
        </p:txBody>
      </p:sp>
      <p:sp>
        <p:nvSpPr>
          <p:cNvPr id="3" name="内容占位符 2"/>
          <p:cNvSpPr>
            <a:spLocks noGrp="1"/>
          </p:cNvSpPr>
          <p:nvPr>
            <p:ph sz="half" idx="1"/>
          </p:nvPr>
        </p:nvSpPr>
        <p:spPr/>
        <p:txBody>
          <a:bodyPr/>
          <a:lstStyle/>
          <a:p>
            <a:endParaRPr lang="en-US" altLang="zh-CN" sz="2400" dirty="0"/>
          </a:p>
          <a:p>
            <a:r>
              <a:rPr lang="zh-CN" altLang="en-US" sz="2400" dirty="0"/>
              <a:t>申请一页内存。</a:t>
            </a:r>
          </a:p>
          <a:p>
            <a:r>
              <a:rPr lang="zh-CN" altLang="en-US" sz="2400" dirty="0"/>
              <a:t>用第一步申请的页面来初始化一个进程的栈。</a:t>
            </a:r>
          </a:p>
          <a:p>
            <a:r>
              <a:rPr lang="zh-CN" altLang="en-US" sz="2400" dirty="0"/>
              <a:t>通过调用load_elf() 函数来将ELF 文件真正加载到内存中。</a:t>
            </a:r>
          </a:p>
          <a:p>
            <a:r>
              <a:rPr lang="zh-CN" altLang="en-US" sz="2400" dirty="0"/>
              <a:t>这里仅做一点提醒：请将load_icode_mapper() 这个函数作为参数传入到load_elf() 中。</a:t>
            </a:r>
          </a:p>
          <a:p>
            <a:r>
              <a:rPr lang="zh-CN" altLang="en-US" sz="2400" dirty="0"/>
              <a:t>设置进程的</a:t>
            </a:r>
            <a:r>
              <a:rPr lang="en-US" altLang="zh-CN" sz="2400" dirty="0"/>
              <a:t>pc</a:t>
            </a:r>
            <a:r>
              <a:rPr lang="zh-CN" altLang="en-US" sz="2400" dirty="0"/>
              <a:t>寄存器。</a:t>
            </a:r>
          </a:p>
        </p:txBody>
      </p:sp>
      <p:pic>
        <p:nvPicPr>
          <p:cNvPr id="11" name="内容占位符 10">
            <a:extLst>
              <a:ext uri="{FF2B5EF4-FFF2-40B4-BE49-F238E27FC236}">
                <a16:creationId xmlns="" xmlns:a16="http://schemas.microsoft.com/office/drawing/2014/main" id="{EBC90F30-69F3-C542-BBD8-9D66E6EE4CAC}"/>
              </a:ext>
            </a:extLst>
          </p:cNvPr>
          <p:cNvPicPr>
            <a:picLocks noGrp="1" noChangeAspect="1"/>
          </p:cNvPicPr>
          <p:nvPr>
            <p:ph sz="half" idx="2"/>
          </p:nvPr>
        </p:nvPicPr>
        <p:blipFill rotWithShape="1">
          <a:blip r:embed="rId2" cstate="screen">
            <a:extLst>
              <a:ext uri="{28A0092B-C50C-407E-A947-70E740481C1C}">
                <a14:useLocalDpi xmlns:a14="http://schemas.microsoft.com/office/drawing/2010/main"/>
              </a:ext>
            </a:extLst>
          </a:blip>
          <a:srcRect/>
          <a:stretch/>
        </p:blipFill>
        <p:spPr>
          <a:xfrm>
            <a:off x="4646613" y="1870952"/>
            <a:ext cx="4219575" cy="3395496"/>
          </a:xfrm>
          <a:prstGeom prst="rect">
            <a:avLst/>
          </a:prstGeom>
          <a:ln>
            <a:solidFill>
              <a:schemeClr val="tx1"/>
            </a:solidFill>
          </a:ln>
        </p:spPr>
      </p:pic>
    </p:spTree>
  </p:cSld>
  <p:clrMapOvr>
    <a:masterClrMapping/>
  </p:clrMapOvr>
  <p:transition>
    <p:wipe dir="r"/>
  </p:transition>
  <p:timing>
    <p:tnLst>
      <p:par>
        <p:cTn id="1" dur="indefinite" restart="never" nodeType="tmRoot"/>
      </p:par>
    </p:tnLst>
  </p:timing>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创建进程</a:t>
            </a:r>
          </a:p>
        </p:txBody>
      </p:sp>
      <p:sp>
        <p:nvSpPr>
          <p:cNvPr id="3" name="内容占位符 2"/>
          <p:cNvSpPr>
            <a:spLocks noGrp="1"/>
          </p:cNvSpPr>
          <p:nvPr>
            <p:ph sz="half" idx="1"/>
          </p:nvPr>
        </p:nvSpPr>
        <p:spPr>
          <a:xfrm>
            <a:off x="276225" y="946150"/>
            <a:ext cx="4092576" cy="5634355"/>
          </a:xfrm>
        </p:spPr>
        <p:txBody>
          <a:bodyPr/>
          <a:lstStyle/>
          <a:p>
            <a:r>
              <a:rPr lang="zh-CN" altLang="en-US" dirty="0">
                <a:sym typeface="+mn-ea"/>
              </a:rPr>
              <a:t>env_create_priority</a:t>
            </a:r>
            <a:r>
              <a:rPr lang="zh-CN" altLang="en-US" dirty="0"/>
              <a:t>函数就是对之前部分函数的封装。</a:t>
            </a:r>
          </a:p>
          <a:p>
            <a:r>
              <a:rPr lang="zh-CN" altLang="en-US" sz="2400" dirty="0"/>
              <a:t>主要有以下几步：</a:t>
            </a:r>
          </a:p>
          <a:p>
            <a:pPr lvl="1"/>
            <a:r>
              <a:rPr lang="zh-CN" altLang="en-US" sz="2000" dirty="0"/>
              <a:t>分配一个新的Env 结构体。</a:t>
            </a:r>
            <a:endParaRPr lang="en-US" altLang="zh-CN" sz="2000" dirty="0"/>
          </a:p>
          <a:p>
            <a:pPr lvl="1"/>
            <a:r>
              <a:rPr lang="zh-CN" altLang="en-US" sz="2000" dirty="0"/>
              <a:t>设置进程控制块。</a:t>
            </a:r>
          </a:p>
          <a:p>
            <a:pPr lvl="1"/>
            <a:r>
              <a:rPr lang="zh-CN" altLang="en-US" sz="2000" dirty="0"/>
              <a:t>为新进程设置优先级。</a:t>
            </a:r>
          </a:p>
          <a:p>
            <a:pPr lvl="1"/>
            <a:r>
              <a:rPr lang="zh-CN" altLang="en-US" sz="2000" dirty="0"/>
              <a:t>并将二进制代码载入到</a:t>
            </a:r>
            <a:r>
              <a:rPr lang="en-US" altLang="zh-CN" sz="2000" dirty="0"/>
              <a:t/>
            </a:r>
            <a:br>
              <a:rPr lang="en-US" altLang="zh-CN" sz="2000" dirty="0"/>
            </a:br>
            <a:r>
              <a:rPr lang="zh-CN" altLang="en-US" sz="2000" dirty="0"/>
              <a:t>对应地址空间。</a:t>
            </a:r>
          </a:p>
          <a:p>
            <a:pPr marL="0" indent="0">
              <a:buNone/>
            </a:pPr>
            <a:endParaRPr lang="zh-CN" altLang="en-US" sz="2400" dirty="0"/>
          </a:p>
          <a:p>
            <a:r>
              <a:rPr lang="zh-CN" altLang="en-US" sz="2400" dirty="0">
                <a:sym typeface="+mn-ea"/>
              </a:rPr>
              <a:t>env_create函数则是对env_create_priority函数的封装。</a:t>
            </a:r>
          </a:p>
        </p:txBody>
      </p:sp>
      <p:sp>
        <p:nvSpPr>
          <p:cNvPr id="4" name="内容占位符 3"/>
          <p:cNvSpPr>
            <a:spLocks noGrp="1"/>
          </p:cNvSpPr>
          <p:nvPr>
            <p:ph sz="half" idx="2"/>
          </p:nvPr>
        </p:nvSpPr>
        <p:spPr/>
        <p:txBody>
          <a:bodyPr/>
          <a:lstStyle/>
          <a:p>
            <a:r>
              <a:rPr lang="zh-CN" altLang="en-US"/>
              <a:t>Exercise 3.8</a:t>
            </a:r>
          </a:p>
          <a:p>
            <a:pPr marL="0" indent="0">
              <a:buNone/>
            </a:pPr>
            <a:r>
              <a:rPr lang="zh-CN" altLang="en-US" sz="2400"/>
              <a:t>完成env_create 函数与env_create_priority 的填写</a:t>
            </a:r>
          </a:p>
        </p:txBody>
      </p:sp>
      <p:pic>
        <p:nvPicPr>
          <p:cNvPr id="7" name="图片 6">
            <a:extLst>
              <a:ext uri="{FF2B5EF4-FFF2-40B4-BE49-F238E27FC236}">
                <a16:creationId xmlns="" xmlns:a16="http://schemas.microsoft.com/office/drawing/2014/main" id="{6C15AE8D-EA7E-A542-9E55-0D5B5693A0B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446818" y="2357437"/>
            <a:ext cx="4597167" cy="3286125"/>
          </a:xfrm>
          <a:prstGeom prst="rect">
            <a:avLst/>
          </a:prstGeom>
          <a:ln>
            <a:solidFill>
              <a:schemeClr val="tx1"/>
            </a:solidFill>
          </a:ln>
        </p:spPr>
      </p:pic>
    </p:spTree>
  </p:cSld>
  <p:clrMapOvr>
    <a:masterClrMapping/>
  </p:clrMapOvr>
  <p:transition>
    <p:wipe dir="r"/>
  </p:transition>
  <p:timing>
    <p:tnLst>
      <p:par>
        <p:cTn id="1" dur="indefinite" restart="never" nodeType="tmRoot"/>
      </p:par>
    </p:tnLst>
  </p:timing>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创建进程</a:t>
            </a:r>
          </a:p>
        </p:txBody>
      </p:sp>
      <p:sp>
        <p:nvSpPr>
          <p:cNvPr id="3" name="内容占位符 2"/>
          <p:cNvSpPr>
            <a:spLocks noGrp="1"/>
          </p:cNvSpPr>
          <p:nvPr>
            <p:ph sz="half" idx="1"/>
          </p:nvPr>
        </p:nvSpPr>
        <p:spPr/>
        <p:txBody>
          <a:bodyPr/>
          <a:lstStyle/>
          <a:p>
            <a:r>
              <a:rPr lang="zh-CN" altLang="en-US"/>
              <a:t>真正创建进程，我们还需要一个封装好的宏命令，如下图所示：</a:t>
            </a:r>
          </a:p>
        </p:txBody>
      </p:sp>
      <p:sp>
        <p:nvSpPr>
          <p:cNvPr id="4" name="内容占位符 3"/>
          <p:cNvSpPr>
            <a:spLocks noGrp="1"/>
          </p:cNvSpPr>
          <p:nvPr>
            <p:ph sz="half" idx="2"/>
          </p:nvPr>
        </p:nvSpPr>
        <p:spPr/>
        <p:txBody>
          <a:bodyPr/>
          <a:lstStyle/>
          <a:p>
            <a:r>
              <a:rPr lang="zh-CN" altLang="en-US"/>
              <a:t>Exercise 3.9 </a:t>
            </a:r>
            <a:r>
              <a:rPr lang="zh-CN" altLang="en-US" sz="2400"/>
              <a:t>根据注释与理解，将上述两条进程创建命令加入init/init.c中</a:t>
            </a:r>
          </a:p>
        </p:txBody>
      </p:sp>
      <p:pic>
        <p:nvPicPr>
          <p:cNvPr id="5" name="图片 4" descr="%73C]VD0IR8OZQOWHV7{_%E"/>
          <p:cNvPicPr>
            <a:picLocks noChangeAspect="1"/>
          </p:cNvPicPr>
          <p:nvPr/>
        </p:nvPicPr>
        <p:blipFill>
          <a:blip r:embed="rId2"/>
          <a:stretch>
            <a:fillRect/>
          </a:stretch>
        </p:blipFill>
        <p:spPr>
          <a:xfrm>
            <a:off x="591820" y="2260600"/>
            <a:ext cx="6066155" cy="4382135"/>
          </a:xfrm>
          <a:prstGeom prst="rect">
            <a:avLst/>
          </a:prstGeom>
        </p:spPr>
      </p:pic>
      <p:pic>
        <p:nvPicPr>
          <p:cNvPr id="6" name="图片 5" descr="U]T%31TEP]KSHLRVBL@%I3R"/>
          <p:cNvPicPr>
            <a:picLocks noChangeAspect="1"/>
          </p:cNvPicPr>
          <p:nvPr/>
        </p:nvPicPr>
        <p:blipFill>
          <a:blip r:embed="rId3"/>
          <a:stretch>
            <a:fillRect/>
          </a:stretch>
        </p:blipFill>
        <p:spPr>
          <a:xfrm>
            <a:off x="2731770" y="187960"/>
            <a:ext cx="6134735" cy="541020"/>
          </a:xfrm>
          <a:prstGeom prst="rect">
            <a:avLst/>
          </a:prstGeom>
        </p:spPr>
      </p:pic>
    </p:spTree>
  </p:cSld>
  <p:clrMapOvr>
    <a:masterClrMapping/>
  </p:clrMapOvr>
  <p:transition>
    <p:wipe dir="r"/>
  </p:transition>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内容占位符 2"/>
          <p:cNvSpPr>
            <a:spLocks noGrp="1"/>
          </p:cNvSpPr>
          <p:nvPr>
            <p:ph idx="1"/>
          </p:nvPr>
        </p:nvSpPr>
        <p:spPr/>
        <p:txBody>
          <a:bodyPr/>
          <a:lstStyle/>
          <a:p>
            <a:r>
              <a:rPr lang="zh-CN" altLang="en-US" sz="3200" dirty="0"/>
              <a:t>背景知识</a:t>
            </a:r>
            <a:endParaRPr lang="en-US" altLang="zh-CN" sz="3200" dirty="0"/>
          </a:p>
          <a:p>
            <a:r>
              <a:rPr lang="zh-CN" altLang="en-US" sz="3200" dirty="0"/>
              <a:t>实验概述</a:t>
            </a:r>
            <a:endParaRPr lang="en-US" altLang="zh-CN" sz="3200" dirty="0"/>
          </a:p>
          <a:p>
            <a:r>
              <a:rPr lang="zh-CN" altLang="en-US" sz="3200" dirty="0"/>
              <a:t>实验内容</a:t>
            </a:r>
            <a:endParaRPr lang="en-US" altLang="zh-CN" sz="3200" dirty="0"/>
          </a:p>
          <a:p>
            <a:pPr lvl="1"/>
            <a:r>
              <a:rPr lang="zh-CN" altLang="en-US" sz="3000" dirty="0"/>
              <a:t>创建一个进程并成功运行</a:t>
            </a:r>
          </a:p>
          <a:p>
            <a:pPr lvl="1"/>
            <a:r>
              <a:rPr lang="zh-CN" altLang="en-US" sz="3000" dirty="0"/>
              <a:t>实现时钟中断，通过时钟中断内核可以再次获得执行权</a:t>
            </a:r>
          </a:p>
          <a:p>
            <a:pPr lvl="1"/>
            <a:r>
              <a:rPr lang="zh-CN" altLang="en-US" sz="3000" dirty="0"/>
              <a:t>实现进程调度，创建两个进程，并且通过时钟中断切换进程执行</a:t>
            </a:r>
          </a:p>
          <a:p>
            <a:r>
              <a:rPr lang="zh-CN" altLang="en-US" sz="3200" dirty="0"/>
              <a:t>测试结果</a:t>
            </a:r>
            <a:endParaRPr lang="en-US" altLang="zh-CN" sz="3200" dirty="0"/>
          </a:p>
          <a:p>
            <a:pPr lvl="1"/>
            <a:endParaRPr lang="en-US" altLang="zh-CN" sz="3000" dirty="0"/>
          </a:p>
          <a:p>
            <a:pPr lvl="1"/>
            <a:endParaRPr lang="en-US" altLang="zh-CN" sz="3000" dirty="0"/>
          </a:p>
          <a:p>
            <a:pPr lvl="1"/>
            <a:endParaRPr lang="en-US" altLang="zh-CN" sz="3000" dirty="0"/>
          </a:p>
        </p:txBody>
      </p:sp>
    </p:spTree>
  </p:cSld>
  <p:clrMapOvr>
    <a:masterClrMapping/>
  </p:clrMapOvr>
  <p:transition>
    <p:wipe dir="r"/>
  </p:transition>
  <p:timing>
    <p:tnLst>
      <p:par>
        <p:cTn id="1" dur="indefinite" restart="never" nodeType="tmRoot"/>
      </p:par>
    </p:tnLst>
  </p:timing>
  <p:extLst mod="1"/>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进程运行与切换</a:t>
            </a:r>
          </a:p>
        </p:txBody>
      </p:sp>
      <p:sp>
        <p:nvSpPr>
          <p:cNvPr id="3" name="内容占位符 2"/>
          <p:cNvSpPr>
            <a:spLocks noGrp="1"/>
          </p:cNvSpPr>
          <p:nvPr>
            <p:ph sz="half" idx="1"/>
          </p:nvPr>
        </p:nvSpPr>
        <p:spPr/>
        <p:txBody>
          <a:bodyPr/>
          <a:lstStyle/>
          <a:p>
            <a:r>
              <a:rPr lang="zh-CN" altLang="en-US" dirty="0"/>
              <a:t>env_run是进程运行使用的基本函数，它包括两部分：</a:t>
            </a:r>
          </a:p>
          <a:p>
            <a:pPr marL="0" indent="0">
              <a:buNone/>
            </a:pPr>
            <a:r>
              <a:rPr lang="en-US" altLang="zh-CN" sz="2000" dirty="0"/>
              <a:t>1.</a:t>
            </a:r>
            <a:r>
              <a:rPr lang="zh-CN" altLang="en-US" sz="2000" dirty="0">
                <a:solidFill>
                  <a:srgbClr val="FF0000"/>
                </a:solidFill>
              </a:rPr>
              <a:t>保存</a:t>
            </a:r>
            <a:r>
              <a:rPr lang="zh-CN" altLang="en-US" sz="2000" dirty="0"/>
              <a:t>当前进程上下文(如果当前没有运行的进程就跳过这一步)</a:t>
            </a:r>
          </a:p>
          <a:p>
            <a:pPr marL="0" indent="0">
              <a:buNone/>
            </a:pPr>
            <a:r>
              <a:rPr lang="en-US" altLang="zh-CN" sz="2000" dirty="0"/>
              <a:t>2.</a:t>
            </a:r>
            <a:r>
              <a:rPr lang="zh-CN" altLang="en-US" sz="2000" dirty="0">
                <a:solidFill>
                  <a:srgbClr val="FF0000"/>
                </a:solidFill>
              </a:rPr>
              <a:t>恢复</a:t>
            </a:r>
            <a:r>
              <a:rPr lang="zh-CN" altLang="en-US" sz="2000" dirty="0"/>
              <a:t>要启动的进程的上下文，然后运行该进程。</a:t>
            </a:r>
          </a:p>
        </p:txBody>
      </p:sp>
      <p:sp>
        <p:nvSpPr>
          <p:cNvPr id="4" name="内容占位符 3"/>
          <p:cNvSpPr>
            <a:spLocks noGrp="1"/>
          </p:cNvSpPr>
          <p:nvPr>
            <p:ph sz="half" idx="2"/>
          </p:nvPr>
        </p:nvSpPr>
        <p:spPr/>
        <p:txBody>
          <a:bodyPr/>
          <a:lstStyle/>
          <a:p>
            <a:r>
              <a:rPr lang="zh-CN" altLang="en-US"/>
              <a:t>Exercise 3.10 根据补充说明，填充完成env_run 函数</a:t>
            </a:r>
          </a:p>
        </p:txBody>
      </p:sp>
      <p:pic>
        <p:nvPicPr>
          <p:cNvPr id="5" name="图片 4" descr="K$WEMI[%~M8)4)IT@3K@Q$8"/>
          <p:cNvPicPr>
            <a:picLocks noChangeAspect="1"/>
          </p:cNvPicPr>
          <p:nvPr/>
        </p:nvPicPr>
        <p:blipFill>
          <a:blip r:embed="rId2"/>
          <a:stretch>
            <a:fillRect/>
          </a:stretch>
        </p:blipFill>
        <p:spPr>
          <a:xfrm>
            <a:off x="4359910" y="2424430"/>
            <a:ext cx="4793615" cy="3368040"/>
          </a:xfrm>
          <a:prstGeom prst="rect">
            <a:avLst/>
          </a:prstGeom>
        </p:spPr>
      </p:pic>
    </p:spTree>
  </p:cSld>
  <p:clrMapOvr>
    <a:masterClrMapping/>
  </p:clrMapOvr>
  <p:transition>
    <p:wipe dir="r"/>
  </p:transition>
  <p:timing>
    <p:tnLst>
      <p:par>
        <p:cTn id="1" dur="indefinite" restart="never" nodeType="tmRoot"/>
      </p:par>
    </p:tnLst>
  </p:timing>
  <p:extLst mod="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进程运行与切换</a:t>
            </a:r>
            <a:endParaRPr lang="zh-CN" altLang="en-US" dirty="0"/>
          </a:p>
        </p:txBody>
      </p:sp>
      <p:sp>
        <p:nvSpPr>
          <p:cNvPr id="3" name="内容占位符 2"/>
          <p:cNvSpPr>
            <a:spLocks noGrp="1"/>
          </p:cNvSpPr>
          <p:nvPr>
            <p:ph idx="1"/>
          </p:nvPr>
        </p:nvSpPr>
        <p:spPr/>
        <p:txBody>
          <a:bodyPr/>
          <a:lstStyle/>
          <a:p>
            <a:r>
              <a:rPr lang="zh-CN" altLang="en-US" sz="2400" dirty="0"/>
              <a:t>实际上进程切换的时候，为了保证下一次恢复这个进程执行的时候能从之前离开的地方继续往后执行，我们要保存一些“现场”信息，也就是所谓的进程上下文</a:t>
            </a:r>
          </a:p>
          <a:p>
            <a:r>
              <a:rPr lang="zh-CN" altLang="en-US" sz="2400" dirty="0"/>
              <a:t>进程上下文就是进程执行时的环境。具体来说就是所有的寄存器变量、内存页表（基地址）等信息。</a:t>
            </a:r>
          </a:p>
          <a:p>
            <a:r>
              <a:rPr lang="zh-CN" altLang="en-US" sz="2400" dirty="0"/>
              <a:t>进程本身的状态（进程块里面的内容），包括：</a:t>
            </a:r>
            <a:endParaRPr lang="en-US" altLang="zh-CN" sz="2400" dirty="0"/>
          </a:p>
          <a:p>
            <a:pPr lvl="1"/>
            <a:r>
              <a:rPr lang="zh-CN" altLang="en-US" sz="2200" dirty="0"/>
              <a:t>env_id</a:t>
            </a:r>
            <a:endParaRPr lang="en-US" altLang="zh-CN" sz="2200" dirty="0"/>
          </a:p>
          <a:p>
            <a:pPr lvl="1"/>
            <a:r>
              <a:rPr lang="zh-CN" altLang="en-US" sz="2400" dirty="0"/>
              <a:t>env_parent_id</a:t>
            </a:r>
            <a:endParaRPr lang="en-US" altLang="zh-CN" dirty="0"/>
          </a:p>
          <a:p>
            <a:pPr lvl="1"/>
            <a:r>
              <a:rPr lang="zh-CN" altLang="en-US" sz="2400" dirty="0"/>
              <a:t>env_pgdir</a:t>
            </a:r>
            <a:endParaRPr lang="en-US" altLang="zh-CN" dirty="0"/>
          </a:p>
          <a:p>
            <a:pPr lvl="1"/>
            <a:r>
              <a:rPr lang="zh-CN" altLang="en-US" sz="2400" dirty="0"/>
              <a:t>env_cr3</a:t>
            </a:r>
            <a:endParaRPr lang="en-US" altLang="zh-CN" dirty="0"/>
          </a:p>
          <a:p>
            <a:pPr lvl="1"/>
            <a:r>
              <a:rPr lang="zh-CN" altLang="en-US" sz="2400" dirty="0"/>
              <a:t>...</a:t>
            </a:r>
          </a:p>
        </p:txBody>
      </p:sp>
    </p:spTree>
  </p:cSld>
  <p:clrMapOvr>
    <a:masterClrMapping/>
  </p:clrMapOvr>
  <p:transition>
    <p:wipe dir="r"/>
  </p:transition>
  <p:timing>
    <p:tnLst>
      <p:par>
        <p:cTn id="1" dur="indefinite" restart="never" nodeType="tmRoot"/>
      </p:par>
    </p:tnLst>
  </p:timing>
  <p:extLst mod="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进程运行与切换</a:t>
            </a:r>
            <a:endParaRPr lang="zh-CN" altLang="en-US"/>
          </a:p>
        </p:txBody>
      </p:sp>
      <p:sp>
        <p:nvSpPr>
          <p:cNvPr id="3" name="内容占位符 2"/>
          <p:cNvSpPr>
            <a:spLocks noGrp="1"/>
          </p:cNvSpPr>
          <p:nvPr>
            <p:ph idx="1"/>
          </p:nvPr>
        </p:nvSpPr>
        <p:spPr>
          <a:xfrm>
            <a:off x="276226" y="946150"/>
            <a:ext cx="8210550" cy="5245100"/>
          </a:xfrm>
        </p:spPr>
        <p:txBody>
          <a:bodyPr/>
          <a:lstStyle/>
          <a:p>
            <a:r>
              <a:rPr lang="zh-CN" altLang="en-US" sz="2800" dirty="0">
                <a:sym typeface="+mn-ea"/>
              </a:rPr>
              <a:t>进程周围的环境状态：</a:t>
            </a:r>
            <a:endParaRPr lang="zh-CN" altLang="en-US" sz="2800" dirty="0"/>
          </a:p>
          <a:p>
            <a:r>
              <a:rPr lang="zh-CN" altLang="en-US" sz="2400" dirty="0"/>
              <a:t>CPU 的寄存器</a:t>
            </a:r>
          </a:p>
          <a:p>
            <a:r>
              <a:rPr lang="zh-CN" altLang="en-US" sz="2400" dirty="0"/>
              <a:t>我们在本实验里的寄存器状态保存的地方是TIMESTACK区域。</a:t>
            </a:r>
          </a:p>
          <a:p>
            <a:endParaRPr lang="zh-CN" altLang="en-US" sz="2400" dirty="0"/>
          </a:p>
          <a:p>
            <a:endParaRPr lang="en-US" altLang="zh-CN" sz="2400" dirty="0"/>
          </a:p>
          <a:p>
            <a:endParaRPr lang="zh-CN" altLang="en-US" sz="2400" dirty="0"/>
          </a:p>
          <a:p>
            <a:r>
              <a:rPr lang="zh-CN" altLang="en-US" sz="2400" dirty="0"/>
              <a:t>这个old 就是当前进程的上下文所存放的区域。</a:t>
            </a:r>
          </a:p>
          <a:p>
            <a:r>
              <a:rPr lang="zh-CN" altLang="en-US" sz="2400" dirty="0"/>
              <a:t>保存进程上下文就是</a:t>
            </a:r>
            <a:r>
              <a:rPr lang="zh-CN" altLang="en-US" sz="2400" dirty="0">
                <a:sym typeface="+mn-ea"/>
              </a:rPr>
              <a:t>把old 区域的东西拷贝到当前进程的env_ tf 中。</a:t>
            </a:r>
            <a:endParaRPr lang="zh-CN" altLang="en-US" sz="2400" dirty="0"/>
          </a:p>
        </p:txBody>
      </p:sp>
      <p:pic>
        <p:nvPicPr>
          <p:cNvPr id="5" name="图片 4"/>
          <p:cNvPicPr>
            <a:picLocks noChangeAspect="1"/>
          </p:cNvPicPr>
          <p:nvPr/>
        </p:nvPicPr>
        <p:blipFill>
          <a:blip r:embed="rId2"/>
          <a:stretch>
            <a:fillRect/>
          </a:stretch>
        </p:blipFill>
        <p:spPr>
          <a:xfrm>
            <a:off x="868304" y="3005771"/>
            <a:ext cx="7115291" cy="837565"/>
          </a:xfrm>
          <a:prstGeom prst="rect">
            <a:avLst/>
          </a:prstGeom>
        </p:spPr>
      </p:pic>
    </p:spTree>
  </p:cSld>
  <p:clrMapOvr>
    <a:masterClrMapping/>
  </p:clrMapOvr>
  <p:transition>
    <p:wipe dir="r"/>
  </p:transition>
  <p:timing>
    <p:tnLst>
      <p:par>
        <p:cTn id="1" dur="indefinite" restart="never" nodeType="tmRoot"/>
      </p:par>
    </p:tnLst>
  </p:timing>
  <p:extLst mod="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异常处理</a:t>
            </a:r>
          </a:p>
        </p:txBody>
      </p:sp>
      <p:pic>
        <p:nvPicPr>
          <p:cNvPr id="5" name="内容占位符 4"/>
          <p:cNvPicPr>
            <a:picLocks noGrp="1" noChangeAspect="1"/>
          </p:cNvPicPr>
          <p:nvPr>
            <p:ph idx="1"/>
          </p:nvPr>
        </p:nvPicPr>
        <p:blipFill>
          <a:blip r:embed="rId2"/>
          <a:stretch>
            <a:fillRect/>
          </a:stretch>
        </p:blipFill>
        <p:spPr>
          <a:xfrm>
            <a:off x="935355" y="1118235"/>
            <a:ext cx="7582535" cy="4621530"/>
          </a:xfrm>
          <a:prstGeom prst="rect">
            <a:avLst/>
          </a:prstGeom>
        </p:spPr>
      </p:pic>
    </p:spTree>
  </p:cSld>
  <p:clrMapOvr>
    <a:masterClrMapping/>
  </p:clrMapOvr>
  <p:transition>
    <p:wipe dir="r"/>
  </p:transition>
  <p:timing>
    <p:tnLst>
      <p:par>
        <p:cTn id="1" dur="indefinite" restart="never" nodeType="tmRoot"/>
      </p:par>
    </p:tnLst>
  </p:timing>
  <p:extLst mod="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异常分发</a:t>
            </a:r>
          </a:p>
        </p:txBody>
      </p:sp>
      <p:sp>
        <p:nvSpPr>
          <p:cNvPr id="3" name="Content Placeholder 2"/>
          <p:cNvSpPr>
            <a:spLocks noGrp="1"/>
          </p:cNvSpPr>
          <p:nvPr>
            <p:ph idx="1"/>
          </p:nvPr>
        </p:nvSpPr>
        <p:spPr>
          <a:xfrm>
            <a:off x="-180975" y="956310"/>
            <a:ext cx="8589963" cy="5245100"/>
          </a:xfrm>
        </p:spPr>
        <p:txBody>
          <a:bodyPr anchor="ctr"/>
          <a:lstStyle/>
          <a:p>
            <a:pPr lvl="1"/>
            <a:r>
              <a:rPr lang="zh-CN" altLang="en-US" sz="2600">
                <a:sym typeface="+mn-ea"/>
              </a:rPr>
              <a:t>Exercise 3.11 将异常分发代码填入boot/start.S 合适的部分</a:t>
            </a:r>
          </a:p>
          <a:p>
            <a:pPr lvl="1"/>
            <a:r>
              <a:rPr lang="zh-CN" altLang="en-US" sz="2600" dirty="0">
                <a:sym typeface="+mn-ea"/>
              </a:rPr>
              <a:t>Exercise 3.1</a:t>
            </a:r>
            <a:r>
              <a:rPr lang="en-US" altLang="zh-CN" sz="2600" dirty="0">
                <a:sym typeface="+mn-ea"/>
              </a:rPr>
              <a:t>2</a:t>
            </a:r>
            <a:r>
              <a:rPr lang="zh-CN" altLang="en-US" sz="2600" dirty="0">
                <a:sym typeface="+mn-ea"/>
              </a:rPr>
              <a:t> 将lds 代码补全使得异常后可以跳到异常分发代码。</a:t>
            </a:r>
          </a:p>
          <a:p>
            <a:pPr marL="457200" lvl="1" indent="0">
              <a:buNone/>
            </a:pPr>
            <a:endParaRPr lang="zh-CN" altLang="en-US" sz="2600" dirty="0">
              <a:sym typeface="+mn-ea"/>
            </a:endParaRPr>
          </a:p>
          <a:p>
            <a:pPr lvl="1"/>
            <a:r>
              <a:rPr lang="zh-CN" altLang="en-US" sz="2600" dirty="0">
                <a:sym typeface="+mn-ea"/>
              </a:rPr>
              <a:t>在计组的学习过程中，我们知道，当异常触发时，</a:t>
            </a:r>
            <a:r>
              <a:rPr lang="en-US" altLang="zh-CN" sz="2600" dirty="0">
                <a:sym typeface="+mn-ea"/>
              </a:rPr>
              <a:t>CPU </a:t>
            </a:r>
            <a:r>
              <a:rPr lang="zh-CN" altLang="en-US" sz="2600" dirty="0">
                <a:sym typeface="+mn-ea"/>
              </a:rPr>
              <a:t>会将 </a:t>
            </a:r>
            <a:r>
              <a:rPr lang="en-US" altLang="zh-CN" sz="2600" dirty="0">
                <a:sym typeface="+mn-ea"/>
              </a:rPr>
              <a:t>PC </a:t>
            </a:r>
            <a:r>
              <a:rPr lang="zh-CN" altLang="en-US" sz="2600" dirty="0">
                <a:sym typeface="+mn-ea"/>
              </a:rPr>
              <a:t>直到一个特定的地址，表示进入异常处理程序。</a:t>
            </a:r>
          </a:p>
          <a:p>
            <a:pPr lvl="1"/>
            <a:r>
              <a:rPr lang="zh-CN" altLang="en-US" sz="2600" dirty="0">
                <a:sym typeface="+mn-ea"/>
              </a:rPr>
              <a:t>针对不同的异常，</a:t>
            </a:r>
            <a:r>
              <a:rPr lang="en-US" altLang="zh-CN" sz="2600" dirty="0">
                <a:sym typeface="+mn-ea"/>
              </a:rPr>
              <a:t>CPU</a:t>
            </a:r>
            <a:r>
              <a:rPr lang="zh-CN" altLang="en-US" sz="2600" dirty="0">
                <a:sym typeface="+mn-ea"/>
              </a:rPr>
              <a:t>需要启用不同的异常处理程序，因此它需要一个异常分发的入口函数，用于甄别不同的异常类型，并将</a:t>
            </a:r>
            <a:r>
              <a:rPr lang="en-US" altLang="zh-CN" sz="2600" dirty="0">
                <a:sym typeface="+mn-ea"/>
              </a:rPr>
              <a:t>PC</a:t>
            </a:r>
            <a:r>
              <a:rPr lang="zh-CN" altLang="en-US" sz="2600" dirty="0">
                <a:sym typeface="+mn-ea"/>
              </a:rPr>
              <a:t>跳转到对应异常的处理程序入口地址。</a:t>
            </a:r>
          </a:p>
          <a:p>
            <a:pPr lvl="1"/>
            <a:endParaRPr lang="zh-CN" altLang="en-US" sz="2600" dirty="0">
              <a:sym typeface="+mn-ea"/>
            </a:endParaRPr>
          </a:p>
        </p:txBody>
      </p:sp>
    </p:spTree>
  </p:cSld>
  <p:clrMapOvr>
    <a:masterClrMapping/>
  </p:clrMapOvr>
  <p:transition>
    <p:wipe dir="r"/>
  </p:transition>
  <p:timing>
    <p:tnLst>
      <p:par>
        <p:cTn id="1" dur="indefinite" restart="never" nodeType="tmRoot"/>
      </p:par>
    </p:tnLst>
  </p:timing>
  <p:extLst mod="1"/>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异常分发</a:t>
            </a:r>
          </a:p>
        </p:txBody>
      </p:sp>
      <p:sp>
        <p:nvSpPr>
          <p:cNvPr id="3" name="Content Placeholder 2"/>
          <p:cNvSpPr>
            <a:spLocks noGrp="1"/>
          </p:cNvSpPr>
          <p:nvPr>
            <p:ph idx="1"/>
          </p:nvPr>
        </p:nvSpPr>
        <p:spPr>
          <a:xfrm>
            <a:off x="-180975" y="956310"/>
            <a:ext cx="8589963" cy="5245100"/>
          </a:xfrm>
        </p:spPr>
        <p:txBody>
          <a:bodyPr anchor="ctr"/>
          <a:lstStyle/>
          <a:p>
            <a:pPr lvl="1"/>
            <a:endParaRPr lang="zh-CN" altLang="en-US" sz="2600" dirty="0">
              <a:sym typeface="+mn-ea"/>
            </a:endParaRPr>
          </a:p>
          <a:p>
            <a:pPr lvl="1"/>
            <a:endParaRPr lang="zh-CN" altLang="en-US" sz="2600" dirty="0">
              <a:sym typeface="+mn-ea"/>
            </a:endParaRPr>
          </a:p>
        </p:txBody>
      </p:sp>
      <p:pic>
        <p:nvPicPr>
          <p:cNvPr id="4" name="图片 3"/>
          <p:cNvPicPr>
            <a:picLocks noChangeAspect="1"/>
          </p:cNvPicPr>
          <p:nvPr/>
        </p:nvPicPr>
        <p:blipFill rotWithShape="1">
          <a:blip r:embed="rId2"/>
          <a:srcRect r="44199"/>
          <a:stretch/>
        </p:blipFill>
        <p:spPr>
          <a:xfrm>
            <a:off x="893445" y="1482725"/>
            <a:ext cx="3942715" cy="4366895"/>
          </a:xfrm>
          <a:prstGeom prst="rect">
            <a:avLst/>
          </a:prstGeom>
        </p:spPr>
      </p:pic>
      <p:sp>
        <p:nvSpPr>
          <p:cNvPr id="6" name="矩形 5"/>
          <p:cNvSpPr/>
          <p:nvPr/>
        </p:nvSpPr>
        <p:spPr>
          <a:xfrm>
            <a:off x="4461510" y="956310"/>
            <a:ext cx="4572000" cy="1015663"/>
          </a:xfrm>
          <a:prstGeom prst="rect">
            <a:avLst/>
          </a:prstGeom>
        </p:spPr>
        <p:txBody>
          <a:bodyPr>
            <a:spAutoFit/>
          </a:bodyPr>
          <a:lstStyle/>
          <a:p>
            <a:pPr lvl="1"/>
            <a:r>
              <a:rPr lang="zh-CN" altLang="en-US" sz="2000" dirty="0">
                <a:sym typeface="+mn-ea"/>
              </a:rPr>
              <a:t>第 </a:t>
            </a:r>
            <a:r>
              <a:rPr lang="en-US" altLang="zh-CN" sz="2000" dirty="0">
                <a:sym typeface="+mn-ea"/>
              </a:rPr>
              <a:t>1 </a:t>
            </a:r>
            <a:r>
              <a:rPr lang="zh-CN" altLang="en-US" sz="2000" dirty="0">
                <a:sym typeface="+mn-ea"/>
              </a:rPr>
              <a:t>行是指定这段代码的地址。而这个地址的值设定在</a:t>
            </a:r>
            <a:r>
              <a:rPr lang="en-US" altLang="en-US" sz="2000" dirty="0">
                <a:sym typeface="+mn-ea"/>
              </a:rPr>
              <a:t> tools/scse0_3.lds </a:t>
            </a:r>
            <a:r>
              <a:rPr lang="en-GB" altLang="en-US" sz="2000" dirty="0">
                <a:sym typeface="+mn-ea"/>
              </a:rPr>
              <a:t> </a:t>
            </a:r>
            <a:r>
              <a:rPr lang="zh-CN" altLang="en-US" sz="2000" dirty="0">
                <a:sym typeface="+mn-ea"/>
              </a:rPr>
              <a:t>中。</a:t>
            </a:r>
          </a:p>
        </p:txBody>
      </p:sp>
      <p:sp>
        <p:nvSpPr>
          <p:cNvPr id="7" name="矩形 6"/>
          <p:cNvSpPr/>
          <p:nvPr/>
        </p:nvSpPr>
        <p:spPr>
          <a:xfrm>
            <a:off x="4461510" y="2248972"/>
            <a:ext cx="4572000" cy="3477875"/>
          </a:xfrm>
          <a:prstGeom prst="rect">
            <a:avLst/>
          </a:prstGeom>
        </p:spPr>
        <p:txBody>
          <a:bodyPr>
            <a:spAutoFit/>
          </a:bodyPr>
          <a:lstStyle/>
          <a:p>
            <a:pPr lvl="1"/>
            <a:r>
              <a:rPr lang="zh-CN" altLang="en-US" sz="2000" dirty="0">
                <a:sym typeface="+mn-ea"/>
              </a:rPr>
              <a:t>第 </a:t>
            </a:r>
            <a:r>
              <a:rPr lang="en-US" altLang="zh-CN" sz="2000" dirty="0">
                <a:sym typeface="+mn-ea"/>
              </a:rPr>
              <a:t>3 </a:t>
            </a:r>
            <a:r>
              <a:rPr lang="zh-CN" altLang="en-US" sz="2000" dirty="0">
                <a:sym typeface="+mn-ea"/>
              </a:rPr>
              <a:t>行是条伪指令</a:t>
            </a:r>
            <a:r>
              <a:rPr lang="en-GB" altLang="en-US" sz="2000" dirty="0">
                <a:sym typeface="+mn-ea"/>
              </a:rPr>
              <a:t>，</a:t>
            </a:r>
            <a:r>
              <a:rPr lang="zh-CN" altLang="en-GB" sz="2000" dirty="0">
                <a:sym typeface="+mn-ea"/>
              </a:rPr>
              <a:t>它的作用是在 </a:t>
            </a:r>
            <a:r>
              <a:rPr lang="en-US" altLang="zh-CN" sz="2000" dirty="0">
                <a:sym typeface="+mn-ea"/>
              </a:rPr>
              <a:t>assemble </a:t>
            </a:r>
            <a:r>
              <a:rPr lang="zh-CN" altLang="en-US" sz="2000" dirty="0">
                <a:sym typeface="+mn-ea"/>
              </a:rPr>
              <a:t>的时候禁用 </a:t>
            </a:r>
            <a:r>
              <a:rPr lang="en-US" altLang="zh-CN" sz="2000" dirty="0">
                <a:sym typeface="+mn-ea"/>
              </a:rPr>
              <a:t>at </a:t>
            </a:r>
            <a:r>
              <a:rPr lang="zh-CN" altLang="en-US" sz="2000" dirty="0">
                <a:sym typeface="+mn-ea"/>
              </a:rPr>
              <a:t>寄存器（有些扩展指令 </a:t>
            </a:r>
            <a:r>
              <a:rPr lang="en-US" altLang="zh-CN" sz="2000" dirty="0">
                <a:sym typeface="+mn-ea"/>
              </a:rPr>
              <a:t>assemble </a:t>
            </a:r>
            <a:r>
              <a:rPr lang="zh-CN" altLang="en-US" sz="2000" dirty="0">
                <a:sym typeface="+mn-ea"/>
              </a:rPr>
              <a:t>的时候会用到 </a:t>
            </a:r>
            <a:r>
              <a:rPr lang="en-US" altLang="zh-CN" sz="2000" dirty="0">
                <a:sym typeface="+mn-ea"/>
              </a:rPr>
              <a:t>at </a:t>
            </a:r>
            <a:r>
              <a:rPr lang="zh-CN" altLang="en-US" sz="2000" dirty="0">
                <a:sym typeface="+mn-ea"/>
              </a:rPr>
              <a:t>寄存器）。因为进入异常处理程序后，需要保存现场，如果这里利用 </a:t>
            </a:r>
            <a:r>
              <a:rPr lang="en-US" altLang="zh-CN" sz="2000" dirty="0">
                <a:sym typeface="+mn-ea"/>
              </a:rPr>
              <a:t>at </a:t>
            </a:r>
            <a:r>
              <a:rPr lang="zh-CN" altLang="en-US" sz="2000" dirty="0">
                <a:sym typeface="+mn-ea"/>
              </a:rPr>
              <a:t>寄存器来实现一些扩展指令，会破坏现场</a:t>
            </a:r>
            <a:r>
              <a:rPr lang="zh-CN" altLang="en-US" sz="2000" dirty="0" smtClean="0">
                <a:sym typeface="+mn-ea"/>
              </a:rPr>
              <a:t>。</a:t>
            </a:r>
            <a:endParaRPr lang="en-US" altLang="zh-CN" sz="2000" dirty="0" smtClean="0">
              <a:sym typeface="+mn-ea"/>
            </a:endParaRPr>
          </a:p>
          <a:p>
            <a:pPr lvl="1"/>
            <a:endParaRPr lang="zh-CN" altLang="en-US" sz="2000" dirty="0">
              <a:sym typeface="+mn-ea"/>
            </a:endParaRPr>
          </a:p>
          <a:p>
            <a:pPr lvl="1"/>
            <a:r>
              <a:rPr lang="zh-CN" altLang="en-US" sz="2000" dirty="0">
                <a:sym typeface="+mn-ea"/>
              </a:rPr>
              <a:t>第 </a:t>
            </a:r>
            <a:r>
              <a:rPr lang="en-US" altLang="zh-CN" sz="2000" dirty="0">
                <a:sym typeface="+mn-ea"/>
              </a:rPr>
              <a:t>4 </a:t>
            </a:r>
            <a:r>
              <a:rPr lang="zh-CN" altLang="en-US" sz="2000" dirty="0">
                <a:sym typeface="+mn-ea"/>
              </a:rPr>
              <a:t>行仍然是条伪指令，其作用是取消乱序执行。</a:t>
            </a:r>
          </a:p>
          <a:p>
            <a:pPr lvl="1"/>
            <a:endParaRPr lang="zh-CN" altLang="en-US" sz="2000" dirty="0">
              <a:sym typeface="+mn-ea"/>
            </a:endParaRPr>
          </a:p>
        </p:txBody>
      </p:sp>
    </p:spTree>
  </p:cSld>
  <p:clrMapOvr>
    <a:masterClrMapping/>
  </p:clrMapOvr>
  <p:transition>
    <p:wipe dir="r"/>
  </p:transition>
  <p:timing>
    <p:tnLst>
      <p:par>
        <p:cTn id="1" dur="indefinite" restart="never" nodeType="tmRoot"/>
      </p:par>
    </p:tnLst>
  </p:timing>
  <p:extLst mod="1"/>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异常分发</a:t>
            </a:r>
          </a:p>
        </p:txBody>
      </p:sp>
      <p:sp>
        <p:nvSpPr>
          <p:cNvPr id="3" name="Content Placeholder 2"/>
          <p:cNvSpPr>
            <a:spLocks noGrp="1"/>
          </p:cNvSpPr>
          <p:nvPr>
            <p:ph idx="1"/>
          </p:nvPr>
        </p:nvSpPr>
        <p:spPr>
          <a:xfrm>
            <a:off x="-180975" y="956310"/>
            <a:ext cx="8589963" cy="5245100"/>
          </a:xfrm>
        </p:spPr>
        <p:txBody>
          <a:bodyPr anchor="ctr"/>
          <a:lstStyle/>
          <a:p>
            <a:pPr lvl="1"/>
            <a:endParaRPr lang="zh-CN" altLang="en-US" sz="2600" dirty="0">
              <a:sym typeface="+mn-ea"/>
            </a:endParaRPr>
          </a:p>
          <a:p>
            <a:pPr lvl="1"/>
            <a:endParaRPr lang="zh-CN" altLang="en-US" sz="2600" dirty="0">
              <a:sym typeface="+mn-ea"/>
            </a:endParaRPr>
          </a:p>
        </p:txBody>
      </p:sp>
      <p:pic>
        <p:nvPicPr>
          <p:cNvPr id="4" name="图片 3"/>
          <p:cNvPicPr>
            <a:picLocks noChangeAspect="1"/>
          </p:cNvPicPr>
          <p:nvPr/>
        </p:nvPicPr>
        <p:blipFill rotWithShape="1">
          <a:blip r:embed="rId2"/>
          <a:srcRect r="44199"/>
          <a:stretch/>
        </p:blipFill>
        <p:spPr>
          <a:xfrm>
            <a:off x="893445" y="1482725"/>
            <a:ext cx="3942715" cy="4366895"/>
          </a:xfrm>
          <a:prstGeom prst="rect">
            <a:avLst/>
          </a:prstGeom>
        </p:spPr>
      </p:pic>
      <p:sp>
        <p:nvSpPr>
          <p:cNvPr id="8" name="Content Placeholder 2"/>
          <p:cNvSpPr txBox="1">
            <a:spLocks/>
          </p:cNvSpPr>
          <p:nvPr/>
        </p:nvSpPr>
        <p:spPr bwMode="auto">
          <a:xfrm>
            <a:off x="4425950" y="956310"/>
            <a:ext cx="4596130" cy="5245100"/>
          </a:xfrm>
          <a:prstGeom prst="rect">
            <a:avLst/>
          </a:prstGeom>
          <a:noFill/>
          <a:ln w="9525">
            <a:noFill/>
            <a:miter lim="800000"/>
          </a:ln>
        </p:spPr>
        <p:txBody>
          <a:bodyPr vert="horz" wrap="square" lIns="91440" tIns="45720" rIns="91440" bIns="45720" numCol="1" anchor="ctr" anchorCtr="0" compatLnSpc="1"/>
          <a:lst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mn-lt"/>
                <a:ea typeface="+mn-ea"/>
                <a:cs typeface="华文仿宋" panose="02010600040101010101" charset="-122"/>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cs typeface="华文仿宋" panose="02010600040101010101" charset="-122"/>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panose="02010600040101010101" charset="-122"/>
              </a:defRPr>
            </a:lvl3pPr>
            <a:lvl4pPr marL="16002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panose="02010600040101010101" charset="-122"/>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cs typeface="华文仿宋" panose="02010600040101010101" charset="-122"/>
              </a:defRPr>
            </a:lvl5pPr>
            <a:lvl6pPr marL="25146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9pPr>
          </a:lstStyle>
          <a:p>
            <a:pPr lvl="1"/>
            <a:r>
              <a:rPr lang="zh-CN" altLang="en-US" kern="0" dirty="0" smtClean="0">
                <a:sym typeface="+mn-ea"/>
              </a:rPr>
              <a:t>第 </a:t>
            </a:r>
            <a:r>
              <a:rPr lang="en-US" altLang="zh-CN" kern="0" dirty="0" smtClean="0">
                <a:sym typeface="+mn-ea"/>
              </a:rPr>
              <a:t>6 </a:t>
            </a:r>
            <a:r>
              <a:rPr lang="zh-CN" altLang="en-US" kern="0" dirty="0" smtClean="0">
                <a:sym typeface="+mn-ea"/>
              </a:rPr>
              <a:t>行这一个操作在计组中也多次遇见，</a:t>
            </a:r>
            <a:r>
              <a:rPr lang="en-US" altLang="zh-CN" kern="0" dirty="0" smtClean="0">
                <a:sym typeface="+mn-ea"/>
              </a:rPr>
              <a:t>mfc0 </a:t>
            </a:r>
            <a:r>
              <a:rPr lang="zh-CN" altLang="en-US" kern="0" dirty="0" smtClean="0">
                <a:sym typeface="+mn-ea"/>
              </a:rPr>
              <a:t>会把 </a:t>
            </a:r>
            <a:r>
              <a:rPr lang="en-US" altLang="zh-CN" kern="0" dirty="0" smtClean="0">
                <a:sym typeface="+mn-ea"/>
              </a:rPr>
              <a:t>CP0_CAUSE </a:t>
            </a:r>
            <a:r>
              <a:rPr lang="zh-CN" altLang="en-US" kern="0" dirty="0" smtClean="0">
                <a:sym typeface="+mn-ea"/>
              </a:rPr>
              <a:t>寄存器的值存到 </a:t>
            </a:r>
            <a:r>
              <a:rPr lang="en-US" altLang="zh-CN" kern="0" dirty="0" smtClean="0">
                <a:sym typeface="+mn-ea"/>
              </a:rPr>
              <a:t>k1 </a:t>
            </a:r>
            <a:r>
              <a:rPr lang="zh-CN" altLang="en-US" kern="0" dirty="0" smtClean="0">
                <a:sym typeface="+mn-ea"/>
              </a:rPr>
              <a:t>寄存器中。因此现在 </a:t>
            </a:r>
            <a:r>
              <a:rPr lang="en-US" altLang="zh-CN" kern="0" dirty="0" smtClean="0">
                <a:sym typeface="+mn-ea"/>
              </a:rPr>
              <a:t>k1 </a:t>
            </a:r>
            <a:r>
              <a:rPr lang="zh-CN" altLang="en-US" kern="0" dirty="0" smtClean="0">
                <a:sym typeface="+mn-ea"/>
              </a:rPr>
              <a:t>寄存器存储着异常发生的原因。</a:t>
            </a:r>
          </a:p>
          <a:p>
            <a:pPr lvl="1"/>
            <a:r>
              <a:rPr lang="zh-CN" altLang="en-US" kern="0" dirty="0" smtClean="0">
                <a:sym typeface="+mn-ea"/>
              </a:rPr>
              <a:t>第 </a:t>
            </a:r>
            <a:r>
              <a:rPr lang="en-US" altLang="zh-CN" kern="0" dirty="0" smtClean="0">
                <a:sym typeface="+mn-ea"/>
              </a:rPr>
              <a:t>7 </a:t>
            </a:r>
            <a:r>
              <a:rPr lang="zh-CN" altLang="en-US" kern="0" dirty="0" smtClean="0">
                <a:sym typeface="+mn-ea"/>
              </a:rPr>
              <a:t>行是将异常处理程序入口地址数组的首地址赋值给 </a:t>
            </a:r>
            <a:r>
              <a:rPr lang="en-US" altLang="zh-CN" kern="0" dirty="0" smtClean="0">
                <a:sym typeface="+mn-ea"/>
              </a:rPr>
              <a:t>k0 </a:t>
            </a:r>
            <a:r>
              <a:rPr lang="zh-CN" altLang="en-US" kern="0" dirty="0" smtClean="0">
                <a:sym typeface="+mn-ea"/>
              </a:rPr>
              <a:t>寄存器。我们知道，这段异常分发代码是为了跳转到特定的异常处理程序中去。而</a:t>
            </a:r>
            <a:r>
              <a:rPr lang="en-US" altLang="en-US" kern="0" dirty="0" err="1" smtClean="0">
                <a:sym typeface="+mn-ea"/>
              </a:rPr>
              <a:t>exception_handlers</a:t>
            </a:r>
            <a:r>
              <a:rPr lang="zh-CN" altLang="en-US" kern="0" dirty="0" smtClean="0">
                <a:sym typeface="+mn-ea"/>
              </a:rPr>
              <a:t>，便是存储了不同异常处理程序的入口地址。</a:t>
            </a:r>
            <a:endParaRPr lang="zh-CN" altLang="en-US" kern="0" dirty="0">
              <a:sym typeface="+mn-ea"/>
            </a:endParaRPr>
          </a:p>
        </p:txBody>
      </p:sp>
    </p:spTree>
    <p:extLst>
      <p:ext uri="{BB962C8B-B14F-4D97-AF65-F5344CB8AC3E}">
        <p14:creationId xmlns:p14="http://schemas.microsoft.com/office/powerpoint/2010/main" val="2499799757"/>
      </p:ext>
    </p:extLst>
  </p:cSld>
  <p:clrMapOvr>
    <a:masterClrMapping/>
  </p:clrMapOvr>
  <p:transition>
    <p:wipe dir="r"/>
  </p:transition>
  <p:timing>
    <p:tnLst>
      <p:par>
        <p:cTn id="1" dur="indefinite" restart="never" nodeType="tmRoot"/>
      </p:par>
    </p:tnLst>
  </p:timing>
  <p:extLst mod="1"/>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76225" y="946150"/>
            <a:ext cx="8589963" cy="2866073"/>
          </a:xfrm>
        </p:spPr>
        <p:txBody>
          <a:bodyPr anchor="ctr"/>
          <a:lstStyle/>
          <a:p>
            <a:r>
              <a:rPr lang="zh-CN" altLang="en-US" sz="2800" dirty="0" smtClean="0">
                <a:sym typeface="+mn-ea"/>
              </a:rPr>
              <a:t>如何加载异常分发代码到特定位置？</a:t>
            </a:r>
            <a:endParaRPr lang="en-US" altLang="zh-CN" sz="2800" dirty="0" smtClean="0">
              <a:sym typeface="+mn-ea"/>
            </a:endParaRPr>
          </a:p>
          <a:p>
            <a:r>
              <a:rPr lang="en-US" altLang="zh-CN" sz="2800" dirty="0" err="1">
                <a:sym typeface="+mn-ea"/>
              </a:rPr>
              <a:t>Linkscript</a:t>
            </a:r>
            <a:endParaRPr lang="zh-CN" altLang="en-US" sz="28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p:txBody>
      </p:sp>
      <p:sp>
        <p:nvSpPr>
          <p:cNvPr id="2" name="Title 1"/>
          <p:cNvSpPr>
            <a:spLocks noGrp="1"/>
          </p:cNvSpPr>
          <p:nvPr>
            <p:ph type="title"/>
          </p:nvPr>
        </p:nvSpPr>
        <p:spPr/>
        <p:txBody>
          <a:bodyPr/>
          <a:lstStyle/>
          <a:p>
            <a:r>
              <a:rPr lang="zh-CN" dirty="0"/>
              <a:t>异常分发</a:t>
            </a:r>
          </a:p>
        </p:txBody>
      </p:sp>
      <p:pic>
        <p:nvPicPr>
          <p:cNvPr id="4" name="图片 3"/>
          <p:cNvPicPr>
            <a:picLocks noChangeAspect="1"/>
          </p:cNvPicPr>
          <p:nvPr/>
        </p:nvPicPr>
        <p:blipFill>
          <a:blip r:embed="rId2"/>
          <a:stretch>
            <a:fillRect/>
          </a:stretch>
        </p:blipFill>
        <p:spPr>
          <a:xfrm>
            <a:off x="1755457" y="3016568"/>
            <a:ext cx="5340985" cy="1311275"/>
          </a:xfrm>
          <a:prstGeom prst="rect">
            <a:avLst/>
          </a:prstGeom>
        </p:spPr>
      </p:pic>
    </p:spTree>
  </p:cSld>
  <p:clrMapOvr>
    <a:masterClrMapping/>
  </p:clrMapOvr>
  <p:transition>
    <p:wipe dir="r"/>
  </p:transition>
  <p:timing>
    <p:tnLst>
      <p:par>
        <p:cTn id="1" dur="indefinite" restart="never" nodeType="tmRoot"/>
      </p:par>
    </p:tnLst>
  </p:timing>
  <p:extLst mod="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异常分发</a:t>
            </a:r>
          </a:p>
        </p:txBody>
      </p:sp>
      <p:sp>
        <p:nvSpPr>
          <p:cNvPr id="3" name="Content Placeholder 2"/>
          <p:cNvSpPr>
            <a:spLocks noGrp="1"/>
          </p:cNvSpPr>
          <p:nvPr>
            <p:ph idx="1"/>
          </p:nvPr>
        </p:nvSpPr>
        <p:spPr>
          <a:xfrm>
            <a:off x="-180975" y="956310"/>
            <a:ext cx="8589963" cy="5245100"/>
          </a:xfrm>
        </p:spPr>
        <p:txBody>
          <a:bodyPr anchor="ctr"/>
          <a:lstStyle/>
          <a:p>
            <a:pPr lvl="1"/>
            <a:r>
              <a:rPr lang="en-US" sz="2600" dirty="0">
                <a:sym typeface="+mn-ea"/>
              </a:rPr>
              <a:t>exception_handlers </a:t>
            </a:r>
            <a:r>
              <a:rPr lang="zh-CN" sz="2600" dirty="0">
                <a:sym typeface="+mn-ea"/>
              </a:rPr>
              <a:t>数组定义在</a:t>
            </a:r>
            <a:r>
              <a:rPr lang="en-US" sz="2600" dirty="0">
                <a:sym typeface="+mn-ea"/>
              </a:rPr>
              <a:t> lib/traps.c</a:t>
            </a:r>
            <a:r>
              <a:rPr lang="zh-CN" sz="2600" dirty="0">
                <a:sym typeface="+mn-ea"/>
              </a:rPr>
              <a:t> 中。里面的具体的值，我们可以参考 </a:t>
            </a:r>
            <a:r>
              <a:rPr lang="en-US" altLang="zh-CN" sz="2600" dirty="0">
                <a:sym typeface="+mn-ea"/>
              </a:rPr>
              <a:t>trap_init()</a:t>
            </a:r>
            <a:r>
              <a:rPr lang="zh-CN" altLang="zh-CN" sz="2600" dirty="0">
                <a:sym typeface="+mn-ea"/>
              </a:rPr>
              <a:t> 函数。</a:t>
            </a: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p:txBody>
      </p:sp>
      <p:pic>
        <p:nvPicPr>
          <p:cNvPr id="6" name="图片 5">
            <a:extLst>
              <a:ext uri="{FF2B5EF4-FFF2-40B4-BE49-F238E27FC236}">
                <a16:creationId xmlns="" xmlns:a16="http://schemas.microsoft.com/office/drawing/2014/main" id="{3E06D321-29C3-9D4D-B352-8C6875C5F4F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851024" y="2038400"/>
            <a:ext cx="6415088" cy="4390657"/>
          </a:xfrm>
          <a:prstGeom prst="rect">
            <a:avLst/>
          </a:prstGeom>
        </p:spPr>
      </p:pic>
    </p:spTree>
  </p:cSld>
  <p:clrMapOvr>
    <a:masterClrMapping/>
  </p:clrMapOvr>
  <p:transition>
    <p:wipe dir="r"/>
  </p:transition>
  <p:timing>
    <p:tnLst>
      <p:par>
        <p:cTn id="1" dur="indefinite" restart="never" nodeType="tmRoot"/>
      </p:par>
    </p:tnLst>
  </p:timing>
  <p:extLst mod="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异常分发</a:t>
            </a:r>
          </a:p>
        </p:txBody>
      </p:sp>
      <p:sp>
        <p:nvSpPr>
          <p:cNvPr id="3" name="Content Placeholder 2"/>
          <p:cNvSpPr>
            <a:spLocks noGrp="1"/>
          </p:cNvSpPr>
          <p:nvPr>
            <p:ph idx="1"/>
          </p:nvPr>
        </p:nvSpPr>
        <p:spPr>
          <a:xfrm>
            <a:off x="-180975" y="956310"/>
            <a:ext cx="8589963" cy="5245100"/>
          </a:xfrm>
        </p:spPr>
        <p:txBody>
          <a:bodyPr anchor="ctr"/>
          <a:lstStyle/>
          <a:p>
            <a:pPr lvl="1"/>
            <a:r>
              <a:rPr lang="zh-CN" altLang="zh-CN" sz="2600" dirty="0">
                <a:sym typeface="+mn-ea"/>
              </a:rPr>
              <a:t>在</a:t>
            </a:r>
            <a:r>
              <a:rPr lang="en-US" altLang="zh-CN" sz="2600" dirty="0">
                <a:sym typeface="+mn-ea"/>
              </a:rPr>
              <a:t> </a:t>
            </a:r>
            <a:r>
              <a:rPr lang="zh-CN" altLang="zh-CN" sz="2600" dirty="0">
                <a:sym typeface="+mn-ea"/>
              </a:rPr>
              <a:t>《</a:t>
            </a:r>
            <a:r>
              <a:rPr lang="en-US" altLang="zh-CN" sz="2600" dirty="0">
                <a:sym typeface="+mn-ea"/>
              </a:rPr>
              <a:t>See MIPS Run LINUX</a:t>
            </a:r>
            <a:r>
              <a:rPr lang="zh-CN" altLang="zh-CN" sz="2600" dirty="0">
                <a:sym typeface="+mn-ea"/>
              </a:rPr>
              <a:t>》中我们可以查阅到：</a:t>
            </a:r>
          </a:p>
          <a:p>
            <a:pPr lvl="1"/>
            <a:endParaRPr lang="en-US" altLang="zh-CN"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r>
              <a:rPr lang="zh-CN" altLang="en-US" sz="2600" dirty="0">
                <a:sym typeface="+mn-ea"/>
              </a:rPr>
              <a:t>其中与本次实验相关的便是 </a:t>
            </a:r>
            <a:r>
              <a:rPr lang="en-US" altLang="zh-CN" sz="2600" dirty="0">
                <a:sym typeface="+mn-ea"/>
              </a:rPr>
              <a:t>0 </a:t>
            </a:r>
            <a:r>
              <a:rPr lang="zh-CN" altLang="en-US" sz="2600" dirty="0">
                <a:sym typeface="+mn-ea"/>
              </a:rPr>
              <a:t>号异常 </a:t>
            </a:r>
            <a:r>
              <a:rPr lang="en-US" altLang="zh-CN" sz="2600" dirty="0">
                <a:sym typeface="+mn-ea"/>
              </a:rPr>
              <a:t>—— </a:t>
            </a:r>
            <a:r>
              <a:rPr lang="zh-CN" altLang="en-US" sz="2600" dirty="0">
                <a:sym typeface="+mn-ea"/>
              </a:rPr>
              <a:t>中断</a:t>
            </a:r>
          </a:p>
        </p:txBody>
      </p:sp>
      <p:pic>
        <p:nvPicPr>
          <p:cNvPr id="5" name="图片 4"/>
          <p:cNvPicPr>
            <a:picLocks noChangeAspect="1"/>
          </p:cNvPicPr>
          <p:nvPr/>
        </p:nvPicPr>
        <p:blipFill>
          <a:blip r:embed="rId2"/>
          <a:stretch>
            <a:fillRect/>
          </a:stretch>
        </p:blipFill>
        <p:spPr>
          <a:xfrm>
            <a:off x="1116330" y="1450340"/>
            <a:ext cx="6911975" cy="4257675"/>
          </a:xfrm>
          <a:prstGeom prst="rect">
            <a:avLst/>
          </a:prstGeom>
        </p:spPr>
      </p:pic>
    </p:spTree>
  </p:cSld>
  <p:clrMapOvr>
    <a:masterClrMapping/>
  </p:clrMapOvr>
  <p:transition>
    <p:wipe dir="r"/>
  </p:transition>
  <p:timing>
    <p:tnLst>
      <p:par>
        <p:cTn id="1" dur="indefinite" restart="never" nodeType="tmRoot"/>
      </p:par>
    </p:tn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背景知识</a:t>
            </a:r>
            <a:endParaRPr lang="en-US" dirty="0"/>
          </a:p>
        </p:txBody>
      </p:sp>
      <p:sp>
        <p:nvSpPr>
          <p:cNvPr id="3" name="Content Placeholder 2"/>
          <p:cNvSpPr>
            <a:spLocks noGrp="1"/>
          </p:cNvSpPr>
          <p:nvPr>
            <p:ph idx="1"/>
          </p:nvPr>
        </p:nvSpPr>
        <p:spPr/>
        <p:txBody>
          <a:bodyPr/>
          <a:lstStyle/>
          <a:p>
            <a:endParaRPr lang="en-US" altLang="zh-CN" sz="2800" dirty="0"/>
          </a:p>
          <a:p>
            <a:r>
              <a:rPr lang="zh-CN" sz="2800" dirty="0"/>
              <a:t>进程的引入：</a:t>
            </a:r>
            <a:endParaRPr lang="en-US" altLang="zh-CN" sz="2800" dirty="0"/>
          </a:p>
          <a:p>
            <a:r>
              <a:rPr lang="zh-CN" sz="2800" dirty="0"/>
              <a:t>“程序”与“计算”不是一一对应的关系：</a:t>
            </a:r>
            <a:r>
              <a:rPr lang="en-US" altLang="zh-CN" sz="2800" dirty="0"/>
              <a:t/>
            </a:r>
            <a:br>
              <a:rPr lang="en-US" altLang="zh-CN" sz="2800" dirty="0"/>
            </a:br>
            <a:r>
              <a:rPr lang="zh-CN" sz="2800" dirty="0"/>
              <a:t>一个程序可能对应多个“计算”</a:t>
            </a:r>
            <a:endParaRPr lang="en-US" altLang="zh-CN" sz="2800" dirty="0"/>
          </a:p>
          <a:p>
            <a:r>
              <a:rPr lang="zh-CN" sz="2800" dirty="0"/>
              <a:t>多道程序＋资源的限制：执行-暂停-执行</a:t>
            </a:r>
            <a:endParaRPr lang="en-US" altLang="zh-CN" sz="2800" dirty="0"/>
          </a:p>
          <a:p>
            <a:pPr lvl="1"/>
            <a:r>
              <a:rPr lang="zh-CN" sz="2800" dirty="0"/>
              <a:t>直接制约：逻辑上相互依赖</a:t>
            </a:r>
            <a:endParaRPr lang="en-US" altLang="zh-CN" sz="2800" dirty="0"/>
          </a:p>
          <a:p>
            <a:pPr lvl="1"/>
            <a:r>
              <a:rPr lang="zh-CN" sz="2800" dirty="0"/>
              <a:t>间接制约：等待资源</a:t>
            </a:r>
            <a:endParaRPr lang="en-US" altLang="zh-CN" sz="2800" dirty="0"/>
          </a:p>
          <a:p>
            <a:r>
              <a:rPr lang="zh-CN" sz="2800" dirty="0"/>
              <a:t>使用“程序”不能揭示多道程序、分时系统引发的动态特性，因此引入“进程”（Process）</a:t>
            </a:r>
          </a:p>
          <a:p>
            <a:pPr marL="0" indent="0">
              <a:buNone/>
            </a:pPr>
            <a:endParaRPr lang="zh-CN" sz="2800" dirty="0"/>
          </a:p>
          <a:p>
            <a:endParaRPr lang="zh-CN" altLang="en-US" sz="2800" dirty="0"/>
          </a:p>
          <a:p>
            <a:endParaRPr lang="en-US" sz="2800" dirty="0"/>
          </a:p>
        </p:txBody>
      </p:sp>
    </p:spTree>
  </p:cSld>
  <p:clrMapOvr>
    <a:masterClrMapping/>
  </p:clrMapOvr>
  <p:transition>
    <p:wipe dir="r"/>
  </p:transition>
  <p:timing>
    <p:tnLst>
      <p:par>
        <p:cTn id="1" dur="indefinite" restart="never" nodeType="tmRoot"/>
      </p:par>
    </p:tnLst>
  </p:timing>
  <p:extLst mod="1"/>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异常处理</a:t>
            </a:r>
          </a:p>
        </p:txBody>
      </p:sp>
      <p:sp>
        <p:nvSpPr>
          <p:cNvPr id="3" name="Content Placeholder 2"/>
          <p:cNvSpPr>
            <a:spLocks noGrp="1"/>
          </p:cNvSpPr>
          <p:nvPr>
            <p:ph idx="1"/>
          </p:nvPr>
        </p:nvSpPr>
        <p:spPr>
          <a:xfrm>
            <a:off x="295910" y="956310"/>
            <a:ext cx="4130040" cy="3605530"/>
          </a:xfrm>
        </p:spPr>
        <p:txBody>
          <a:bodyPr anchor="ctr"/>
          <a:lstStyle/>
          <a:p>
            <a:r>
              <a:rPr lang="zh-CN" altLang="en-US" sz="2800" dirty="0"/>
              <a:t>回到之前的那份代码，第 </a:t>
            </a:r>
            <a:r>
              <a:rPr lang="en-US" altLang="zh-CN" sz="2800" dirty="0"/>
              <a:t>8 </a:t>
            </a:r>
            <a:r>
              <a:rPr lang="zh-CN" altLang="en-US" sz="2800" dirty="0"/>
              <a:t>行是取出 </a:t>
            </a:r>
            <a:r>
              <a:rPr lang="en-US" altLang="zh-CN" sz="2800" dirty="0"/>
              <a:t>ExcCode </a:t>
            </a:r>
            <a:r>
              <a:rPr lang="zh-CN" altLang="en-US" sz="2800" dirty="0"/>
              <a:t>放到 </a:t>
            </a:r>
            <a:r>
              <a:rPr lang="en-US" altLang="zh-CN" sz="2800" dirty="0"/>
              <a:t>k1 </a:t>
            </a:r>
            <a:r>
              <a:rPr lang="zh-CN" altLang="en-US" sz="2800" dirty="0"/>
              <a:t>寄存器中。使用 </a:t>
            </a:r>
            <a:r>
              <a:rPr lang="en-US" altLang="zh-CN" sz="2800" dirty="0"/>
              <a:t>0x7c </a:t>
            </a:r>
            <a:r>
              <a:rPr lang="zh-CN" altLang="en-US" sz="2800" dirty="0"/>
              <a:t>的原因如下：</a:t>
            </a:r>
          </a:p>
          <a:p>
            <a:pPr lvl="1"/>
            <a:endParaRPr lang="zh-CN" altLang="en-US" dirty="0"/>
          </a:p>
          <a:p>
            <a:pPr lvl="1"/>
            <a:endParaRPr lang="zh-CN" altLang="en-US" dirty="0"/>
          </a:p>
          <a:p>
            <a:pPr lvl="1"/>
            <a:endParaRPr lang="zh-CN" altLang="en-US" dirty="0"/>
          </a:p>
        </p:txBody>
      </p:sp>
      <p:pic>
        <p:nvPicPr>
          <p:cNvPr id="4" name="图片 3"/>
          <p:cNvPicPr>
            <a:picLocks noChangeAspect="1"/>
          </p:cNvPicPr>
          <p:nvPr/>
        </p:nvPicPr>
        <p:blipFill>
          <a:blip r:embed="rId2"/>
          <a:stretch>
            <a:fillRect/>
          </a:stretch>
        </p:blipFill>
        <p:spPr>
          <a:xfrm>
            <a:off x="490220" y="4638357"/>
            <a:ext cx="8133080" cy="1790700"/>
          </a:xfrm>
          <a:prstGeom prst="rect">
            <a:avLst/>
          </a:prstGeom>
        </p:spPr>
      </p:pic>
      <p:pic>
        <p:nvPicPr>
          <p:cNvPr id="5" name="图片 4"/>
          <p:cNvPicPr>
            <a:picLocks noChangeAspect="1"/>
          </p:cNvPicPr>
          <p:nvPr/>
        </p:nvPicPr>
        <p:blipFill rotWithShape="1">
          <a:blip r:embed="rId3"/>
          <a:srcRect r="44199"/>
          <a:stretch/>
        </p:blipFill>
        <p:spPr>
          <a:xfrm>
            <a:off x="4886008" y="728663"/>
            <a:ext cx="3942715" cy="4366895"/>
          </a:xfrm>
          <a:prstGeom prst="rect">
            <a:avLst/>
          </a:prstGeom>
        </p:spPr>
      </p:pic>
    </p:spTree>
  </p:cSld>
  <p:clrMapOvr>
    <a:masterClrMapping/>
  </p:clrMapOvr>
  <p:transition>
    <p:wipe dir="r"/>
  </p:transition>
  <p:timing>
    <p:tnLst>
      <p:par>
        <p:cTn id="1" dur="indefinite" restart="never" nodeType="tmRoot"/>
      </p:par>
    </p:tnLst>
  </p:timing>
  <p:extLst mod="1"/>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异常分发</a:t>
            </a:r>
          </a:p>
        </p:txBody>
      </p:sp>
      <p:sp>
        <p:nvSpPr>
          <p:cNvPr id="3" name="Content Placeholder 2"/>
          <p:cNvSpPr>
            <a:spLocks noGrp="1"/>
          </p:cNvSpPr>
          <p:nvPr>
            <p:ph idx="1"/>
          </p:nvPr>
        </p:nvSpPr>
        <p:spPr>
          <a:xfrm>
            <a:off x="4450080" y="956310"/>
            <a:ext cx="4541520" cy="5245100"/>
          </a:xfrm>
        </p:spPr>
        <p:txBody>
          <a:bodyPr anchor="ctr"/>
          <a:lstStyle/>
          <a:p>
            <a:pPr lvl="1"/>
            <a:r>
              <a:rPr lang="zh-CN" altLang="en-US" sz="2000" dirty="0">
                <a:sym typeface="+mn-ea"/>
              </a:rPr>
              <a:t>第 </a:t>
            </a:r>
            <a:r>
              <a:rPr lang="en-US" sz="2000" dirty="0">
                <a:sym typeface="+mn-ea"/>
              </a:rPr>
              <a:t>9 </a:t>
            </a:r>
            <a:r>
              <a:rPr lang="zh-CN" altLang="en-US" sz="2000" dirty="0">
                <a:sym typeface="+mn-ea"/>
              </a:rPr>
              <a:t>行是获取到对应的异常处理程序。有些同学可能会疑惑，这里得到的 </a:t>
            </a:r>
            <a:r>
              <a:rPr lang="en-US" altLang="zh-CN" sz="2000" dirty="0">
                <a:sym typeface="+mn-ea"/>
              </a:rPr>
              <a:t>k1 </a:t>
            </a:r>
            <a:r>
              <a:rPr lang="zh-CN" altLang="en-US" sz="2000" dirty="0">
                <a:sym typeface="+mn-ea"/>
              </a:rPr>
              <a:t>的值不是后面有两个多余的</a:t>
            </a:r>
            <a:r>
              <a:rPr lang="zh-CN" altLang="en-US" sz="2000" dirty="0" smtClean="0">
                <a:sym typeface="+mn-ea"/>
              </a:rPr>
              <a:t>零嘛</a:t>
            </a:r>
            <a:r>
              <a:rPr lang="zh-CN" altLang="en-US" sz="2000" dirty="0">
                <a:sym typeface="+mn-ea"/>
              </a:rPr>
              <a:t>，数组下标会不会有问题。</a:t>
            </a:r>
          </a:p>
          <a:p>
            <a:pPr lvl="1"/>
            <a:endParaRPr lang="en-US" altLang="zh-CN" sz="2000" dirty="0" smtClean="0">
              <a:sym typeface="+mn-ea"/>
            </a:endParaRPr>
          </a:p>
          <a:p>
            <a:pPr lvl="1"/>
            <a:r>
              <a:rPr lang="zh-CN" altLang="en-US" sz="2000" dirty="0" smtClean="0">
                <a:sym typeface="+mn-ea"/>
              </a:rPr>
              <a:t>产生</a:t>
            </a:r>
            <a:r>
              <a:rPr lang="zh-CN" altLang="en-US" sz="2000" dirty="0">
                <a:sym typeface="+mn-ea"/>
              </a:rPr>
              <a:t>这个问题的原因是对高级语言的数组下标和</a:t>
            </a:r>
            <a:r>
              <a:rPr lang="en-US" altLang="zh-CN" sz="2000" dirty="0">
                <a:sym typeface="+mn-ea"/>
              </a:rPr>
              <a:t>mips </a:t>
            </a:r>
            <a:r>
              <a:rPr lang="zh-CN" altLang="en-US" sz="2000" dirty="0">
                <a:sym typeface="+mn-ea"/>
              </a:rPr>
              <a:t>中的 </a:t>
            </a:r>
            <a:r>
              <a:rPr lang="en-US" altLang="zh-CN" sz="2000" dirty="0">
                <a:sym typeface="+mn-ea"/>
              </a:rPr>
              <a:t>lw </a:t>
            </a:r>
            <a:r>
              <a:rPr lang="zh-CN" altLang="en-US" sz="2000" dirty="0">
                <a:sym typeface="+mn-ea"/>
              </a:rPr>
              <a:t>指令产生了混淆。每个异常处理程序的入口都以一个字的形式存储在数组里，因此两个相邻的元素之间地址的差就是 </a:t>
            </a:r>
            <a:r>
              <a:rPr lang="en-US" altLang="zh-CN" sz="2000" dirty="0">
                <a:sym typeface="+mn-ea"/>
              </a:rPr>
              <a:t>4 </a:t>
            </a:r>
            <a:r>
              <a:rPr lang="zh-CN" altLang="en-US" sz="2000" dirty="0">
                <a:sym typeface="+mn-ea"/>
              </a:rPr>
              <a:t>。因此这样的处理是毫无问题的。第 </a:t>
            </a:r>
            <a:r>
              <a:rPr lang="en-US" altLang="zh-CN" sz="2000" dirty="0">
                <a:sym typeface="+mn-ea"/>
              </a:rPr>
              <a:t>10 </a:t>
            </a:r>
            <a:r>
              <a:rPr lang="zh-CN" altLang="en-US" sz="2000" dirty="0">
                <a:sym typeface="+mn-ea"/>
              </a:rPr>
              <a:t>行，便是将这个特定的异常处理程序存入到了 </a:t>
            </a:r>
            <a:r>
              <a:rPr lang="en-US" altLang="zh-CN" sz="2000" dirty="0">
                <a:sym typeface="+mn-ea"/>
              </a:rPr>
              <a:t>k0 </a:t>
            </a:r>
            <a:r>
              <a:rPr lang="zh-CN" altLang="en-US" sz="2000" dirty="0">
                <a:sym typeface="+mn-ea"/>
              </a:rPr>
              <a:t>寄存器中。最后在第 </a:t>
            </a:r>
            <a:r>
              <a:rPr lang="en-US" altLang="zh-CN" sz="2000" dirty="0">
                <a:sym typeface="+mn-ea"/>
              </a:rPr>
              <a:t>12 </a:t>
            </a:r>
            <a:r>
              <a:rPr lang="zh-CN" altLang="en-US" sz="2000" dirty="0">
                <a:sym typeface="+mn-ea"/>
              </a:rPr>
              <a:t>行跳到该异常处理程序中。</a:t>
            </a:r>
          </a:p>
        </p:txBody>
      </p:sp>
      <p:pic>
        <p:nvPicPr>
          <p:cNvPr id="4" name="图片 3"/>
          <p:cNvPicPr>
            <a:picLocks noChangeAspect="1"/>
          </p:cNvPicPr>
          <p:nvPr/>
        </p:nvPicPr>
        <p:blipFill rotWithShape="1">
          <a:blip r:embed="rId2"/>
          <a:srcRect r="44199"/>
          <a:stretch/>
        </p:blipFill>
        <p:spPr>
          <a:xfrm>
            <a:off x="893445" y="1482725"/>
            <a:ext cx="3942715" cy="4366895"/>
          </a:xfrm>
          <a:prstGeom prst="rect">
            <a:avLst/>
          </a:prstGeom>
        </p:spPr>
      </p:pic>
    </p:spTree>
  </p:cSld>
  <p:clrMapOvr>
    <a:masterClrMapping/>
  </p:clrMapOvr>
  <p:transition>
    <p:wipe dir="r"/>
  </p:transition>
  <p:timing>
    <p:tnLst>
      <p:par>
        <p:cTn id="1" dur="indefinite" restart="never" nodeType="tmRoot"/>
      </p:par>
    </p:tnLst>
  </p:timing>
  <p:extLst mod="1"/>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中断处理</a:t>
            </a:r>
          </a:p>
        </p:txBody>
      </p:sp>
      <p:sp>
        <p:nvSpPr>
          <p:cNvPr id="3" name="Content Placeholder 2"/>
          <p:cNvSpPr>
            <a:spLocks noGrp="1"/>
          </p:cNvSpPr>
          <p:nvPr>
            <p:ph idx="1"/>
          </p:nvPr>
        </p:nvSpPr>
        <p:spPr>
          <a:xfrm>
            <a:off x="-163195" y="728980"/>
            <a:ext cx="8590280" cy="5662295"/>
          </a:xfrm>
        </p:spPr>
        <p:txBody>
          <a:bodyPr anchor="ctr"/>
          <a:lstStyle/>
          <a:p>
            <a:pPr lvl="1"/>
            <a:r>
              <a:rPr lang="zh-CN" altLang="en-US" sz="2600" dirty="0">
                <a:sym typeface="+mn-ea"/>
              </a:rPr>
              <a:t>Exercise 3.1</a:t>
            </a:r>
            <a:r>
              <a:rPr lang="en-US" altLang="zh-CN" sz="2600" dirty="0">
                <a:sym typeface="+mn-ea"/>
              </a:rPr>
              <a:t>3</a:t>
            </a:r>
            <a:r>
              <a:rPr lang="zh-CN" altLang="en-US" sz="2600" dirty="0">
                <a:sym typeface="+mn-ea"/>
              </a:rPr>
              <a:t> 通过上面的描述，补充kclock_init 函数。</a:t>
            </a:r>
          </a:p>
          <a:p>
            <a:pPr lvl="1"/>
            <a:r>
              <a:rPr lang="zh-CN" altLang="en-US" sz="2600" dirty="0">
                <a:sym typeface="+mn-ea"/>
              </a:rPr>
              <a:t>接下来我们详细看下对于中断的处理：</a:t>
            </a:r>
          </a:p>
          <a:p>
            <a:pPr lvl="1"/>
            <a:r>
              <a:rPr lang="zh-CN" altLang="en-US" sz="2600" dirty="0">
                <a:sym typeface="+mn-ea"/>
              </a:rPr>
              <a:t>在计组中我们学到，中断是由定时器产生的信号，它的作用是提供了时间片的机制。首先我们看下中断信号是怎么产生的。 </a:t>
            </a:r>
            <a:r>
              <a:rPr lang="en-GB" altLang="zh-CN" sz="2600" dirty="0">
                <a:sym typeface="+mn-ea"/>
              </a:rPr>
              <a:t>kclock_init </a:t>
            </a:r>
            <a:r>
              <a:rPr lang="zh-CN" altLang="en-GB" sz="2600" dirty="0">
                <a:sym typeface="+mn-ea"/>
              </a:rPr>
              <a:t>是对定时器初始化 的函数，它主要就调用了</a:t>
            </a:r>
            <a:r>
              <a:rPr lang="en-US" altLang="en-GB" sz="2600" dirty="0">
                <a:sym typeface="+mn-ea"/>
              </a:rPr>
              <a:t> set_timer</a:t>
            </a:r>
            <a:r>
              <a:rPr lang="zh-CN" altLang="en-GB" sz="2600" dirty="0">
                <a:sym typeface="+mn-ea"/>
              </a:rPr>
              <a:t> 这个函数，因此我们移步至该函数来具体分析它的代码。</a:t>
            </a:r>
          </a:p>
          <a:p>
            <a:pPr lvl="1"/>
            <a:endParaRPr lang="zh-CN" altLang="en-GB" sz="2600" dirty="0">
              <a:sym typeface="+mn-ea"/>
            </a:endParaRPr>
          </a:p>
          <a:p>
            <a:pPr lvl="1"/>
            <a:endParaRPr lang="zh-CN" altLang="en-GB" sz="2600" dirty="0">
              <a:sym typeface="+mn-ea"/>
            </a:endParaRPr>
          </a:p>
          <a:p>
            <a:pPr lvl="1"/>
            <a:endParaRPr lang="zh-CN" altLang="en-GB" sz="2600" dirty="0">
              <a:sym typeface="+mn-ea"/>
            </a:endParaRPr>
          </a:p>
          <a:p>
            <a:pPr lvl="1"/>
            <a:endParaRPr lang="zh-CN" altLang="en-GB" sz="2600" dirty="0">
              <a:sym typeface="+mn-ea"/>
            </a:endParaRPr>
          </a:p>
          <a:p>
            <a:pPr lvl="1"/>
            <a:endParaRPr lang="en-US" altLang="en-GB" sz="2600" dirty="0">
              <a:sym typeface="+mn-ea"/>
            </a:endParaRPr>
          </a:p>
          <a:p>
            <a:pPr lvl="1"/>
            <a:endParaRPr lang="en-US" altLang="en-GB" sz="2600" dirty="0">
              <a:sym typeface="+mn-ea"/>
            </a:endParaRPr>
          </a:p>
        </p:txBody>
      </p:sp>
      <p:pic>
        <p:nvPicPr>
          <p:cNvPr id="6" name="图片 5">
            <a:extLst>
              <a:ext uri="{FF2B5EF4-FFF2-40B4-BE49-F238E27FC236}">
                <a16:creationId xmlns="" xmlns:a16="http://schemas.microsoft.com/office/drawing/2014/main" id="{9701E1D8-3458-B44E-9DE3-D88CEF6E5A5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781572" y="3843338"/>
            <a:ext cx="5190728" cy="2372110"/>
          </a:xfrm>
          <a:prstGeom prst="rect">
            <a:avLst/>
          </a:prstGeom>
        </p:spPr>
      </p:pic>
    </p:spTree>
  </p:cSld>
  <p:clrMapOvr>
    <a:masterClrMapping/>
  </p:clrMapOvr>
  <p:transition>
    <p:wipe dir="r"/>
  </p:transition>
  <p:timing>
    <p:tnLst>
      <p:par>
        <p:cTn id="1" dur="indefinite" restart="never" nodeType="tmRoot"/>
      </p:par>
    </p:tnLst>
  </p:timing>
  <p:extLst mod="1"/>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中断处理</a:t>
            </a:r>
          </a:p>
        </p:txBody>
      </p:sp>
      <p:sp>
        <p:nvSpPr>
          <p:cNvPr id="3" name="Content Placeholder 2"/>
          <p:cNvSpPr>
            <a:spLocks noGrp="1"/>
          </p:cNvSpPr>
          <p:nvPr>
            <p:ph idx="1"/>
          </p:nvPr>
        </p:nvSpPr>
        <p:spPr/>
        <p:txBody>
          <a:bodyPr anchor="ctr"/>
          <a:lstStyle/>
          <a:p>
            <a:r>
              <a:rPr lang="zh-CN" sz="2400" dirty="0">
                <a:sym typeface="+mn-ea"/>
              </a:rPr>
              <a:t>前两步是向 0xb5000100 写入数值 </a:t>
            </a:r>
            <a:r>
              <a:rPr lang="en-US" altLang="zh-CN" sz="2400" dirty="0">
                <a:sym typeface="+mn-ea"/>
              </a:rPr>
              <a:t>1</a:t>
            </a:r>
            <a:r>
              <a:rPr lang="zh-CN" altLang="en-US" sz="2400" dirty="0">
                <a:sym typeface="+mn-ea"/>
              </a:rPr>
              <a:t>。其中0xb5000000 是</a:t>
            </a:r>
            <a:r>
              <a:rPr lang="en-US" altLang="zh-CN" sz="2400" dirty="0">
                <a:sym typeface="+mn-ea"/>
              </a:rPr>
              <a:t>MOS</a:t>
            </a:r>
            <a:r>
              <a:rPr lang="zh-CN" altLang="en-US" sz="2400" dirty="0">
                <a:sym typeface="+mn-ea"/>
              </a:rPr>
              <a:t>操作系统内核访问硬件时钟（实际上是gxemul仿真器模拟的时钟）时用到的虚拟地址（硬件地址是多少？）。偏移量为0x100 表示来设置实时钟中断的频率，1 则表示1 秒钟中断1次，如果写入0，表示关闭实时钟。</a:t>
            </a:r>
          </a:p>
          <a:p>
            <a:r>
              <a:rPr lang="zh-CN" altLang="en-US" sz="2400" dirty="0">
                <a:sym typeface="+mn-ea"/>
              </a:rPr>
              <a:t>另外需要注意的是实时钟对于R3000 来说绑定到了4 号中断上，故这段代码其实主要用来触发了4 号中断。注意这里的中断号和异常号是不一样的概念，我们实验的异常包括中断。中断号对应着计组中 </a:t>
            </a:r>
            <a:r>
              <a:rPr lang="en-US" altLang="zh-CN" sz="2400" dirty="0">
                <a:sym typeface="+mn-ea"/>
              </a:rPr>
              <a:t>HWInt </a:t>
            </a:r>
            <a:r>
              <a:rPr lang="zh-CN" altLang="en-US" sz="2400" dirty="0">
                <a:sym typeface="+mn-ea"/>
              </a:rPr>
              <a:t>的位置。</a:t>
            </a:r>
            <a:endParaRPr lang="en-US" altLang="zh-CN" sz="2400" dirty="0">
              <a:sym typeface="+mn-ea"/>
            </a:endParaRPr>
          </a:p>
          <a:p>
            <a:endParaRPr lang="en" altLang="zh-CN" sz="2400" dirty="0">
              <a:sym typeface="+mn-ea"/>
            </a:endParaRPr>
          </a:p>
          <a:p>
            <a:pPr marL="0" indent="0">
              <a:buNone/>
            </a:pPr>
            <a:r>
              <a:rPr lang="en" altLang="zh-CN" sz="2000" dirty="0" err="1">
                <a:sym typeface="+mn-ea"/>
              </a:rPr>
              <a:t>gxemul</a:t>
            </a:r>
            <a:r>
              <a:rPr lang="zh-CN" altLang="en-US" sz="2000" dirty="0">
                <a:sym typeface="+mn-ea"/>
              </a:rPr>
              <a:t>仿真的外设：</a:t>
            </a:r>
            <a:endParaRPr lang="en" altLang="zh-CN" sz="2000" dirty="0">
              <a:sym typeface="+mn-ea"/>
            </a:endParaRPr>
          </a:p>
          <a:p>
            <a:pPr marL="0" indent="0">
              <a:buNone/>
            </a:pPr>
            <a:r>
              <a:rPr lang="en" altLang="zh-CN" sz="2000" dirty="0">
                <a:sym typeface="+mn-ea"/>
              </a:rPr>
              <a:t>http://</a:t>
            </a:r>
            <a:r>
              <a:rPr lang="en" altLang="zh-CN" sz="2000" dirty="0" err="1">
                <a:sym typeface="+mn-ea"/>
              </a:rPr>
              <a:t>gavare.se</a:t>
            </a:r>
            <a:r>
              <a:rPr lang="en" altLang="zh-CN" sz="2000" dirty="0">
                <a:sym typeface="+mn-ea"/>
              </a:rPr>
              <a:t>/</a:t>
            </a:r>
            <a:r>
              <a:rPr lang="en" altLang="zh-CN" sz="2000" dirty="0" err="1">
                <a:sym typeface="+mn-ea"/>
              </a:rPr>
              <a:t>gxemul</a:t>
            </a:r>
            <a:r>
              <a:rPr lang="en" altLang="zh-CN" sz="2000" dirty="0">
                <a:sym typeface="+mn-ea"/>
              </a:rPr>
              <a:t>/</a:t>
            </a:r>
            <a:r>
              <a:rPr lang="en" altLang="zh-CN" sz="2000" dirty="0" err="1">
                <a:sym typeface="+mn-ea"/>
              </a:rPr>
              <a:t>gxemul</a:t>
            </a:r>
            <a:r>
              <a:rPr lang="en" altLang="zh-CN" sz="2000" dirty="0">
                <a:sym typeface="+mn-ea"/>
              </a:rPr>
              <a:t>-stable/doc/</a:t>
            </a:r>
            <a:r>
              <a:rPr lang="en" altLang="zh-CN" sz="2000" dirty="0" err="1">
                <a:sym typeface="+mn-ea"/>
              </a:rPr>
              <a:t>experiments.html#testmachines</a:t>
            </a:r>
            <a:endParaRPr lang="zh-CN" altLang="en-US" sz="2400" dirty="0">
              <a:sym typeface="+mn-ea"/>
            </a:endParaRPr>
          </a:p>
        </p:txBody>
      </p:sp>
    </p:spTree>
  </p:cSld>
  <p:clrMapOvr>
    <a:masterClrMapping/>
  </p:clrMapOvr>
  <p:transition>
    <p:wipe dir="r"/>
  </p:transition>
  <p:timing>
    <p:tnLst>
      <p:par>
        <p:cTn id="1" dur="indefinite" restart="never" nodeType="tmRoot"/>
      </p:par>
    </p:tnLst>
  </p:timing>
  <p:extLst mod="1"/>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中断处理</a:t>
            </a:r>
          </a:p>
        </p:txBody>
      </p:sp>
      <p:sp>
        <p:nvSpPr>
          <p:cNvPr id="3" name="Content Placeholder 2"/>
          <p:cNvSpPr>
            <a:spLocks noGrp="1"/>
          </p:cNvSpPr>
          <p:nvPr>
            <p:ph idx="1"/>
          </p:nvPr>
        </p:nvSpPr>
        <p:spPr>
          <a:xfrm>
            <a:off x="-180975" y="956310"/>
            <a:ext cx="8589963" cy="5245100"/>
          </a:xfrm>
        </p:spPr>
        <p:txBody>
          <a:bodyPr anchor="ctr"/>
          <a:lstStyle/>
          <a:p>
            <a:pPr lvl="1"/>
            <a:r>
              <a:rPr lang="zh-CN" altLang="en-US" sz="2600" dirty="0">
                <a:sym typeface="+mn-ea"/>
              </a:rPr>
              <a:t>接下来我们看下触发中断程序后，代码会如何执行。在</a:t>
            </a:r>
            <a:r>
              <a:rPr lang="en-US" altLang="en-US" sz="2600" dirty="0">
                <a:sym typeface="+mn-ea"/>
              </a:rPr>
              <a:t> genex.S </a:t>
            </a:r>
            <a:r>
              <a:rPr lang="zh-CN" altLang="en-US" sz="2600" dirty="0">
                <a:sym typeface="+mn-ea"/>
              </a:rPr>
              <a:t>中，我们找到</a:t>
            </a:r>
            <a:r>
              <a:rPr lang="en-US" altLang="en-US" sz="2600" dirty="0">
                <a:sym typeface="+mn-ea"/>
              </a:rPr>
              <a:t> handle_int</a:t>
            </a:r>
            <a:r>
              <a:rPr lang="zh-CN" altLang="en-US" sz="2600" dirty="0">
                <a:sym typeface="+mn-ea"/>
              </a:rPr>
              <a:t> 函数。</a:t>
            </a: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p:txBody>
      </p:sp>
      <p:pic>
        <p:nvPicPr>
          <p:cNvPr id="6" name="图片 5">
            <a:extLst>
              <a:ext uri="{FF2B5EF4-FFF2-40B4-BE49-F238E27FC236}">
                <a16:creationId xmlns="" xmlns:a16="http://schemas.microsoft.com/office/drawing/2014/main" id="{A21F5431-4A18-C241-B7AE-4C76862BAC2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771014" y="2457449"/>
            <a:ext cx="5095932" cy="4079263"/>
          </a:xfrm>
          <a:prstGeom prst="rect">
            <a:avLst/>
          </a:prstGeom>
        </p:spPr>
      </p:pic>
      <p:pic>
        <p:nvPicPr>
          <p:cNvPr id="7" name="图片 6">
            <a:extLst>
              <a:ext uri="{FF2B5EF4-FFF2-40B4-BE49-F238E27FC236}">
                <a16:creationId xmlns="" xmlns:a16="http://schemas.microsoft.com/office/drawing/2014/main" id="{05161535-5D33-CF4C-9F09-387E6D37F45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742439" y="2122147"/>
            <a:ext cx="5095932" cy="4079263"/>
          </a:xfrm>
          <a:prstGeom prst="rect">
            <a:avLst/>
          </a:prstGeom>
        </p:spPr>
      </p:pic>
    </p:spTree>
  </p:cSld>
  <p:clrMapOvr>
    <a:masterClrMapping/>
  </p:clrMapOvr>
  <p:transition>
    <p:wipe dir="r"/>
  </p:transition>
  <p:timing>
    <p:tnLst>
      <p:par>
        <p:cTn id="1" dur="indefinite" restart="never" nodeType="tmRoot"/>
      </p:par>
    </p:tnLst>
  </p:timing>
  <p:extLst mod="1"/>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中断处理</a:t>
            </a:r>
          </a:p>
        </p:txBody>
      </p:sp>
      <p:sp>
        <p:nvSpPr>
          <p:cNvPr id="3" name="Content Placeholder 2"/>
          <p:cNvSpPr>
            <a:spLocks noGrp="1"/>
          </p:cNvSpPr>
          <p:nvPr>
            <p:ph idx="1"/>
          </p:nvPr>
        </p:nvSpPr>
        <p:spPr/>
        <p:txBody>
          <a:bodyPr anchor="ctr"/>
          <a:lstStyle/>
          <a:p>
            <a:r>
              <a:rPr lang="zh-CN" sz="2400" dirty="0">
                <a:sym typeface="+mn-ea"/>
              </a:rPr>
              <a:t>先看前两句 </a:t>
            </a:r>
            <a:r>
              <a:rPr lang="en-US" altLang="zh-CN" sz="2400" dirty="0">
                <a:sym typeface="+mn-ea"/>
              </a:rPr>
              <a:t>mfc0</a:t>
            </a:r>
            <a:r>
              <a:rPr lang="zh-CN" altLang="en-US" sz="2400" dirty="0">
                <a:sym typeface="+mn-ea"/>
              </a:rPr>
              <a:t>，它分别将 </a:t>
            </a:r>
            <a:r>
              <a:rPr lang="en-US" altLang="en-US" sz="2400" dirty="0">
                <a:sym typeface="+mn-ea"/>
              </a:rPr>
              <a:t>CPU_CAUSE </a:t>
            </a:r>
            <a:r>
              <a:rPr lang="zh-CN" altLang="en-US" sz="2400" dirty="0">
                <a:sym typeface="+mn-ea"/>
              </a:rPr>
              <a:t>和</a:t>
            </a:r>
            <a:r>
              <a:rPr lang="en-US" altLang="en-US" sz="2400" dirty="0">
                <a:sym typeface="+mn-ea"/>
              </a:rPr>
              <a:t> CPU_STATUS</a:t>
            </a:r>
            <a:r>
              <a:rPr lang="zh-CN" altLang="en-US" sz="2400" dirty="0">
                <a:sym typeface="+mn-ea"/>
              </a:rPr>
              <a:t> 存入了 </a:t>
            </a:r>
            <a:r>
              <a:rPr lang="en-US" altLang="zh-CN" sz="2400" dirty="0">
                <a:sym typeface="+mn-ea"/>
              </a:rPr>
              <a:t>t0 </a:t>
            </a:r>
            <a:r>
              <a:rPr lang="zh-CN" altLang="en-US" sz="2400" dirty="0">
                <a:sym typeface="+mn-ea"/>
              </a:rPr>
              <a:t>和 </a:t>
            </a:r>
            <a:r>
              <a:rPr lang="en-US" altLang="zh-CN" sz="2400" dirty="0">
                <a:sym typeface="+mn-ea"/>
              </a:rPr>
              <a:t>t2 </a:t>
            </a:r>
            <a:r>
              <a:rPr lang="zh-CN" altLang="en-US" sz="2400" dirty="0">
                <a:sym typeface="+mn-ea"/>
              </a:rPr>
              <a:t>两个寄存器中。接着将 </a:t>
            </a:r>
            <a:r>
              <a:rPr lang="en-US" altLang="zh-CN" sz="2400" dirty="0">
                <a:sym typeface="+mn-ea"/>
              </a:rPr>
              <a:t>t0 and t2 </a:t>
            </a:r>
            <a:r>
              <a:rPr lang="zh-CN" altLang="en-US" sz="2400" dirty="0">
                <a:sym typeface="+mn-ea"/>
              </a:rPr>
              <a:t>的值存入 </a:t>
            </a:r>
            <a:r>
              <a:rPr lang="en-US" altLang="zh-CN" sz="2400" dirty="0">
                <a:sym typeface="+mn-ea"/>
              </a:rPr>
              <a:t>t0 </a:t>
            </a:r>
            <a:r>
              <a:rPr lang="zh-CN" altLang="en-US" sz="2400" dirty="0">
                <a:sym typeface="+mn-ea"/>
              </a:rPr>
              <a:t>中。两个 </a:t>
            </a:r>
            <a:r>
              <a:rPr lang="en-US" altLang="zh-CN" sz="2400" dirty="0">
                <a:sym typeface="+mn-ea"/>
              </a:rPr>
              <a:t>CP0 </a:t>
            </a:r>
            <a:r>
              <a:rPr lang="zh-CN" altLang="en-US" sz="2400" dirty="0">
                <a:sym typeface="+mn-ea"/>
              </a:rPr>
              <a:t>的各个域意义如下：</a:t>
            </a:r>
          </a:p>
          <a:p>
            <a:pPr lvl="1"/>
            <a:endParaRPr lang="zh-CN" altLang="en-US" dirty="0">
              <a:sym typeface="+mn-ea"/>
            </a:endParaRPr>
          </a:p>
          <a:p>
            <a:pPr lvl="1"/>
            <a:endParaRPr lang="zh-CN" altLang="en-US" dirty="0">
              <a:sym typeface="+mn-ea"/>
            </a:endParaRPr>
          </a:p>
          <a:p>
            <a:pPr lvl="1"/>
            <a:endParaRPr lang="en-US" altLang="zh-CN" dirty="0">
              <a:sym typeface="+mn-ea"/>
            </a:endParaRPr>
          </a:p>
          <a:p>
            <a:pPr lvl="1"/>
            <a:endParaRPr lang="en-US" altLang="zh-CN" dirty="0">
              <a:sym typeface="+mn-ea"/>
            </a:endParaRPr>
          </a:p>
          <a:p>
            <a:pPr lvl="1"/>
            <a:endParaRPr lang="zh-CN" altLang="en-US" dirty="0">
              <a:sym typeface="+mn-ea"/>
            </a:endParaRPr>
          </a:p>
          <a:p>
            <a:pPr lvl="1"/>
            <a:endParaRPr lang="zh-CN" altLang="en-US" dirty="0">
              <a:sym typeface="+mn-ea"/>
            </a:endParaRPr>
          </a:p>
          <a:p>
            <a:pPr lvl="1"/>
            <a:endParaRPr lang="zh-CN" altLang="en-US" dirty="0">
              <a:sym typeface="+mn-ea"/>
            </a:endParaRPr>
          </a:p>
          <a:p>
            <a:r>
              <a:rPr lang="zh-CN" altLang="en-US" sz="2400" dirty="0">
                <a:sym typeface="+mn-ea"/>
              </a:rPr>
              <a:t>这样操作后，我们就可以得到具体的中断号了。最后通过判断中断号。我们确定是否是实时钟触发的中断，如果是，跳转到 </a:t>
            </a:r>
            <a:r>
              <a:rPr lang="en-US" altLang="zh-CN" sz="2400" dirty="0">
                <a:sym typeface="+mn-ea"/>
              </a:rPr>
              <a:t>time_irq </a:t>
            </a:r>
            <a:r>
              <a:rPr lang="zh-CN" altLang="zh-CN" sz="2400" dirty="0">
                <a:sym typeface="+mn-ea"/>
              </a:rPr>
              <a:t>中。</a:t>
            </a:r>
          </a:p>
        </p:txBody>
      </p:sp>
      <p:pic>
        <p:nvPicPr>
          <p:cNvPr id="4" name="图片 3"/>
          <p:cNvPicPr>
            <a:picLocks noChangeAspect="1"/>
          </p:cNvPicPr>
          <p:nvPr/>
        </p:nvPicPr>
        <p:blipFill>
          <a:blip r:embed="rId2"/>
          <a:stretch>
            <a:fillRect/>
          </a:stretch>
        </p:blipFill>
        <p:spPr>
          <a:xfrm>
            <a:off x="834390" y="2194560"/>
            <a:ext cx="7366635" cy="1384300"/>
          </a:xfrm>
          <a:prstGeom prst="rect">
            <a:avLst/>
          </a:prstGeom>
        </p:spPr>
      </p:pic>
      <p:pic>
        <p:nvPicPr>
          <p:cNvPr id="5" name="图片 4"/>
          <p:cNvPicPr>
            <a:picLocks noChangeAspect="1"/>
          </p:cNvPicPr>
          <p:nvPr/>
        </p:nvPicPr>
        <p:blipFill>
          <a:blip r:embed="rId3"/>
          <a:stretch>
            <a:fillRect/>
          </a:stretch>
        </p:blipFill>
        <p:spPr>
          <a:xfrm>
            <a:off x="1132831" y="3511550"/>
            <a:ext cx="6949440" cy="1471930"/>
          </a:xfrm>
          <a:prstGeom prst="rect">
            <a:avLst/>
          </a:prstGeom>
        </p:spPr>
      </p:pic>
    </p:spTree>
  </p:cSld>
  <p:clrMapOvr>
    <a:masterClrMapping/>
  </p:clrMapOvr>
  <p:transition>
    <p:wipe dir="r"/>
  </p:transition>
  <p:timing>
    <p:tnLst>
      <p:par>
        <p:cTn id="1" dur="indefinite" restart="never" nodeType="tmRoot"/>
      </p:par>
    </p:tnLst>
  </p:timing>
  <p:extLst mod="1"/>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中断处理</a:t>
            </a:r>
          </a:p>
        </p:txBody>
      </p:sp>
      <p:sp>
        <p:nvSpPr>
          <p:cNvPr id="3" name="Content Placeholder 2"/>
          <p:cNvSpPr>
            <a:spLocks noGrp="1"/>
          </p:cNvSpPr>
          <p:nvPr>
            <p:ph idx="1"/>
          </p:nvPr>
        </p:nvSpPr>
        <p:spPr/>
        <p:txBody>
          <a:bodyPr anchor="ctr"/>
          <a:lstStyle/>
          <a:p>
            <a:r>
              <a:rPr lang="en-US" altLang="zh-CN" sz="2800" dirty="0">
                <a:sym typeface="+mn-ea"/>
              </a:rPr>
              <a:t>time_irq </a:t>
            </a:r>
            <a:r>
              <a:rPr lang="zh-CN" altLang="en-US" sz="2800" dirty="0">
                <a:sym typeface="+mn-ea"/>
              </a:rPr>
              <a:t>的代码如下：</a:t>
            </a: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r>
              <a:rPr lang="zh-CN" altLang="en-US" sz="2800" dirty="0">
                <a:sym typeface="+mn-ea"/>
              </a:rPr>
              <a:t>其中最核心的一步便是跳转到 </a:t>
            </a:r>
            <a:r>
              <a:rPr lang="en-US" altLang="en-US" sz="2800" dirty="0" err="1">
                <a:sym typeface="+mn-ea"/>
              </a:rPr>
              <a:t>sched_yield</a:t>
            </a:r>
            <a:r>
              <a:rPr lang="zh-CN" altLang="en-US" sz="2800" dirty="0">
                <a:sym typeface="+mn-ea"/>
              </a:rPr>
              <a:t> 。这段代码也是时间片轮转机制的基础。当时钟产生中断时，这段汇编代码会调用调度程序。</a:t>
            </a:r>
            <a:endParaRPr lang="zh-CN" altLang="en-US" sz="2600" dirty="0">
              <a:sym typeface="+mn-ea"/>
            </a:endParaRPr>
          </a:p>
        </p:txBody>
      </p:sp>
      <p:pic>
        <p:nvPicPr>
          <p:cNvPr id="6" name="图片 5">
            <a:extLst>
              <a:ext uri="{FF2B5EF4-FFF2-40B4-BE49-F238E27FC236}">
                <a16:creationId xmlns="" xmlns:a16="http://schemas.microsoft.com/office/drawing/2014/main" id="{3961B8D9-7751-FC44-85EE-EFE83486478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13730" y="1739900"/>
            <a:ext cx="5915820" cy="2758674"/>
          </a:xfrm>
          <a:prstGeom prst="rect">
            <a:avLst/>
          </a:prstGeom>
        </p:spPr>
      </p:pic>
    </p:spTree>
  </p:cSld>
  <p:clrMapOvr>
    <a:masterClrMapping/>
  </p:clrMapOvr>
  <p:transition>
    <p:wipe dir="r"/>
  </p:transition>
  <p:timing>
    <p:tnLst>
      <p:par>
        <p:cTn id="1" dur="indefinite" restart="never" nodeType="tmRoot"/>
      </p:par>
    </p:tnLst>
  </p:timing>
  <p:extLst mod="1"/>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带优先级的双队列调度</a:t>
            </a:r>
          </a:p>
        </p:txBody>
      </p:sp>
      <p:sp>
        <p:nvSpPr>
          <p:cNvPr id="3" name="Content Placeholder 2"/>
          <p:cNvSpPr>
            <a:spLocks noGrp="1"/>
          </p:cNvSpPr>
          <p:nvPr>
            <p:ph idx="1"/>
          </p:nvPr>
        </p:nvSpPr>
        <p:spPr/>
        <p:txBody>
          <a:bodyPr anchor="ctr"/>
          <a:lstStyle/>
          <a:p>
            <a:r>
              <a:rPr lang="zh-CN" altLang="en-US" sz="2800" dirty="0">
                <a:sym typeface="+mn-ea"/>
              </a:rPr>
              <a:t>Exercise 3.14 根据注释，完成sched_yield 函数的补充</a:t>
            </a:r>
          </a:p>
          <a:p>
            <a:pPr lvl="1"/>
            <a:endParaRPr lang="zh-CN" altLang="en-US" sz="2600" dirty="0">
              <a:sym typeface="+mn-ea"/>
            </a:endParaRPr>
          </a:p>
          <a:p>
            <a:r>
              <a:rPr lang="zh-CN" altLang="en-US" sz="2800" dirty="0" smtClean="0">
                <a:sym typeface="+mn-ea"/>
              </a:rPr>
              <a:t>调度程序：按优先级</a:t>
            </a:r>
            <a:r>
              <a:rPr lang="zh-CN" altLang="en-US" sz="2800" dirty="0">
                <a:sym typeface="+mn-ea"/>
              </a:rPr>
              <a:t>调度</a:t>
            </a:r>
            <a:r>
              <a:rPr lang="zh-CN" altLang="en-US" sz="2800" dirty="0" smtClean="0">
                <a:sym typeface="+mn-ea"/>
              </a:rPr>
              <a:t>，使用</a:t>
            </a:r>
            <a:r>
              <a:rPr lang="zh-CN" altLang="en-US" sz="2800" dirty="0">
                <a:sym typeface="+mn-ea"/>
              </a:rPr>
              <a:t>了双队列调度来减少调度中的不公平。难点主要在于第二步，它所带来的影响不仅是在 </a:t>
            </a:r>
            <a:r>
              <a:rPr lang="en-US" altLang="zh-CN" sz="2800" dirty="0">
                <a:sym typeface="+mn-ea"/>
              </a:rPr>
              <a:t>lab3 </a:t>
            </a:r>
            <a:r>
              <a:rPr lang="zh-CN" altLang="en-US" sz="2800" dirty="0">
                <a:sym typeface="+mn-ea"/>
              </a:rPr>
              <a:t>中</a:t>
            </a:r>
            <a:r>
              <a:rPr lang="zh-CN" altLang="en-US" sz="2800" dirty="0" smtClean="0">
                <a:sym typeface="+mn-ea"/>
              </a:rPr>
              <a:t>，还包括后面 </a:t>
            </a:r>
            <a:r>
              <a:rPr lang="en-US" altLang="zh-CN" sz="2800" dirty="0">
                <a:sym typeface="+mn-ea"/>
              </a:rPr>
              <a:t>lab4 </a:t>
            </a:r>
            <a:r>
              <a:rPr lang="zh-CN" altLang="en-US" sz="2800" dirty="0" smtClean="0">
                <a:sym typeface="+mn-ea"/>
              </a:rPr>
              <a:t>内容。</a:t>
            </a:r>
            <a:endParaRPr lang="zh-CN" altLang="en-US" sz="2800" dirty="0">
              <a:sym typeface="+mn-ea"/>
            </a:endParaRPr>
          </a:p>
        </p:txBody>
      </p:sp>
    </p:spTree>
  </p:cSld>
  <p:clrMapOvr>
    <a:masterClrMapping/>
  </p:clrMapOvr>
  <p:transition>
    <p:wipe dir="r"/>
  </p:transition>
  <p:timing>
    <p:tnLst>
      <p:par>
        <p:cTn id="1" dur="indefinite" restart="never" nodeType="tmRoot"/>
      </p:par>
    </p:tnLst>
  </p:timing>
  <p:extLst mod="1"/>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带优先级的调度</a:t>
            </a:r>
          </a:p>
        </p:txBody>
      </p:sp>
      <p:sp>
        <p:nvSpPr>
          <p:cNvPr id="3" name="Content Placeholder 2"/>
          <p:cNvSpPr>
            <a:spLocks noGrp="1"/>
          </p:cNvSpPr>
          <p:nvPr>
            <p:ph idx="1"/>
          </p:nvPr>
        </p:nvSpPr>
        <p:spPr/>
        <p:txBody>
          <a:bodyPr anchor="ctr"/>
          <a:lstStyle/>
          <a:p>
            <a:r>
              <a:rPr lang="zh-CN" altLang="en-US" sz="2800" dirty="0">
                <a:sym typeface="+mn-ea"/>
              </a:rPr>
              <a:t>我们先讨论优先级的机制。在</a:t>
            </a:r>
            <a:r>
              <a:rPr lang="en-US" altLang="en-US" sz="2800" dirty="0">
                <a:sym typeface="+mn-ea"/>
              </a:rPr>
              <a:t> Struct Env </a:t>
            </a:r>
            <a:r>
              <a:rPr lang="zh-CN" altLang="en-US" sz="2800" dirty="0">
                <a:sym typeface="+mn-ea"/>
              </a:rPr>
              <a:t>中有这样一个域</a:t>
            </a:r>
            <a:r>
              <a:rPr lang="en-US" altLang="zh-CN" sz="2800" dirty="0">
                <a:sym typeface="+mn-ea"/>
              </a:rPr>
              <a:t>: env_pri</a:t>
            </a:r>
            <a:r>
              <a:rPr lang="zh-CN" altLang="zh-CN" sz="2800" dirty="0">
                <a:sym typeface="+mn-ea"/>
              </a:rPr>
              <a:t> ，用来表示优先级的大小。在本实验中，优先级表示着所占用的连续时间片的长短。一种思路是修改定时器的参数，另一种思路是让该进程连续执行 </a:t>
            </a:r>
            <a:r>
              <a:rPr lang="en-US" altLang="zh-CN" sz="2800" dirty="0">
                <a:sym typeface="+mn-ea"/>
              </a:rPr>
              <a:t>env_pri</a:t>
            </a:r>
            <a:r>
              <a:rPr lang="zh-CN" altLang="zh-CN" sz="2800" dirty="0">
                <a:sym typeface="+mn-ea"/>
              </a:rPr>
              <a:t> 次。我们用静态变量 </a:t>
            </a:r>
            <a:r>
              <a:rPr lang="en-US" altLang="zh-CN" sz="2800" dirty="0">
                <a:sym typeface="+mn-ea"/>
              </a:rPr>
              <a:t>times </a:t>
            </a:r>
            <a:r>
              <a:rPr lang="zh-CN" altLang="en-US" sz="2800" dirty="0">
                <a:sym typeface="+mn-ea"/>
              </a:rPr>
              <a:t>来存储当前进程剩余执行次数，并且用静态变量 </a:t>
            </a:r>
            <a:r>
              <a:rPr lang="en-US" altLang="zh-CN" sz="2800" dirty="0">
                <a:sym typeface="+mn-ea"/>
              </a:rPr>
              <a:t>e </a:t>
            </a:r>
            <a:r>
              <a:rPr lang="zh-CN" altLang="en-US" sz="2800" dirty="0">
                <a:sym typeface="+mn-ea"/>
              </a:rPr>
              <a:t>来存储当前进程。每次调用 </a:t>
            </a:r>
            <a:r>
              <a:rPr lang="en-US" altLang="en-US" sz="2800" dirty="0">
                <a:sym typeface="+mn-ea"/>
              </a:rPr>
              <a:t>sched_yield </a:t>
            </a:r>
            <a:r>
              <a:rPr lang="zh-CN" altLang="en-US" sz="2800" dirty="0">
                <a:sym typeface="+mn-ea"/>
              </a:rPr>
              <a:t>时，我们先判断 </a:t>
            </a:r>
            <a:r>
              <a:rPr lang="en-US" altLang="zh-CN" sz="2800" dirty="0">
                <a:sym typeface="+mn-ea"/>
              </a:rPr>
              <a:t>times </a:t>
            </a:r>
            <a:r>
              <a:rPr lang="zh-CN" altLang="en-US" sz="2800" dirty="0">
                <a:sym typeface="+mn-ea"/>
              </a:rPr>
              <a:t>是否为 </a:t>
            </a:r>
            <a:r>
              <a:rPr lang="en-US" altLang="zh-CN" sz="2800" dirty="0">
                <a:sym typeface="+mn-ea"/>
              </a:rPr>
              <a:t>0</a:t>
            </a:r>
            <a:r>
              <a:rPr lang="zh-CN" altLang="en-US" sz="2800" dirty="0">
                <a:sym typeface="+mn-ea"/>
              </a:rPr>
              <a:t>，如果不为 </a:t>
            </a:r>
            <a:r>
              <a:rPr lang="en-US" altLang="zh-CN" sz="2800" dirty="0">
                <a:sym typeface="+mn-ea"/>
              </a:rPr>
              <a:t>0 </a:t>
            </a:r>
            <a:r>
              <a:rPr lang="zh-CN" altLang="en-US" sz="2800" dirty="0">
                <a:sym typeface="+mn-ea"/>
              </a:rPr>
              <a:t>，我们将 </a:t>
            </a:r>
            <a:r>
              <a:rPr lang="en-US" altLang="zh-CN" sz="2800" dirty="0">
                <a:sym typeface="+mn-ea"/>
              </a:rPr>
              <a:t>times </a:t>
            </a:r>
            <a:r>
              <a:rPr lang="zh-CN" altLang="en-US" sz="2800" dirty="0">
                <a:sym typeface="+mn-ea"/>
              </a:rPr>
              <a:t>减 </a:t>
            </a:r>
            <a:r>
              <a:rPr lang="en-US" altLang="zh-CN" sz="2800" dirty="0">
                <a:sym typeface="+mn-ea"/>
              </a:rPr>
              <a:t>1 </a:t>
            </a:r>
            <a:r>
              <a:rPr lang="zh-CN" altLang="en-US" sz="2800" dirty="0">
                <a:sym typeface="+mn-ea"/>
              </a:rPr>
              <a:t>，并 </a:t>
            </a:r>
            <a:r>
              <a:rPr lang="en-US" altLang="en-US" sz="2800" dirty="0">
                <a:sym typeface="+mn-ea"/>
              </a:rPr>
              <a:t>env_run(e)</a:t>
            </a:r>
            <a:r>
              <a:rPr lang="zh-CN" altLang="en-US" sz="2800" dirty="0">
                <a:sym typeface="+mn-ea"/>
              </a:rPr>
              <a:t> 来接着执行该进程。如果为 </a:t>
            </a:r>
            <a:r>
              <a:rPr lang="en-US" altLang="zh-CN" sz="2800" dirty="0">
                <a:sym typeface="+mn-ea"/>
              </a:rPr>
              <a:t>0</a:t>
            </a:r>
            <a:r>
              <a:rPr lang="zh-CN" altLang="en-US" sz="2800" dirty="0">
                <a:sym typeface="+mn-ea"/>
              </a:rPr>
              <a:t>，我们需要利用调度程序，切换到下一个进程。</a:t>
            </a:r>
          </a:p>
        </p:txBody>
      </p:sp>
    </p:spTree>
  </p:cSld>
  <p:clrMapOvr>
    <a:masterClrMapping/>
  </p:clrMapOvr>
  <p:transition>
    <p:wipe dir="r"/>
  </p:transition>
  <p:timing>
    <p:tnLst>
      <p:par>
        <p:cTn id="1" dur="indefinite" restart="never" nodeType="tmRoot"/>
      </p:par>
    </p:tnLst>
  </p:timing>
  <p:extLst mod="1"/>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带优先级</a:t>
            </a:r>
            <a:r>
              <a:rPr lang="zh-CN" dirty="0" smtClean="0"/>
              <a:t>的</a:t>
            </a:r>
            <a:r>
              <a:rPr lang="zh-CN" altLang="en-US" dirty="0" smtClean="0"/>
              <a:t>双队列</a:t>
            </a:r>
            <a:r>
              <a:rPr lang="zh-CN" dirty="0" smtClean="0"/>
              <a:t>调度</a:t>
            </a:r>
            <a:endParaRPr lang="zh-CN" dirty="0"/>
          </a:p>
        </p:txBody>
      </p:sp>
      <p:sp>
        <p:nvSpPr>
          <p:cNvPr id="3" name="Content Placeholder 2"/>
          <p:cNvSpPr>
            <a:spLocks noGrp="1"/>
          </p:cNvSpPr>
          <p:nvPr>
            <p:ph idx="1"/>
          </p:nvPr>
        </p:nvSpPr>
        <p:spPr>
          <a:xfrm>
            <a:off x="-180975" y="956310"/>
            <a:ext cx="8589963" cy="5245100"/>
          </a:xfrm>
        </p:spPr>
        <p:txBody>
          <a:bodyPr anchor="ctr"/>
          <a:lstStyle/>
          <a:p>
            <a:pPr lvl="1"/>
            <a:r>
              <a:rPr lang="zh-CN" altLang="en-US" sz="2600" dirty="0">
                <a:sym typeface="+mn-ea"/>
              </a:rPr>
              <a:t>两个队列仅存储 </a:t>
            </a:r>
            <a:r>
              <a:rPr lang="en-US" altLang="zh-CN" sz="2600" dirty="0">
                <a:sym typeface="+mn-ea"/>
              </a:rPr>
              <a:t>runnable </a:t>
            </a:r>
            <a:r>
              <a:rPr lang="zh-CN" altLang="en-US" sz="2600" dirty="0">
                <a:sym typeface="+mn-ea"/>
              </a:rPr>
              <a:t>的进程，减少了遍历 </a:t>
            </a:r>
            <a:r>
              <a:rPr lang="en-US" altLang="zh-CN" sz="2600" dirty="0" err="1">
                <a:sym typeface="+mn-ea"/>
              </a:rPr>
              <a:t>env_list</a:t>
            </a:r>
            <a:r>
              <a:rPr lang="en-US" altLang="zh-CN" sz="2600" dirty="0">
                <a:sym typeface="+mn-ea"/>
              </a:rPr>
              <a:t> </a:t>
            </a:r>
            <a:r>
              <a:rPr lang="zh-CN" altLang="zh-CN" sz="2600" dirty="0">
                <a:sym typeface="+mn-ea"/>
              </a:rPr>
              <a:t>的时间</a:t>
            </a:r>
            <a:r>
              <a:rPr lang="zh-CN" altLang="zh-CN" sz="2600" dirty="0" smtClean="0">
                <a:sym typeface="+mn-ea"/>
              </a:rPr>
              <a:t>。需要</a:t>
            </a:r>
            <a:r>
              <a:rPr lang="zh-CN" altLang="zh-CN" sz="2600" dirty="0">
                <a:sym typeface="+mn-ea"/>
              </a:rPr>
              <a:t>在设置 </a:t>
            </a:r>
            <a:r>
              <a:rPr lang="en-US" altLang="zh-CN" sz="2600" dirty="0" err="1">
                <a:sym typeface="+mn-ea"/>
              </a:rPr>
              <a:t>env</a:t>
            </a:r>
            <a:r>
              <a:rPr lang="en-US" altLang="zh-CN" sz="2600" dirty="0">
                <a:sym typeface="+mn-ea"/>
              </a:rPr>
              <a:t> </a:t>
            </a:r>
            <a:r>
              <a:rPr lang="zh-CN" altLang="en-US" sz="2600" dirty="0">
                <a:sym typeface="+mn-ea"/>
              </a:rPr>
              <a:t>的 </a:t>
            </a:r>
            <a:r>
              <a:rPr lang="en-US" altLang="zh-CN" sz="2600" dirty="0">
                <a:sym typeface="+mn-ea"/>
              </a:rPr>
              <a:t>status </a:t>
            </a:r>
            <a:r>
              <a:rPr lang="zh-CN" altLang="en-US" sz="2600" dirty="0">
                <a:sym typeface="+mn-ea"/>
              </a:rPr>
              <a:t>为 </a:t>
            </a:r>
            <a:r>
              <a:rPr lang="en-US" altLang="zh-CN" sz="2600" dirty="0">
                <a:sym typeface="+mn-ea"/>
              </a:rPr>
              <a:t>runnable </a:t>
            </a:r>
            <a:r>
              <a:rPr lang="zh-CN" altLang="en-US" sz="2600" dirty="0">
                <a:sym typeface="+mn-ea"/>
              </a:rPr>
              <a:t>的时候将该 </a:t>
            </a:r>
            <a:r>
              <a:rPr lang="en-US" altLang="zh-CN" sz="2600" dirty="0" err="1">
                <a:sym typeface="+mn-ea"/>
              </a:rPr>
              <a:t>Env</a:t>
            </a:r>
            <a:r>
              <a:rPr lang="en-US" altLang="zh-CN" sz="2600" dirty="0">
                <a:sym typeface="+mn-ea"/>
              </a:rPr>
              <a:t> </a:t>
            </a:r>
            <a:r>
              <a:rPr lang="zh-CN" altLang="en-US" sz="2600" dirty="0">
                <a:sym typeface="+mn-ea"/>
              </a:rPr>
              <a:t>插入到第一个队列中。</a:t>
            </a:r>
          </a:p>
          <a:p>
            <a:pPr lvl="1"/>
            <a:r>
              <a:rPr lang="zh-CN" altLang="en-US" sz="2600" dirty="0" smtClean="0">
                <a:sym typeface="+mn-ea"/>
              </a:rPr>
              <a:t>相应</a:t>
            </a:r>
            <a:r>
              <a:rPr lang="zh-CN" altLang="en-US" sz="2600" dirty="0">
                <a:sym typeface="+mn-ea"/>
              </a:rPr>
              <a:t>的，我们需要在</a:t>
            </a:r>
            <a:r>
              <a:rPr lang="en-US" altLang="en-US" sz="2600" dirty="0">
                <a:sym typeface="+mn-ea"/>
              </a:rPr>
              <a:t> destroy </a:t>
            </a:r>
            <a:r>
              <a:rPr lang="zh-CN" altLang="en-US" sz="2600" dirty="0">
                <a:sym typeface="+mn-ea"/>
              </a:rPr>
              <a:t>的时候，将其从队列中移除。</a:t>
            </a:r>
          </a:p>
          <a:p>
            <a:pPr lvl="1"/>
            <a:r>
              <a:rPr lang="zh-CN" altLang="en-US" sz="2600" dirty="0">
                <a:sym typeface="+mn-ea"/>
              </a:rPr>
              <a:t>而调度的时候，如果当前进程的时间片用完了，我们需要利用</a:t>
            </a:r>
            <a:r>
              <a:rPr lang="en-US" altLang="en-US" sz="2600" dirty="0">
                <a:sym typeface="+mn-ea"/>
              </a:rPr>
              <a:t> </a:t>
            </a:r>
            <a:r>
              <a:rPr lang="en-US" altLang="en-US" sz="2600" dirty="0" smtClean="0">
                <a:sym typeface="+mn-ea"/>
              </a:rPr>
              <a:t>LIST_INSERT_</a:t>
            </a:r>
            <a:r>
              <a:rPr lang="en-US" altLang="zh-CN" sz="2600" dirty="0" smtClean="0">
                <a:sym typeface="+mn-ea"/>
              </a:rPr>
              <a:t>TAIL</a:t>
            </a:r>
            <a:r>
              <a:rPr lang="en-US" altLang="en-US" sz="2600" dirty="0" smtClean="0">
                <a:sym typeface="+mn-ea"/>
              </a:rPr>
              <a:t> </a:t>
            </a:r>
            <a:r>
              <a:rPr lang="zh-CN" altLang="en-US" sz="2600" dirty="0">
                <a:sym typeface="+mn-ea"/>
              </a:rPr>
              <a:t>宏将其插入到另一个队列的</a:t>
            </a:r>
            <a:r>
              <a:rPr lang="zh-CN" altLang="en-US" sz="2600" dirty="0" smtClean="0">
                <a:sym typeface="+mn-ea"/>
              </a:rPr>
              <a:t>队尾。</a:t>
            </a:r>
            <a:endParaRPr lang="zh-CN" altLang="en-US" sz="2600" dirty="0">
              <a:sym typeface="+mn-ea"/>
            </a:endParaRPr>
          </a:p>
          <a:p>
            <a:pPr lvl="1"/>
            <a:r>
              <a:rPr lang="zh-CN" altLang="en-US" sz="2600" dirty="0">
                <a:sym typeface="+mn-ea"/>
              </a:rPr>
              <a:t>静态变量 </a:t>
            </a:r>
            <a:r>
              <a:rPr lang="en-US" altLang="zh-CN" sz="2600" dirty="0" smtClean="0">
                <a:sym typeface="+mn-ea"/>
              </a:rPr>
              <a:t>point</a:t>
            </a:r>
            <a:r>
              <a:rPr lang="zh-CN" altLang="en-US" sz="2600" dirty="0" smtClean="0">
                <a:sym typeface="+mn-ea"/>
              </a:rPr>
              <a:t>表示</a:t>
            </a:r>
            <a:r>
              <a:rPr lang="zh-CN" altLang="en-US" sz="2600" dirty="0">
                <a:sym typeface="+mn-ea"/>
              </a:rPr>
              <a:t>当前正在遍历的队列。因此另一个队列，可以通过</a:t>
            </a:r>
            <a:r>
              <a:rPr lang="en-US" altLang="en-US" sz="2600" dirty="0">
                <a:sym typeface="+mn-ea"/>
              </a:rPr>
              <a:t> </a:t>
            </a:r>
            <a:r>
              <a:rPr lang="en-US" altLang="zh-CN" sz="2600" dirty="0" smtClean="0">
                <a:sym typeface="+mn-ea"/>
              </a:rPr>
              <a:t>1-</a:t>
            </a:r>
            <a:r>
              <a:rPr lang="en-US" altLang="en-US" sz="2600" dirty="0" smtClean="0">
                <a:sym typeface="+mn-ea"/>
              </a:rPr>
              <a:t>point</a:t>
            </a:r>
            <a:r>
              <a:rPr lang="zh-CN" altLang="en-US" sz="2600" dirty="0" smtClean="0">
                <a:sym typeface="+mn-ea"/>
              </a:rPr>
              <a:t> </a:t>
            </a:r>
            <a:r>
              <a:rPr lang="zh-CN" altLang="en-US" sz="2600" dirty="0">
                <a:sym typeface="+mn-ea"/>
              </a:rPr>
              <a:t>来</a:t>
            </a:r>
            <a:r>
              <a:rPr lang="zh-CN" altLang="en-US" sz="2600" dirty="0" smtClean="0">
                <a:sym typeface="+mn-ea"/>
              </a:rPr>
              <a:t>表示（或者</a:t>
            </a:r>
            <a:r>
              <a:rPr lang="en-US" altLang="zh-CN" sz="2600" dirty="0" smtClean="0">
                <a:sym typeface="+mn-ea"/>
              </a:rPr>
              <a:t>1^point</a:t>
            </a:r>
            <a:r>
              <a:rPr lang="zh-CN" altLang="en-US" sz="2600" dirty="0" smtClean="0">
                <a:sym typeface="+mn-ea"/>
              </a:rPr>
              <a:t>）。</a:t>
            </a:r>
            <a:endParaRPr lang="zh-CN" altLang="en-US" sz="2600" dirty="0">
              <a:sym typeface="+mn-ea"/>
            </a:endParaRPr>
          </a:p>
          <a:p>
            <a:pPr lvl="1"/>
            <a:r>
              <a:rPr lang="zh-CN" altLang="en-US" sz="2600" dirty="0">
                <a:sym typeface="+mn-ea"/>
              </a:rPr>
              <a:t>如果当前队列的程序遍历完了，我们利用  </a:t>
            </a:r>
            <a:r>
              <a:rPr lang="en-US" altLang="zh-CN" sz="2600" dirty="0">
                <a:sym typeface="+mn-ea"/>
              </a:rPr>
              <a:t>pos^=1</a:t>
            </a:r>
            <a:r>
              <a:rPr lang="zh-CN" altLang="zh-CN" sz="2600" dirty="0">
                <a:sym typeface="+mn-ea"/>
              </a:rPr>
              <a:t> 移步至另一个队列。</a:t>
            </a:r>
          </a:p>
          <a:p>
            <a:pPr lvl="1"/>
            <a:r>
              <a:rPr lang="zh-CN" altLang="zh-CN" sz="2600" dirty="0">
                <a:sym typeface="+mn-ea"/>
              </a:rPr>
              <a:t>至此，本实验的进程调度就全部完成了。</a:t>
            </a:r>
          </a:p>
        </p:txBody>
      </p:sp>
    </p:spTree>
  </p:cSld>
  <p:clrMapOvr>
    <a:masterClrMapping/>
  </p:clrMapOvr>
  <p:transition>
    <p:wipe dir="r"/>
  </p:transition>
  <p:timing>
    <p:tnLst>
      <p:par>
        <p:cTn id="1" dur="indefinite" restart="never" nodeType="tmRoot"/>
      </p:par>
    </p:tn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sz="2800" dirty="0">
              <a:sym typeface="+mn-ea"/>
            </a:endParaRPr>
          </a:p>
          <a:p>
            <a:r>
              <a:rPr lang="zh-CN" sz="2800" dirty="0">
                <a:sym typeface="+mn-ea"/>
              </a:rPr>
              <a:t>一个进程应该包括</a:t>
            </a:r>
          </a:p>
          <a:p>
            <a:pPr lvl="1"/>
            <a:r>
              <a:rPr lang="zh-CN" sz="2800" dirty="0">
                <a:sym typeface="+mn-ea"/>
              </a:rPr>
              <a:t>程序的代码；</a:t>
            </a:r>
            <a:endParaRPr lang="zh-CN" sz="2800" dirty="0"/>
          </a:p>
          <a:p>
            <a:pPr lvl="1"/>
            <a:r>
              <a:rPr lang="zh-CN" sz="2800" dirty="0">
                <a:sym typeface="+mn-ea"/>
              </a:rPr>
              <a:t>程序的数据；</a:t>
            </a:r>
            <a:endParaRPr lang="zh-CN" sz="2800" dirty="0"/>
          </a:p>
          <a:p>
            <a:pPr lvl="1"/>
            <a:r>
              <a:rPr lang="zh-CN" sz="2800" dirty="0">
                <a:sym typeface="+mn-ea"/>
              </a:rPr>
              <a:t>PC中的值，用来指示下一条将运行的指令；</a:t>
            </a:r>
            <a:endParaRPr lang="zh-CN" sz="2800" dirty="0"/>
          </a:p>
          <a:p>
            <a:pPr lvl="1"/>
            <a:r>
              <a:rPr lang="zh-CN" sz="2800" dirty="0">
                <a:sym typeface="+mn-ea"/>
              </a:rPr>
              <a:t>一组通用的寄存器的当前值，堆、栈；</a:t>
            </a:r>
            <a:endParaRPr lang="zh-CN" sz="2800" dirty="0"/>
          </a:p>
          <a:p>
            <a:pPr lvl="1"/>
            <a:r>
              <a:rPr lang="zh-CN" sz="2800" dirty="0">
                <a:sym typeface="+mn-ea"/>
              </a:rPr>
              <a:t>一组系统资源（如打开的文件）</a:t>
            </a:r>
            <a:endParaRPr lang="zh-CN" altLang="en-US" sz="2800" dirty="0"/>
          </a:p>
        </p:txBody>
      </p:sp>
      <p:sp>
        <p:nvSpPr>
          <p:cNvPr id="5" name="Title 1">
            <a:extLst>
              <a:ext uri="{FF2B5EF4-FFF2-40B4-BE49-F238E27FC236}">
                <a16:creationId xmlns="" xmlns:a16="http://schemas.microsoft.com/office/drawing/2014/main" id="{4294D5D1-ABD8-D848-9945-2671D13AB3D4}"/>
              </a:ext>
            </a:extLst>
          </p:cNvPr>
          <p:cNvSpPr>
            <a:spLocks noGrp="1"/>
          </p:cNvSpPr>
          <p:nvPr>
            <p:ph type="title"/>
          </p:nvPr>
        </p:nvSpPr>
        <p:spPr>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rgbClr val="FF0000"/>
                </a:solidFill>
                <a:latin typeface="+mj-lt"/>
                <a:ea typeface="+mj-ea"/>
                <a:cs typeface="华文中宋" panose="02010600040101010101" charset="-122"/>
              </a:defRPr>
            </a:lvl1pPr>
            <a:lvl2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2pPr>
            <a:lvl3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3pPr>
            <a:lvl4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4pPr>
            <a:lvl5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5pPr>
            <a:lvl6pPr marL="4572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6pPr>
            <a:lvl7pPr marL="9144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7pPr>
            <a:lvl8pPr marL="13716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8pPr>
            <a:lvl9pPr marL="18288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9pPr>
          </a:lstStyle>
          <a:p>
            <a:r>
              <a:rPr lang="zh-CN" altLang="en-US" dirty="0"/>
              <a:t>背景知识</a:t>
            </a:r>
            <a:endParaRPr lang="en-US" dirty="0"/>
          </a:p>
        </p:txBody>
      </p:sp>
    </p:spTree>
  </p:cSld>
  <p:clrMapOvr>
    <a:masterClrMapping/>
  </p:clrMapOvr>
  <p:transition>
    <p:wipe dir="r"/>
  </p:transition>
  <p:timing>
    <p:tnLst>
      <p:par>
        <p:cTn id="1" dur="indefinite" restart="never" nodeType="tmRoot"/>
      </p:par>
    </p:tnLst>
  </p:timing>
  <p:extLst mod="1"/>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2D09328-6A74-8744-BB31-8D0CD4DBE7AE}"/>
              </a:ext>
            </a:extLst>
          </p:cNvPr>
          <p:cNvSpPr>
            <a:spLocks noGrp="1"/>
          </p:cNvSpPr>
          <p:nvPr>
            <p:ph type="title"/>
          </p:nvPr>
        </p:nvSpPr>
        <p:spPr/>
        <p:txBody>
          <a:bodyPr/>
          <a:lstStyle/>
          <a:p>
            <a:r>
              <a:rPr kumimoji="1" lang="zh-CN" altLang="en-US" dirty="0"/>
              <a:t>函数调用关系</a:t>
            </a:r>
          </a:p>
        </p:txBody>
      </p:sp>
      <p:sp>
        <p:nvSpPr>
          <p:cNvPr id="3" name="内容占位符 2">
            <a:extLst>
              <a:ext uri="{FF2B5EF4-FFF2-40B4-BE49-F238E27FC236}">
                <a16:creationId xmlns="" xmlns:a16="http://schemas.microsoft.com/office/drawing/2014/main" id="{774DB631-5CD2-6249-B8CC-F6C3F54C4E02}"/>
              </a:ext>
            </a:extLst>
          </p:cNvPr>
          <p:cNvSpPr>
            <a:spLocks noGrp="1"/>
          </p:cNvSpPr>
          <p:nvPr>
            <p:ph idx="1"/>
          </p:nvPr>
        </p:nvSpPr>
        <p:spPr/>
        <p:txBody>
          <a:bodyPr/>
          <a:lstStyle/>
          <a:p>
            <a:endParaRPr kumimoji="1" lang="en-US" altLang="zh-CN" dirty="0"/>
          </a:p>
        </p:txBody>
      </p:sp>
      <p:pic>
        <p:nvPicPr>
          <p:cNvPr id="6" name="Picture 1" descr="page4image37373152">
            <a:extLst>
              <a:ext uri="{FF2B5EF4-FFF2-40B4-BE49-F238E27FC236}">
                <a16:creationId xmlns="" xmlns:a16="http://schemas.microsoft.com/office/drawing/2014/main" id="{FEB81325-8BFD-944F-A98E-81E88CCF8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27" y="2643187"/>
            <a:ext cx="8949161" cy="334803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 xmlns:a16="http://schemas.microsoft.com/office/drawing/2014/main" id="{5234CF16-56A3-A346-9EAD-4F0AB163EBD4}"/>
              </a:ext>
            </a:extLst>
          </p:cNvPr>
          <p:cNvSpPr/>
          <p:nvPr/>
        </p:nvSpPr>
        <p:spPr>
          <a:xfrm>
            <a:off x="5247666" y="2163367"/>
            <a:ext cx="2343150" cy="523220"/>
          </a:xfrm>
          <a:prstGeom prst="rect">
            <a:avLst/>
          </a:prstGeom>
        </p:spPr>
        <p:txBody>
          <a:bodyPr wrap="square">
            <a:spAutoFit/>
          </a:bodyPr>
          <a:lstStyle/>
          <a:p>
            <a:pPr lvl="1"/>
            <a:r>
              <a:rPr kumimoji="1" lang="zh-CN" altLang="en-US" sz="2800" dirty="0"/>
              <a:t>初始化</a:t>
            </a:r>
          </a:p>
        </p:txBody>
      </p:sp>
      <p:sp>
        <p:nvSpPr>
          <p:cNvPr id="8" name="矩形 7">
            <a:extLst>
              <a:ext uri="{FF2B5EF4-FFF2-40B4-BE49-F238E27FC236}">
                <a16:creationId xmlns="" xmlns:a16="http://schemas.microsoft.com/office/drawing/2014/main" id="{8DE72192-461D-B74A-9530-E8309215DDB7}"/>
              </a:ext>
            </a:extLst>
          </p:cNvPr>
          <p:cNvSpPr/>
          <p:nvPr/>
        </p:nvSpPr>
        <p:spPr>
          <a:xfrm>
            <a:off x="1014973" y="2173864"/>
            <a:ext cx="1481496" cy="523220"/>
          </a:xfrm>
          <a:prstGeom prst="rect">
            <a:avLst/>
          </a:prstGeom>
        </p:spPr>
        <p:txBody>
          <a:bodyPr wrap="none">
            <a:spAutoFit/>
          </a:bodyPr>
          <a:lstStyle/>
          <a:p>
            <a:r>
              <a:rPr kumimoji="1" lang="en-US" altLang="zh-CN" sz="2800" dirty="0" err="1"/>
              <a:t>Env</a:t>
            </a:r>
            <a:r>
              <a:rPr kumimoji="1" lang="zh-CN" altLang="en-US" sz="2800" dirty="0"/>
              <a:t>创建</a:t>
            </a:r>
            <a:endParaRPr lang="zh-CN" altLang="en-US" sz="2800" dirty="0"/>
          </a:p>
        </p:txBody>
      </p:sp>
      <p:sp>
        <p:nvSpPr>
          <p:cNvPr id="9" name="矩形 8">
            <a:extLst>
              <a:ext uri="{FF2B5EF4-FFF2-40B4-BE49-F238E27FC236}">
                <a16:creationId xmlns="" xmlns:a16="http://schemas.microsoft.com/office/drawing/2014/main" id="{ACCBA9B7-AD09-ED40-9A9D-5635DC8B1CA9}"/>
              </a:ext>
            </a:extLst>
          </p:cNvPr>
          <p:cNvSpPr/>
          <p:nvPr/>
        </p:nvSpPr>
        <p:spPr>
          <a:xfrm>
            <a:off x="3410287" y="2173864"/>
            <a:ext cx="1620957" cy="523220"/>
          </a:xfrm>
          <a:prstGeom prst="rect">
            <a:avLst/>
          </a:prstGeom>
        </p:spPr>
        <p:txBody>
          <a:bodyPr wrap="none">
            <a:spAutoFit/>
          </a:bodyPr>
          <a:lstStyle/>
          <a:p>
            <a:r>
              <a:rPr kumimoji="1" lang="zh-CN" altLang="en-US" sz="2800" dirty="0"/>
              <a:t>进程切换</a:t>
            </a:r>
            <a:endParaRPr lang="zh-CN" altLang="en-US" sz="2800" dirty="0"/>
          </a:p>
        </p:txBody>
      </p:sp>
      <p:sp>
        <p:nvSpPr>
          <p:cNvPr id="10" name="矩形 9">
            <a:extLst>
              <a:ext uri="{FF2B5EF4-FFF2-40B4-BE49-F238E27FC236}">
                <a16:creationId xmlns="" xmlns:a16="http://schemas.microsoft.com/office/drawing/2014/main" id="{99514BF1-17D7-584D-9EC7-45ECE9C87C02}"/>
              </a:ext>
            </a:extLst>
          </p:cNvPr>
          <p:cNvSpPr/>
          <p:nvPr/>
        </p:nvSpPr>
        <p:spPr>
          <a:xfrm>
            <a:off x="7236475" y="1634707"/>
            <a:ext cx="2583537" cy="954107"/>
          </a:xfrm>
          <a:prstGeom prst="rect">
            <a:avLst/>
          </a:prstGeom>
        </p:spPr>
        <p:txBody>
          <a:bodyPr wrap="square">
            <a:spAutoFit/>
          </a:bodyPr>
          <a:lstStyle/>
          <a:p>
            <a:r>
              <a:rPr kumimoji="1" lang="zh-CN" altLang="en-US" sz="2800" dirty="0"/>
              <a:t>时钟中断</a:t>
            </a:r>
            <a:r>
              <a:rPr kumimoji="1" lang="en-US" altLang="zh-CN" sz="2800" dirty="0"/>
              <a:t/>
            </a:r>
            <a:br>
              <a:rPr kumimoji="1" lang="en-US" altLang="zh-CN" sz="2800" dirty="0"/>
            </a:br>
            <a:r>
              <a:rPr kumimoji="1" lang="zh-CN" altLang="en-US" sz="2800" dirty="0"/>
              <a:t>处理与调度</a:t>
            </a:r>
            <a:endParaRPr lang="zh-CN" altLang="en-US" sz="2800" dirty="0"/>
          </a:p>
        </p:txBody>
      </p:sp>
    </p:spTree>
    <p:extLst>
      <p:ext uri="{BB962C8B-B14F-4D97-AF65-F5344CB8AC3E}">
        <p14:creationId xmlns:p14="http://schemas.microsoft.com/office/powerpoint/2010/main" val="201863148"/>
      </p:ext>
    </p:extLst>
  </p:cSld>
  <p:clrMapOvr>
    <a:masterClrMapping/>
  </p:clrMapOvr>
  <p:transition>
    <p:wipe dir="r"/>
  </p:transition>
  <p:timing>
    <p:tnLst>
      <p:par>
        <p:cTn id="1" dur="indefinite" restart="never" nodeType="tmRoot"/>
      </p:par>
    </p:tnLst>
  </p:timing>
  <p:extLst mod="1"/>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测试结果</a:t>
            </a:r>
            <a:endParaRPr lang="zh-CN" altLang="en-US"/>
          </a:p>
        </p:txBody>
      </p:sp>
      <p:pic>
        <p:nvPicPr>
          <p:cNvPr id="4" name="内容占位符 3"/>
          <p:cNvPicPr>
            <a:picLocks noGrp="1" noChangeAspect="1"/>
          </p:cNvPicPr>
          <p:nvPr>
            <p:ph idx="1"/>
          </p:nvPr>
        </p:nvPicPr>
        <p:blipFill>
          <a:blip r:embed="rId2"/>
          <a:stretch>
            <a:fillRect/>
          </a:stretch>
        </p:blipFill>
        <p:spPr>
          <a:xfrm>
            <a:off x="1374140" y="728980"/>
            <a:ext cx="6103620" cy="2659380"/>
          </a:xfrm>
          <a:prstGeom prst="rect">
            <a:avLst/>
          </a:prstGeom>
        </p:spPr>
      </p:pic>
      <p:sp>
        <p:nvSpPr>
          <p:cNvPr id="5" name="文本框 4"/>
          <p:cNvSpPr txBox="1"/>
          <p:nvPr/>
        </p:nvSpPr>
        <p:spPr>
          <a:xfrm>
            <a:off x="909955" y="5428615"/>
            <a:ext cx="6477635" cy="583565"/>
          </a:xfrm>
          <a:prstGeom prst="rect">
            <a:avLst/>
          </a:prstGeom>
          <a:noFill/>
        </p:spPr>
        <p:txBody>
          <a:bodyPr wrap="square" rtlCol="0" anchor="t">
            <a:spAutoFit/>
          </a:bodyPr>
          <a:lstStyle/>
          <a:p>
            <a:r>
              <a:rPr lang="zh-CN" altLang="en-US" sz="1600"/>
              <a:t>当然不会这么整齐，且没有换行，只是交替输出2 和1 而已～</a:t>
            </a:r>
          </a:p>
          <a:p>
            <a:r>
              <a:rPr lang="zh-CN" altLang="en-US" sz="1600"/>
              <a:t>不过1 的个数几乎是2 的2 倍。</a:t>
            </a:r>
          </a:p>
        </p:txBody>
      </p:sp>
      <p:pic>
        <p:nvPicPr>
          <p:cNvPr id="7" name="图片 6"/>
          <p:cNvPicPr>
            <a:picLocks noChangeAspect="1"/>
          </p:cNvPicPr>
          <p:nvPr/>
        </p:nvPicPr>
        <p:blipFill>
          <a:blip r:embed="rId3"/>
          <a:stretch>
            <a:fillRect/>
          </a:stretch>
        </p:blipFill>
        <p:spPr>
          <a:xfrm>
            <a:off x="1563370" y="3388360"/>
            <a:ext cx="5915025" cy="1767840"/>
          </a:xfrm>
          <a:prstGeom prst="rect">
            <a:avLst/>
          </a:prstGeom>
        </p:spPr>
      </p:pic>
    </p:spTree>
  </p:cSld>
  <p:clrMapOvr>
    <a:masterClrMapping/>
  </p:clrMapOvr>
  <p:transition>
    <p:wipe dir="r"/>
  </p:transition>
  <p:timing>
    <p:tnLst>
      <p:par>
        <p:cTn id="1" dur="indefinite" restart="never" nodeType="tmRoot"/>
      </p:par>
    </p:tnLst>
  </p:timing>
  <p:extLst mod="1"/>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谢谢！</a:t>
            </a:r>
            <a:r>
              <a:rPr lang="en-US" altLang="zh-CN" dirty="0" smtClean="0"/>
              <a:t/>
            </a:r>
            <a:br>
              <a:rPr lang="en-US" altLang="zh-CN" dirty="0" smtClean="0"/>
            </a:br>
            <a:r>
              <a:rPr lang="zh-CN" altLang="en-US" dirty="0" smtClean="0"/>
              <a:t>祝实验顺利！</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33500548"/>
      </p:ext>
    </p:extLst>
  </p:cSld>
  <p:clrMapOvr>
    <a:masterClrMapping/>
  </p:clrMapOvr>
  <p:transition>
    <p:wipe dir="r"/>
  </p:transition>
  <p:timing>
    <p:tnLst>
      <p:par>
        <p:cTn id="1" dur="indefinite" restart="never" nodeType="tmRoot"/>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实验概述</a:t>
            </a:r>
            <a:endParaRPr lang="en-US" dirty="0"/>
          </a:p>
        </p:txBody>
      </p:sp>
      <p:sp>
        <p:nvSpPr>
          <p:cNvPr id="3" name="Content Placeholder 2"/>
          <p:cNvSpPr>
            <a:spLocks noGrp="1"/>
          </p:cNvSpPr>
          <p:nvPr>
            <p:ph idx="1"/>
          </p:nvPr>
        </p:nvSpPr>
        <p:spPr/>
        <p:txBody>
          <a:bodyPr anchor="ctr"/>
          <a:lstStyle/>
          <a:p>
            <a:r>
              <a:rPr lang="en-US" altLang="zh-CN" sz="2800" dirty="0">
                <a:sym typeface="+mn-ea"/>
              </a:rPr>
              <a:t>1. </a:t>
            </a:r>
            <a:r>
              <a:rPr lang="zh-CN" altLang="en-US" sz="2800" dirty="0">
                <a:sym typeface="+mn-ea"/>
              </a:rPr>
              <a:t>创建一个进程并成功运行</a:t>
            </a:r>
            <a:endParaRPr lang="en-US" altLang="zh-CN" sz="2800" dirty="0">
              <a:sym typeface="+mn-ea"/>
            </a:endParaRPr>
          </a:p>
          <a:p>
            <a:pPr lvl="1"/>
            <a:r>
              <a:rPr lang="zh-CN" altLang="en-US" sz="2600" dirty="0">
                <a:sym typeface="+mn-ea"/>
              </a:rPr>
              <a:t>进程控制块数据结构（</a:t>
            </a:r>
            <a:r>
              <a:rPr lang="en-US" altLang="zh-CN" sz="2600" dirty="0" err="1">
                <a:sym typeface="+mn-ea"/>
              </a:rPr>
              <a:t>Env</a:t>
            </a:r>
            <a:r>
              <a:rPr lang="zh-CN" altLang="en-US" sz="2600" dirty="0">
                <a:sym typeface="+mn-ea"/>
              </a:rPr>
              <a:t>）的初始化与管理</a:t>
            </a:r>
            <a:endParaRPr lang="en-US" altLang="zh-CN" sz="2600" dirty="0">
              <a:sym typeface="+mn-ea"/>
            </a:endParaRPr>
          </a:p>
          <a:p>
            <a:pPr lvl="1"/>
            <a:r>
              <a:rPr lang="zh-CN" altLang="en-US" sz="2600" dirty="0"/>
              <a:t>进程控制块创建（生成</a:t>
            </a:r>
            <a:r>
              <a:rPr lang="en-US" altLang="zh-CN" sz="2600" dirty="0" err="1"/>
              <a:t>envid</a:t>
            </a:r>
            <a:r>
              <a:rPr lang="zh-CN" altLang="en-US" sz="2600" dirty="0"/>
              <a:t>、进程地址空间建立）</a:t>
            </a:r>
            <a:endParaRPr lang="en-US" altLang="zh-CN" sz="2600" dirty="0"/>
          </a:p>
          <a:p>
            <a:pPr lvl="1"/>
            <a:r>
              <a:rPr lang="zh-CN" altLang="en-US" sz="2600" dirty="0"/>
              <a:t>加载进程代码和数据</a:t>
            </a:r>
            <a:endParaRPr lang="en-US" altLang="zh-CN" sz="2600" dirty="0"/>
          </a:p>
          <a:p>
            <a:r>
              <a:rPr lang="en-US" altLang="zh-CN" sz="2800" dirty="0" smtClean="0">
                <a:sym typeface="+mn-ea"/>
              </a:rPr>
              <a:t>2</a:t>
            </a:r>
            <a:r>
              <a:rPr lang="en-US" altLang="zh-CN" sz="2800" dirty="0">
                <a:sym typeface="+mn-ea"/>
              </a:rPr>
              <a:t>. </a:t>
            </a:r>
            <a:r>
              <a:rPr lang="zh-CN" altLang="en-US" sz="2800" dirty="0">
                <a:sym typeface="+mn-ea"/>
              </a:rPr>
              <a:t>实现时钟中断，通过时钟中断内核可以再次获得执行权</a:t>
            </a:r>
            <a:endParaRPr lang="zh-CN" altLang="en-US" sz="2800" dirty="0"/>
          </a:p>
          <a:p>
            <a:r>
              <a:rPr lang="en-US" altLang="zh-CN" sz="2800" dirty="0">
                <a:sym typeface="+mn-ea"/>
              </a:rPr>
              <a:t>3. </a:t>
            </a:r>
            <a:r>
              <a:rPr lang="zh-CN" altLang="en-US" sz="2800" dirty="0">
                <a:sym typeface="+mn-ea"/>
              </a:rPr>
              <a:t>实现进程调度，创建两个进程，并且通过时钟中断切换进程执行</a:t>
            </a:r>
            <a:endParaRPr lang="zh-CN" altLang="en-US" dirty="0"/>
          </a:p>
        </p:txBody>
      </p:sp>
    </p:spTree>
  </p:cSld>
  <p:clrMapOvr>
    <a:masterClrMapping/>
  </p:clrMapOvr>
  <p:transition>
    <p:wipe dir="r"/>
  </p:transition>
  <p:timing>
    <p:tnLst>
      <p:par>
        <p:cTn id="1" dur="indefinite" restart="never" nodeType="tmRoot"/>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代码目录结构</a:t>
            </a:r>
            <a:endParaRPr lang="zh-CN" altLang="en-US" dirty="0"/>
          </a:p>
        </p:txBody>
      </p:sp>
      <p:sp>
        <p:nvSpPr>
          <p:cNvPr id="5" name="内容占位符 4"/>
          <p:cNvSpPr>
            <a:spLocks noGrp="1"/>
          </p:cNvSpPr>
          <p:nvPr>
            <p:ph idx="1"/>
          </p:nvPr>
        </p:nvSpPr>
        <p:spPr/>
        <p:txBody>
          <a:bodyPr/>
          <a:lstStyle/>
          <a:p>
            <a:r>
              <a:rPr lang="zh-CN" altLang="en-US" dirty="0" smtClean="0"/>
              <a:t>比较，在</a:t>
            </a:r>
            <a:r>
              <a:rPr lang="en-US" altLang="zh-CN" dirty="0" smtClean="0"/>
              <a:t>lab2</a:t>
            </a:r>
            <a:r>
              <a:rPr lang="zh-CN" altLang="en-US" dirty="0" smtClean="0"/>
              <a:t>基础上，增加了什么？</a:t>
            </a:r>
            <a:endParaRPr lang="en-US" altLang="zh-CN" dirty="0" smtClean="0"/>
          </a:p>
          <a:p>
            <a:endParaRPr lang="en-US" altLang="zh-CN" dirty="0" smtClean="0"/>
          </a:p>
          <a:p>
            <a:r>
              <a:rPr lang="en-US" altLang="zh-CN" dirty="0" smtClean="0"/>
              <a:t>lib</a:t>
            </a:r>
            <a:r>
              <a:rPr lang="zh-CN" altLang="en-US" dirty="0" smtClean="0"/>
              <a:t>目录下多个文件</a:t>
            </a:r>
            <a:endParaRPr lang="en-US" altLang="zh-CN" dirty="0" smtClean="0"/>
          </a:p>
          <a:p>
            <a:r>
              <a:rPr lang="en-US" altLang="zh-CN" dirty="0" err="1" smtClean="0"/>
              <a:t>init</a:t>
            </a:r>
            <a:r>
              <a:rPr lang="en-US" altLang="zh-CN" dirty="0" smtClean="0"/>
              <a:t>/</a:t>
            </a:r>
            <a:r>
              <a:rPr lang="en-US" altLang="zh-CN" dirty="0" err="1" smtClean="0"/>
              <a:t>code_a.c</a:t>
            </a:r>
            <a:r>
              <a:rPr lang="zh-CN" altLang="en-US" dirty="0" smtClean="0"/>
              <a:t>、</a:t>
            </a:r>
            <a:r>
              <a:rPr lang="en-US" altLang="zh-CN" dirty="0" err="1" smtClean="0"/>
              <a:t>code_b.c</a:t>
            </a:r>
            <a:endParaRPr lang="en-US" altLang="zh-CN" dirty="0" smtClean="0"/>
          </a:p>
        </p:txBody>
      </p:sp>
      <p:pic>
        <p:nvPicPr>
          <p:cNvPr id="6" name="内容占位符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800200" y="814070"/>
            <a:ext cx="3231612" cy="5245100"/>
          </a:xfrm>
          <a:prstGeom prst="rect">
            <a:avLst/>
          </a:prstGeom>
          <a:noFill/>
          <a:ln w="9525">
            <a:noFill/>
            <a:miter lim="800000"/>
          </a:ln>
        </p:spPr>
      </p:pic>
    </p:spTree>
    <p:extLst>
      <p:ext uri="{BB962C8B-B14F-4D97-AF65-F5344CB8AC3E}">
        <p14:creationId xmlns:p14="http://schemas.microsoft.com/office/powerpoint/2010/main" val="3585744377"/>
      </p:ext>
    </p:extLst>
  </p:cSld>
  <p:clrMapOvr>
    <a:masterClrMapping/>
  </p:clrMapOvr>
  <p:transition>
    <p:wipe dir="r"/>
  </p:transition>
  <p:timing>
    <p:tnLst>
      <p:par>
        <p:cTn id="1" dur="indefinite" restart="never" nodeType="tmRoot"/>
      </p:par>
    </p:tn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实验内容</a:t>
            </a:r>
            <a:r>
              <a:rPr lang="en-US" altLang="zh-CN" dirty="0"/>
              <a:t>——</a:t>
            </a:r>
            <a:r>
              <a:rPr lang="zh-CN" altLang="en-US" dirty="0"/>
              <a:t>进程控制块</a:t>
            </a:r>
          </a:p>
        </p:txBody>
      </p:sp>
      <p:sp>
        <p:nvSpPr>
          <p:cNvPr id="3" name="Content Placeholder 2"/>
          <p:cNvSpPr>
            <a:spLocks noGrp="1"/>
          </p:cNvSpPr>
          <p:nvPr>
            <p:ph sz="half" idx="1"/>
          </p:nvPr>
        </p:nvSpPr>
        <p:spPr/>
        <p:txBody>
          <a:bodyPr anchor="ctr"/>
          <a:lstStyle/>
          <a:p>
            <a:r>
              <a:rPr dirty="0">
                <a:latin typeface="黑体" panose="02010609060101010101" charset="-122"/>
                <a:ea typeface="黑体" panose="02010609060101010101" charset="-122"/>
              </a:rPr>
              <a:t>进程控制块(PCB)</a:t>
            </a:r>
            <a:r>
              <a:rPr dirty="0"/>
              <a:t> 是系统为了管理进程设置的一个专门的数据结构，用它来记录进程的外部特征，描述进程的运动变化过程。</a:t>
            </a:r>
          </a:p>
          <a:p>
            <a:r>
              <a:rPr dirty="0"/>
              <a:t>系统利用PCB 来控制和管理进程，所以</a:t>
            </a:r>
            <a:r>
              <a:rPr dirty="0">
                <a:latin typeface="黑体" panose="02010609060101010101" charset="-122"/>
                <a:ea typeface="黑体" panose="02010609060101010101" charset="-122"/>
              </a:rPr>
              <a:t>PCB 是系统感知进程存在的唯一标志</a:t>
            </a:r>
            <a:r>
              <a:rPr dirty="0"/>
              <a:t>。</a:t>
            </a:r>
          </a:p>
          <a:p>
            <a:r>
              <a:rPr dirty="0"/>
              <a:t>进程与PCB 是</a:t>
            </a:r>
            <a:r>
              <a:rPr dirty="0">
                <a:latin typeface="黑体" panose="02010609060101010101" charset="-122"/>
                <a:ea typeface="黑体" panose="02010609060101010101" charset="-122"/>
              </a:rPr>
              <a:t>一一对应</a:t>
            </a:r>
            <a:r>
              <a:rPr dirty="0"/>
              <a:t>的</a:t>
            </a:r>
            <a:r>
              <a:rPr lang="zh-CN" dirty="0"/>
              <a:t>。</a:t>
            </a:r>
          </a:p>
        </p:txBody>
      </p:sp>
      <p:sp>
        <p:nvSpPr>
          <p:cNvPr id="15" name="文本框 14"/>
          <p:cNvSpPr txBox="1"/>
          <p:nvPr/>
        </p:nvSpPr>
        <p:spPr>
          <a:xfrm>
            <a:off x="5029200" y="5506085"/>
            <a:ext cx="3732530" cy="368300"/>
          </a:xfrm>
          <a:prstGeom prst="rect">
            <a:avLst/>
          </a:prstGeom>
          <a:noFill/>
        </p:spPr>
        <p:txBody>
          <a:bodyPr wrap="square" rtlCol="0">
            <a:spAutoFit/>
          </a:bodyPr>
          <a:lstStyle/>
          <a:p>
            <a:r>
              <a:rPr lang="zh-CN" altLang="en-US" sz="1800" b="1" dirty="0"/>
              <a:t>我们</a:t>
            </a:r>
            <a:r>
              <a:rPr lang="en-US" altLang="zh-CN" sz="1800" b="1" dirty="0"/>
              <a:t>MOS</a:t>
            </a:r>
            <a:r>
              <a:rPr lang="zh-CN" altLang="en-US" sz="1800" b="1" dirty="0"/>
              <a:t>操作系统中的</a:t>
            </a:r>
            <a:r>
              <a:rPr lang="en-US" altLang="zh-CN" sz="1800" b="1" dirty="0"/>
              <a:t>PCB</a:t>
            </a:r>
            <a:r>
              <a:rPr lang="zh-CN" altLang="en-US" sz="1800" b="1" dirty="0"/>
              <a:t>的结构</a:t>
            </a:r>
          </a:p>
        </p:txBody>
      </p:sp>
      <p:pic>
        <p:nvPicPr>
          <p:cNvPr id="5" name="图片 4">
            <a:extLst>
              <a:ext uri="{FF2B5EF4-FFF2-40B4-BE49-F238E27FC236}">
                <a16:creationId xmlns="" xmlns:a16="http://schemas.microsoft.com/office/drawing/2014/main" id="{8C9B256A-F637-434C-BC55-88C2A805408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425950" y="1415574"/>
            <a:ext cx="4529138" cy="3403600"/>
          </a:xfrm>
          <a:prstGeom prst="rect">
            <a:avLst/>
          </a:prstGeom>
          <a:ln>
            <a:solidFill>
              <a:schemeClr val="tx1"/>
            </a:solidFill>
          </a:ln>
        </p:spPr>
      </p:pic>
    </p:spTree>
  </p:cSld>
  <p:clrMapOvr>
    <a:masterClrMapping/>
  </p:clrMapOvr>
  <p:transition>
    <p:wipe dir="r"/>
  </p:transition>
  <p:timing>
    <p:tnLst>
      <p:par>
        <p:cTn id="1" dur="indefinite" restart="never" nodeType="tmRoot"/>
      </p:par>
    </p:tn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进程控制块数组envs</a:t>
            </a:r>
          </a:p>
        </p:txBody>
      </p:sp>
      <p:sp>
        <p:nvSpPr>
          <p:cNvPr id="3" name="内容占位符 2"/>
          <p:cNvSpPr>
            <a:spLocks noGrp="1"/>
          </p:cNvSpPr>
          <p:nvPr>
            <p:ph sz="half" idx="1"/>
          </p:nvPr>
        </p:nvSpPr>
        <p:spPr/>
        <p:txBody>
          <a:bodyPr/>
          <a:lstStyle/>
          <a:p>
            <a:r>
              <a:rPr lang="zh-CN" altLang="en-US" dirty="0"/>
              <a:t>实验中，存放进程控制块数组</a:t>
            </a:r>
            <a:r>
              <a:rPr lang="en-US" altLang="zh-CN" dirty="0" err="1"/>
              <a:t>envs</a:t>
            </a:r>
            <a:r>
              <a:rPr lang="zh-CN" altLang="en-US" dirty="0"/>
              <a:t>的物理内存在系统启动后就要被分配好，并且这块内存不可被换出。</a:t>
            </a:r>
          </a:p>
          <a:p>
            <a:endParaRPr lang="zh-CN" altLang="en-US" dirty="0"/>
          </a:p>
          <a:p>
            <a:r>
              <a:rPr lang="zh-CN" altLang="en-US" dirty="0"/>
              <a:t>类比</a:t>
            </a:r>
            <a:r>
              <a:rPr lang="en-US" altLang="zh-CN" dirty="0"/>
              <a:t>lab2</a:t>
            </a:r>
            <a:r>
              <a:rPr lang="zh-CN" altLang="en-US" dirty="0"/>
              <a:t>内存管理中的</a:t>
            </a:r>
            <a:r>
              <a:rPr lang="en-US" altLang="zh-CN" dirty="0"/>
              <a:t>pages</a:t>
            </a:r>
            <a:r>
              <a:rPr lang="zh-CN" altLang="en-US" dirty="0"/>
              <a:t>数组的初始化工作，完成</a:t>
            </a:r>
            <a:r>
              <a:rPr lang="en-US" altLang="zh-CN" dirty="0" err="1"/>
              <a:t>envs</a:t>
            </a:r>
            <a:r>
              <a:rPr lang="zh-CN" altLang="en-US" dirty="0"/>
              <a:t>数组和env_free_list的初始化工作。</a:t>
            </a:r>
          </a:p>
        </p:txBody>
      </p:sp>
      <p:sp>
        <p:nvSpPr>
          <p:cNvPr id="4" name="内容占位符 3"/>
          <p:cNvSpPr>
            <a:spLocks noGrp="1"/>
          </p:cNvSpPr>
          <p:nvPr>
            <p:ph sz="half" idx="2"/>
          </p:nvPr>
        </p:nvSpPr>
        <p:spPr/>
        <p:txBody>
          <a:bodyPr/>
          <a:lstStyle/>
          <a:p>
            <a:r>
              <a:rPr lang="zh-CN" altLang="en-US" dirty="0"/>
              <a:t>Exercise 3.1</a:t>
            </a:r>
          </a:p>
          <a:p>
            <a:pPr marL="0" indent="0">
              <a:buNone/>
            </a:pPr>
            <a:r>
              <a:rPr lang="zh-CN" altLang="en-US" sz="2400" dirty="0"/>
              <a:t>修改pmap.c/mips_vm_init 函数完成</a:t>
            </a:r>
            <a:r>
              <a:rPr lang="en-US" altLang="zh-CN" sz="2400" dirty="0" err="1"/>
              <a:t>envs</a:t>
            </a:r>
            <a:r>
              <a:rPr lang="zh-CN" altLang="en-US" sz="2400" dirty="0"/>
              <a:t>数组的初始化工作</a:t>
            </a:r>
            <a:endParaRPr lang="en-US" altLang="zh-CN" sz="2400" dirty="0"/>
          </a:p>
          <a:p>
            <a:pPr marL="0" indent="0">
              <a:buNone/>
            </a:pPr>
            <a:r>
              <a:rPr lang="zh-CN" altLang="en-US" sz="2400" dirty="0">
                <a:solidFill>
                  <a:srgbClr val="FF0000"/>
                </a:solidFill>
              </a:rPr>
              <a:t>本次不需要填写，但请阅读</a:t>
            </a:r>
          </a:p>
          <a:p>
            <a:pPr marL="0" indent="0">
              <a:buNone/>
            </a:pPr>
            <a:endParaRPr lang="zh-CN" altLang="en-US" dirty="0"/>
          </a:p>
          <a:p>
            <a:pPr marL="0" indent="0">
              <a:buNone/>
            </a:pPr>
            <a:endParaRPr lang="zh-CN" altLang="en-US" dirty="0"/>
          </a:p>
          <a:p>
            <a:r>
              <a:rPr lang="zh-CN" altLang="en-US" dirty="0">
                <a:sym typeface="+mn-ea"/>
              </a:rPr>
              <a:t>Exercise 3.</a:t>
            </a:r>
            <a:r>
              <a:rPr lang="en-US" altLang="zh-CN" dirty="0">
                <a:sym typeface="+mn-ea"/>
              </a:rPr>
              <a:t>2</a:t>
            </a:r>
          </a:p>
          <a:p>
            <a:pPr marL="0" indent="0">
              <a:buNone/>
            </a:pPr>
            <a:r>
              <a:rPr lang="en-US" altLang="zh-CN" sz="2400" dirty="0" err="1">
                <a:sym typeface="+mn-ea"/>
              </a:rPr>
              <a:t>填写env_init</a:t>
            </a:r>
            <a:r>
              <a:rPr lang="en-US" altLang="zh-CN" sz="2400" dirty="0">
                <a:sym typeface="+mn-ea"/>
              </a:rPr>
              <a:t> </a:t>
            </a:r>
            <a:r>
              <a:rPr lang="en-US" altLang="zh-CN" sz="2400" dirty="0" err="1">
                <a:sym typeface="+mn-ea"/>
              </a:rPr>
              <a:t>函数</a:t>
            </a:r>
            <a:r>
              <a:rPr lang="zh-CN" altLang="en-US" sz="2400" dirty="0">
                <a:sym typeface="+mn-ea"/>
              </a:rPr>
              <a:t>完成env_free_list的初始化工作</a:t>
            </a:r>
          </a:p>
        </p:txBody>
      </p:sp>
    </p:spTree>
  </p:cSld>
  <p:clrMapOvr>
    <a:masterClrMapping/>
  </p:clrMapOvr>
  <p:transition>
    <p:wipe dir="r"/>
  </p:transition>
  <p:timing>
    <p:tnLst>
      <p:par>
        <p:cTn id="1" dur="indefinite" restart="never" nodeType="tmRoot"/>
      </p:par>
    </p:tn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276224" y="946150"/>
            <a:ext cx="4794539" cy="5245100"/>
          </a:xfrm>
        </p:spPr>
        <p:txBody>
          <a:bodyPr/>
          <a:lstStyle/>
          <a:p>
            <a:r>
              <a:rPr lang="zh-CN" altLang="en-US" dirty="0"/>
              <a:t>与</a:t>
            </a:r>
            <a:r>
              <a:rPr lang="en-US" altLang="zh-CN" dirty="0" err="1"/>
              <a:t>envid</a:t>
            </a:r>
            <a:r>
              <a:rPr lang="zh-CN" altLang="en-US" dirty="0"/>
              <a:t>相关的两个函数：</a:t>
            </a:r>
          </a:p>
          <a:p>
            <a:r>
              <a:rPr lang="en-US" altLang="zh-CN" sz="2400" dirty="0"/>
              <a:t>1.</a:t>
            </a:r>
            <a:r>
              <a:rPr lang="zh-CN" altLang="en-US" sz="2400" dirty="0"/>
              <a:t>u_int mkenvid(struct Env *e)</a:t>
            </a:r>
          </a:p>
          <a:p>
            <a:r>
              <a:rPr lang="zh-CN" altLang="en-US" dirty="0"/>
              <a:t>功能</a:t>
            </a:r>
            <a:r>
              <a:rPr lang="en-US" altLang="zh-CN" dirty="0"/>
              <a:t>:</a:t>
            </a:r>
            <a:r>
              <a:rPr lang="zh-CN" altLang="en-US" dirty="0"/>
              <a:t>生成一个</a:t>
            </a:r>
            <a:r>
              <a:rPr lang="en-US" altLang="zh-CN" dirty="0" err="1"/>
              <a:t>envid</a:t>
            </a:r>
            <a:endParaRPr lang="zh-CN" altLang="en-US" dirty="0"/>
          </a:p>
          <a:p>
            <a:endParaRPr lang="zh-CN" altLang="en-US" sz="2400" dirty="0"/>
          </a:p>
          <a:p>
            <a:endParaRPr lang="en-US" altLang="zh-CN" sz="2400" dirty="0"/>
          </a:p>
          <a:p>
            <a:r>
              <a:rPr lang="en-US" altLang="zh-CN" sz="2400" dirty="0"/>
              <a:t>2.int envid2env(</a:t>
            </a:r>
            <a:r>
              <a:rPr lang="en-US" altLang="zh-CN" sz="2400" dirty="0" err="1"/>
              <a:t>u_int</a:t>
            </a:r>
            <a:r>
              <a:rPr lang="en-US" altLang="zh-CN" sz="2400" dirty="0"/>
              <a:t> </a:t>
            </a:r>
            <a:r>
              <a:rPr lang="en-US" altLang="zh-CN" sz="2400" dirty="0" err="1"/>
              <a:t>envid</a:t>
            </a:r>
            <a:r>
              <a:rPr lang="en-US" altLang="zh-CN" sz="2400" dirty="0"/>
              <a:t>, struct </a:t>
            </a:r>
            <a:r>
              <a:rPr lang="en-US" altLang="zh-CN" sz="2400" dirty="0" err="1"/>
              <a:t>Env</a:t>
            </a:r>
            <a:r>
              <a:rPr lang="en-US" altLang="zh-CN" sz="2400" dirty="0"/>
              <a:t> **</a:t>
            </a:r>
            <a:r>
              <a:rPr lang="en-US" altLang="zh-CN" sz="2400" dirty="0" err="1"/>
              <a:t>penv</a:t>
            </a:r>
            <a:r>
              <a:rPr lang="en-US" altLang="zh-CN" sz="2400" dirty="0"/>
              <a:t>, </a:t>
            </a:r>
            <a:r>
              <a:rPr lang="en-US" altLang="zh-CN" sz="2400" dirty="0" err="1"/>
              <a:t>int</a:t>
            </a:r>
            <a:r>
              <a:rPr lang="en-US" altLang="zh-CN" sz="2400" dirty="0"/>
              <a:t> </a:t>
            </a:r>
            <a:r>
              <a:rPr lang="en-US" altLang="zh-CN" sz="2400" dirty="0" err="1"/>
              <a:t>checkperm</a:t>
            </a:r>
            <a:r>
              <a:rPr lang="en-US" altLang="zh-CN" sz="2400" dirty="0"/>
              <a:t>)</a:t>
            </a:r>
          </a:p>
          <a:p>
            <a:r>
              <a:rPr lang="zh-CN" altLang="en-US" dirty="0"/>
              <a:t>功能：通过</a:t>
            </a:r>
            <a:r>
              <a:rPr lang="en-US" altLang="zh-CN" dirty="0" err="1"/>
              <a:t>envid</a:t>
            </a:r>
            <a:r>
              <a:rPr lang="zh-CN" altLang="en-US" dirty="0"/>
              <a:t>获取对应的进程控制块</a:t>
            </a:r>
          </a:p>
        </p:txBody>
      </p:sp>
      <p:sp>
        <p:nvSpPr>
          <p:cNvPr id="4" name="内容占位符 3"/>
          <p:cNvSpPr>
            <a:spLocks noGrp="1"/>
          </p:cNvSpPr>
          <p:nvPr>
            <p:ph sz="half" idx="2"/>
          </p:nvPr>
        </p:nvSpPr>
        <p:spPr>
          <a:xfrm>
            <a:off x="5070763" y="946150"/>
            <a:ext cx="3795425" cy="5245100"/>
          </a:xfrm>
        </p:spPr>
        <p:txBody>
          <a:bodyPr/>
          <a:lstStyle/>
          <a:p>
            <a:r>
              <a:rPr lang="zh-CN" altLang="en-US" dirty="0">
                <a:sym typeface="+mn-ea"/>
              </a:rPr>
              <a:t>Exercise 3.3 </a:t>
            </a:r>
          </a:p>
          <a:p>
            <a:pPr marL="0" indent="0">
              <a:buNone/>
            </a:pPr>
            <a:r>
              <a:rPr lang="zh-CN" altLang="en-US" sz="2400" dirty="0">
                <a:sym typeface="+mn-ea"/>
              </a:rPr>
              <a:t>仔细阅读注释，完成env.c/envid2env 函数，实现通过一个env 的id获取该id 对应的进程控制块的功能。</a:t>
            </a:r>
          </a:p>
          <a:p>
            <a:endParaRPr lang="zh-CN" altLang="en-US" dirty="0">
              <a:sym typeface="+mn-ea"/>
            </a:endParaRPr>
          </a:p>
          <a:p>
            <a:r>
              <a:rPr lang="zh-CN" altLang="en-US" dirty="0">
                <a:sym typeface="+mn-ea"/>
              </a:rPr>
              <a:t>提示：阅读</a:t>
            </a:r>
            <a:r>
              <a:rPr lang="en-US" altLang="zh-CN" dirty="0" err="1">
                <a:sym typeface="+mn-ea"/>
              </a:rPr>
              <a:t>mkenvid</a:t>
            </a:r>
            <a:r>
              <a:rPr lang="zh-CN" altLang="en-US" dirty="0">
                <a:sym typeface="+mn-ea"/>
              </a:rPr>
              <a:t>函数体会</a:t>
            </a:r>
            <a:r>
              <a:rPr lang="en-US" altLang="zh-CN" dirty="0" err="1">
                <a:sym typeface="+mn-ea"/>
              </a:rPr>
              <a:t>envid</a:t>
            </a:r>
            <a:r>
              <a:rPr lang="zh-CN" altLang="en-US" dirty="0">
                <a:sym typeface="+mn-ea"/>
              </a:rPr>
              <a:t>的生成过程。</a:t>
            </a:r>
          </a:p>
          <a:p>
            <a:endParaRPr lang="zh-CN" altLang="en-US" dirty="0"/>
          </a:p>
        </p:txBody>
      </p:sp>
      <p:sp>
        <p:nvSpPr>
          <p:cNvPr id="5" name="Title 4"/>
          <p:cNvSpPr>
            <a:spLocks noGrp="1"/>
          </p:cNvSpPr>
          <p:nvPr/>
        </p:nvSpPr>
        <p:spPr>
          <a:xfrm>
            <a:off x="355600" y="322263"/>
            <a:ext cx="8394700" cy="53340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rgbClr val="FF0000"/>
                </a:solidFill>
                <a:latin typeface="+mj-lt"/>
                <a:ea typeface="+mj-ea"/>
                <a:cs typeface="华文中宋" panose="02010600040101010101" charset="-122"/>
              </a:defRPr>
            </a:lvl1pPr>
            <a:lvl2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2pPr>
            <a:lvl3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3pPr>
            <a:lvl4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4pPr>
            <a:lvl5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5pPr>
            <a:lvl6pPr marL="4572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6pPr>
            <a:lvl7pPr marL="9144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7pPr>
            <a:lvl8pPr marL="13716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8pPr>
            <a:lvl9pPr marL="18288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9pPr>
          </a:lstStyle>
          <a:p>
            <a:r>
              <a:t>进程的标识</a:t>
            </a:r>
            <a:r>
              <a:rPr lang="en-US"/>
              <a:t>——envid</a:t>
            </a:r>
          </a:p>
        </p:txBody>
      </p:sp>
    </p:spTree>
  </p:cSld>
  <p:clrMapOvr>
    <a:masterClrMapping/>
  </p:clrMapOvr>
  <p:transition>
    <p:wipe dir="r"/>
  </p:transition>
  <p:timing>
    <p:tnLst>
      <p:par>
        <p:cTn id="1" dur="indefinite" restart="never" nodeType="tmRoot"/>
      </p:par>
    </p:tnLst>
  </p:timing>
  <p:extLst mod="1"/>
</p:sld>
</file>

<file path=ppt/theme/theme1.xml><?xml version="1.0" encoding="utf-8"?>
<a:theme xmlns:a="http://schemas.openxmlformats.org/drawingml/2006/main" name="Grid">
  <a:themeElements>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d">
      <a:majorFont>
        <a:latin typeface="华文中宋"/>
        <a:ea typeface="华文中宋"/>
        <a:cs typeface=""/>
      </a:majorFont>
      <a:minorFont>
        <a:latin typeface="华文仿宋"/>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3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3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Grid</Template>
  <TotalTime>515</TotalTime>
  <Words>2930</Words>
  <Application>Microsoft Office PowerPoint</Application>
  <PresentationFormat>全屏显示(4:3)</PresentationFormat>
  <Paragraphs>283</Paragraphs>
  <Slides>42</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2" baseType="lpstr">
      <vt:lpstr>黑体</vt:lpstr>
      <vt:lpstr>华文仿宋</vt:lpstr>
      <vt:lpstr>华文行楷</vt:lpstr>
      <vt:lpstr>华文中宋</vt:lpstr>
      <vt:lpstr>宋体</vt:lpstr>
      <vt:lpstr>Consolas</vt:lpstr>
      <vt:lpstr>Times New Roman</vt:lpstr>
      <vt:lpstr>Wingdings</vt:lpstr>
      <vt:lpstr>Grid</vt:lpstr>
      <vt:lpstr>BMP 图像</vt:lpstr>
      <vt:lpstr>MOS操作系统实验  lab3  进程与中断 课下任务讲解</vt:lpstr>
      <vt:lpstr>内容提要</vt:lpstr>
      <vt:lpstr>背景知识</vt:lpstr>
      <vt:lpstr>背景知识</vt:lpstr>
      <vt:lpstr>实验概述</vt:lpstr>
      <vt:lpstr>代码目录结构</vt:lpstr>
      <vt:lpstr>实验内容——进程控制块</vt:lpstr>
      <vt:lpstr>进程控制块数组envs</vt:lpstr>
      <vt:lpstr>PowerPoint 演示文稿</vt:lpstr>
      <vt:lpstr>设置进程控制块</vt:lpstr>
      <vt:lpstr>初始化新进程的地址空间</vt:lpstr>
      <vt:lpstr>进程的SR(status register) 寄存器</vt:lpstr>
      <vt:lpstr>完成env_alloc</vt:lpstr>
      <vt:lpstr>加载二进制镜像</vt:lpstr>
      <vt:lpstr>load_icode_mapper 函数</vt:lpstr>
      <vt:lpstr>load_elf 函数</vt:lpstr>
      <vt:lpstr>load_icode 函数</vt:lpstr>
      <vt:lpstr>创建进程</vt:lpstr>
      <vt:lpstr>创建进程</vt:lpstr>
      <vt:lpstr>进程运行与切换</vt:lpstr>
      <vt:lpstr>进程运行与切换</vt:lpstr>
      <vt:lpstr>进程运行与切换</vt:lpstr>
      <vt:lpstr>异常处理</vt:lpstr>
      <vt:lpstr>异常分发</vt:lpstr>
      <vt:lpstr>异常分发</vt:lpstr>
      <vt:lpstr>异常分发</vt:lpstr>
      <vt:lpstr>异常分发</vt:lpstr>
      <vt:lpstr>异常分发</vt:lpstr>
      <vt:lpstr>异常分发</vt:lpstr>
      <vt:lpstr>异常处理</vt:lpstr>
      <vt:lpstr>异常分发</vt:lpstr>
      <vt:lpstr>中断处理</vt:lpstr>
      <vt:lpstr>中断处理</vt:lpstr>
      <vt:lpstr>中断处理</vt:lpstr>
      <vt:lpstr>中断处理</vt:lpstr>
      <vt:lpstr>中断处理</vt:lpstr>
      <vt:lpstr>带优先级的双队列调度</vt:lpstr>
      <vt:lpstr>带优先级的调度</vt:lpstr>
      <vt:lpstr>带优先级的双队列调度</vt:lpstr>
      <vt:lpstr>函数调用关系</vt:lpstr>
      <vt:lpstr>测试结果</vt:lpstr>
      <vt:lpstr>谢谢！ 祝实验顺利！</vt:lpstr>
    </vt:vector>
  </TitlesOfParts>
  <Company>BUAA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863课题“网络环境的系统软件核心技术 及运行平台”成果汇报</dc:title>
  <dc:creator>Ma Dian Fu</dc:creator>
  <cp:lastModifiedBy>wty</cp:lastModifiedBy>
  <cp:revision>3099</cp:revision>
  <dcterms:created xsi:type="dcterms:W3CDTF">2004-03-10T10:42:00Z</dcterms:created>
  <dcterms:modified xsi:type="dcterms:W3CDTF">2020-04-05T23:22:18Z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