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8"/>
  </p:notesMasterIdLst>
  <p:sldIdLst>
    <p:sldId id="257" r:id="rId5"/>
    <p:sldId id="274" r:id="rId6"/>
    <p:sldId id="262" r:id="rId7"/>
    <p:sldId id="264" r:id="rId8"/>
    <p:sldId id="265" r:id="rId9"/>
    <p:sldId id="268" r:id="rId10"/>
    <p:sldId id="267" r:id="rId11"/>
    <p:sldId id="270" r:id="rId12"/>
    <p:sldId id="269" r:id="rId13"/>
    <p:sldId id="271" r:id="rId14"/>
    <p:sldId id="272"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3AD74-2D19-4AB7-9520-9CEF28E64D2A}" type="datetimeFigureOut">
              <a:rPr lang="en-US" smtClean="0"/>
              <a:t>27-Aug-20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47B36-1BB4-4D54-87DF-42BE3E2AFE8D}" type="slidenum">
              <a:rPr lang="en-US" smtClean="0"/>
              <a:t>‹#›</a:t>
            </a:fld>
            <a:endParaRPr lang="en-US"/>
          </a:p>
        </p:txBody>
      </p:sp>
    </p:spTree>
    <p:extLst>
      <p:ext uri="{BB962C8B-B14F-4D97-AF65-F5344CB8AC3E}">
        <p14:creationId xmlns:p14="http://schemas.microsoft.com/office/powerpoint/2010/main" val="208899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a:t>27-Aug-20</a:t>
            </a:r>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Ing. Josef Sevcik</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27-Aug-20</a:t>
            </a:r>
            <a:endParaRPr lang="en-US" dirty="0"/>
          </a:p>
        </p:txBody>
      </p:sp>
      <p:sp>
        <p:nvSpPr>
          <p:cNvPr id="5" name="Footer Placeholder 4"/>
          <p:cNvSpPr>
            <a:spLocks noGrp="1"/>
          </p:cNvSpPr>
          <p:nvPr>
            <p:ph type="ftr" sz="quarter" idx="11"/>
          </p:nvPr>
        </p:nvSpPr>
        <p:spPr/>
        <p:txBody>
          <a:bodyPr/>
          <a:lstStyle/>
          <a:p>
            <a:r>
              <a:rPr lang="en-US"/>
              <a:t>Ing. Josef Sevcik</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r>
              <a:rPr lang="en-US"/>
              <a:t>27-Aug-20</a:t>
            </a:r>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Ing. Josef Sevcik</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27-Aug-20</a:t>
            </a:r>
            <a:endParaRPr lang="en-US" dirty="0"/>
          </a:p>
        </p:txBody>
      </p:sp>
      <p:sp>
        <p:nvSpPr>
          <p:cNvPr id="6" name="Footer Placeholder 5"/>
          <p:cNvSpPr>
            <a:spLocks noGrp="1"/>
          </p:cNvSpPr>
          <p:nvPr>
            <p:ph type="ftr" sz="quarter" idx="11"/>
          </p:nvPr>
        </p:nvSpPr>
        <p:spPr/>
        <p:txBody>
          <a:bodyPr/>
          <a:lstStyle/>
          <a:p>
            <a:r>
              <a:rPr lang="en-US"/>
              <a:t>Ing. Josef Sevcik</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27-Aug-20</a:t>
            </a:r>
            <a:endParaRPr lang="en-US" dirty="0"/>
          </a:p>
        </p:txBody>
      </p:sp>
      <p:sp>
        <p:nvSpPr>
          <p:cNvPr id="8" name="Footer Placeholder 7"/>
          <p:cNvSpPr>
            <a:spLocks noGrp="1"/>
          </p:cNvSpPr>
          <p:nvPr>
            <p:ph type="ftr" sz="quarter" idx="11"/>
          </p:nvPr>
        </p:nvSpPr>
        <p:spPr/>
        <p:txBody>
          <a:bodyPr/>
          <a:lstStyle/>
          <a:p>
            <a:r>
              <a:rPr lang="en-US"/>
              <a:t>Ing. Josef Sevcik</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27-Aug-20</a:t>
            </a:r>
            <a:endParaRPr lang="en-US" dirty="0"/>
          </a:p>
        </p:txBody>
      </p:sp>
      <p:sp>
        <p:nvSpPr>
          <p:cNvPr id="4" name="Footer Placeholder 3"/>
          <p:cNvSpPr>
            <a:spLocks noGrp="1"/>
          </p:cNvSpPr>
          <p:nvPr>
            <p:ph type="ftr" sz="quarter" idx="11"/>
          </p:nvPr>
        </p:nvSpPr>
        <p:spPr/>
        <p:txBody>
          <a:bodyPr/>
          <a:lstStyle/>
          <a:p>
            <a:r>
              <a:rPr lang="en-US"/>
              <a:t>Ing. Josef Sevcik</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27-Aug-20</a:t>
            </a:r>
            <a:endParaRPr lang="en-US" dirty="0"/>
          </a:p>
        </p:txBody>
      </p:sp>
      <p:sp>
        <p:nvSpPr>
          <p:cNvPr id="3" name="Footer Placeholder 2"/>
          <p:cNvSpPr>
            <a:spLocks noGrp="1"/>
          </p:cNvSpPr>
          <p:nvPr>
            <p:ph type="ftr" sz="quarter" idx="11"/>
          </p:nvPr>
        </p:nvSpPr>
        <p:spPr/>
        <p:txBody>
          <a:bodyPr/>
          <a:lstStyle/>
          <a:p>
            <a:r>
              <a:rPr lang="en-US"/>
              <a:t>Ing. Josef Sevcik</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a:t>27-Aug-20</a:t>
            </a:r>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Ing. Josef Sevcik</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a:t>27-Aug-20</a:t>
            </a:r>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Ing. Josef Sevcik</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r>
              <a:rPr lang="en-US"/>
              <a:t>27-Aug-20</a:t>
            </a:r>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Ing. Josef Sevcik</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4000" b="1" i="1" dirty="0"/>
              <a:t>Car accidents in South Moravia </a:t>
            </a:r>
            <a:endParaRPr lang="en-US" sz="20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r>
              <a:rPr lang="en-US" dirty="0"/>
              <a:t>IBM Applied Data Science Capstone project</a:t>
            </a:r>
          </a:p>
        </p:txBody>
      </p:sp>
      <p:sp>
        <p:nvSpPr>
          <p:cNvPr id="4" name="Date Placeholder 3">
            <a:extLst>
              <a:ext uri="{FF2B5EF4-FFF2-40B4-BE49-F238E27FC236}">
                <a16:creationId xmlns:a16="http://schemas.microsoft.com/office/drawing/2014/main" id="{9CA3AB82-D142-47DB-9698-2B455557BD6D}"/>
              </a:ext>
            </a:extLst>
          </p:cNvPr>
          <p:cNvSpPr>
            <a:spLocks noGrp="1"/>
          </p:cNvSpPr>
          <p:nvPr>
            <p:ph type="dt" sz="half" idx="10"/>
          </p:nvPr>
        </p:nvSpPr>
        <p:spPr/>
        <p:txBody>
          <a:bodyPr/>
          <a:lstStyle/>
          <a:p>
            <a:r>
              <a:rPr lang="en-US"/>
              <a:t>27-Aug-20</a:t>
            </a:r>
            <a:endParaRPr lang="en-US" dirty="0"/>
          </a:p>
        </p:txBody>
      </p:sp>
      <p:sp>
        <p:nvSpPr>
          <p:cNvPr id="5" name="Footer Placeholder 4">
            <a:extLst>
              <a:ext uri="{FF2B5EF4-FFF2-40B4-BE49-F238E27FC236}">
                <a16:creationId xmlns:a16="http://schemas.microsoft.com/office/drawing/2014/main" id="{CABB30FB-B6E5-4128-A99B-53C465EEF5C3}"/>
              </a:ext>
            </a:extLst>
          </p:cNvPr>
          <p:cNvSpPr>
            <a:spLocks noGrp="1"/>
          </p:cNvSpPr>
          <p:nvPr>
            <p:ph type="ftr" sz="quarter" idx="11"/>
          </p:nvPr>
        </p:nvSpPr>
        <p:spPr/>
        <p:txBody>
          <a:bodyPr/>
          <a:lstStyle/>
          <a:p>
            <a:r>
              <a:rPr lang="en-US"/>
              <a:t>Ing. Josef Sevcik</a:t>
            </a:r>
            <a:endParaRPr lang="en-US" dirty="0"/>
          </a:p>
        </p:txBody>
      </p:sp>
      <p:sp>
        <p:nvSpPr>
          <p:cNvPr id="7" name="Slide Number Placeholder 6">
            <a:extLst>
              <a:ext uri="{FF2B5EF4-FFF2-40B4-BE49-F238E27FC236}">
                <a16:creationId xmlns:a16="http://schemas.microsoft.com/office/drawing/2014/main" id="{197FCFBE-8AD5-446F-B009-2DC5E4152447}"/>
              </a:ext>
            </a:extLst>
          </p:cNvPr>
          <p:cNvSpPr>
            <a:spLocks noGrp="1"/>
          </p:cNvSpPr>
          <p:nvPr>
            <p:ph type="sldNum" sz="quarter" idx="12"/>
          </p:nvPr>
        </p:nvSpPr>
        <p:spPr/>
        <p:txBody>
          <a:bodyPr/>
          <a:lstStyle/>
          <a:p>
            <a:fld id="{34B7E4EF-A1BD-40F4-AB7B-04F084DD991D}" type="slidenum">
              <a:rPr lang="en-US" smtClean="0"/>
              <a:t>1</a:t>
            </a:fld>
            <a:endParaRPr lang="en-US" dirty="0"/>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276D-521B-4042-B366-CB181BBB6B65}"/>
              </a:ext>
            </a:extLst>
          </p:cNvPr>
          <p:cNvSpPr>
            <a:spLocks noGrp="1"/>
          </p:cNvSpPr>
          <p:nvPr>
            <p:ph type="title"/>
          </p:nvPr>
        </p:nvSpPr>
        <p:spPr>
          <a:xfrm>
            <a:off x="1066800" y="642594"/>
            <a:ext cx="10058400" cy="1371600"/>
          </a:xfrm>
        </p:spPr>
        <p:txBody>
          <a:bodyPr anchor="ctr">
            <a:normAutofit/>
          </a:bodyPr>
          <a:lstStyle/>
          <a:p>
            <a:r>
              <a:rPr lang="en-US" sz="3100" dirty="0"/>
              <a:t>In the map is easy demonstrated the value of higher risk accidents place.</a:t>
            </a:r>
            <a:br>
              <a:rPr lang="en-US" sz="3100" dirty="0"/>
            </a:br>
            <a:endParaRPr lang="en-US" sz="3100" dirty="0"/>
          </a:p>
        </p:txBody>
      </p:sp>
      <p:pic>
        <p:nvPicPr>
          <p:cNvPr id="7" name="Content Placeholder 6" descr="A close up of a map&#10;&#10;Description automatically generated">
            <a:extLst>
              <a:ext uri="{FF2B5EF4-FFF2-40B4-BE49-F238E27FC236}">
                <a16:creationId xmlns:a16="http://schemas.microsoft.com/office/drawing/2014/main" id="{746E66E6-5424-436A-83A3-685DFC26C1F8}"/>
              </a:ext>
            </a:extLst>
          </p:cNvPr>
          <p:cNvPicPr>
            <a:picLocks noGrp="1"/>
          </p:cNvPicPr>
          <p:nvPr>
            <p:ph idx="1"/>
          </p:nvPr>
        </p:nvPicPr>
        <p:blipFill>
          <a:blip r:embed="rId2"/>
          <a:stretch>
            <a:fillRect/>
          </a:stretch>
        </p:blipFill>
        <p:spPr>
          <a:xfrm>
            <a:off x="2861022" y="2103120"/>
            <a:ext cx="6469956" cy="3849624"/>
          </a:xfrm>
          <a:prstGeom prst="rect">
            <a:avLst/>
          </a:prstGeom>
          <a:noFill/>
        </p:spPr>
      </p:pic>
      <p:sp>
        <p:nvSpPr>
          <p:cNvPr id="4" name="Date Placeholder 3">
            <a:extLst>
              <a:ext uri="{FF2B5EF4-FFF2-40B4-BE49-F238E27FC236}">
                <a16:creationId xmlns:a16="http://schemas.microsoft.com/office/drawing/2014/main" id="{054DF26D-44D7-40DF-BB79-74D3E3577202}"/>
              </a:ext>
            </a:extLst>
          </p:cNvPr>
          <p:cNvSpPr>
            <a:spLocks noGrp="1"/>
          </p:cNvSpPr>
          <p:nvPr>
            <p:ph type="dt" sz="half" idx="10"/>
          </p:nvPr>
        </p:nvSpPr>
        <p:spPr>
          <a:xfrm>
            <a:off x="7256794" y="6035040"/>
            <a:ext cx="2893045" cy="365760"/>
          </a:xfrm>
        </p:spPr>
        <p:txBody>
          <a:bodyPr anchor="b">
            <a:normAutofit/>
          </a:bodyPr>
          <a:lstStyle/>
          <a:p>
            <a:pPr>
              <a:spcAft>
                <a:spcPts val="600"/>
              </a:spcAft>
            </a:pPr>
            <a:r>
              <a:rPr lang="en-US"/>
              <a:t>27-Aug-20</a:t>
            </a:r>
          </a:p>
        </p:txBody>
      </p:sp>
      <p:sp>
        <p:nvSpPr>
          <p:cNvPr id="5" name="Footer Placeholder 4">
            <a:extLst>
              <a:ext uri="{FF2B5EF4-FFF2-40B4-BE49-F238E27FC236}">
                <a16:creationId xmlns:a16="http://schemas.microsoft.com/office/drawing/2014/main" id="{F9D7342F-7B67-4A9F-A129-C5D09A2F1E88}"/>
              </a:ext>
            </a:extLst>
          </p:cNvPr>
          <p:cNvSpPr>
            <a:spLocks noGrp="1"/>
          </p:cNvSpPr>
          <p:nvPr>
            <p:ph type="ftr" sz="quarter" idx="11"/>
          </p:nvPr>
        </p:nvSpPr>
        <p:spPr>
          <a:xfrm>
            <a:off x="1066800" y="6035040"/>
            <a:ext cx="5816600" cy="365760"/>
          </a:xfrm>
        </p:spPr>
        <p:txBody>
          <a:bodyPr anchor="b">
            <a:normAutofit/>
          </a:bodyPr>
          <a:lstStyle/>
          <a:p>
            <a:pPr>
              <a:spcAft>
                <a:spcPts val="600"/>
              </a:spcAft>
            </a:pPr>
            <a:r>
              <a:rPr lang="en-US"/>
              <a:t>Ing. Josef Sevcik</a:t>
            </a:r>
          </a:p>
        </p:txBody>
      </p:sp>
      <p:sp>
        <p:nvSpPr>
          <p:cNvPr id="6" name="Slide Number Placeholder 5">
            <a:extLst>
              <a:ext uri="{FF2B5EF4-FFF2-40B4-BE49-F238E27FC236}">
                <a16:creationId xmlns:a16="http://schemas.microsoft.com/office/drawing/2014/main" id="{D425BBD1-C794-45DF-B01E-8FBCA6625FF0}"/>
              </a:ext>
            </a:extLst>
          </p:cNvPr>
          <p:cNvSpPr>
            <a:spLocks noGrp="1"/>
          </p:cNvSpPr>
          <p:nvPr>
            <p:ph type="sldNum" sz="quarter" idx="12"/>
          </p:nvPr>
        </p:nvSpPr>
        <p:spPr>
          <a:xfrm>
            <a:off x="10287000" y="6035040"/>
            <a:ext cx="838200" cy="365760"/>
          </a:xfrm>
        </p:spPr>
        <p:txBody>
          <a:bodyPr anchor="b">
            <a:normAutofit/>
          </a:bodyPr>
          <a:lstStyle/>
          <a:p>
            <a:pPr>
              <a:spcAft>
                <a:spcPts val="600"/>
              </a:spcAft>
            </a:pPr>
            <a:fld id="{34B7E4EF-A1BD-40F4-AB7B-04F084DD991D}" type="slidenum">
              <a:rPr lang="en-US" smtClean="0"/>
              <a:pPr>
                <a:spcAft>
                  <a:spcPts val="600"/>
                </a:spcAft>
              </a:pPr>
              <a:t>10</a:t>
            </a:fld>
            <a:endParaRPr lang="en-US"/>
          </a:p>
        </p:txBody>
      </p:sp>
    </p:spTree>
    <p:extLst>
      <p:ext uri="{BB962C8B-B14F-4D97-AF65-F5344CB8AC3E}">
        <p14:creationId xmlns:p14="http://schemas.microsoft.com/office/powerpoint/2010/main" val="185973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8192-9588-4953-92E6-7FB9D95E77C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5272A82-A46F-41A9-B8D6-52AA014FA0A6}"/>
              </a:ext>
            </a:extLst>
          </p:cNvPr>
          <p:cNvSpPr>
            <a:spLocks noGrp="1"/>
          </p:cNvSpPr>
          <p:nvPr>
            <p:ph idx="1"/>
          </p:nvPr>
        </p:nvSpPr>
        <p:spPr/>
        <p:txBody>
          <a:bodyPr/>
          <a:lstStyle/>
          <a:p>
            <a:r>
              <a:rPr lang="en-US" dirty="0"/>
              <a:t>Based on my skills I think I did maximum for this project. However I see the opportunity to make much bigger conclusion based on those data. If those data will used much in more details, it could possibly help to save lives, health or damage. </a:t>
            </a:r>
          </a:p>
          <a:p>
            <a:endParaRPr lang="en-US" dirty="0"/>
          </a:p>
        </p:txBody>
      </p:sp>
      <p:sp>
        <p:nvSpPr>
          <p:cNvPr id="4" name="Date Placeholder 3">
            <a:extLst>
              <a:ext uri="{FF2B5EF4-FFF2-40B4-BE49-F238E27FC236}">
                <a16:creationId xmlns:a16="http://schemas.microsoft.com/office/drawing/2014/main" id="{D7CFB8F9-D400-4F30-8611-AA9AD39BFDBB}"/>
              </a:ext>
            </a:extLst>
          </p:cNvPr>
          <p:cNvSpPr>
            <a:spLocks noGrp="1"/>
          </p:cNvSpPr>
          <p:nvPr>
            <p:ph type="dt" sz="half" idx="10"/>
          </p:nvPr>
        </p:nvSpPr>
        <p:spPr/>
        <p:txBody>
          <a:bodyPr/>
          <a:lstStyle/>
          <a:p>
            <a:r>
              <a:rPr lang="en-US"/>
              <a:t>27-Aug-20</a:t>
            </a:r>
            <a:endParaRPr lang="en-US" dirty="0"/>
          </a:p>
        </p:txBody>
      </p:sp>
      <p:sp>
        <p:nvSpPr>
          <p:cNvPr id="5" name="Footer Placeholder 4">
            <a:extLst>
              <a:ext uri="{FF2B5EF4-FFF2-40B4-BE49-F238E27FC236}">
                <a16:creationId xmlns:a16="http://schemas.microsoft.com/office/drawing/2014/main" id="{EDDF4139-2CC9-4CE8-B11D-70C6549810CC}"/>
              </a:ext>
            </a:extLst>
          </p:cNvPr>
          <p:cNvSpPr>
            <a:spLocks noGrp="1"/>
          </p:cNvSpPr>
          <p:nvPr>
            <p:ph type="ftr" sz="quarter" idx="11"/>
          </p:nvPr>
        </p:nvSpPr>
        <p:spPr/>
        <p:txBody>
          <a:bodyPr/>
          <a:lstStyle/>
          <a:p>
            <a:r>
              <a:rPr lang="en-US"/>
              <a:t>Ing. Josef Sevcik</a:t>
            </a:r>
            <a:endParaRPr lang="en-US" dirty="0"/>
          </a:p>
        </p:txBody>
      </p:sp>
      <p:sp>
        <p:nvSpPr>
          <p:cNvPr id="6" name="Slide Number Placeholder 5">
            <a:extLst>
              <a:ext uri="{FF2B5EF4-FFF2-40B4-BE49-F238E27FC236}">
                <a16:creationId xmlns:a16="http://schemas.microsoft.com/office/drawing/2014/main" id="{0BEAD0A1-FE81-4D4C-A94D-D06D0EFF4870}"/>
              </a:ext>
            </a:extLst>
          </p:cNvPr>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76501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978A-BFBC-49A6-9571-F993462647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966C041-45A4-426F-ADAA-37E39691BD5E}"/>
              </a:ext>
            </a:extLst>
          </p:cNvPr>
          <p:cNvSpPr>
            <a:spLocks noGrp="1"/>
          </p:cNvSpPr>
          <p:nvPr>
            <p:ph idx="1"/>
          </p:nvPr>
        </p:nvSpPr>
        <p:spPr/>
        <p:txBody>
          <a:bodyPr/>
          <a:lstStyle/>
          <a:p>
            <a:r>
              <a:rPr lang="en-US" dirty="0"/>
              <a:t>The risk of the car accident is mainly at the center of Brno city and highways. The lower risk/chance to have car accident is on Saturday and Sunday and in February and March. </a:t>
            </a:r>
          </a:p>
          <a:p>
            <a:r>
              <a:rPr lang="en-US" dirty="0"/>
              <a:t>In the next contribution on this project could possibly be the deep analyzing and prediction data for better understating and exact highlighted place of car accident (generally we can say be aware of pedestrian crossing and around, but would be much helpful to target on those one, which could possibly lead to crash or death. </a:t>
            </a:r>
          </a:p>
          <a:p>
            <a:pPr marL="0" indent="0">
              <a:buNone/>
            </a:pPr>
            <a:endParaRPr lang="en-US" dirty="0"/>
          </a:p>
        </p:txBody>
      </p:sp>
      <p:sp>
        <p:nvSpPr>
          <p:cNvPr id="4" name="Date Placeholder 3">
            <a:extLst>
              <a:ext uri="{FF2B5EF4-FFF2-40B4-BE49-F238E27FC236}">
                <a16:creationId xmlns:a16="http://schemas.microsoft.com/office/drawing/2014/main" id="{92C61567-FA72-4D73-BE83-0AAD7636EA6C}"/>
              </a:ext>
            </a:extLst>
          </p:cNvPr>
          <p:cNvSpPr>
            <a:spLocks noGrp="1"/>
          </p:cNvSpPr>
          <p:nvPr>
            <p:ph type="dt" sz="half" idx="10"/>
          </p:nvPr>
        </p:nvSpPr>
        <p:spPr/>
        <p:txBody>
          <a:bodyPr/>
          <a:lstStyle/>
          <a:p>
            <a:r>
              <a:rPr lang="en-US"/>
              <a:t>27-Aug-20</a:t>
            </a:r>
            <a:endParaRPr lang="en-US" dirty="0"/>
          </a:p>
        </p:txBody>
      </p:sp>
      <p:sp>
        <p:nvSpPr>
          <p:cNvPr id="5" name="Footer Placeholder 4">
            <a:extLst>
              <a:ext uri="{FF2B5EF4-FFF2-40B4-BE49-F238E27FC236}">
                <a16:creationId xmlns:a16="http://schemas.microsoft.com/office/drawing/2014/main" id="{356FEA06-A061-4D64-B2FB-0B269C81651C}"/>
              </a:ext>
            </a:extLst>
          </p:cNvPr>
          <p:cNvSpPr>
            <a:spLocks noGrp="1"/>
          </p:cNvSpPr>
          <p:nvPr>
            <p:ph type="ftr" sz="quarter" idx="11"/>
          </p:nvPr>
        </p:nvSpPr>
        <p:spPr/>
        <p:txBody>
          <a:bodyPr/>
          <a:lstStyle/>
          <a:p>
            <a:r>
              <a:rPr lang="en-US"/>
              <a:t>Ing. Josef Sevcik</a:t>
            </a:r>
            <a:endParaRPr lang="en-US" dirty="0"/>
          </a:p>
        </p:txBody>
      </p:sp>
      <p:sp>
        <p:nvSpPr>
          <p:cNvPr id="6" name="Slide Number Placeholder 5">
            <a:extLst>
              <a:ext uri="{FF2B5EF4-FFF2-40B4-BE49-F238E27FC236}">
                <a16:creationId xmlns:a16="http://schemas.microsoft.com/office/drawing/2014/main" id="{542AB273-EE0E-4C5C-B648-A724E82E5CA0}"/>
              </a:ext>
            </a:extLst>
          </p:cNvPr>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330358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8A756E-4DF1-4FD2-BF1D-BE3EEA0F40DB}"/>
              </a:ext>
            </a:extLst>
          </p:cNvPr>
          <p:cNvSpPr>
            <a:spLocks noGrp="1"/>
          </p:cNvSpPr>
          <p:nvPr>
            <p:ph type="title"/>
          </p:nvPr>
        </p:nvSpPr>
        <p:spPr/>
        <p:txBody>
          <a:bodyPr/>
          <a:lstStyle/>
          <a:p>
            <a:r>
              <a:rPr lang="en-US"/>
              <a:t>Thank you !</a:t>
            </a:r>
          </a:p>
        </p:txBody>
      </p:sp>
      <p:sp>
        <p:nvSpPr>
          <p:cNvPr id="8" name="Text Placeholder 7">
            <a:extLst>
              <a:ext uri="{FF2B5EF4-FFF2-40B4-BE49-F238E27FC236}">
                <a16:creationId xmlns:a16="http://schemas.microsoft.com/office/drawing/2014/main" id="{99E29BE8-E83D-4677-8B11-769937708B5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4A1B489-50EC-4F31-81BD-3828FC9590A1}"/>
              </a:ext>
            </a:extLst>
          </p:cNvPr>
          <p:cNvSpPr>
            <a:spLocks noGrp="1"/>
          </p:cNvSpPr>
          <p:nvPr>
            <p:ph type="dt" sz="half" idx="10"/>
          </p:nvPr>
        </p:nvSpPr>
        <p:spPr/>
        <p:txBody>
          <a:bodyPr/>
          <a:lstStyle/>
          <a:p>
            <a:r>
              <a:rPr lang="en-US"/>
              <a:t>27-Aug-20</a:t>
            </a:r>
            <a:endParaRPr lang="en-US" dirty="0"/>
          </a:p>
        </p:txBody>
      </p:sp>
      <p:sp>
        <p:nvSpPr>
          <p:cNvPr id="5" name="Footer Placeholder 4">
            <a:extLst>
              <a:ext uri="{FF2B5EF4-FFF2-40B4-BE49-F238E27FC236}">
                <a16:creationId xmlns:a16="http://schemas.microsoft.com/office/drawing/2014/main" id="{EF41B029-8F46-4D58-8340-792249AE73B7}"/>
              </a:ext>
            </a:extLst>
          </p:cNvPr>
          <p:cNvSpPr>
            <a:spLocks noGrp="1"/>
          </p:cNvSpPr>
          <p:nvPr>
            <p:ph type="ftr" sz="quarter" idx="11"/>
          </p:nvPr>
        </p:nvSpPr>
        <p:spPr/>
        <p:txBody>
          <a:bodyPr/>
          <a:lstStyle/>
          <a:p>
            <a:r>
              <a:rPr lang="en-US"/>
              <a:t>Ing. Josef Sevcik</a:t>
            </a:r>
            <a:endParaRPr lang="en-US" dirty="0"/>
          </a:p>
        </p:txBody>
      </p:sp>
      <p:sp>
        <p:nvSpPr>
          <p:cNvPr id="6" name="Slide Number Placeholder 5">
            <a:extLst>
              <a:ext uri="{FF2B5EF4-FFF2-40B4-BE49-F238E27FC236}">
                <a16:creationId xmlns:a16="http://schemas.microsoft.com/office/drawing/2014/main" id="{212E0028-5E81-43AF-8199-E028BBE9D59C}"/>
              </a:ext>
            </a:extLst>
          </p:cNvPr>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279333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57B7-3CDB-4427-9BAB-C74B3D08545B}"/>
              </a:ext>
            </a:extLst>
          </p:cNvPr>
          <p:cNvSpPr>
            <a:spLocks noGrp="1"/>
          </p:cNvSpPr>
          <p:nvPr>
            <p:ph type="ctrTitle"/>
          </p:nvPr>
        </p:nvSpPr>
        <p:spPr>
          <a:xfrm>
            <a:off x="1629103" y="2244830"/>
            <a:ext cx="8933796" cy="2437232"/>
          </a:xfrm>
        </p:spPr>
        <p:txBody>
          <a:bodyPr anchor="ctr">
            <a:normAutofit/>
          </a:bodyPr>
          <a:lstStyle/>
          <a:p>
            <a:r>
              <a:rPr lang="en-US" sz="2700"/>
              <a:t>Introduction</a:t>
            </a:r>
            <a:br>
              <a:rPr lang="en-US" sz="2700"/>
            </a:br>
            <a:r>
              <a:rPr lang="en-US" sz="2700"/>
              <a:t>Hypotheses</a:t>
            </a:r>
            <a:br>
              <a:rPr lang="en-US" sz="2700"/>
            </a:br>
            <a:r>
              <a:rPr lang="en-US" sz="2700"/>
              <a:t>Result</a:t>
            </a:r>
            <a:br>
              <a:rPr lang="en-US" sz="2700"/>
            </a:br>
            <a:r>
              <a:rPr lang="en-US" sz="2700"/>
              <a:t>Discussion</a:t>
            </a:r>
            <a:br>
              <a:rPr lang="en-US" sz="2700"/>
            </a:br>
            <a:r>
              <a:rPr lang="en-US" sz="2700"/>
              <a:t>Conclusion</a:t>
            </a:r>
            <a:br>
              <a:rPr lang="en-US" sz="2700"/>
            </a:br>
            <a:endParaRPr lang="en-US" sz="2700"/>
          </a:p>
        </p:txBody>
      </p:sp>
      <p:sp>
        <p:nvSpPr>
          <p:cNvPr id="11" name="Subtitle 2">
            <a:extLst>
              <a:ext uri="{FF2B5EF4-FFF2-40B4-BE49-F238E27FC236}">
                <a16:creationId xmlns:a16="http://schemas.microsoft.com/office/drawing/2014/main" id="{1B6AD5CF-C23C-4E15-996B-AB1C71E9D6AB}"/>
              </a:ext>
            </a:extLst>
          </p:cNvPr>
          <p:cNvSpPr>
            <a:spLocks noGrp="1"/>
          </p:cNvSpPr>
          <p:nvPr>
            <p:ph type="subTitle" idx="1"/>
          </p:nvPr>
        </p:nvSpPr>
        <p:spPr>
          <a:xfrm>
            <a:off x="1629101" y="4682062"/>
            <a:ext cx="8936846" cy="457201"/>
          </a:xfrm>
        </p:spPr>
        <p:txBody>
          <a:bodyPr/>
          <a:lstStyle/>
          <a:p>
            <a:endParaRPr lang="en-US"/>
          </a:p>
        </p:txBody>
      </p:sp>
      <p:sp>
        <p:nvSpPr>
          <p:cNvPr id="4" name="Date Placeholder 3">
            <a:extLst>
              <a:ext uri="{FF2B5EF4-FFF2-40B4-BE49-F238E27FC236}">
                <a16:creationId xmlns:a16="http://schemas.microsoft.com/office/drawing/2014/main" id="{EE304F60-D052-47BE-86DD-09E3D7614F33}"/>
              </a:ext>
            </a:extLst>
          </p:cNvPr>
          <p:cNvSpPr>
            <a:spLocks noGrp="1"/>
          </p:cNvSpPr>
          <p:nvPr>
            <p:ph type="dt" sz="half" idx="10"/>
          </p:nvPr>
        </p:nvSpPr>
        <p:spPr>
          <a:xfrm>
            <a:off x="5318760" y="1341256"/>
            <a:ext cx="1554480" cy="485546"/>
          </a:xfrm>
        </p:spPr>
        <p:txBody>
          <a:bodyPr anchor="b">
            <a:normAutofit/>
          </a:bodyPr>
          <a:lstStyle/>
          <a:p>
            <a:pPr>
              <a:spcAft>
                <a:spcPts val="600"/>
              </a:spcAft>
            </a:pPr>
            <a:r>
              <a:rPr lang="en-US"/>
              <a:t>27-Aug-20</a:t>
            </a:r>
          </a:p>
        </p:txBody>
      </p:sp>
      <p:sp>
        <p:nvSpPr>
          <p:cNvPr id="5" name="Footer Placeholder 4">
            <a:extLst>
              <a:ext uri="{FF2B5EF4-FFF2-40B4-BE49-F238E27FC236}">
                <a16:creationId xmlns:a16="http://schemas.microsoft.com/office/drawing/2014/main" id="{DDBE6972-73CF-4FAC-AA73-0909EB4B6FF8}"/>
              </a:ext>
            </a:extLst>
          </p:cNvPr>
          <p:cNvSpPr>
            <a:spLocks noGrp="1"/>
          </p:cNvSpPr>
          <p:nvPr>
            <p:ph type="ftr" sz="quarter" idx="11"/>
          </p:nvPr>
        </p:nvSpPr>
        <p:spPr>
          <a:xfrm>
            <a:off x="1629100" y="5177408"/>
            <a:ext cx="5730295" cy="228600"/>
          </a:xfrm>
        </p:spPr>
        <p:txBody>
          <a:bodyPr anchor="b">
            <a:normAutofit/>
          </a:bodyPr>
          <a:lstStyle/>
          <a:p>
            <a:pPr>
              <a:spcAft>
                <a:spcPts val="600"/>
              </a:spcAft>
            </a:pPr>
            <a:r>
              <a:rPr lang="en-US"/>
              <a:t>Ing. Josef Sevcik</a:t>
            </a:r>
          </a:p>
        </p:txBody>
      </p:sp>
      <p:sp>
        <p:nvSpPr>
          <p:cNvPr id="6" name="Slide Number Placeholder 5">
            <a:extLst>
              <a:ext uri="{FF2B5EF4-FFF2-40B4-BE49-F238E27FC236}">
                <a16:creationId xmlns:a16="http://schemas.microsoft.com/office/drawing/2014/main" id="{1A267EE0-25CA-4117-8E01-F716414A3FE2}"/>
              </a:ext>
            </a:extLst>
          </p:cNvPr>
          <p:cNvSpPr>
            <a:spLocks noGrp="1"/>
          </p:cNvSpPr>
          <p:nvPr>
            <p:ph type="sldNum" sz="quarter" idx="12"/>
          </p:nvPr>
        </p:nvSpPr>
        <p:spPr>
          <a:xfrm>
            <a:off x="8606920" y="5177408"/>
            <a:ext cx="1955980" cy="228600"/>
          </a:xfrm>
        </p:spPr>
        <p:txBody>
          <a:bodyPr anchor="b">
            <a:normAutofit/>
          </a:bodyPr>
          <a:lstStyle/>
          <a:p>
            <a:pPr>
              <a:spcAft>
                <a:spcPts val="600"/>
              </a:spcAft>
            </a:pPr>
            <a:fld id="{34B7E4EF-A1BD-40F4-AB7B-04F084DD991D}" type="slidenum">
              <a:rPr lang="en-US" smtClean="0"/>
              <a:pPr>
                <a:spcAft>
                  <a:spcPts val="600"/>
                </a:spcAft>
              </a:pPr>
              <a:t>2</a:t>
            </a:fld>
            <a:endParaRPr lang="en-US"/>
          </a:p>
        </p:txBody>
      </p:sp>
    </p:spTree>
    <p:extLst>
      <p:ext uri="{BB962C8B-B14F-4D97-AF65-F5344CB8AC3E}">
        <p14:creationId xmlns:p14="http://schemas.microsoft.com/office/powerpoint/2010/main" val="29251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E158-1091-42D0-B775-FC7D2074129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93C6F4-68E9-4634-A15F-E93963D8FF58}"/>
              </a:ext>
            </a:extLst>
          </p:cNvPr>
          <p:cNvSpPr>
            <a:spLocks noGrp="1"/>
          </p:cNvSpPr>
          <p:nvPr>
            <p:ph idx="1"/>
          </p:nvPr>
        </p:nvSpPr>
        <p:spPr/>
        <p:txBody>
          <a:bodyPr/>
          <a:lstStyle/>
          <a:p>
            <a:r>
              <a:rPr lang="en-US" dirty="0"/>
              <a:t>Brno and South Moravia are the second biggest city and region in Czech Republic</a:t>
            </a:r>
          </a:p>
          <a:p>
            <a:r>
              <a:rPr lang="en-US" dirty="0"/>
              <a:t>Issue with </a:t>
            </a:r>
            <a:r>
              <a:rPr lang="en-US" dirty="0" err="1"/>
              <a:t>transposrt</a:t>
            </a:r>
            <a:endParaRPr lang="en-US" dirty="0"/>
          </a:p>
          <a:p>
            <a:r>
              <a:rPr lang="en-US" dirty="0"/>
              <a:t>7 thousand registered car accident in 2018</a:t>
            </a:r>
          </a:p>
          <a:p>
            <a:r>
              <a:rPr lang="en-US" dirty="0"/>
              <a:t>400 thousand inhabitants in Brno</a:t>
            </a:r>
          </a:p>
          <a:p>
            <a:r>
              <a:rPr lang="en-US" dirty="0"/>
              <a:t>Try to decrease number of car damage, victims of car accidents (injuries or deaths)</a:t>
            </a:r>
          </a:p>
          <a:p>
            <a:r>
              <a:rPr lang="en-US" dirty="0"/>
              <a:t>Inform travelers threats of danger on roads</a:t>
            </a:r>
          </a:p>
          <a:p>
            <a:endParaRPr lang="en-US" dirty="0"/>
          </a:p>
        </p:txBody>
      </p:sp>
      <p:sp>
        <p:nvSpPr>
          <p:cNvPr id="4" name="Date Placeholder 3">
            <a:extLst>
              <a:ext uri="{FF2B5EF4-FFF2-40B4-BE49-F238E27FC236}">
                <a16:creationId xmlns:a16="http://schemas.microsoft.com/office/drawing/2014/main" id="{137790B0-42EA-478F-96E9-9506B3D3A20F}"/>
              </a:ext>
            </a:extLst>
          </p:cNvPr>
          <p:cNvSpPr>
            <a:spLocks noGrp="1"/>
          </p:cNvSpPr>
          <p:nvPr>
            <p:ph type="dt" sz="half" idx="10"/>
          </p:nvPr>
        </p:nvSpPr>
        <p:spPr/>
        <p:txBody>
          <a:bodyPr/>
          <a:lstStyle/>
          <a:p>
            <a:r>
              <a:rPr lang="en-US"/>
              <a:t>27-Aug-20</a:t>
            </a:r>
            <a:endParaRPr lang="en-US" dirty="0"/>
          </a:p>
        </p:txBody>
      </p:sp>
      <p:sp>
        <p:nvSpPr>
          <p:cNvPr id="5" name="Footer Placeholder 4">
            <a:extLst>
              <a:ext uri="{FF2B5EF4-FFF2-40B4-BE49-F238E27FC236}">
                <a16:creationId xmlns:a16="http://schemas.microsoft.com/office/drawing/2014/main" id="{5FEAA207-3EF4-4878-984C-B17F21A0743E}"/>
              </a:ext>
            </a:extLst>
          </p:cNvPr>
          <p:cNvSpPr>
            <a:spLocks noGrp="1"/>
          </p:cNvSpPr>
          <p:nvPr>
            <p:ph type="ftr" sz="quarter" idx="11"/>
          </p:nvPr>
        </p:nvSpPr>
        <p:spPr/>
        <p:txBody>
          <a:bodyPr/>
          <a:lstStyle/>
          <a:p>
            <a:r>
              <a:rPr lang="en-US"/>
              <a:t>Ing. Josef Sevcik</a:t>
            </a:r>
            <a:endParaRPr lang="en-US" dirty="0"/>
          </a:p>
        </p:txBody>
      </p:sp>
      <p:sp>
        <p:nvSpPr>
          <p:cNvPr id="6" name="Slide Number Placeholder 5">
            <a:extLst>
              <a:ext uri="{FF2B5EF4-FFF2-40B4-BE49-F238E27FC236}">
                <a16:creationId xmlns:a16="http://schemas.microsoft.com/office/drawing/2014/main" id="{F4D3D103-5D73-479C-8388-5F26D1084D13}"/>
              </a:ext>
            </a:extLst>
          </p:cNvPr>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20032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E158-1091-42D0-B775-FC7D2074129B}"/>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7393C6F4-68E9-4634-A15F-E93963D8FF58}"/>
              </a:ext>
            </a:extLst>
          </p:cNvPr>
          <p:cNvSpPr>
            <a:spLocks noGrp="1"/>
          </p:cNvSpPr>
          <p:nvPr>
            <p:ph idx="1"/>
          </p:nvPr>
        </p:nvSpPr>
        <p:spPr/>
        <p:txBody>
          <a:bodyPr/>
          <a:lstStyle/>
          <a:p>
            <a:r>
              <a:rPr lang="en-US" dirty="0"/>
              <a:t>Which area has a higher possibility of a car accident? </a:t>
            </a:r>
          </a:p>
          <a:p>
            <a:r>
              <a:rPr lang="en-US" dirty="0"/>
              <a:t>What time and date have those area higher possibility of a car accident?</a:t>
            </a:r>
          </a:p>
          <a:p>
            <a:endParaRPr lang="en-US" dirty="0"/>
          </a:p>
        </p:txBody>
      </p:sp>
      <p:sp>
        <p:nvSpPr>
          <p:cNvPr id="4" name="Date Placeholder 3">
            <a:extLst>
              <a:ext uri="{FF2B5EF4-FFF2-40B4-BE49-F238E27FC236}">
                <a16:creationId xmlns:a16="http://schemas.microsoft.com/office/drawing/2014/main" id="{137790B0-42EA-478F-96E9-9506B3D3A20F}"/>
              </a:ext>
            </a:extLst>
          </p:cNvPr>
          <p:cNvSpPr>
            <a:spLocks noGrp="1"/>
          </p:cNvSpPr>
          <p:nvPr>
            <p:ph type="dt" sz="half" idx="10"/>
          </p:nvPr>
        </p:nvSpPr>
        <p:spPr/>
        <p:txBody>
          <a:bodyPr/>
          <a:lstStyle/>
          <a:p>
            <a:r>
              <a:rPr lang="en-US"/>
              <a:t>27-Aug-20</a:t>
            </a:r>
            <a:endParaRPr lang="en-US" dirty="0"/>
          </a:p>
        </p:txBody>
      </p:sp>
      <p:sp>
        <p:nvSpPr>
          <p:cNvPr id="5" name="Footer Placeholder 4">
            <a:extLst>
              <a:ext uri="{FF2B5EF4-FFF2-40B4-BE49-F238E27FC236}">
                <a16:creationId xmlns:a16="http://schemas.microsoft.com/office/drawing/2014/main" id="{5FEAA207-3EF4-4878-984C-B17F21A0743E}"/>
              </a:ext>
            </a:extLst>
          </p:cNvPr>
          <p:cNvSpPr>
            <a:spLocks noGrp="1"/>
          </p:cNvSpPr>
          <p:nvPr>
            <p:ph type="ftr" sz="quarter" idx="11"/>
          </p:nvPr>
        </p:nvSpPr>
        <p:spPr/>
        <p:txBody>
          <a:bodyPr/>
          <a:lstStyle/>
          <a:p>
            <a:r>
              <a:rPr lang="en-US"/>
              <a:t>Ing. Josef Sevcik</a:t>
            </a:r>
            <a:endParaRPr lang="en-US" dirty="0"/>
          </a:p>
        </p:txBody>
      </p:sp>
      <p:sp>
        <p:nvSpPr>
          <p:cNvPr id="6" name="Slide Number Placeholder 5">
            <a:extLst>
              <a:ext uri="{FF2B5EF4-FFF2-40B4-BE49-F238E27FC236}">
                <a16:creationId xmlns:a16="http://schemas.microsoft.com/office/drawing/2014/main" id="{F4D3D103-5D73-479C-8388-5F26D1084D13}"/>
              </a:ext>
            </a:extLst>
          </p:cNvPr>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182093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E158-1091-42D0-B775-FC7D2074129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393C6F4-68E9-4634-A15F-E93963D8FF58}"/>
              </a:ext>
            </a:extLst>
          </p:cNvPr>
          <p:cNvSpPr>
            <a:spLocks noGrp="1"/>
          </p:cNvSpPr>
          <p:nvPr>
            <p:ph idx="1"/>
          </p:nvPr>
        </p:nvSpPr>
        <p:spPr/>
        <p:txBody>
          <a:bodyPr/>
          <a:lstStyle/>
          <a:p>
            <a:r>
              <a:rPr lang="en-US" dirty="0"/>
              <a:t>Statistically we can said that during year 2018 in South Moravia were 3187 car accidents. From that 42 persons died. Heavy Injuries have 291 persons. Light Injuries has 2514 people. The damage was calculated as 181.095.100 CZK (around 8 146 795 USD) meaning that each car accident has damage around 3.000 CZK (135 USD). </a:t>
            </a:r>
          </a:p>
          <a:p>
            <a:r>
              <a:rPr lang="en-US" dirty="0"/>
              <a:t>The most car accidents were during the week high except Saturday and Sunday, as it is visualized in bar graph below. As hypothesis was told to predict time and date, this hypothesis cannot be answer, as on the market there are no data source collecting time. </a:t>
            </a:r>
          </a:p>
        </p:txBody>
      </p:sp>
      <p:sp>
        <p:nvSpPr>
          <p:cNvPr id="4" name="Date Placeholder 3">
            <a:extLst>
              <a:ext uri="{FF2B5EF4-FFF2-40B4-BE49-F238E27FC236}">
                <a16:creationId xmlns:a16="http://schemas.microsoft.com/office/drawing/2014/main" id="{137790B0-42EA-478F-96E9-9506B3D3A20F}"/>
              </a:ext>
            </a:extLst>
          </p:cNvPr>
          <p:cNvSpPr>
            <a:spLocks noGrp="1"/>
          </p:cNvSpPr>
          <p:nvPr>
            <p:ph type="dt" sz="half" idx="10"/>
          </p:nvPr>
        </p:nvSpPr>
        <p:spPr/>
        <p:txBody>
          <a:bodyPr/>
          <a:lstStyle/>
          <a:p>
            <a:r>
              <a:rPr lang="en-US"/>
              <a:t>27-Aug-20</a:t>
            </a:r>
            <a:endParaRPr lang="en-US" dirty="0"/>
          </a:p>
        </p:txBody>
      </p:sp>
      <p:sp>
        <p:nvSpPr>
          <p:cNvPr id="5" name="Footer Placeholder 4">
            <a:extLst>
              <a:ext uri="{FF2B5EF4-FFF2-40B4-BE49-F238E27FC236}">
                <a16:creationId xmlns:a16="http://schemas.microsoft.com/office/drawing/2014/main" id="{5FEAA207-3EF4-4878-984C-B17F21A0743E}"/>
              </a:ext>
            </a:extLst>
          </p:cNvPr>
          <p:cNvSpPr>
            <a:spLocks noGrp="1"/>
          </p:cNvSpPr>
          <p:nvPr>
            <p:ph type="ftr" sz="quarter" idx="11"/>
          </p:nvPr>
        </p:nvSpPr>
        <p:spPr/>
        <p:txBody>
          <a:bodyPr/>
          <a:lstStyle/>
          <a:p>
            <a:r>
              <a:rPr lang="en-US"/>
              <a:t>Ing. Josef Sevcik</a:t>
            </a:r>
            <a:endParaRPr lang="en-US" dirty="0"/>
          </a:p>
        </p:txBody>
      </p:sp>
      <p:sp>
        <p:nvSpPr>
          <p:cNvPr id="6" name="Slide Number Placeholder 5">
            <a:extLst>
              <a:ext uri="{FF2B5EF4-FFF2-40B4-BE49-F238E27FC236}">
                <a16:creationId xmlns:a16="http://schemas.microsoft.com/office/drawing/2014/main" id="{F4D3D103-5D73-479C-8388-5F26D1084D13}"/>
              </a:ext>
            </a:extLst>
          </p:cNvPr>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77930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25E1AAB-BA53-4C5E-98C1-631C14BEE28E}"/>
              </a:ext>
            </a:extLst>
          </p:cNvPr>
          <p:cNvPicPr>
            <a:picLocks noGrp="1"/>
          </p:cNvPicPr>
          <p:nvPr>
            <p:ph type="pic" idx="1"/>
          </p:nvPr>
        </p:nvPicPr>
        <p:blipFill rotWithShape="1">
          <a:blip r:embed="rId2"/>
          <a:stretch/>
        </p:blipFill>
        <p:spPr>
          <a:xfrm>
            <a:off x="228599" y="1081659"/>
            <a:ext cx="7696201" cy="4694682"/>
          </a:xfrm>
          <a:prstGeom prst="rect">
            <a:avLst/>
          </a:prstGeom>
          <a:noFill/>
        </p:spPr>
      </p:pic>
      <p:sp>
        <p:nvSpPr>
          <p:cNvPr id="5" name="Date Placeholder 4">
            <a:extLst>
              <a:ext uri="{FF2B5EF4-FFF2-40B4-BE49-F238E27FC236}">
                <a16:creationId xmlns:a16="http://schemas.microsoft.com/office/drawing/2014/main" id="{38EDA151-971C-4903-BB0A-6760C55335F1}"/>
              </a:ext>
            </a:extLst>
          </p:cNvPr>
          <p:cNvSpPr>
            <a:spLocks noGrp="1"/>
          </p:cNvSpPr>
          <p:nvPr>
            <p:ph type="dt" sz="half" idx="10"/>
          </p:nvPr>
        </p:nvSpPr>
        <p:spPr>
          <a:xfrm>
            <a:off x="5662337" y="6035040"/>
            <a:ext cx="2071963" cy="365760"/>
          </a:xfrm>
        </p:spPr>
        <p:txBody>
          <a:bodyPr anchor="b">
            <a:normAutofit/>
          </a:bodyPr>
          <a:lstStyle/>
          <a:p>
            <a:pPr>
              <a:spcAft>
                <a:spcPts val="600"/>
              </a:spcAft>
            </a:pPr>
            <a:r>
              <a:rPr lang="en-US"/>
              <a:t>27-Aug-20</a:t>
            </a:r>
          </a:p>
        </p:txBody>
      </p:sp>
      <p:sp>
        <p:nvSpPr>
          <p:cNvPr id="6" name="Footer Placeholder 5">
            <a:extLst>
              <a:ext uri="{FF2B5EF4-FFF2-40B4-BE49-F238E27FC236}">
                <a16:creationId xmlns:a16="http://schemas.microsoft.com/office/drawing/2014/main" id="{052D7510-F495-42D1-AA42-241F0B9AED04}"/>
              </a:ext>
            </a:extLst>
          </p:cNvPr>
          <p:cNvSpPr>
            <a:spLocks noGrp="1"/>
          </p:cNvSpPr>
          <p:nvPr>
            <p:ph type="ftr" sz="quarter" idx="11"/>
          </p:nvPr>
        </p:nvSpPr>
        <p:spPr>
          <a:xfrm>
            <a:off x="612648" y="6035040"/>
            <a:ext cx="4588002" cy="365760"/>
          </a:xfrm>
        </p:spPr>
        <p:txBody>
          <a:bodyPr anchor="b">
            <a:normAutofit/>
          </a:bodyPr>
          <a:lstStyle/>
          <a:p>
            <a:pPr algn="l">
              <a:spcAft>
                <a:spcPts val="600"/>
              </a:spcAft>
            </a:pPr>
            <a:r>
              <a:rPr lang="en-US"/>
              <a:t>Ing. Josef Sevcik</a:t>
            </a:r>
          </a:p>
        </p:txBody>
      </p:sp>
      <p:sp>
        <p:nvSpPr>
          <p:cNvPr id="7" name="Slide Number Placeholder 6">
            <a:extLst>
              <a:ext uri="{FF2B5EF4-FFF2-40B4-BE49-F238E27FC236}">
                <a16:creationId xmlns:a16="http://schemas.microsoft.com/office/drawing/2014/main" id="{7B4692ED-8DF4-4CAB-A053-508E719FB323}"/>
              </a:ext>
            </a:extLst>
          </p:cNvPr>
          <p:cNvSpPr>
            <a:spLocks noGrp="1"/>
          </p:cNvSpPr>
          <p:nvPr>
            <p:ph type="sldNum" sz="quarter" idx="12"/>
          </p:nvPr>
        </p:nvSpPr>
        <p:spPr>
          <a:xfrm>
            <a:off x="10396728" y="6035040"/>
            <a:ext cx="1225296" cy="365760"/>
          </a:xfrm>
        </p:spPr>
        <p:txBody>
          <a:bodyPr anchor="b">
            <a:normAutofit/>
          </a:bodyPr>
          <a:lstStyle/>
          <a:p>
            <a:pPr>
              <a:spcAft>
                <a:spcPts val="600"/>
              </a:spcAft>
            </a:pPr>
            <a:fld id="{34B7E4EF-A1BD-40F4-AB7B-04F084DD991D}" type="slidenum">
              <a:rPr lang="en-US" smtClean="0"/>
              <a:pPr>
                <a:spcAft>
                  <a:spcPts val="600"/>
                </a:spcAft>
              </a:pPr>
              <a:t>6</a:t>
            </a:fld>
            <a:endParaRPr lang="en-US"/>
          </a:p>
        </p:txBody>
      </p:sp>
      <p:sp>
        <p:nvSpPr>
          <p:cNvPr id="4" name="Text Placeholder 3">
            <a:extLst>
              <a:ext uri="{FF2B5EF4-FFF2-40B4-BE49-F238E27FC236}">
                <a16:creationId xmlns:a16="http://schemas.microsoft.com/office/drawing/2014/main" id="{5C099F1B-12B9-4978-80EC-88AE856E02D2}"/>
              </a:ext>
            </a:extLst>
          </p:cNvPr>
          <p:cNvSpPr>
            <a:spLocks noGrp="1"/>
          </p:cNvSpPr>
          <p:nvPr>
            <p:ph type="body" sz="half" idx="2"/>
          </p:nvPr>
        </p:nvSpPr>
        <p:spPr>
          <a:xfrm>
            <a:off x="8477250" y="561975"/>
            <a:ext cx="3144774" cy="5335905"/>
          </a:xfrm>
        </p:spPr>
        <p:txBody>
          <a:bodyPr>
            <a:normAutofit/>
          </a:bodyPr>
          <a:lstStyle/>
          <a:p>
            <a:r>
              <a:rPr lang="en-US" dirty="0"/>
              <a:t>The most car accidents were during the week high except Saturday and Sunday, as it is visualized in bar graph below. As hypothesis was told to predict time and date, this hypothesis cannot be answer, as on the market there are no data source collecting time. </a:t>
            </a:r>
          </a:p>
          <a:p>
            <a:endParaRPr lang="en-US" dirty="0"/>
          </a:p>
        </p:txBody>
      </p:sp>
    </p:spTree>
    <p:extLst>
      <p:ext uri="{BB962C8B-B14F-4D97-AF65-F5344CB8AC3E}">
        <p14:creationId xmlns:p14="http://schemas.microsoft.com/office/powerpoint/2010/main" val="62709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BEB0-A0D1-47FA-9AE3-17990908FE03}"/>
              </a:ext>
            </a:extLst>
          </p:cNvPr>
          <p:cNvSpPr>
            <a:spLocks noGrp="1"/>
          </p:cNvSpPr>
          <p:nvPr>
            <p:ph type="title"/>
          </p:nvPr>
        </p:nvSpPr>
        <p:spPr>
          <a:xfrm>
            <a:off x="1066800" y="642594"/>
            <a:ext cx="10058400" cy="1371600"/>
          </a:xfrm>
        </p:spPr>
        <p:txBody>
          <a:bodyPr anchor="ctr">
            <a:normAutofit/>
          </a:bodyPr>
          <a:lstStyle/>
          <a:p>
            <a:r>
              <a:rPr lang="en-US" sz="2500"/>
              <a:t>As date we can say that during February and March is lower change to have car accident that in other Month of year.</a:t>
            </a:r>
            <a:br>
              <a:rPr lang="en-US" sz="2500"/>
            </a:br>
            <a:endParaRPr lang="en-US" sz="2500"/>
          </a:p>
        </p:txBody>
      </p:sp>
      <p:pic>
        <p:nvPicPr>
          <p:cNvPr id="7" name="Content Placeholder 6">
            <a:extLst>
              <a:ext uri="{FF2B5EF4-FFF2-40B4-BE49-F238E27FC236}">
                <a16:creationId xmlns:a16="http://schemas.microsoft.com/office/drawing/2014/main" id="{8F6881FD-BF26-4369-AA34-5EC8C6937D54}"/>
              </a:ext>
            </a:extLst>
          </p:cNvPr>
          <p:cNvPicPr>
            <a:picLocks noGrp="1"/>
          </p:cNvPicPr>
          <p:nvPr>
            <p:ph idx="1"/>
          </p:nvPr>
        </p:nvPicPr>
        <p:blipFill>
          <a:blip r:embed="rId2"/>
          <a:stretch>
            <a:fillRect/>
          </a:stretch>
        </p:blipFill>
        <p:spPr>
          <a:xfrm>
            <a:off x="371475" y="1685924"/>
            <a:ext cx="11420475" cy="4257675"/>
          </a:xfrm>
          <a:prstGeom prst="rect">
            <a:avLst/>
          </a:prstGeom>
          <a:noFill/>
        </p:spPr>
      </p:pic>
      <p:sp>
        <p:nvSpPr>
          <p:cNvPr id="4" name="Date Placeholder 3">
            <a:extLst>
              <a:ext uri="{FF2B5EF4-FFF2-40B4-BE49-F238E27FC236}">
                <a16:creationId xmlns:a16="http://schemas.microsoft.com/office/drawing/2014/main" id="{F4B818E9-8D5B-40CE-B709-3AE2E1A9A61E}"/>
              </a:ext>
            </a:extLst>
          </p:cNvPr>
          <p:cNvSpPr>
            <a:spLocks noGrp="1"/>
          </p:cNvSpPr>
          <p:nvPr>
            <p:ph type="dt" sz="half" idx="10"/>
          </p:nvPr>
        </p:nvSpPr>
        <p:spPr>
          <a:xfrm>
            <a:off x="7256794" y="6035040"/>
            <a:ext cx="2893045" cy="365760"/>
          </a:xfrm>
        </p:spPr>
        <p:txBody>
          <a:bodyPr anchor="b">
            <a:normAutofit/>
          </a:bodyPr>
          <a:lstStyle/>
          <a:p>
            <a:pPr>
              <a:spcAft>
                <a:spcPts val="600"/>
              </a:spcAft>
            </a:pPr>
            <a:r>
              <a:rPr lang="en-US"/>
              <a:t>27-Aug-20</a:t>
            </a:r>
          </a:p>
        </p:txBody>
      </p:sp>
      <p:sp>
        <p:nvSpPr>
          <p:cNvPr id="5" name="Footer Placeholder 4">
            <a:extLst>
              <a:ext uri="{FF2B5EF4-FFF2-40B4-BE49-F238E27FC236}">
                <a16:creationId xmlns:a16="http://schemas.microsoft.com/office/drawing/2014/main" id="{7DCC1CBE-A13E-4A10-A9F3-528903CA9D05}"/>
              </a:ext>
            </a:extLst>
          </p:cNvPr>
          <p:cNvSpPr>
            <a:spLocks noGrp="1"/>
          </p:cNvSpPr>
          <p:nvPr>
            <p:ph type="ftr" sz="quarter" idx="11"/>
          </p:nvPr>
        </p:nvSpPr>
        <p:spPr>
          <a:xfrm>
            <a:off x="1066800" y="6035040"/>
            <a:ext cx="5816600" cy="365760"/>
          </a:xfrm>
        </p:spPr>
        <p:txBody>
          <a:bodyPr anchor="b">
            <a:normAutofit/>
          </a:bodyPr>
          <a:lstStyle/>
          <a:p>
            <a:pPr>
              <a:spcAft>
                <a:spcPts val="600"/>
              </a:spcAft>
            </a:pPr>
            <a:r>
              <a:rPr lang="en-US"/>
              <a:t>Ing. Josef Sevcik</a:t>
            </a:r>
          </a:p>
        </p:txBody>
      </p:sp>
      <p:sp>
        <p:nvSpPr>
          <p:cNvPr id="6" name="Slide Number Placeholder 5">
            <a:extLst>
              <a:ext uri="{FF2B5EF4-FFF2-40B4-BE49-F238E27FC236}">
                <a16:creationId xmlns:a16="http://schemas.microsoft.com/office/drawing/2014/main" id="{27506A71-90E8-4EDE-B4E9-2293AB68C66A}"/>
              </a:ext>
            </a:extLst>
          </p:cNvPr>
          <p:cNvSpPr>
            <a:spLocks noGrp="1"/>
          </p:cNvSpPr>
          <p:nvPr>
            <p:ph type="sldNum" sz="quarter" idx="12"/>
          </p:nvPr>
        </p:nvSpPr>
        <p:spPr>
          <a:xfrm>
            <a:off x="10287000" y="6035040"/>
            <a:ext cx="838200" cy="365760"/>
          </a:xfrm>
        </p:spPr>
        <p:txBody>
          <a:bodyPr anchor="b">
            <a:normAutofit/>
          </a:bodyPr>
          <a:lstStyle/>
          <a:p>
            <a:pPr>
              <a:spcAft>
                <a:spcPts val="600"/>
              </a:spcAft>
            </a:pPr>
            <a:fld id="{34B7E4EF-A1BD-40F4-AB7B-04F084DD991D}" type="slidenum">
              <a:rPr lang="en-US" smtClean="0"/>
              <a:pPr>
                <a:spcAft>
                  <a:spcPts val="600"/>
                </a:spcAft>
              </a:pPr>
              <a:t>7</a:t>
            </a:fld>
            <a:endParaRPr lang="en-US"/>
          </a:p>
        </p:txBody>
      </p:sp>
    </p:spTree>
    <p:extLst>
      <p:ext uri="{BB962C8B-B14F-4D97-AF65-F5344CB8AC3E}">
        <p14:creationId xmlns:p14="http://schemas.microsoft.com/office/powerpoint/2010/main" val="226045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CB58-0E3B-4717-9A7A-42E1170C29BA}"/>
              </a:ext>
            </a:extLst>
          </p:cNvPr>
          <p:cNvSpPr>
            <a:spLocks noGrp="1"/>
          </p:cNvSpPr>
          <p:nvPr>
            <p:ph type="title"/>
          </p:nvPr>
        </p:nvSpPr>
        <p:spPr>
          <a:xfrm>
            <a:off x="1066800" y="642594"/>
            <a:ext cx="10058400" cy="1371600"/>
          </a:xfrm>
        </p:spPr>
        <p:txBody>
          <a:bodyPr anchor="ctr">
            <a:normAutofit/>
          </a:bodyPr>
          <a:lstStyle/>
          <a:p>
            <a:r>
              <a:rPr lang="en-US" sz="3100"/>
              <a:t>The main reason for car accident were inappropriate driving or inappropriate speed. </a:t>
            </a:r>
            <a:br>
              <a:rPr lang="en-US" sz="3100"/>
            </a:br>
            <a:endParaRPr lang="en-US" sz="3100"/>
          </a:p>
        </p:txBody>
      </p:sp>
      <p:pic>
        <p:nvPicPr>
          <p:cNvPr id="7" name="Content Placeholder 6">
            <a:extLst>
              <a:ext uri="{FF2B5EF4-FFF2-40B4-BE49-F238E27FC236}">
                <a16:creationId xmlns:a16="http://schemas.microsoft.com/office/drawing/2014/main" id="{1FE07F25-7585-4776-B5A8-A672BF4E8EA6}"/>
              </a:ext>
            </a:extLst>
          </p:cNvPr>
          <p:cNvPicPr>
            <a:picLocks noGrp="1"/>
          </p:cNvPicPr>
          <p:nvPr>
            <p:ph idx="1"/>
          </p:nvPr>
        </p:nvPicPr>
        <p:blipFill>
          <a:blip r:embed="rId2"/>
          <a:stretch>
            <a:fillRect/>
          </a:stretch>
        </p:blipFill>
        <p:spPr>
          <a:xfrm>
            <a:off x="1526959" y="1775534"/>
            <a:ext cx="8252891" cy="4177210"/>
          </a:xfrm>
          <a:prstGeom prst="rect">
            <a:avLst/>
          </a:prstGeom>
          <a:noFill/>
        </p:spPr>
      </p:pic>
      <p:sp>
        <p:nvSpPr>
          <p:cNvPr id="4" name="Date Placeholder 3">
            <a:extLst>
              <a:ext uri="{FF2B5EF4-FFF2-40B4-BE49-F238E27FC236}">
                <a16:creationId xmlns:a16="http://schemas.microsoft.com/office/drawing/2014/main" id="{AA94C197-A592-48F5-9BA0-9B60FD10130F}"/>
              </a:ext>
            </a:extLst>
          </p:cNvPr>
          <p:cNvSpPr>
            <a:spLocks noGrp="1"/>
          </p:cNvSpPr>
          <p:nvPr>
            <p:ph type="dt" sz="half" idx="10"/>
          </p:nvPr>
        </p:nvSpPr>
        <p:spPr>
          <a:xfrm>
            <a:off x="7256794" y="6035040"/>
            <a:ext cx="2893045" cy="365760"/>
          </a:xfrm>
        </p:spPr>
        <p:txBody>
          <a:bodyPr anchor="b">
            <a:normAutofit/>
          </a:bodyPr>
          <a:lstStyle/>
          <a:p>
            <a:pPr>
              <a:spcAft>
                <a:spcPts val="600"/>
              </a:spcAft>
            </a:pPr>
            <a:r>
              <a:rPr lang="en-US"/>
              <a:t>27-Aug-20</a:t>
            </a:r>
          </a:p>
        </p:txBody>
      </p:sp>
      <p:sp>
        <p:nvSpPr>
          <p:cNvPr id="5" name="Footer Placeholder 4">
            <a:extLst>
              <a:ext uri="{FF2B5EF4-FFF2-40B4-BE49-F238E27FC236}">
                <a16:creationId xmlns:a16="http://schemas.microsoft.com/office/drawing/2014/main" id="{A642F68A-74E4-4319-831B-432F38F435C6}"/>
              </a:ext>
            </a:extLst>
          </p:cNvPr>
          <p:cNvSpPr>
            <a:spLocks noGrp="1"/>
          </p:cNvSpPr>
          <p:nvPr>
            <p:ph type="ftr" sz="quarter" idx="11"/>
          </p:nvPr>
        </p:nvSpPr>
        <p:spPr>
          <a:xfrm>
            <a:off x="1066800" y="6035040"/>
            <a:ext cx="5816600" cy="365760"/>
          </a:xfrm>
        </p:spPr>
        <p:txBody>
          <a:bodyPr anchor="b">
            <a:normAutofit/>
          </a:bodyPr>
          <a:lstStyle/>
          <a:p>
            <a:pPr>
              <a:spcAft>
                <a:spcPts val="600"/>
              </a:spcAft>
            </a:pPr>
            <a:r>
              <a:rPr lang="en-US"/>
              <a:t>Ing. Josef Sevcik</a:t>
            </a:r>
          </a:p>
        </p:txBody>
      </p:sp>
      <p:sp>
        <p:nvSpPr>
          <p:cNvPr id="6" name="Slide Number Placeholder 5">
            <a:extLst>
              <a:ext uri="{FF2B5EF4-FFF2-40B4-BE49-F238E27FC236}">
                <a16:creationId xmlns:a16="http://schemas.microsoft.com/office/drawing/2014/main" id="{B0FD9952-8747-4506-9125-61263B58329E}"/>
              </a:ext>
            </a:extLst>
          </p:cNvPr>
          <p:cNvSpPr>
            <a:spLocks noGrp="1"/>
          </p:cNvSpPr>
          <p:nvPr>
            <p:ph type="sldNum" sz="quarter" idx="12"/>
          </p:nvPr>
        </p:nvSpPr>
        <p:spPr>
          <a:xfrm>
            <a:off x="10287000" y="6035040"/>
            <a:ext cx="838200" cy="365760"/>
          </a:xfrm>
        </p:spPr>
        <p:txBody>
          <a:bodyPr anchor="b">
            <a:normAutofit/>
          </a:bodyPr>
          <a:lstStyle/>
          <a:p>
            <a:pPr>
              <a:spcAft>
                <a:spcPts val="600"/>
              </a:spcAft>
            </a:pPr>
            <a:fld id="{34B7E4EF-A1BD-40F4-AB7B-04F084DD991D}" type="slidenum">
              <a:rPr lang="en-US" smtClean="0"/>
              <a:pPr>
                <a:spcAft>
                  <a:spcPts val="600"/>
                </a:spcAft>
              </a:pPr>
              <a:t>8</a:t>
            </a:fld>
            <a:endParaRPr lang="en-US"/>
          </a:p>
        </p:txBody>
      </p:sp>
    </p:spTree>
    <p:extLst>
      <p:ext uri="{BB962C8B-B14F-4D97-AF65-F5344CB8AC3E}">
        <p14:creationId xmlns:p14="http://schemas.microsoft.com/office/powerpoint/2010/main" val="270229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4569-9439-4B11-B49C-7906E5EE45E3}"/>
              </a:ext>
            </a:extLst>
          </p:cNvPr>
          <p:cNvSpPr>
            <a:spLocks noGrp="1"/>
          </p:cNvSpPr>
          <p:nvPr>
            <p:ph type="title"/>
          </p:nvPr>
        </p:nvSpPr>
        <p:spPr>
          <a:xfrm>
            <a:off x="1066800" y="642594"/>
            <a:ext cx="10058400" cy="1371600"/>
          </a:xfrm>
        </p:spPr>
        <p:txBody>
          <a:bodyPr anchor="ctr">
            <a:normAutofit/>
          </a:bodyPr>
          <a:lstStyle/>
          <a:p>
            <a:r>
              <a:rPr lang="en-US" sz="1600" dirty="0"/>
              <a:t>Caused place of accident was usually not reported. The main contributor otherwise is pedestrian crossing or nearby. Others are transport stops, bridges, overpass or underpass.</a:t>
            </a:r>
            <a:br>
              <a:rPr lang="en-US" sz="1600" dirty="0"/>
            </a:br>
            <a:br>
              <a:rPr lang="en-US" sz="1600" dirty="0"/>
            </a:br>
            <a:endParaRPr lang="en-US" sz="1600" dirty="0"/>
          </a:p>
        </p:txBody>
      </p:sp>
      <p:pic>
        <p:nvPicPr>
          <p:cNvPr id="8" name="Content Placeholder 7">
            <a:extLst>
              <a:ext uri="{FF2B5EF4-FFF2-40B4-BE49-F238E27FC236}">
                <a16:creationId xmlns:a16="http://schemas.microsoft.com/office/drawing/2014/main" id="{D26E68E9-E65D-453E-9D51-0F82155BA0F2}"/>
              </a:ext>
            </a:extLst>
          </p:cNvPr>
          <p:cNvPicPr>
            <a:picLocks noGrp="1"/>
          </p:cNvPicPr>
          <p:nvPr>
            <p:ph idx="1"/>
          </p:nvPr>
        </p:nvPicPr>
        <p:blipFill>
          <a:blip r:embed="rId2"/>
          <a:stretch>
            <a:fillRect/>
          </a:stretch>
        </p:blipFill>
        <p:spPr>
          <a:xfrm>
            <a:off x="1914524" y="1495425"/>
            <a:ext cx="8372475" cy="4539615"/>
          </a:xfrm>
          <a:prstGeom prst="rect">
            <a:avLst/>
          </a:prstGeom>
          <a:noFill/>
        </p:spPr>
      </p:pic>
      <p:sp>
        <p:nvSpPr>
          <p:cNvPr id="4" name="Date Placeholder 3">
            <a:extLst>
              <a:ext uri="{FF2B5EF4-FFF2-40B4-BE49-F238E27FC236}">
                <a16:creationId xmlns:a16="http://schemas.microsoft.com/office/drawing/2014/main" id="{B8825030-6670-47ED-A406-2E4B584F1C49}"/>
              </a:ext>
            </a:extLst>
          </p:cNvPr>
          <p:cNvSpPr>
            <a:spLocks noGrp="1"/>
          </p:cNvSpPr>
          <p:nvPr>
            <p:ph type="dt" sz="half" idx="10"/>
          </p:nvPr>
        </p:nvSpPr>
        <p:spPr>
          <a:xfrm>
            <a:off x="7256794" y="6035040"/>
            <a:ext cx="2893045" cy="365760"/>
          </a:xfrm>
        </p:spPr>
        <p:txBody>
          <a:bodyPr anchor="b">
            <a:normAutofit/>
          </a:bodyPr>
          <a:lstStyle/>
          <a:p>
            <a:pPr>
              <a:spcAft>
                <a:spcPts val="600"/>
              </a:spcAft>
            </a:pPr>
            <a:r>
              <a:rPr lang="en-US"/>
              <a:t>27-Aug-20</a:t>
            </a:r>
          </a:p>
        </p:txBody>
      </p:sp>
      <p:sp>
        <p:nvSpPr>
          <p:cNvPr id="5" name="Footer Placeholder 4">
            <a:extLst>
              <a:ext uri="{FF2B5EF4-FFF2-40B4-BE49-F238E27FC236}">
                <a16:creationId xmlns:a16="http://schemas.microsoft.com/office/drawing/2014/main" id="{BB7BEA77-F66F-4D62-8E5D-EB61439151B8}"/>
              </a:ext>
            </a:extLst>
          </p:cNvPr>
          <p:cNvSpPr>
            <a:spLocks noGrp="1"/>
          </p:cNvSpPr>
          <p:nvPr>
            <p:ph type="ftr" sz="quarter" idx="11"/>
          </p:nvPr>
        </p:nvSpPr>
        <p:spPr>
          <a:xfrm>
            <a:off x="1066800" y="6035040"/>
            <a:ext cx="5816600" cy="365760"/>
          </a:xfrm>
        </p:spPr>
        <p:txBody>
          <a:bodyPr anchor="b">
            <a:normAutofit/>
          </a:bodyPr>
          <a:lstStyle/>
          <a:p>
            <a:pPr>
              <a:spcAft>
                <a:spcPts val="600"/>
              </a:spcAft>
            </a:pPr>
            <a:r>
              <a:rPr lang="en-US"/>
              <a:t>Ing. Josef Sevcik</a:t>
            </a:r>
          </a:p>
        </p:txBody>
      </p:sp>
      <p:sp>
        <p:nvSpPr>
          <p:cNvPr id="6" name="Slide Number Placeholder 5">
            <a:extLst>
              <a:ext uri="{FF2B5EF4-FFF2-40B4-BE49-F238E27FC236}">
                <a16:creationId xmlns:a16="http://schemas.microsoft.com/office/drawing/2014/main" id="{D5ECFF43-9CCB-4E4F-B9C1-163631661043}"/>
              </a:ext>
            </a:extLst>
          </p:cNvPr>
          <p:cNvSpPr>
            <a:spLocks noGrp="1"/>
          </p:cNvSpPr>
          <p:nvPr>
            <p:ph type="sldNum" sz="quarter" idx="12"/>
          </p:nvPr>
        </p:nvSpPr>
        <p:spPr>
          <a:xfrm>
            <a:off x="10287000" y="6035040"/>
            <a:ext cx="838200" cy="365760"/>
          </a:xfrm>
        </p:spPr>
        <p:txBody>
          <a:bodyPr anchor="b">
            <a:normAutofit/>
          </a:bodyPr>
          <a:lstStyle/>
          <a:p>
            <a:pPr>
              <a:spcAft>
                <a:spcPts val="600"/>
              </a:spcAft>
            </a:pPr>
            <a:fld id="{34B7E4EF-A1BD-40F4-AB7B-04F084DD991D}" type="slidenum">
              <a:rPr lang="en-US" smtClean="0"/>
              <a:pPr>
                <a:spcAft>
                  <a:spcPts val="600"/>
                </a:spcAft>
              </a:pPr>
              <a:t>9</a:t>
            </a:fld>
            <a:endParaRPr lang="en-US"/>
          </a:p>
        </p:txBody>
      </p:sp>
    </p:spTree>
    <p:extLst>
      <p:ext uri="{BB962C8B-B14F-4D97-AF65-F5344CB8AC3E}">
        <p14:creationId xmlns:p14="http://schemas.microsoft.com/office/powerpoint/2010/main" val="3029604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581</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Garamond</vt:lpstr>
      <vt:lpstr>SavonVTI</vt:lpstr>
      <vt:lpstr>Car accidents in South Moravia </vt:lpstr>
      <vt:lpstr>Introduction Hypotheses Result Discussion Conclusion </vt:lpstr>
      <vt:lpstr>Introduction</vt:lpstr>
      <vt:lpstr>Hypotheses</vt:lpstr>
      <vt:lpstr>Results</vt:lpstr>
      <vt:lpstr>PowerPoint Presentation</vt:lpstr>
      <vt:lpstr>As date we can say that during February and March is lower change to have car accident that in other Month of year. </vt:lpstr>
      <vt:lpstr>The main reason for car accident were inappropriate driving or inappropriate speed.  </vt:lpstr>
      <vt:lpstr>Caused place of accident was usually not reported. The main contributor otherwise is pedestrian crossing or nearby. Others are transport stops, bridges, overpass or underpass.  </vt:lpstr>
      <vt:lpstr>In the map is easy demonstrated the value of higher risk accidents place. </vt:lpstr>
      <vt:lpstr>Discussion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2020-08-27T09:25:44Z</dcterms:created>
  <dcterms:modified xsi:type="dcterms:W3CDTF">2020-08-27T09:26:27Z</dcterms:modified>
</cp:coreProperties>
</file>