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3" r:id="rId9"/>
    <p:sldId id="265" r:id="rId10"/>
    <p:sldId id="264" r:id="rId11"/>
    <p:sldId id="261" r:id="rId12"/>
    <p:sldId id="262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1B07-31C3-4C1E-B546-AD3319070671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AD37B-C6E5-4998-9164-4CA2BE7D7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17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auf Emailphishing gezielt und/oder Angriffe nur </a:t>
            </a:r>
            <a:r>
              <a:rPr lang="de-DE"/>
              <a:t>im Trainingscenter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AD37B-C6E5-4998-9164-4CA2BE7D7E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Lucysecurity</a:t>
            </a:r>
            <a:r>
              <a:rPr lang="de-DE" dirty="0"/>
              <a:t> – nur Trainingscenter</a:t>
            </a:r>
          </a:p>
          <a:p>
            <a:r>
              <a:rPr lang="de-DE" dirty="0"/>
              <a:t>Fast Lane (</a:t>
            </a:r>
            <a:r>
              <a:rPr lang="de-DE" dirty="0" err="1"/>
              <a:t>flane</a:t>
            </a:r>
            <a:r>
              <a:rPr lang="de-DE" dirty="0"/>
              <a:t>) – nur Seminar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AD37B-C6E5-4998-9164-4CA2BE7D7E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73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Nutzer greift über seinen Browser auf das Trainingssystem zu und kann seinen Stand abfragen</a:t>
            </a:r>
          </a:p>
          <a:p>
            <a:r>
              <a:rPr lang="de-DE" dirty="0"/>
              <a:t>Das System kann daraufhin mit dem Angriffsgenerator auf Anfrage mehrere Angriffe generieren und über entsprechende Schnittstellen an den Nutzer geben.</a:t>
            </a:r>
          </a:p>
          <a:p>
            <a:r>
              <a:rPr lang="de-DE" dirty="0"/>
              <a:t>Wenn dieser den Angriff erkennt und meldet wird dies im System kommuniziert und die entsprechenden Änderungen werden in der Verwaltung vorgenommen.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AD37B-C6E5-4998-9164-4CA2BE7D7E2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8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3A1B0-F3C7-43A7-BBE7-B668606D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F3EC0D-F4D5-4CCC-BEE6-A1993BED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D1E1-2C03-4785-85A1-451C5082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4599FB-9DBC-409D-B216-C7F23E31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4F7E6-7751-4A22-A160-9B0BE6E9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3B8B9-1CB9-42C3-9AF1-80CB447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D60274-F82F-4B0F-BF1D-2FB8463A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960712-F719-4A4B-B0C4-3F51F0B3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F99E8-55B4-4ADB-865B-36C19AAF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74330-536D-4E6C-957C-CB4CD241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0DB34A-ACCC-446E-AAE3-EDE0FF39B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3E6C11-6C0F-4936-8A29-B000530A6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542FB-3D84-4073-BBF4-74742939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7D28F-2055-436B-93F2-DAECA68E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D228F-A7B0-4E4B-B885-E075CFB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4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86342-AAD6-447C-9EAE-CE8CBCF4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3F0F3-762E-424D-A88D-BF145573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521DF-972C-40C8-A88C-ED460C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AD631-0466-4D38-826B-F38FC3AF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C6E45-EE82-4D18-9A9D-C9EE49A4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61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3F85-0496-4498-9F5D-BDE8668F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0C2B06-A81E-4F3A-AB9E-B5CEAC6B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D3FA8-0648-4B15-855F-349B9FEA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59D51-6DDE-4983-87D3-A2AA2957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77756-9A7D-469A-95AB-9DF3B0CE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4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2FDD2-8EE8-44DA-B221-F3E65DAA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480-14AB-4992-B95E-CFFA16C6E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836E5B-4CC3-4422-90D5-3C95E6AF8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50EF1-B82F-4939-93F6-F40A89CF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E22C28-D7E8-47AF-BDC2-093B4073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DB6C6-F971-4043-A18E-D40B3F19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5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5B364-6570-40A2-8C9A-C483DD17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2A8DE-7ECE-4C15-BBAC-F5F4769B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CF12C1-FC9D-4464-BB91-1D1CECC7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34635F-7F59-4343-AD66-49C93549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CE4400-8F64-4A61-BAD1-DBAA67DCA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7D8E76-2A06-4193-A44C-D646714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D4E6A3-35E6-4B08-AB6C-21DE5016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345D60-2B20-4972-A9D6-5F96014B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9A376-63EC-4187-BD48-546B20F2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AE11A2-C559-49A9-B8A5-7CB2B67B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1F0FE3-578A-4874-8317-7413FCEC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F89F7D-BFBC-4351-A19C-00510DE4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1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D165FE-C197-4930-B8CC-FDEC9B7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27A0D6-227D-4B8F-8131-8F610210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BAECCE-7B26-4B53-BD4E-38F45010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5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5DB8D-A945-42E3-9102-7EC128ED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F5E59-7922-41C0-A54D-3F39CC38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57DCF5-9422-4F57-B8F3-B459BC64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3EE90-75E1-43CB-BF2F-C20FBF03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746086-B3BC-403C-9469-038EE0E7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7D6FC-AEA7-4453-81F1-5F2DF07D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02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616C7-3E6C-4113-9038-932FA611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92F0F4-B63F-4B72-A6AC-9DACCDF49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CDFB07-96C0-408A-8F01-375AF4A4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E8E4-D005-4562-89B0-E15539D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443DEA-E0D6-4072-A2F6-560C5C70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82AD59-1D6E-4C9F-816D-233DB27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2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832B7B-BD81-414F-892C-9115B72E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072E3-EB4B-4105-B66E-09A2FD6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BE211-143F-4C38-8E87-8A233F1BE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1D81C-25CA-4201-A375-5D3FF2B8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FCE5C-C8B7-43C7-B9AB-D52BF742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7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hoxhunt.com/gamified-phishing-training-platfor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NULL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sosafe.d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ne.de/security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lucysecurity.com/de/landing-pag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A869-ED2C-4A3E-A4C6-DF7FB4BBB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Phishing Trainingscenter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43AFA7-30A3-4AE4-B573-6362954F2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Audit 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E07B8A-7BE7-4883-A8FF-328029EFF4AF}"/>
              </a:ext>
            </a:extLst>
          </p:cNvPr>
          <p:cNvSpPr txBox="1"/>
          <p:nvPr/>
        </p:nvSpPr>
        <p:spPr>
          <a:xfrm>
            <a:off x="750391" y="5904089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 Schettler</a:t>
            </a:r>
          </a:p>
          <a:p>
            <a:r>
              <a:rPr lang="de-DE" dirty="0"/>
              <a:t>Raphael Höser</a:t>
            </a:r>
          </a:p>
        </p:txBody>
      </p:sp>
    </p:spTree>
    <p:extLst>
      <p:ext uri="{BB962C8B-B14F-4D97-AF65-F5344CB8AC3E}">
        <p14:creationId xmlns:p14="http://schemas.microsoft.com/office/powerpoint/2010/main" val="424560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5EBE2-5739-418B-AF49-52E21AAC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(spezifisch)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3ED22-965B-40BA-939B-E69A05B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de-DE" dirty="0"/>
              <a:t>Die Lernplattform ist nicht erweiterbar.</a:t>
            </a:r>
          </a:p>
          <a:p>
            <a:pPr lvl="0"/>
            <a:r>
              <a:rPr lang="de-DE" dirty="0"/>
              <a:t>Die Lernplattform bietet Funktionen, welche unrealisierbar sind.</a:t>
            </a:r>
          </a:p>
          <a:p>
            <a:pPr lvl="0"/>
            <a:r>
              <a:rPr lang="de-DE" dirty="0"/>
              <a:t>Die Stakeholder haben kein Interesse an der Software.</a:t>
            </a:r>
          </a:p>
          <a:p>
            <a:pPr lvl="0"/>
            <a:r>
              <a:rPr lang="de-DE" dirty="0"/>
              <a:t>Die Lernplattform wurde unzureichend an die ethischen und psychologischen Kriterien angepasst.</a:t>
            </a:r>
          </a:p>
          <a:p>
            <a:pPr lvl="0"/>
            <a:r>
              <a:rPr lang="de-DE" dirty="0"/>
              <a:t>Der Gamification-Ansatz bietet keinen Mehrwert für das System.</a:t>
            </a:r>
          </a:p>
          <a:p>
            <a:pPr lvl="0"/>
            <a:r>
              <a:rPr lang="de-DE" dirty="0"/>
              <a:t>Das System ist nicht genügend abgeschirmt und/oder schlecht integriert und ermöglicht selbst wieder einen Angriffsvektor</a:t>
            </a:r>
          </a:p>
          <a:p>
            <a:pPr lvl="0"/>
            <a:r>
              <a:rPr lang="de-DE" dirty="0"/>
              <a:t>Gemeldete Daten werden falsch gespeichert und es entstehen Datenlecks durch Meldungen echter Angriffe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95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4659D-305A-43E4-BB15-E12789E4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 der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3B5E45-66F3-4F1F-80C1-C922E038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Webdienst statt Applikation für leichte Zugänglichkeit</a:t>
            </a:r>
          </a:p>
          <a:p>
            <a:r>
              <a:rPr lang="de-DE" dirty="0"/>
              <a:t>Gamification um Auswertbarkeit und Teilnahmeanreiz zu schaffen</a:t>
            </a:r>
          </a:p>
          <a:p>
            <a:r>
              <a:rPr lang="de-DE" dirty="0"/>
              <a:t>Breite Zugänglichkeit erhöht nebenläufigen Erfolg statt nur bei einer beschränkten Nutzergruppe</a:t>
            </a:r>
          </a:p>
          <a:p>
            <a:r>
              <a:rPr lang="de-DE" dirty="0"/>
              <a:t>Anpassung an Nutzerfähigkeiten um niemanden zu unter-/überfordern</a:t>
            </a:r>
          </a:p>
        </p:txBody>
      </p:sp>
    </p:spTree>
    <p:extLst>
      <p:ext uri="{BB962C8B-B14F-4D97-AF65-F5344CB8AC3E}">
        <p14:creationId xmlns:p14="http://schemas.microsoft.com/office/powerpoint/2010/main" val="167894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690BA-674A-44F9-9E1C-5AA853E5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- Komponenten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DBF694-1B67-43D2-83ED-928F07D95B22}"/>
              </a:ext>
            </a:extLst>
          </p:cNvPr>
          <p:cNvSpPr/>
          <p:nvPr/>
        </p:nvSpPr>
        <p:spPr>
          <a:xfrm>
            <a:off x="3781778" y="3115732"/>
            <a:ext cx="23142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Nutzerverwaltung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Initiativsystem</a:t>
            </a:r>
          </a:p>
          <a:p>
            <a:pPr algn="ctr"/>
            <a:r>
              <a:rPr lang="de-DE" dirty="0"/>
              <a:t>Und Verwaltung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26E627-3BF9-4F01-9CCC-DDAEBCCA7F9D}"/>
              </a:ext>
            </a:extLst>
          </p:cNvPr>
          <p:cNvSpPr/>
          <p:nvPr/>
        </p:nvSpPr>
        <p:spPr>
          <a:xfrm>
            <a:off x="6722530" y="3067314"/>
            <a:ext cx="2404534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Angriffsgenerator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BE30DF1-2D75-4078-81AC-F55D009A11D3}"/>
              </a:ext>
            </a:extLst>
          </p:cNvPr>
          <p:cNvSpPr/>
          <p:nvPr/>
        </p:nvSpPr>
        <p:spPr>
          <a:xfrm>
            <a:off x="9527822" y="1716220"/>
            <a:ext cx="2178756" cy="112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Angreifer</a:t>
            </a:r>
            <a:br>
              <a:rPr lang="de-DE" dirty="0"/>
            </a:br>
            <a:r>
              <a:rPr lang="de-DE" dirty="0"/>
              <a:t>Mail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612BF88-EA1A-4AFF-B6C5-D5A083AFFEE9}"/>
              </a:ext>
            </a:extLst>
          </p:cNvPr>
          <p:cNvSpPr/>
          <p:nvPr/>
        </p:nvSpPr>
        <p:spPr>
          <a:xfrm>
            <a:off x="9527822" y="4441296"/>
            <a:ext cx="2178756" cy="112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Angreifer</a:t>
            </a:r>
            <a:br>
              <a:rPr lang="de-DE" dirty="0"/>
            </a:br>
            <a:r>
              <a:rPr lang="de-DE" dirty="0"/>
              <a:t>Werbung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1E1C89B-EFB2-4FD1-8B7B-08FEB8F540C9}"/>
              </a:ext>
            </a:extLst>
          </p:cNvPr>
          <p:cNvCxnSpPr/>
          <p:nvPr/>
        </p:nvCxnSpPr>
        <p:spPr>
          <a:xfrm>
            <a:off x="3239911" y="1365956"/>
            <a:ext cx="0" cy="47977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D0225EB4-EA7E-4AE3-B4F4-75606C1C0C94}"/>
              </a:ext>
            </a:extLst>
          </p:cNvPr>
          <p:cNvSpPr/>
          <p:nvPr/>
        </p:nvSpPr>
        <p:spPr>
          <a:xfrm>
            <a:off x="1497000" y="3272365"/>
            <a:ext cx="1471978" cy="1012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D6381E-DBBD-48D5-B42F-D6205E2DB769}"/>
              </a:ext>
            </a:extLst>
          </p:cNvPr>
          <p:cNvSpPr/>
          <p:nvPr/>
        </p:nvSpPr>
        <p:spPr>
          <a:xfrm>
            <a:off x="648070" y="1872853"/>
            <a:ext cx="1402669" cy="97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 Mail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332EBFC-20A0-4156-9D6D-501368FD76F5}"/>
              </a:ext>
            </a:extLst>
          </p:cNvPr>
          <p:cNvSpPr/>
          <p:nvPr/>
        </p:nvSpPr>
        <p:spPr>
          <a:xfrm>
            <a:off x="648070" y="4712225"/>
            <a:ext cx="1731138" cy="101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D3B4680-5CEB-4054-B216-50EE1233E5A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96000" y="3778514"/>
            <a:ext cx="626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C2FE866-DD9F-4FE7-9397-AF09995DA08F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9127064" y="2844800"/>
            <a:ext cx="1490136" cy="933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43D8D2-6344-481F-8086-D73138483C5D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9127064" y="3778514"/>
            <a:ext cx="1490136" cy="662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7267A2F-3E5A-440F-B36D-643DE0C9633A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050739" y="2280510"/>
            <a:ext cx="7477083" cy="78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440ED00-6303-4BAC-8BAB-F5F5E2256B4B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2379208" y="5005586"/>
            <a:ext cx="7148614" cy="212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5A444E0-BEDC-4331-9CA6-EA678B7246C0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2379208" y="3778514"/>
            <a:ext cx="1402570" cy="1439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9B1577F-A05D-409F-9922-EC89AB292671}"/>
              </a:ext>
            </a:extLst>
          </p:cNvPr>
          <p:cNvCxnSpPr>
            <a:stCxn id="12" idx="0"/>
            <a:endCxn id="12" idx="0"/>
          </p:cNvCxnSpPr>
          <p:nvPr/>
        </p:nvCxnSpPr>
        <p:spPr>
          <a:xfrm>
            <a:off x="1513639" y="4712225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CA0C196-FBA7-4B70-9245-27677A6C7241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flipV="1">
            <a:off x="1513639" y="4284660"/>
            <a:ext cx="719350" cy="42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E5F5FD9-60DF-4855-BE5A-9D119D51EE62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1349405" y="2844800"/>
            <a:ext cx="883584" cy="42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0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CCE43-FAAD-4986-8CFE-961B8371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Spezifikation erste </a:t>
            </a:r>
            <a:r>
              <a:rPr lang="de-DE" dirty="0" err="1"/>
              <a:t>PoCs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132F2-81C8-41F6-A581-5AFE27E2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Mailing:</a:t>
            </a:r>
          </a:p>
          <a:p>
            <a:r>
              <a:rPr lang="de-DE" dirty="0"/>
              <a:t>Der </a:t>
            </a:r>
            <a:r>
              <a:rPr lang="de-DE" dirty="0" err="1"/>
              <a:t>PoC</a:t>
            </a:r>
            <a:r>
              <a:rPr lang="de-DE" dirty="0"/>
              <a:t> sollte in der Lage sein Mails zu senden und zu empfangen </a:t>
            </a:r>
            <a:br>
              <a:rPr lang="de-DE" dirty="0"/>
            </a:br>
            <a:r>
              <a:rPr lang="de-DE" dirty="0"/>
              <a:t>und sollte zeigen, wie man Angriffe härter gestalten kann / verstecken kann.</a:t>
            </a:r>
          </a:p>
          <a:p>
            <a:pPr marL="0" indent="0">
              <a:buNone/>
            </a:pPr>
            <a:r>
              <a:rPr lang="de-DE" dirty="0"/>
              <a:t>Werbeanzeigen:</a:t>
            </a:r>
          </a:p>
          <a:p>
            <a:r>
              <a:rPr lang="de-DE" dirty="0"/>
              <a:t>Der </a:t>
            </a:r>
            <a:r>
              <a:rPr lang="de-DE" dirty="0" err="1"/>
              <a:t>PoC</a:t>
            </a:r>
            <a:r>
              <a:rPr lang="de-DE" dirty="0"/>
              <a:t> muss eine Anzeige im gängigen Größenformat erstellen </a:t>
            </a:r>
            <a:br>
              <a:rPr lang="de-DE" dirty="0"/>
            </a:br>
            <a:r>
              <a:rPr lang="de-DE" dirty="0"/>
              <a:t>können und eventuell durch URL-Umleitung echte Anzeigen ersetzen.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06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79A4D-033A-416C-A4A9-7DA87544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Spezifikation erste </a:t>
            </a:r>
            <a:r>
              <a:rPr lang="de-DE" dirty="0" err="1"/>
              <a:t>PoCs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942CB-8A71-4ADB-AD62-B28AA1DA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Nutzerverwaltung:</a:t>
            </a:r>
          </a:p>
          <a:p>
            <a:pPr marL="0" indent="0">
              <a:buNone/>
            </a:pPr>
            <a:r>
              <a:rPr lang="de-DE" dirty="0"/>
              <a:t>Die Nutzerverwaltung sollte Daten über Nutzer speichern können und in </a:t>
            </a:r>
            <a:br>
              <a:rPr lang="de-DE" dirty="0"/>
            </a:br>
            <a:r>
              <a:rPr lang="de-DE" dirty="0"/>
              <a:t>zufälligen Abständen die anderen </a:t>
            </a:r>
            <a:r>
              <a:rPr lang="de-DE" dirty="0" err="1"/>
              <a:t>PoCs</a:t>
            </a:r>
            <a:r>
              <a:rPr lang="de-DE" dirty="0"/>
              <a:t> (oder Stubs) aufrufen können.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Gespeicherte Daten: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Mailadresse</a:t>
            </a:r>
          </a:p>
          <a:p>
            <a:r>
              <a:rPr lang="de-DE" dirty="0"/>
              <a:t>Punktestand</a:t>
            </a:r>
          </a:p>
          <a:p>
            <a:r>
              <a:rPr lang="de-DE" dirty="0"/>
              <a:t>Wann wurden welche Angriffe gestartet</a:t>
            </a:r>
          </a:p>
          <a:p>
            <a:r>
              <a:rPr lang="de-DE" dirty="0" err="1"/>
              <a:t>Angriffergebnisse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61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DD1CC-41D6-4118-8C03-52B9AEB9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9DFCA-9EF3-46A6-B36E-67A784A3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Unternehmen möchten Mitarbeiter in der Erkennung von Phishing und gefährlichen Anzeigen schulen. Selbiges gilt oftmals für technisch </a:t>
            </a:r>
            <a:r>
              <a:rPr lang="de-DE" dirty="0" err="1"/>
              <a:t>unversierte</a:t>
            </a:r>
            <a:r>
              <a:rPr lang="de-DE" dirty="0"/>
              <a:t> Familienmitglieder.</a:t>
            </a:r>
          </a:p>
          <a:p>
            <a:r>
              <a:rPr lang="de-DE" dirty="0"/>
              <a:t>Existierende Programme zur Schulung arbeiten oftmals nur mit Konzepten und ohne Beispiele.</a:t>
            </a:r>
          </a:p>
          <a:p>
            <a:r>
              <a:rPr lang="de-DE" dirty="0"/>
              <a:t>Zudem sind die Schulungen oftmals nur an den Schulungszeitraum und die Schulungsumgebung gebunden.</a:t>
            </a:r>
          </a:p>
          <a:p>
            <a:r>
              <a:rPr lang="de-DE" dirty="0"/>
              <a:t>Trainingssysteme sind nicht der breiten Masse zugänglich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869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40941-50D5-40AF-8605-F191FEA0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Existierende Produkte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BA6609-0233-4ABB-A1D6-6735FA85A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93" t="755" r="-1" b="-755"/>
          <a:stretch/>
        </p:blipFill>
        <p:spPr>
          <a:xfrm>
            <a:off x="558180" y="2174142"/>
            <a:ext cx="4950394" cy="298565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6F8608E-6EEE-456F-98A3-50D1401C41BF}"/>
              </a:ext>
            </a:extLst>
          </p:cNvPr>
          <p:cNvSpPr txBox="1"/>
          <p:nvPr/>
        </p:nvSpPr>
        <p:spPr>
          <a:xfrm>
            <a:off x="838200" y="1690688"/>
            <a:ext cx="365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Email und Trainingscenterbasiert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BA9DFF-8115-4911-89B5-268929639BA5}"/>
              </a:ext>
            </a:extLst>
          </p:cNvPr>
          <p:cNvSpPr txBox="1"/>
          <p:nvPr/>
        </p:nvSpPr>
        <p:spPr>
          <a:xfrm>
            <a:off x="838200" y="4385918"/>
            <a:ext cx="49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https://sosafe.de/</a:t>
            </a:r>
            <a:r>
              <a:rPr lang="de-DE" dirty="0"/>
              <a:t> letzter Zugriff: 10.11.2019 16:13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9F9A4A-D585-44A0-92AA-52A421A10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428" y="2174142"/>
            <a:ext cx="4950394" cy="29790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4D99D16-0A19-4140-9DC9-90581D42AFC2}"/>
              </a:ext>
            </a:extLst>
          </p:cNvPr>
          <p:cNvSpPr txBox="1"/>
          <p:nvPr/>
        </p:nvSpPr>
        <p:spPr>
          <a:xfrm>
            <a:off x="5637053" y="5159795"/>
            <a:ext cx="638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6" invalidUrl="https:///"/>
              </a:rPr>
              <a:t>https://</a:t>
            </a:r>
            <a:r>
              <a:rPr lang="de-DE" dirty="0">
                <a:hlinkClick r:id="rId7"/>
              </a:rPr>
              <a:t>hwww.hoxhunt.com/gamified-phishing-training-platform/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letzter Zugriff: 10.11.2019 17:02</a:t>
            </a:r>
          </a:p>
        </p:txBody>
      </p:sp>
    </p:spTree>
    <p:extLst>
      <p:ext uri="{BB962C8B-B14F-4D97-AF65-F5344CB8AC3E}">
        <p14:creationId xmlns:p14="http://schemas.microsoft.com/office/powerpoint/2010/main" val="349030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4E74F-B33D-482E-9AC9-C3605A89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Existierende Produkte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E688B0-B72D-4C2C-89E5-F4BDD249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4651"/>
            <a:ext cx="3486149" cy="32051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95C5EBF-7645-4EE7-A401-F1828E11BBAA}"/>
              </a:ext>
            </a:extLst>
          </p:cNvPr>
          <p:cNvSpPr txBox="1"/>
          <p:nvPr/>
        </p:nvSpPr>
        <p:spPr>
          <a:xfrm>
            <a:off x="1000125" y="4962525"/>
            <a:ext cx="4188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https://lucysecurity.com/de/landing-page/</a:t>
            </a:r>
            <a:br>
              <a:rPr lang="de-DE" dirty="0"/>
            </a:br>
            <a:r>
              <a:rPr lang="de-DE" dirty="0"/>
              <a:t>letzter Zugriff: 10.11. 17:12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1DA070-3F50-436D-BC38-300939AA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62125"/>
            <a:ext cx="5809203" cy="23812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D2A8A24-109A-4B5C-B32B-5FB3FC76B6EC}"/>
              </a:ext>
            </a:extLst>
          </p:cNvPr>
          <p:cNvSpPr txBox="1"/>
          <p:nvPr/>
        </p:nvSpPr>
        <p:spPr>
          <a:xfrm>
            <a:off x="6096000" y="4261444"/>
            <a:ext cx="303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6"/>
              </a:rPr>
              <a:t>https://www.flane.de/security</a:t>
            </a:r>
            <a:endParaRPr lang="de-DE" dirty="0"/>
          </a:p>
          <a:p>
            <a:r>
              <a:rPr lang="de-DE" dirty="0"/>
              <a:t>Letzter Zugriff: 10.11. 17:32</a:t>
            </a:r>
          </a:p>
        </p:txBody>
      </p:sp>
    </p:spTree>
    <p:extLst>
      <p:ext uri="{BB962C8B-B14F-4D97-AF65-F5344CB8AC3E}">
        <p14:creationId xmlns:p14="http://schemas.microsoft.com/office/powerpoint/2010/main" val="275815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BB441-52B1-4FFA-909A-77459060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F7110-D050-4C0E-BD6B-8B591FC4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3889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Das Hauptziel ist es Menschen beizubringen gefährliche Werbeanzeigen und </a:t>
            </a:r>
            <a:r>
              <a:rPr lang="de-DE" dirty="0" err="1"/>
              <a:t>Phishingversuche</a:t>
            </a:r>
            <a:r>
              <a:rPr lang="de-DE" dirty="0"/>
              <a:t> besser zu erkennen.</a:t>
            </a:r>
          </a:p>
        </p:txBody>
      </p:sp>
    </p:spTree>
    <p:extLst>
      <p:ext uri="{BB962C8B-B14F-4D97-AF65-F5344CB8AC3E}">
        <p14:creationId xmlns:p14="http://schemas.microsoft.com/office/powerpoint/2010/main" val="110835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C8E17-4D59-4FFD-BE0D-AAFE117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7EA09-FD07-4139-A725-E9015708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langfristiger Erfolg sowohl bei einer technisch versierten als auch </a:t>
            </a:r>
            <a:br>
              <a:rPr lang="de-DE" dirty="0"/>
            </a:br>
            <a:r>
              <a:rPr lang="de-DE" dirty="0" err="1"/>
              <a:t>unversierten</a:t>
            </a:r>
            <a:r>
              <a:rPr lang="de-DE" dirty="0"/>
              <a:t> Zielgruppe </a:t>
            </a:r>
          </a:p>
          <a:p>
            <a:r>
              <a:rPr lang="de-DE" dirty="0"/>
              <a:t>nicht nur Training aus eigenem Anreiz</a:t>
            </a:r>
          </a:p>
          <a:p>
            <a:r>
              <a:rPr lang="de-DE" dirty="0"/>
              <a:t>sondern z.B. initiativ Aktionen und Anreize des Systems für langfristige Motivation</a:t>
            </a:r>
          </a:p>
          <a:p>
            <a:r>
              <a:rPr lang="de-DE" dirty="0"/>
              <a:t>Das System soll sich auf Änderungen in Angriffsmustern einstellen lassen    und neue, angepasste Angriffe generieren und den Nutzer mit diesen </a:t>
            </a:r>
            <a:br>
              <a:rPr lang="de-DE" dirty="0"/>
            </a:br>
            <a:r>
              <a:rPr lang="de-DE" dirty="0"/>
              <a:t>Trainieren.</a:t>
            </a:r>
          </a:p>
          <a:p>
            <a:r>
              <a:rPr lang="de-DE" dirty="0"/>
              <a:t>Zusätzlich soll es sich in bestehende Umgebungen einbetten lassen und </a:t>
            </a:r>
            <a:br>
              <a:rPr lang="de-DE" dirty="0"/>
            </a:br>
            <a:r>
              <a:rPr lang="de-DE" dirty="0"/>
              <a:t>möglichst einfach für den Nutzer ein sehr breites Angriffsspektrum </a:t>
            </a:r>
            <a:br>
              <a:rPr lang="de-DE" dirty="0"/>
            </a:br>
            <a:r>
              <a:rPr lang="de-DE" dirty="0"/>
              <a:t>simulieren können.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17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701BE-9FC8-468B-A1B4-928A737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zur Zielerreichung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9016D-9356-4444-BB52-C06EB1D1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Langfristiger Anreiz und Erfolg durch Gamification</a:t>
            </a:r>
          </a:p>
          <a:p>
            <a:r>
              <a:rPr lang="de-DE" dirty="0"/>
              <a:t>Komplexitätsvarianz in Angriffen zum Angleich an Nutzerfähigkeiten</a:t>
            </a:r>
          </a:p>
          <a:p>
            <a:r>
              <a:rPr lang="de-DE" dirty="0"/>
              <a:t>Individualisierungsmöglichkeiten für Angriffe</a:t>
            </a:r>
          </a:p>
          <a:p>
            <a:r>
              <a:rPr lang="de-DE" dirty="0"/>
              <a:t>Aktive Einbindung in echte Werbeanzeigen oder Mails um initiativ zu wirken</a:t>
            </a:r>
          </a:p>
          <a:p>
            <a:r>
              <a:rPr lang="de-DE" dirty="0"/>
              <a:t>Nachträgliches nachliefern neuer Angriffe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94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F0A5A-284C-42D3-A599-0A55304E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Alleinstellungsmerkmale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F214B-5F8F-4A7D-B495-19E49C1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Anpassung an die jeweiligen </a:t>
            </a:r>
            <a:r>
              <a:rPr lang="de-DE" dirty="0" err="1"/>
              <a:t>Nutzerskills</a:t>
            </a:r>
            <a:r>
              <a:rPr lang="de-DE" dirty="0"/>
              <a:t>.</a:t>
            </a:r>
          </a:p>
          <a:p>
            <a:pPr lvl="0"/>
            <a:r>
              <a:rPr lang="de-DE" dirty="0"/>
              <a:t>Auch für Privatanwender nutzbar.</a:t>
            </a:r>
          </a:p>
          <a:p>
            <a:pPr lvl="0"/>
            <a:r>
              <a:rPr lang="de-DE" dirty="0"/>
              <a:t>Möglichkeit der Gleichrangigkeit bei Firmen (Mitarbeiter = Chef).</a:t>
            </a:r>
          </a:p>
          <a:p>
            <a:pPr lvl="0"/>
            <a:r>
              <a:rPr lang="de-DE" dirty="0"/>
              <a:t>Einbettung in existierende Systeme</a:t>
            </a:r>
          </a:p>
          <a:p>
            <a:pPr lvl="0"/>
            <a:r>
              <a:rPr lang="de-DE" dirty="0"/>
              <a:t>Nutzertraining außerhalb der Plattform</a:t>
            </a:r>
          </a:p>
          <a:p>
            <a:pPr lvl="0"/>
            <a:r>
              <a:rPr lang="de-DE" dirty="0"/>
              <a:t>Keine zeitliche Begrenzung</a:t>
            </a:r>
          </a:p>
          <a:p>
            <a:pPr lvl="0"/>
            <a:r>
              <a:rPr lang="de-DE" dirty="0"/>
              <a:t>Kann sich eventuell an den Nutzer und seine Fähigkeiten anpassen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89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2F37D-707A-489E-860A-2FCE35BA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(allgemein)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7FF5F-EF55-460C-96B2-3700F807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Zielsetzung passt nicht zu der Problemstellung.</a:t>
            </a:r>
          </a:p>
          <a:p>
            <a:pPr lvl="0"/>
            <a:r>
              <a:rPr lang="de-DE" dirty="0"/>
              <a:t>Problemstellung/Zielsetzung nicht klar definiert.</a:t>
            </a:r>
          </a:p>
          <a:p>
            <a:pPr lvl="0"/>
            <a:r>
              <a:rPr lang="de-DE" dirty="0"/>
              <a:t>Unzureichendes/Ungenaues Domänenmodell.</a:t>
            </a:r>
          </a:p>
          <a:p>
            <a:pPr lvl="0"/>
            <a:r>
              <a:rPr lang="de-DE" dirty="0"/>
              <a:t>Die Wirtschaftliche und Gesellschaftliche Relevanz fehlt.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90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Breitbild</PresentationFormat>
  <Paragraphs>91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Phishing Trainingscenter</vt:lpstr>
      <vt:lpstr>Problemstellung</vt:lpstr>
      <vt:lpstr>Existierende Produkte</vt:lpstr>
      <vt:lpstr>Existierende Produkte</vt:lpstr>
      <vt:lpstr>Hauptziel</vt:lpstr>
      <vt:lpstr>Unterziele</vt:lpstr>
      <vt:lpstr>Vorgehen zur Zielerreichung</vt:lpstr>
      <vt:lpstr>Alleinstellungsmerkmale</vt:lpstr>
      <vt:lpstr>Risiken (allgemein)</vt:lpstr>
      <vt:lpstr>Risiken (spezifisch)</vt:lpstr>
      <vt:lpstr>Abwägung der Methoden</vt:lpstr>
      <vt:lpstr>Modellierung - Komponenten</vt:lpstr>
      <vt:lpstr>Spezifikation erste PoCs</vt:lpstr>
      <vt:lpstr>Spezifikation erste PoCs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Trainingscenter</dc:title>
  <dc:creator>Raphael Höser</dc:creator>
  <cp:lastModifiedBy>Raphael Höser</cp:lastModifiedBy>
  <cp:revision>9</cp:revision>
  <dcterms:created xsi:type="dcterms:W3CDTF">2019-11-11T12:12:38Z</dcterms:created>
  <dcterms:modified xsi:type="dcterms:W3CDTF">2019-11-11T13:25:30Z</dcterms:modified>
</cp:coreProperties>
</file>