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Nutzer greift über seinen Browser auf das Trainingssystem zu und kann seinen Stand abfragen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Das System kann daraufhin mit dem Angriffsgenerator auf Anfrage mehrere Angriffe generieren und über entsprechende Schnittstellen an den Nutzer geben.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Wenn dieser den Angriff erkennt und meldet wird dies im System kommuniziert und die entsprechenden Änderungen werden in der Verwaltung vorgenommen.</a:t>
            </a:r>
            <a:endParaRPr/>
          </a:p>
        </p:txBody>
      </p:sp>
      <p:sp>
        <p:nvSpPr>
          <p:cNvPr id="163" name="Google Shape;163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0bd8bb1a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0bd8bb1a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70bd8bb1a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0bd8bb1a3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0bd8bb1a3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70bd8bb1a3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Nur auf Emailphishing gezielt und/oder Angriffe nur im Trainingscenter</a:t>
            </a:r>
            <a:endParaRPr/>
          </a:p>
        </p:txBody>
      </p:sp>
      <p:sp>
        <p:nvSpPr>
          <p:cNvPr id="100" name="Google Shape;10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Lucysecurity – nur Trainingscenter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Fast Lane (flane) – nur Seminar</a:t>
            </a:r>
            <a:endParaRPr/>
          </a:p>
        </p:txBody>
      </p:sp>
      <p:sp>
        <p:nvSpPr>
          <p:cNvPr id="111" name="Google Shape;11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foli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vertikaler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kaler Titel u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Inhal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schnitts-&#10;überschrift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leich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r Tite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r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 mit Überschrift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 mit Überschrift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sosafe.de/" TargetMode="External"/><Relationship Id="rId5" Type="http://schemas.openxmlformats.org/officeDocument/2006/relationships/image" Target="../media/image4.png"/><Relationship Id="rId6" Type="http://schemas.openxmlformats.org/officeDocument/2006/relationships/hyperlink" Target="http://null" TargetMode="External"/><Relationship Id="rId7" Type="http://schemas.openxmlformats.org/officeDocument/2006/relationships/hyperlink" Target="https://www.hoxhunt.com/gamified-phishing-training-platfor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lucysecurity.com/de/landing-page/" TargetMode="External"/><Relationship Id="rId5" Type="http://schemas.openxmlformats.org/officeDocument/2006/relationships/image" Target="../media/image1.png"/><Relationship Id="rId6" Type="http://schemas.openxmlformats.org/officeDocument/2006/relationships/hyperlink" Target="https://www.flane.de/securit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de-DE"/>
              <a:t>Phishing Trainingscenter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DE"/>
              <a:t>Audit 1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750391" y="5904089"/>
            <a:ext cx="15472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 Schettler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Raphael Höser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Risiken (spezifisch)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Die Lernplattform ist nicht erweiterbar.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Die Lernplattform bietet Funktionen, welche unrealisierbar sind.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Die Stakeholder haben kein Interesse an der Software.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Die Lernplattform wurde unzureichend an die ethischen und psychologischen Kriterien angepasst.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Der Gamification-Ansatz bietet keinen Mehrwert für das System.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Das System ist nicht genügend abgeschirmt und/oder schlecht integriert und ermöglicht selbst wieder einen Angriffsvektor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Gemeldete Daten werden falsch gespeichert und es entstehen Datenlecks durch Meldungen echter Angriffe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Abwägung der Methoden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Webdienst statt Applikation für leichte Zugänglichkeit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Gamification um Auswertbarkeit und Teilnahmeanreiz zu schaffen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Breite Zugänglichkeit erhöht nebenläufigen Erfolg statt nur bei einer beschränkten Nutzergruppe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Anpassung an Nutzerfähigkeiten um niemanden zu unter-/überfordern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Modellierung - Komponenten</a:t>
            </a:r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3781778" y="3115732"/>
            <a:ext cx="2314222" cy="132556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Nutzerverwaltung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Initiativsystem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 Verwaltung</a:t>
            </a:r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6722530" y="3067314"/>
            <a:ext cx="2404534" cy="1422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Angriffsgenerator</a:t>
            </a:r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9527822" y="1716220"/>
            <a:ext cx="2178756" cy="112858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Angreifer</a:t>
            </a:r>
            <a:br>
              <a:rPr lang="de-D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-D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Mail</a:t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9527822" y="4441296"/>
            <a:ext cx="2178756" cy="112858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Angreifer</a:t>
            </a:r>
            <a:br>
              <a:rPr lang="de-D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-D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Werbung</a:t>
            </a:r>
            <a:endParaRPr/>
          </a:p>
        </p:txBody>
      </p:sp>
      <p:cxnSp>
        <p:nvCxnSpPr>
          <p:cNvPr id="170" name="Google Shape;170;p24"/>
          <p:cNvCxnSpPr/>
          <p:nvPr/>
        </p:nvCxnSpPr>
        <p:spPr>
          <a:xfrm>
            <a:off x="3239911" y="1365956"/>
            <a:ext cx="0" cy="4797777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1" name="Google Shape;171;p24"/>
          <p:cNvSpPr/>
          <p:nvPr/>
        </p:nvSpPr>
        <p:spPr>
          <a:xfrm>
            <a:off x="1497000" y="3272365"/>
            <a:ext cx="1471978" cy="101229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Nutzer</a:t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648070" y="1872853"/>
            <a:ext cx="1402669" cy="97194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 Mail</a:t>
            </a:r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648070" y="4712225"/>
            <a:ext cx="1731138" cy="101229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/>
          </a:p>
        </p:txBody>
      </p:sp>
      <p:cxnSp>
        <p:nvCxnSpPr>
          <p:cNvPr id="174" name="Google Shape;174;p24"/>
          <p:cNvCxnSpPr>
            <a:stCxn id="166" idx="3"/>
            <a:endCxn id="167" idx="1"/>
          </p:cNvCxnSpPr>
          <p:nvPr/>
        </p:nvCxnSpPr>
        <p:spPr>
          <a:xfrm>
            <a:off x="6096000" y="3778514"/>
            <a:ext cx="626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75" name="Google Shape;175;p24"/>
          <p:cNvCxnSpPr>
            <a:stCxn id="167" idx="3"/>
            <a:endCxn id="168" idx="2"/>
          </p:cNvCxnSpPr>
          <p:nvPr/>
        </p:nvCxnSpPr>
        <p:spPr>
          <a:xfrm flipH="1" rot="10800000">
            <a:off x="9127064" y="2844914"/>
            <a:ext cx="1490100" cy="933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76" name="Google Shape;176;p24"/>
          <p:cNvCxnSpPr>
            <a:stCxn id="167" idx="3"/>
            <a:endCxn id="169" idx="0"/>
          </p:cNvCxnSpPr>
          <p:nvPr/>
        </p:nvCxnSpPr>
        <p:spPr>
          <a:xfrm>
            <a:off x="9127064" y="3778514"/>
            <a:ext cx="1490100" cy="662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77" name="Google Shape;177;p24"/>
          <p:cNvCxnSpPr>
            <a:stCxn id="172" idx="3"/>
            <a:endCxn id="168" idx="1"/>
          </p:cNvCxnSpPr>
          <p:nvPr/>
        </p:nvCxnSpPr>
        <p:spPr>
          <a:xfrm flipH="1" rot="10800000">
            <a:off x="2050739" y="2280526"/>
            <a:ext cx="7477200" cy="7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78" name="Google Shape;178;p24"/>
          <p:cNvCxnSpPr>
            <a:stCxn id="173" idx="3"/>
            <a:endCxn id="169" idx="1"/>
          </p:cNvCxnSpPr>
          <p:nvPr/>
        </p:nvCxnSpPr>
        <p:spPr>
          <a:xfrm flipH="1" rot="10800000">
            <a:off x="2379208" y="5005673"/>
            <a:ext cx="7148700" cy="212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79" name="Google Shape;179;p24"/>
          <p:cNvCxnSpPr>
            <a:stCxn id="173" idx="3"/>
            <a:endCxn id="166" idx="1"/>
          </p:cNvCxnSpPr>
          <p:nvPr/>
        </p:nvCxnSpPr>
        <p:spPr>
          <a:xfrm flipH="1" rot="10800000">
            <a:off x="2379208" y="3778373"/>
            <a:ext cx="1402500" cy="1440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80" name="Google Shape;180;p24"/>
          <p:cNvCxnSpPr>
            <a:stCxn id="173" idx="0"/>
            <a:endCxn id="173" idx="0"/>
          </p:cNvCxnSpPr>
          <p:nvPr/>
        </p:nvCxnSpPr>
        <p:spPr>
          <a:xfrm>
            <a:off x="1513639" y="47122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81" name="Google Shape;181;p24"/>
          <p:cNvCxnSpPr>
            <a:stCxn id="173" idx="0"/>
            <a:endCxn id="171" idx="4"/>
          </p:cNvCxnSpPr>
          <p:nvPr/>
        </p:nvCxnSpPr>
        <p:spPr>
          <a:xfrm flipH="1" rot="10800000">
            <a:off x="1513639" y="4284725"/>
            <a:ext cx="719400" cy="42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2" name="Google Shape;182;p24"/>
          <p:cNvCxnSpPr>
            <a:stCxn id="172" idx="2"/>
            <a:endCxn id="171" idx="0"/>
          </p:cNvCxnSpPr>
          <p:nvPr/>
        </p:nvCxnSpPr>
        <p:spPr>
          <a:xfrm>
            <a:off x="1349405" y="2844800"/>
            <a:ext cx="883500" cy="42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Spezifikation erste PoCs</a:t>
            </a:r>
            <a:endParaRPr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Mailing: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Der PoC sollte in der Lage sein Mails zu senden und zu empfangen </a:t>
            </a:r>
            <a:br>
              <a:rPr lang="de-DE"/>
            </a:br>
            <a:r>
              <a:rPr lang="de-DE"/>
              <a:t>und sollte zeigen, wie man Angriffe härter gestalten kann / verstecken kann.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Werbeanzeigen: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Der PoC muss eine Anzeige im gängigen Größenformat erstellen </a:t>
            </a:r>
            <a:br>
              <a:rPr lang="de-DE"/>
            </a:br>
            <a:r>
              <a:rPr lang="de-DE"/>
              <a:t>können und eventuell durch URL-Umleitung echte Anzeigen ersetzen.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Spezifikation erste PoCs</a:t>
            </a:r>
            <a:endParaRPr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de-DE" sz="2590"/>
              <a:t>Nutzerverwaltung: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de-DE" sz="2590"/>
              <a:t>Die Nutzerverwaltung sollte Daten über Nutzer speichern können und in </a:t>
            </a:r>
            <a:br>
              <a:rPr lang="de-DE" sz="2590"/>
            </a:br>
            <a:r>
              <a:rPr lang="de-DE" sz="2590"/>
              <a:t>zufälligen Abständen die anderen PoCs (oder Stubs) aufrufen können.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br>
              <a:rPr lang="de-DE" sz="2590"/>
            </a:br>
            <a:r>
              <a:rPr lang="de-DE" sz="2590"/>
              <a:t>Gespeicherte Daten: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de-DE" sz="2590"/>
              <a:t>Name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de-DE" sz="2590"/>
              <a:t>Mailadresse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de-DE" sz="2590"/>
              <a:t>Punktestand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de-DE" sz="2590"/>
              <a:t>Wann wurden welche Angriffe gestartet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de-DE" sz="2590"/>
              <a:t>Angriffergebnisse</a:t>
            </a:r>
            <a:endParaRPr sz="25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Social Computing - Ansätze - </a:t>
            </a:r>
            <a:r>
              <a:rPr lang="de-DE"/>
              <a:t>Phishing Center</a:t>
            </a:r>
            <a:endParaRPr/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838200" y="1825625"/>
            <a:ext cx="10515600" cy="456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300">
                <a:latin typeface="Arial"/>
                <a:ea typeface="Arial"/>
                <a:cs typeface="Arial"/>
                <a:sym typeface="Arial"/>
              </a:rPr>
              <a:t>Ethische Kriterien: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300">
                <a:latin typeface="Arial"/>
                <a:ea typeface="Arial"/>
                <a:cs typeface="Arial"/>
                <a:sym typeface="Arial"/>
              </a:rPr>
              <a:t>Achtung der Privatsphäre von Mitarbeitern = Wird durch den Datenschutz innerhalb der Firmen geregelt.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300">
                <a:latin typeface="Arial"/>
                <a:ea typeface="Arial"/>
                <a:cs typeface="Arial"/>
                <a:sym typeface="Arial"/>
              </a:rPr>
              <a:t>Aufdecken des Fehlverhalten der Nutzer = Sollte durch nicht aufdringliches Benachrichtigen auf dem Endnutzergerät erfolgen.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300">
                <a:latin typeface="Arial"/>
                <a:ea typeface="Arial"/>
                <a:cs typeface="Arial"/>
                <a:sym typeface="Arial"/>
              </a:rPr>
              <a:t>Kontrolle von Personen und Maschinen = Das Phishingcenter soll den Nutzer nicht kontrollieren, sondern nur Aufmerksam machen und lenken, durch Individuelle Nutzerskills und einer gamifizierten Oberfläche.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300">
                <a:latin typeface="Arial"/>
                <a:ea typeface="Arial"/>
                <a:cs typeface="Arial"/>
                <a:sym typeface="Arial"/>
              </a:rPr>
              <a:t>Beobachtung der Kommunikation = Das System soll keinerlei persönliche Mails oder Daten jeglicher Hinsicht speichern.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300">
                <a:latin typeface="Arial"/>
                <a:ea typeface="Arial"/>
                <a:cs typeface="Arial"/>
                <a:sym typeface="Arial"/>
              </a:rPr>
              <a:t>E-Learning: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300">
                <a:latin typeface="Arial"/>
                <a:ea typeface="Arial"/>
                <a:cs typeface="Arial"/>
                <a:sym typeface="Arial"/>
              </a:rPr>
              <a:t>Die Lehrfunktion der Mitarbeiter erfolgt leicht Disruptiv.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300">
                <a:latin typeface="Arial"/>
                <a:ea typeface="Arial"/>
                <a:cs typeface="Arial"/>
                <a:sym typeface="Arial"/>
              </a:rPr>
              <a:t>Empfehlungssystem: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300">
                <a:latin typeface="Arial"/>
                <a:ea typeface="Arial"/>
                <a:cs typeface="Arial"/>
                <a:sym typeface="Arial"/>
              </a:rPr>
              <a:t>Ein Empfehlungssystem könnte benutzt werden um bestimmte Angriffe auf die Nutzerskills anzupassen.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Social Computing - Ansätze - </a:t>
            </a:r>
            <a:r>
              <a:rPr lang="de-DE"/>
              <a:t>Phishing Center</a:t>
            </a:r>
            <a:endParaRPr/>
          </a:p>
        </p:txBody>
      </p:sp>
      <p:sp>
        <p:nvSpPr>
          <p:cNvPr id="208" name="Google Shape;208;p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300">
                <a:latin typeface="Arial"/>
                <a:ea typeface="Arial"/>
                <a:cs typeface="Arial"/>
                <a:sym typeface="Arial"/>
              </a:rPr>
              <a:t>Verhaltensänderung: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300">
                <a:latin typeface="Arial"/>
                <a:ea typeface="Arial"/>
                <a:cs typeface="Arial"/>
                <a:sym typeface="Arial"/>
              </a:rPr>
              <a:t>Die Verhaltensänderung ist ein wesentlicher Bestandteil dieses Systems.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300">
                <a:latin typeface="Arial"/>
                <a:ea typeface="Arial"/>
                <a:cs typeface="Arial"/>
                <a:sym typeface="Arial"/>
              </a:rPr>
              <a:t>Der Anreiz und Schwierigkeitsgrad der Angriffe muss auf die Nutzer angepasst sein, sodass diese, Spaß daran finden und die Motivation halten. (Fogg Behavior Model).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300">
                <a:latin typeface="Arial"/>
                <a:ea typeface="Arial"/>
                <a:cs typeface="Arial"/>
                <a:sym typeface="Arial"/>
              </a:rPr>
              <a:t>Gamification Ansatz: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300">
                <a:latin typeface="Arial"/>
                <a:ea typeface="Arial"/>
                <a:cs typeface="Arial"/>
                <a:sym typeface="Arial"/>
              </a:rPr>
              <a:t>Weboberfläche sollte mit hilfe von Gamifizierten Elementen (Level, Diagramme, Skilllevel) dargestellt werden.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300">
                <a:latin typeface="Arial"/>
                <a:ea typeface="Arial"/>
                <a:cs typeface="Arial"/>
                <a:sym typeface="Arial"/>
              </a:rPr>
              <a:t>Popups bei erfolgreicher Meldung des Phishingversuchs (z.B. Skilllevelzuwachs).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300">
                <a:latin typeface="Arial"/>
                <a:ea typeface="Arial"/>
                <a:cs typeface="Arial"/>
                <a:sym typeface="Arial"/>
              </a:rPr>
              <a:t>Der Nutzer soll langfristig motiviert werden (Intrinsisch), da dieses System nur sinn auf lange Sicht macht.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300">
                <a:latin typeface="Arial"/>
                <a:ea typeface="Arial"/>
                <a:cs typeface="Arial"/>
                <a:sym typeface="Arial"/>
              </a:rPr>
              <a:t>(Arbeits)Flow soll erhalten bleiben durch unaufdringliche Meldungen.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300">
                <a:latin typeface="Arial"/>
                <a:ea typeface="Arial"/>
                <a:cs typeface="Arial"/>
                <a:sym typeface="Arial"/>
              </a:rPr>
              <a:t>Direkte Erfolgsmeldung bei richtigem Verhalten um Motivation aufrecht zu erhalten.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Problemstellung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Viele Unternehmen möchten Mitarbeiter in der Erkennung von Phishing und gefährlichen Anzeigen schulen. Selbiges gilt oftmals für technisch unversierte Familienmitglieder.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Existierende Programme zur Schulung arbeiten oftmals nur mit Konzepten und ohne Beispiele.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Zudem sind die Schulungen oftmals nur an den Schulungszeitraum und die Schulungsumgebung gebunden.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Trainingssysteme sind nicht der breiten Masse zugänglich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Existierende Produkte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-755" l="51293" r="0" t="755"/>
          <a:stretch/>
        </p:blipFill>
        <p:spPr>
          <a:xfrm>
            <a:off x="558180" y="2174142"/>
            <a:ext cx="4950394" cy="298565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838200" y="1690688"/>
            <a:ext cx="36555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Nur Email und Trainingscenterbasiert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838200" y="4385918"/>
            <a:ext cx="49503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https://sosafe.de/</a:t>
            </a: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letzter Zugriff: 10.11.2019 16:13</a:t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83428" y="2174142"/>
            <a:ext cx="4950394" cy="297905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5637053" y="5159795"/>
            <a:ext cx="63851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</a:t>
            </a:r>
            <a:r>
              <a:rPr lang="de-DE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hwww.hoxhunt.com/gamified-phishing-training-platform/</a:t>
            </a: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letzter Zugriff: 10.11.2019 17:02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Existierende Produkte</a:t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44651"/>
            <a:ext cx="3486149" cy="320516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000125" y="4962525"/>
            <a:ext cx="41885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https://lucysecurity.com/de/landing-page/</a:t>
            </a:r>
            <a:b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letzter Zugriff: 10.11. 17:12</a:t>
            </a:r>
            <a:endParaRPr/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1762125"/>
            <a:ext cx="5809203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6096000" y="4261444"/>
            <a:ext cx="30336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https://www.flane.de/security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Letzter Zugriff: 10.11. 17:32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Hauptziel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838199" y="1825625"/>
            <a:ext cx="1065388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Das Hauptziel ist es Menschen beizubringen gefährliche Werbeanzeigen und Phishingversuche besser zu erkennen.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Unterziele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de-DE" sz="2590"/>
              <a:t>langfristiger Erfolg sowohl bei einer technisch versierten als auch </a:t>
            </a:r>
            <a:br>
              <a:rPr lang="de-DE" sz="2590"/>
            </a:br>
            <a:r>
              <a:rPr lang="de-DE" sz="2590"/>
              <a:t>unversierten Zielgruppe 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de-DE" sz="2590"/>
              <a:t>nicht nur Training aus eigenem Anreiz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de-DE" sz="2590"/>
              <a:t>sondern z.B. initiativ Aktionen und Anreize des Systems für langfristige Motivation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de-DE" sz="2590"/>
              <a:t>Das System soll sich auf Änderungen in Angriffsmustern einstellen lassen    und neue, angepasste Angriffe generieren und den Nutzer mit diesen </a:t>
            </a:r>
            <a:br>
              <a:rPr lang="de-DE" sz="2590"/>
            </a:br>
            <a:r>
              <a:rPr lang="de-DE" sz="2590"/>
              <a:t>Trainieren.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de-DE" sz="2590"/>
              <a:t>Zusätzlich soll es sich in bestehende Umgebungen einbetten lassen und </a:t>
            </a:r>
            <a:br>
              <a:rPr lang="de-DE" sz="2590"/>
            </a:br>
            <a:r>
              <a:rPr lang="de-DE" sz="2590"/>
              <a:t>möglichst einfach für den Nutzer ein sehr breites Angriffsspektrum </a:t>
            </a:r>
            <a:br>
              <a:rPr lang="de-DE" sz="2590"/>
            </a:br>
            <a:r>
              <a:rPr lang="de-DE" sz="2590"/>
              <a:t>simulieren können.</a:t>
            </a:r>
            <a:endParaRPr/>
          </a:p>
          <a:p>
            <a:pPr indent="-6413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Vorgehen zur Zielerreichung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Langfristiger Anreiz und Erfolg durch Gamification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Komplexitätsvarianz in Angriffen zum Angleich an Nutzerfähigkeiten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Individualisierungsmöglichkeiten für Angriffe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Aktive Einbindung in echte Werbeanzeigen oder Mails um initiativ zu wirken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Nachträgliches nachliefern neuer Angriffe möglich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Alleinstellungsmerkmale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Anpassung an die jeweiligen Nutzerskills.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Auch für Privatanwender nutzbar.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Möglichkeit der Gleichrangigkeit bei Firmen (Mitarbeiter = Chef).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Einbettung in existierende Systeme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Nutzertraining außerhalb der Plattform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Keine zeitliche Begrenzung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Kann sich eventuell an den Nutzer und seine Fähigkeiten anpassen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Risiken (allgemein)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Zielsetzung passt nicht zu der Problemstellung.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Problemstellung/Zielsetzung nicht klar definiert.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Unzureichendes/Ungenaues Domänenmodell.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Die Wirtschaftliche und Gesellschaftliche Relevanz fehlt.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