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61" r:id="rId4"/>
    <p:sldId id="259" r:id="rId5"/>
    <p:sldId id="258" r:id="rId6"/>
    <p:sldId id="260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-&#10;überschrift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de-DE" b="1"/>
              <a:t>Phishing Trainingscenter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DE" dirty="0"/>
              <a:t>Audit 2</a:t>
            </a:r>
            <a:endParaRPr dirty="0"/>
          </a:p>
        </p:txBody>
      </p:sp>
      <p:sp>
        <p:nvSpPr>
          <p:cNvPr id="90" name="Google Shape;90;p13"/>
          <p:cNvSpPr txBox="1"/>
          <p:nvPr/>
        </p:nvSpPr>
        <p:spPr>
          <a:xfrm>
            <a:off x="750391" y="5904089"/>
            <a:ext cx="154721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 Schettler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Raphael Höser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E27BFE-7813-4A0F-A258-285679BFA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068166-CD26-45FB-8F3F-BDE5E3CF9F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CF4F849-AA1E-4418-ACCF-D6FCA2901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31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B714C5-3445-444A-9473-C2E3B043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Monitoring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921802-7A5C-4C3F-967E-8C9111B687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Welche Daten werden von dem Nutzer benötigt?</a:t>
            </a:r>
          </a:p>
          <a:p>
            <a:r>
              <a:rPr lang="de-DE" dirty="0"/>
              <a:t>Welche Daten müssen intern gespeichert werden?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63FAB01-8883-4772-B29B-9DBE4EE64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05366"/>
            <a:ext cx="4803961" cy="327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108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176B8F-7D7E-40F7-A977-FC0A74FB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Initiativaktionen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868DCE-8A94-4984-AC87-92EF075639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verhält sich unser System gegenüber dem Nutzer.</a:t>
            </a:r>
          </a:p>
          <a:p>
            <a:r>
              <a:rPr lang="de-DE" dirty="0"/>
              <a:t>Aspekte sind Häufigkeit, Schwierigkeit, Rückmeldung und Bewertung.</a:t>
            </a:r>
          </a:p>
          <a:p>
            <a:r>
              <a:rPr lang="de-DE" dirty="0"/>
              <a:t>Wie häufig kommen Angriffe?</a:t>
            </a:r>
          </a:p>
          <a:p>
            <a:r>
              <a:rPr lang="de-DE" dirty="0"/>
              <a:t>Wie schwierig sind die Angriffe?</a:t>
            </a:r>
          </a:p>
          <a:p>
            <a:r>
              <a:rPr lang="de-DE" dirty="0"/>
              <a:t>Wie gibt unser System dem Nutzer eine Rückmeldung?</a:t>
            </a:r>
          </a:p>
          <a:p>
            <a:r>
              <a:rPr lang="de-DE" dirty="0"/>
              <a:t>Wie bewertet die Lernplattform den Nutzer?</a:t>
            </a:r>
          </a:p>
        </p:txBody>
      </p:sp>
    </p:spTree>
    <p:extLst>
      <p:ext uri="{BB962C8B-B14F-4D97-AF65-F5344CB8AC3E}">
        <p14:creationId xmlns:p14="http://schemas.microsoft.com/office/powerpoint/2010/main" val="2274405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FB4D2F-FC82-4964-ADFF-F7B32E0F6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E-Mail Angriffe / Werbeanzeigen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4217AB-DE98-4F80-8131-436DCD7223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E-Mail Angriffe haben verschiedene Schwierigkeitsstufen.</a:t>
            </a:r>
          </a:p>
          <a:p>
            <a:r>
              <a:rPr lang="de-DE" dirty="0"/>
              <a:t>Einteilung erfolgt durch Eigenschaften der Mail.</a:t>
            </a:r>
          </a:p>
          <a:p>
            <a:r>
              <a:rPr lang="de-DE" dirty="0"/>
              <a:t>Begrenzte Möglichkeiten durch Aspekte des Datenschutzes und Ethischer Leitlinien.</a:t>
            </a:r>
          </a:p>
          <a:p>
            <a:r>
              <a:rPr lang="de-DE" dirty="0"/>
              <a:t>E-Mail und Werbeanzeigen haben eine Elo-Zahl.</a:t>
            </a:r>
          </a:p>
        </p:txBody>
      </p:sp>
    </p:spTree>
    <p:extLst>
      <p:ext uri="{BB962C8B-B14F-4D97-AF65-F5344CB8AC3E}">
        <p14:creationId xmlns:p14="http://schemas.microsoft.com/office/powerpoint/2010/main" val="3532135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2B443A-B14C-489B-B9BA-4C081C86B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64B29F-CD35-4EF8-B4FD-2937A43048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Weboberfläche für den Nutzer und den Administrator.</a:t>
            </a:r>
          </a:p>
          <a:p>
            <a:r>
              <a:rPr lang="de-DE" dirty="0"/>
              <a:t>Angriffsmodul mit Templates</a:t>
            </a:r>
          </a:p>
          <a:p>
            <a:r>
              <a:rPr lang="de-DE" dirty="0"/>
              <a:t>Bewertungsmodul als Kern für die Elo-Berechnung</a:t>
            </a:r>
          </a:p>
          <a:p>
            <a:r>
              <a:rPr lang="de-DE" dirty="0"/>
              <a:t>Nutzerdatenbank mit den nötigen Informationen</a:t>
            </a:r>
          </a:p>
        </p:txBody>
      </p:sp>
    </p:spTree>
    <p:extLst>
      <p:ext uri="{BB962C8B-B14F-4D97-AF65-F5344CB8AC3E}">
        <p14:creationId xmlns:p14="http://schemas.microsoft.com/office/powerpoint/2010/main" val="3604986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/>
              <a:t>Rapid Prototyp</a:t>
            </a:r>
            <a:endParaRPr dirty="0"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 dirty="0"/>
              <a:t>Seit dem letzten Audit wurde ein Rapid Prototype entwickelt, welcher folgende Aspekte betrachtet:</a:t>
            </a:r>
          </a:p>
          <a:p>
            <a:pPr indent="-457200">
              <a:spcBef>
                <a:spcPts val="0"/>
              </a:spcBef>
              <a:buSzPts val="2800"/>
            </a:pPr>
            <a:r>
              <a:rPr lang="de-DE" dirty="0"/>
              <a:t>Nutzerdatenbank</a:t>
            </a:r>
          </a:p>
          <a:p>
            <a:pPr indent="-457200">
              <a:spcBef>
                <a:spcPts val="0"/>
              </a:spcBef>
              <a:buSzPts val="2800"/>
            </a:pPr>
            <a:r>
              <a:rPr lang="de-DE" dirty="0"/>
              <a:t>Angreifer</a:t>
            </a:r>
          </a:p>
          <a:p>
            <a:pPr lvl="1" indent="-457200">
              <a:spcBef>
                <a:spcPts val="0"/>
              </a:spcBef>
              <a:buSzPts val="2800"/>
            </a:pPr>
            <a:r>
              <a:rPr lang="de-DE" dirty="0"/>
              <a:t>Mail</a:t>
            </a:r>
          </a:p>
          <a:p>
            <a:pPr lvl="1" indent="-457200">
              <a:spcBef>
                <a:spcPts val="0"/>
              </a:spcBef>
              <a:buSzPts val="2800"/>
            </a:pPr>
            <a:r>
              <a:rPr lang="de-DE" dirty="0"/>
              <a:t>Web</a:t>
            </a:r>
          </a:p>
          <a:p>
            <a:pPr indent="-457200">
              <a:spcBef>
                <a:spcPts val="0"/>
              </a:spcBef>
              <a:buSzPts val="2800"/>
            </a:pPr>
            <a:r>
              <a:rPr lang="de-DE" dirty="0"/>
              <a:t>Integration der </a:t>
            </a:r>
            <a:r>
              <a:rPr lang="de-DE" dirty="0" err="1"/>
              <a:t>Attacker</a:t>
            </a:r>
            <a:r>
              <a:rPr lang="de-DE" dirty="0"/>
              <a:t> mit einer Datenbank</a:t>
            </a:r>
          </a:p>
          <a:p>
            <a:pPr indent="-457200">
              <a:spcBef>
                <a:spcPts val="0"/>
              </a:spcBef>
              <a:buSzPts val="2800"/>
            </a:pPr>
            <a:r>
              <a:rPr lang="de-DE" dirty="0"/>
              <a:t>Admin Übersicht über Nutzer und Angriffe</a:t>
            </a:r>
          </a:p>
          <a:p>
            <a:pPr indent="-457200">
              <a:spcBef>
                <a:spcPts val="0"/>
              </a:spcBef>
              <a:buSzPts val="2800"/>
            </a:pPr>
            <a:r>
              <a:rPr lang="de-DE" dirty="0"/>
              <a:t>Nutzerübersicht über vergangene Angriffe</a:t>
            </a:r>
          </a:p>
          <a:p>
            <a:pPr indent="-457200">
              <a:spcBef>
                <a:spcPts val="0"/>
              </a:spcBef>
              <a:buSzPts val="2800"/>
            </a:pPr>
            <a:r>
              <a:rPr lang="de-DE" dirty="0"/>
              <a:t>Abwägung der genutzten </a:t>
            </a:r>
            <a:r>
              <a:rPr lang="de-DE" dirty="0" err="1"/>
              <a:t>Librarys</a:t>
            </a:r>
            <a:r>
              <a:rPr lang="de-DE" dirty="0"/>
              <a:t> und Frameworks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AB541C-D5CC-43C3-A170-70FDD488D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Prototyp Umgebung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1E765D-39E7-4D94-BE28-0E2FFC8A0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Rechner mit </a:t>
            </a:r>
            <a:r>
              <a:rPr lang="de-DE" dirty="0" err="1"/>
              <a:t>nodejs</a:t>
            </a:r>
            <a:r>
              <a:rPr lang="de-DE" dirty="0"/>
              <a:t> Version &gt;=13.3 </a:t>
            </a:r>
          </a:p>
          <a:p>
            <a:r>
              <a:rPr lang="de-DE" dirty="0"/>
              <a:t>Mailaccount, der über </a:t>
            </a:r>
            <a:r>
              <a:rPr lang="de-DE" dirty="0" err="1"/>
              <a:t>smtp</a:t>
            </a:r>
            <a:r>
              <a:rPr lang="de-DE" dirty="0"/>
              <a:t> und </a:t>
            </a:r>
            <a:r>
              <a:rPr lang="de-DE" dirty="0" err="1"/>
              <a:t>imap</a:t>
            </a:r>
            <a:r>
              <a:rPr lang="de-DE" dirty="0"/>
              <a:t> erreichbar ist</a:t>
            </a:r>
          </a:p>
          <a:p>
            <a:r>
              <a:rPr lang="de-DE" dirty="0"/>
              <a:t>Port 80 und 88 offen für eingehenden Traffic</a:t>
            </a:r>
          </a:p>
          <a:p>
            <a:r>
              <a:rPr lang="de-DE" dirty="0"/>
              <a:t>Ein Proxy, welcher https </a:t>
            </a:r>
            <a:r>
              <a:rPr lang="de-DE" dirty="0" err="1"/>
              <a:t>traffic</a:t>
            </a:r>
            <a:r>
              <a:rPr lang="de-DE" dirty="0"/>
              <a:t> von Werbeseiten auf den Prototypen umleiten könnte</a:t>
            </a:r>
          </a:p>
        </p:txBody>
      </p:sp>
    </p:spTree>
    <p:extLst>
      <p:ext uri="{BB962C8B-B14F-4D97-AF65-F5344CB8AC3E}">
        <p14:creationId xmlns:p14="http://schemas.microsoft.com/office/powerpoint/2010/main" val="1113374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33EECD-DCC9-4863-A9D9-8B4FB5587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 Nutzer Beispiel Werbeanzeige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29BB671-4BAD-4C63-A738-02ADC3088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2200"/>
            <a:ext cx="3667125" cy="227647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7D279DD-AB81-4E85-9A89-49A7454F7D4E}"/>
              </a:ext>
            </a:extLst>
          </p:cNvPr>
          <p:cNvSpPr txBox="1"/>
          <p:nvPr/>
        </p:nvSpPr>
        <p:spPr>
          <a:xfrm>
            <a:off x="838200" y="1690688"/>
            <a:ext cx="2871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Beispiel generierte Werbeanzeige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FE4A3BD-899F-43AE-86CE-A91695724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837" y="2111587"/>
            <a:ext cx="3714750" cy="2181225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1EBB12B-5876-4966-B025-F2E9386ABE97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505325" y="3020438"/>
            <a:ext cx="2410512" cy="181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6B2FF676-8088-4721-9098-809C1D6C09D6}"/>
              </a:ext>
            </a:extLst>
          </p:cNvPr>
          <p:cNvSpPr txBox="1"/>
          <p:nvPr/>
        </p:nvSpPr>
        <p:spPr>
          <a:xfrm>
            <a:off x="4817548" y="2567316"/>
            <a:ext cx="178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Nutzer hat Werbung</a:t>
            </a:r>
          </a:p>
          <a:p>
            <a:r>
              <a:rPr lang="de-DE" dirty="0"/>
              <a:t> angeklickt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955D5F2-5B79-4A06-B3A7-620A61015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717" y="4665227"/>
            <a:ext cx="9417377" cy="164639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3E434CA-46AA-4502-9D5F-EADA21164C4E}"/>
              </a:ext>
            </a:extLst>
          </p:cNvPr>
          <p:cNvSpPr txBox="1"/>
          <p:nvPr/>
        </p:nvSpPr>
        <p:spPr>
          <a:xfrm>
            <a:off x="744717" y="4357450"/>
            <a:ext cx="1776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Übersicht für Nutzer</a:t>
            </a:r>
          </a:p>
        </p:txBody>
      </p:sp>
    </p:spTree>
    <p:extLst>
      <p:ext uri="{BB962C8B-B14F-4D97-AF65-F5344CB8AC3E}">
        <p14:creationId xmlns:p14="http://schemas.microsoft.com/office/powerpoint/2010/main" val="3285356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8056D7-5DD8-42A8-997C-9AF8113F3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 Admin Übersicht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01BD392-DB56-444C-8984-3FDE8D3E6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430251"/>
            <a:ext cx="6305550" cy="127635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F7BB5F4-6764-4E5E-A162-2015C6E72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83787"/>
            <a:ext cx="10832696" cy="2040546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F30AF490-4B0E-4670-99BC-EE940B7CEC8E}"/>
              </a:ext>
            </a:extLst>
          </p:cNvPr>
          <p:cNvCxnSpPr/>
          <p:nvPr/>
        </p:nvCxnSpPr>
        <p:spPr>
          <a:xfrm flipV="1">
            <a:off x="6809362" y="4873557"/>
            <a:ext cx="583659" cy="749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0CEBCE5A-2094-455C-85FE-CA64EE8BD99C}"/>
              </a:ext>
            </a:extLst>
          </p:cNvPr>
          <p:cNvSpPr txBox="1"/>
          <p:nvPr/>
        </p:nvSpPr>
        <p:spPr>
          <a:xfrm>
            <a:off x="6135139" y="5740924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Offener Angriff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2BFA607-5664-4568-BDBA-FF649996BD23}"/>
              </a:ext>
            </a:extLst>
          </p:cNvPr>
          <p:cNvCxnSpPr/>
          <p:nvPr/>
        </p:nvCxnSpPr>
        <p:spPr>
          <a:xfrm flipH="1" flipV="1">
            <a:off x="6721311" y="2347274"/>
            <a:ext cx="1461155" cy="226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4210E67-FFF1-4BBD-A8F1-CD6AC3F53A99}"/>
              </a:ext>
            </a:extLst>
          </p:cNvPr>
          <p:cNvCxnSpPr/>
          <p:nvPr/>
        </p:nvCxnSpPr>
        <p:spPr>
          <a:xfrm flipH="1">
            <a:off x="2017336" y="2585533"/>
            <a:ext cx="6146276" cy="1081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99E8FEA8-282A-4F2E-8A0E-A2E8BC0D26A7}"/>
              </a:ext>
            </a:extLst>
          </p:cNvPr>
          <p:cNvSpPr txBox="1"/>
          <p:nvPr/>
        </p:nvSpPr>
        <p:spPr>
          <a:xfrm>
            <a:off x="8216478" y="2446164"/>
            <a:ext cx="2252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Angriff generieren / testen</a:t>
            </a:r>
          </a:p>
        </p:txBody>
      </p: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AF0629EA-67D5-471C-879D-0B818B3D8E51}"/>
              </a:ext>
            </a:extLst>
          </p:cNvPr>
          <p:cNvCxnSpPr/>
          <p:nvPr/>
        </p:nvCxnSpPr>
        <p:spPr>
          <a:xfrm rot="5400000">
            <a:off x="4371635" y="2486273"/>
            <a:ext cx="758949" cy="6787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321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9E0399-B40A-414C-8872-5F3997AB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Prototyp </a:t>
            </a:r>
            <a:r>
              <a:rPr lang="de-DE" dirty="0" err="1"/>
              <a:t>Libs</a:t>
            </a:r>
            <a:r>
              <a:rPr lang="de-DE" dirty="0"/>
              <a:t> und Frameworks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10BE9E-03F2-47E6-B0AB-1049D0FC6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de-DE" dirty="0" err="1"/>
              <a:t>Sqlite</a:t>
            </a:r>
            <a:r>
              <a:rPr lang="de-DE" dirty="0"/>
              <a:t> mit </a:t>
            </a:r>
            <a:r>
              <a:rPr lang="de-DE" dirty="0" err="1"/>
              <a:t>Sequelize</a:t>
            </a:r>
            <a:r>
              <a:rPr lang="de-DE" dirty="0"/>
              <a:t> als Datenbank (da Dateibasiert und bekannt)</a:t>
            </a:r>
          </a:p>
          <a:p>
            <a:pPr marL="114300" indent="0">
              <a:buNone/>
            </a:pPr>
            <a:r>
              <a:rPr lang="de-DE" dirty="0"/>
              <a:t>Express als Webserver (</a:t>
            </a:r>
            <a:r>
              <a:rPr lang="de-DE" dirty="0" err="1"/>
              <a:t>Fastify</a:t>
            </a:r>
            <a:r>
              <a:rPr lang="de-DE" dirty="0"/>
              <a:t> nicht mit einer eventuellen Anmeldung über </a:t>
            </a:r>
            <a:r>
              <a:rPr lang="de-DE" dirty="0" err="1"/>
              <a:t>passport</a:t>
            </a:r>
            <a:r>
              <a:rPr lang="de-DE" dirty="0"/>
              <a:t> kompatibel)</a:t>
            </a:r>
          </a:p>
          <a:p>
            <a:pPr marL="114300" indent="0">
              <a:buNone/>
            </a:pPr>
            <a:r>
              <a:rPr lang="de-DE" dirty="0"/>
              <a:t>Argon2 zum Passwort speichern (schnell und einfach zu nutzen, dabei sehr sicher)</a:t>
            </a:r>
          </a:p>
          <a:p>
            <a:pPr marL="114300" indent="0">
              <a:buNone/>
            </a:pPr>
            <a:r>
              <a:rPr lang="de-DE" dirty="0" err="1"/>
              <a:t>Nodemailer</a:t>
            </a:r>
            <a:r>
              <a:rPr lang="de-DE" dirty="0"/>
              <a:t> zum Mail senden und </a:t>
            </a:r>
            <a:r>
              <a:rPr lang="de-DE" dirty="0" err="1"/>
              <a:t>imap</a:t>
            </a:r>
            <a:r>
              <a:rPr lang="de-DE" dirty="0"/>
              <a:t>-simple um Mails abzurufen</a:t>
            </a:r>
          </a:p>
          <a:p>
            <a:pPr marL="114300" indent="0">
              <a:buNone/>
            </a:pPr>
            <a:r>
              <a:rPr lang="de-DE" dirty="0" err="1"/>
              <a:t>Nunjucks</a:t>
            </a:r>
            <a:r>
              <a:rPr lang="de-DE" dirty="0"/>
              <a:t> als </a:t>
            </a:r>
            <a:r>
              <a:rPr lang="de-DE" dirty="0" err="1"/>
              <a:t>Templateing</a:t>
            </a:r>
            <a:r>
              <a:rPr lang="de-DE" dirty="0"/>
              <a:t> Engine (bekannt, relativ schnell und gute Express Integration)</a:t>
            </a:r>
          </a:p>
        </p:txBody>
      </p:sp>
    </p:spTree>
    <p:extLst>
      <p:ext uri="{BB962C8B-B14F-4D97-AF65-F5344CB8AC3E}">
        <p14:creationId xmlns:p14="http://schemas.microsoft.com/office/powerpoint/2010/main" val="382126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BCBEF5-DBBA-42F9-A1DA-9A210A826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der Prototyp noch nicht kann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0E386D-F642-4E0F-AE1B-BC3A7252BF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Mail </a:t>
            </a:r>
            <a:r>
              <a:rPr lang="de-DE" dirty="0" err="1"/>
              <a:t>Attacker</a:t>
            </a:r>
            <a:r>
              <a:rPr lang="de-DE" dirty="0"/>
              <a:t> ist nicht mit DB verbunden</a:t>
            </a:r>
          </a:p>
          <a:p>
            <a:r>
              <a:rPr lang="de-DE" dirty="0"/>
              <a:t>Kein Login / Registration / Nutzerverwaltung</a:t>
            </a:r>
          </a:p>
          <a:p>
            <a:r>
              <a:rPr lang="de-DE" dirty="0"/>
              <a:t>Keine </a:t>
            </a:r>
            <a:r>
              <a:rPr lang="de-DE" dirty="0" err="1"/>
              <a:t>Stats</a:t>
            </a:r>
            <a:endParaRPr lang="de-DE" dirty="0"/>
          </a:p>
          <a:p>
            <a:r>
              <a:rPr lang="de-DE" dirty="0"/>
              <a:t>Kein Score Tracking</a:t>
            </a:r>
          </a:p>
          <a:p>
            <a:r>
              <a:rPr lang="de-DE" dirty="0"/>
              <a:t>Keine automatisch gesendeten Mails</a:t>
            </a:r>
          </a:p>
          <a:p>
            <a:r>
              <a:rPr lang="de-DE" dirty="0"/>
              <a:t>Keinerlei Styling</a:t>
            </a:r>
          </a:p>
        </p:txBody>
      </p:sp>
    </p:spTree>
    <p:extLst>
      <p:ext uri="{BB962C8B-B14F-4D97-AF65-F5344CB8AC3E}">
        <p14:creationId xmlns:p14="http://schemas.microsoft.com/office/powerpoint/2010/main" val="829100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11470-1B65-48B7-93EE-E6A24956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Hauptperspektive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BC70D7-ED85-44A3-9A65-38BE739D9F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Für den zweiten Audit wurden weitere Artefakte zu der Hauptperspektive erstellt:</a:t>
            </a:r>
          </a:p>
          <a:p>
            <a:r>
              <a:rPr lang="de-DE" dirty="0"/>
              <a:t>Allgemeine Fragestellungen zu der Hauptperspektive geklärt.</a:t>
            </a:r>
          </a:p>
          <a:p>
            <a:r>
              <a:rPr lang="de-DE" dirty="0"/>
              <a:t>Grafische Weboberfläche der Lernplattform erstellt.</a:t>
            </a:r>
          </a:p>
          <a:p>
            <a:r>
              <a:rPr lang="de-DE" dirty="0"/>
              <a:t>Elo-Zahl als Bewertungsstrategie</a:t>
            </a:r>
          </a:p>
          <a:p>
            <a:r>
              <a:rPr lang="de-DE" dirty="0"/>
              <a:t>Initiativaktionen der Lernplattform</a:t>
            </a:r>
          </a:p>
          <a:p>
            <a:r>
              <a:rPr lang="de-DE" dirty="0"/>
              <a:t>E-Mail Angriffe spezifiziert.</a:t>
            </a:r>
          </a:p>
          <a:p>
            <a:r>
              <a:rPr lang="de-DE" dirty="0"/>
              <a:t>Wichtige Module der Lernplattform festgehalten und erklärt.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4667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BB8558-C799-47FD-A1AA-9ADBC451A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98A54C-8D92-494D-BC3A-D588FFD0CA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B0E1B02-B2E9-475C-9708-D82F56AF9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416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</Words>
  <Application>Microsoft Office PowerPoint</Application>
  <PresentationFormat>Breitbild</PresentationFormat>
  <Paragraphs>68</Paragraphs>
  <Slides>14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</vt:lpstr>
      <vt:lpstr>Phishing Trainingscenter</vt:lpstr>
      <vt:lpstr>Rapid Prototyp</vt:lpstr>
      <vt:lpstr>Prototyp Umgebung</vt:lpstr>
      <vt:lpstr>Ergebnis Nutzer Beispiel Werbeanzeige</vt:lpstr>
      <vt:lpstr>Ergebnis Admin Übersicht</vt:lpstr>
      <vt:lpstr>Prototyp Libs und Frameworks</vt:lpstr>
      <vt:lpstr>Was der Prototyp noch nicht kann</vt:lpstr>
      <vt:lpstr>Hauptperspektive</vt:lpstr>
      <vt:lpstr>PowerPoint-Präsentation</vt:lpstr>
      <vt:lpstr>PowerPoint-Präsentation</vt:lpstr>
      <vt:lpstr>Monitoring</vt:lpstr>
      <vt:lpstr>Initiativaktionen</vt:lpstr>
      <vt:lpstr>E-Mail Angriffe / Werbeanzeigen</vt:lpstr>
      <vt:lpstr>Module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Trainingscenter</dc:title>
  <cp:lastModifiedBy>Timbo</cp:lastModifiedBy>
  <cp:revision>13</cp:revision>
  <dcterms:modified xsi:type="dcterms:W3CDTF">2019-12-15T19:13:58Z</dcterms:modified>
</cp:coreProperties>
</file>