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ppm"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92" r:id="rId4"/>
    <p:sldId id="263" r:id="rId5"/>
    <p:sldId id="264" r:id="rId6"/>
    <p:sldId id="268" r:id="rId7"/>
    <p:sldId id="267" r:id="rId8"/>
    <p:sldId id="265" r:id="rId9"/>
    <p:sldId id="266" r:id="rId10"/>
    <p:sldId id="287" r:id="rId11"/>
    <p:sldId id="293" r:id="rId12"/>
    <p:sldId id="258" r:id="rId13"/>
    <p:sldId id="259" r:id="rId14"/>
    <p:sldId id="260" r:id="rId15"/>
    <p:sldId id="261" r:id="rId16"/>
    <p:sldId id="262" r:id="rId17"/>
    <p:sldId id="294" r:id="rId18"/>
    <p:sldId id="270" r:id="rId19"/>
    <p:sldId id="273" r:id="rId20"/>
    <p:sldId id="271" r:id="rId21"/>
    <p:sldId id="272" r:id="rId22"/>
    <p:sldId id="295" r:id="rId23"/>
    <p:sldId id="281" r:id="rId24"/>
    <p:sldId id="282" r:id="rId25"/>
    <p:sldId id="275" r:id="rId26"/>
    <p:sldId id="276" r:id="rId27"/>
    <p:sldId id="277" r:id="rId28"/>
    <p:sldId id="279" r:id="rId29"/>
    <p:sldId id="280" r:id="rId30"/>
    <p:sldId id="296" r:id="rId31"/>
    <p:sldId id="269" r:id="rId32"/>
    <p:sldId id="283" r:id="rId33"/>
    <p:sldId id="284" r:id="rId34"/>
    <p:sldId id="285" r:id="rId35"/>
    <p:sldId id="297" r:id="rId36"/>
    <p:sldId id="286" r:id="rId37"/>
    <p:sldId id="288" r:id="rId38"/>
    <p:sldId id="289" r:id="rId39"/>
    <p:sldId id="290" r:id="rId40"/>
    <p:sldId id="291" r:id="rId41"/>
  </p:sldIdLst>
  <p:sldSz cx="9144000" cy="5143500" type="screen16x9"/>
  <p:notesSz cx="6858000" cy="9144000"/>
  <p:embeddedFontLst>
    <p:embeddedFont>
      <p:font typeface="Poppins" panose="00000500000000000000" pitchFamily="2" charset="0"/>
      <p:regular r:id="rId43"/>
      <p:bold r:id="rId44"/>
      <p:italic r:id="rId45"/>
      <p:boldItalic r:id="rId46"/>
    </p:embeddedFont>
    <p:embeddedFont>
      <p:font typeface="Poppins SemiBold" panose="000007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602"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Train</c:v>
                </c:pt>
              </c:strCache>
            </c:strRef>
          </c:tx>
          <c:spPr>
            <a:solidFill>
              <a:srgbClr val="00B0F0"/>
            </a:solidFill>
            <a:ln>
              <a:noFill/>
            </a:ln>
            <a:effectLst/>
          </c:spPr>
          <c:invertIfNegative val="0"/>
          <c:cat>
            <c:strRef>
              <c:f>Sheet1!$A$2</c:f>
              <c:strCache>
                <c:ptCount val="1"/>
                <c:pt idx="0">
                  <c:v>Set</c:v>
                </c:pt>
              </c:strCache>
            </c:strRef>
          </c:cat>
          <c:val>
            <c:numRef>
              <c:f>Sheet1!$B$2</c:f>
              <c:numCache>
                <c:formatCode>General</c:formatCode>
                <c:ptCount val="1"/>
                <c:pt idx="0">
                  <c:v>6840</c:v>
                </c:pt>
              </c:numCache>
            </c:numRef>
          </c:val>
          <c:extLst>
            <c:ext xmlns:c16="http://schemas.microsoft.com/office/drawing/2014/chart" uri="{C3380CC4-5D6E-409C-BE32-E72D297353CC}">
              <c16:uniqueId val="{00000000-2B8E-4490-8329-02300ED73E99}"/>
            </c:ext>
          </c:extLst>
        </c:ser>
        <c:ser>
          <c:idx val="1"/>
          <c:order val="1"/>
          <c:tx>
            <c:strRef>
              <c:f>Sheet1!$C$1</c:f>
              <c:strCache>
                <c:ptCount val="1"/>
                <c:pt idx="0">
                  <c:v>Validation</c:v>
                </c:pt>
              </c:strCache>
            </c:strRef>
          </c:tx>
          <c:spPr>
            <a:solidFill>
              <a:srgbClr val="00B050"/>
            </a:solidFill>
            <a:ln>
              <a:noFill/>
            </a:ln>
            <a:effectLst/>
          </c:spPr>
          <c:invertIfNegative val="0"/>
          <c:cat>
            <c:strRef>
              <c:f>Sheet1!$A$2</c:f>
              <c:strCache>
                <c:ptCount val="1"/>
                <c:pt idx="0">
                  <c:v>Set</c:v>
                </c:pt>
              </c:strCache>
            </c:strRef>
          </c:cat>
          <c:val>
            <c:numRef>
              <c:f>Sheet1!$C$2</c:f>
              <c:numCache>
                <c:formatCode>General</c:formatCode>
                <c:ptCount val="1"/>
                <c:pt idx="0">
                  <c:v>761</c:v>
                </c:pt>
              </c:numCache>
            </c:numRef>
          </c:val>
          <c:extLst>
            <c:ext xmlns:c16="http://schemas.microsoft.com/office/drawing/2014/chart" uri="{C3380CC4-5D6E-409C-BE32-E72D297353CC}">
              <c16:uniqueId val="{00000001-2B8E-4490-8329-02300ED73E99}"/>
            </c:ext>
          </c:extLst>
        </c:ser>
        <c:ser>
          <c:idx val="2"/>
          <c:order val="2"/>
          <c:tx>
            <c:strRef>
              <c:f>Sheet1!$D$1</c:f>
              <c:strCache>
                <c:ptCount val="1"/>
                <c:pt idx="0">
                  <c:v>test</c:v>
                </c:pt>
              </c:strCache>
            </c:strRef>
          </c:tx>
          <c:spPr>
            <a:solidFill>
              <a:srgbClr val="FFC000"/>
            </a:solidFill>
            <a:ln>
              <a:noFill/>
            </a:ln>
            <a:effectLst/>
          </c:spPr>
          <c:invertIfNegative val="0"/>
          <c:cat>
            <c:strRef>
              <c:f>Sheet1!$A$2</c:f>
              <c:strCache>
                <c:ptCount val="1"/>
                <c:pt idx="0">
                  <c:v>Set</c:v>
                </c:pt>
              </c:strCache>
            </c:strRef>
          </c:cat>
          <c:val>
            <c:numRef>
              <c:f>Sheet1!$D$2</c:f>
              <c:numCache>
                <c:formatCode>General</c:formatCode>
                <c:ptCount val="1"/>
                <c:pt idx="0">
                  <c:v>845</c:v>
                </c:pt>
              </c:numCache>
            </c:numRef>
          </c:val>
          <c:extLst>
            <c:ext xmlns:c16="http://schemas.microsoft.com/office/drawing/2014/chart" uri="{C3380CC4-5D6E-409C-BE32-E72D297353CC}">
              <c16:uniqueId val="{00000002-2B8E-4490-8329-02300ED73E99}"/>
            </c:ext>
          </c:extLst>
        </c:ser>
        <c:dLbls>
          <c:showLegendKey val="0"/>
          <c:showVal val="0"/>
          <c:showCatName val="0"/>
          <c:showSerName val="0"/>
          <c:showPercent val="0"/>
          <c:showBubbleSize val="0"/>
        </c:dLbls>
        <c:gapWidth val="219"/>
        <c:overlap val="-27"/>
        <c:axId val="1578933504"/>
        <c:axId val="1578947232"/>
      </c:barChart>
      <c:catAx>
        <c:axId val="157893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8947232"/>
        <c:crosses val="autoZero"/>
        <c:auto val="1"/>
        <c:lblAlgn val="ctr"/>
        <c:lblOffset val="100"/>
        <c:noMultiLvlLbl val="0"/>
      </c:catAx>
      <c:valAx>
        <c:axId val="157894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8933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9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58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43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478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90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17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025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897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7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802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603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1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322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07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45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334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849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23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4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201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988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44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45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486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480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3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42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310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8241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22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4963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8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46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8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48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29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c5ce8d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c5ce8d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22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kaggle.com/datasets/ikarus777/best-artworks-of-all-time"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pm"/></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Deep Learning &amp; Application’s Project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it" sz="1800" dirty="0">
                <a:solidFill>
                  <a:srgbClr val="666666"/>
                </a:solidFill>
                <a:latin typeface="Poppins"/>
                <a:ea typeface="Poppins"/>
                <a:cs typeface="Poppins"/>
                <a:sym typeface="Poppins"/>
              </a:rPr>
              <a:t>Zedda Luca Fadda Massimiliano</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Batch Norm layer</a:t>
            </a:r>
            <a:endParaRPr lang="en-US" sz="2400" dirty="0"/>
          </a:p>
        </p:txBody>
      </p:sp>
      <p:sp>
        <p:nvSpPr>
          <p:cNvPr id="61" name="Google Shape;61;p14"/>
          <p:cNvSpPr txBox="1">
            <a:spLocks noGrp="1"/>
          </p:cNvSpPr>
          <p:nvPr>
            <p:ph type="subTitle" idx="1"/>
          </p:nvPr>
        </p:nvSpPr>
        <p:spPr>
          <a:xfrm>
            <a:off x="169498" y="1138675"/>
            <a:ext cx="5074447" cy="153525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batch normalization è una tecnica utilizzata per migliorare l'addestramento di una rete neurale. Il suo scopo è quello di normalizzare i valori di attivazione dei neuroni in una determinata camada, al fine di rendere più stabile e veloce l'addestramento della rete.</a:t>
            </a:r>
          </a:p>
        </p:txBody>
      </p:sp>
      <p:sp>
        <p:nvSpPr>
          <p:cNvPr id="5" name="Google Shape;61;p14">
            <a:extLst>
              <a:ext uri="{FF2B5EF4-FFF2-40B4-BE49-F238E27FC236}">
                <a16:creationId xmlns:a16="http://schemas.microsoft.com/office/drawing/2014/main" id="{410FB125-268D-2BAB-12B2-9E38BFF93741}"/>
              </a:ext>
            </a:extLst>
          </p:cNvPr>
          <p:cNvSpPr txBox="1">
            <a:spLocks/>
          </p:cNvSpPr>
          <p:nvPr/>
        </p:nvSpPr>
        <p:spPr>
          <a:xfrm>
            <a:off x="311700" y="2925092"/>
            <a:ext cx="5074447" cy="16642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pic>
        <p:nvPicPr>
          <p:cNvPr id="3" name="Picture 2" descr="Diagram&#10;&#10;Description automatically generated">
            <a:extLst>
              <a:ext uri="{FF2B5EF4-FFF2-40B4-BE49-F238E27FC236}">
                <a16:creationId xmlns:a16="http://schemas.microsoft.com/office/drawing/2014/main" id="{2A5A9818-BB90-E92F-9A27-1C59778F88E7}"/>
              </a:ext>
            </a:extLst>
          </p:cNvPr>
          <p:cNvPicPr>
            <a:picLocks noChangeAspect="1"/>
          </p:cNvPicPr>
          <p:nvPr/>
        </p:nvPicPr>
        <p:blipFill>
          <a:blip r:embed="rId4"/>
          <a:stretch>
            <a:fillRect/>
          </a:stretch>
        </p:blipFill>
        <p:spPr>
          <a:xfrm>
            <a:off x="5680862" y="1185102"/>
            <a:ext cx="3060857" cy="3479979"/>
          </a:xfrm>
          <a:prstGeom prst="rect">
            <a:avLst/>
          </a:prstGeom>
        </p:spPr>
      </p:pic>
    </p:spTree>
    <p:extLst>
      <p:ext uri="{BB962C8B-B14F-4D97-AF65-F5344CB8AC3E}">
        <p14:creationId xmlns:p14="http://schemas.microsoft.com/office/powerpoint/2010/main" val="963117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[02]Residual networks</a:t>
            </a:r>
            <a:endParaRPr dirty="0"/>
          </a:p>
        </p:txBody>
      </p:sp>
    </p:spTree>
    <p:extLst>
      <p:ext uri="{BB962C8B-B14F-4D97-AF65-F5344CB8AC3E}">
        <p14:creationId xmlns:p14="http://schemas.microsoft.com/office/powerpoint/2010/main" val="3891656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Residual Networks</a:t>
            </a:r>
            <a:endParaRPr lang="en-US" sz="2400" dirty="0"/>
          </a:p>
        </p:txBody>
      </p:sp>
      <p:sp>
        <p:nvSpPr>
          <p:cNvPr id="61" name="Google Shape;61;p14"/>
          <p:cNvSpPr txBox="1">
            <a:spLocks noGrp="1"/>
          </p:cNvSpPr>
          <p:nvPr>
            <p:ph type="subTitle" idx="1"/>
          </p:nvPr>
        </p:nvSpPr>
        <p:spPr>
          <a:xfrm>
            <a:off x="311701" y="1414033"/>
            <a:ext cx="5742736" cy="1433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b="0" i="0" u="none" strike="noStrike" dirty="0">
                <a:solidFill>
                  <a:srgbClr val="666666"/>
                </a:solidFill>
                <a:effectLst/>
                <a:latin typeface="Poppins" panose="00000500000000000000" pitchFamily="2" charset="0"/>
              </a:rPr>
              <a:t>Una delle sfide principali nell'addestramento di una rete neurale profonda è il fenomeno dell' exploding o del vanishing gradient. Il gradiente è il valore che indica la pendenza della loss rispetto ai pesi della rete.</a:t>
            </a:r>
            <a:endParaRPr lang="it-IT" sz="1400" dirty="0"/>
          </a:p>
        </p:txBody>
      </p:sp>
      <p:pic>
        <p:nvPicPr>
          <p:cNvPr id="5" name="Picture 4" descr="Diagram&#10;&#10;Description automatically generated">
            <a:extLst>
              <a:ext uri="{FF2B5EF4-FFF2-40B4-BE49-F238E27FC236}">
                <a16:creationId xmlns:a16="http://schemas.microsoft.com/office/drawing/2014/main" id="{705133AD-7969-7983-059D-D6841D297226}"/>
              </a:ext>
            </a:extLst>
          </p:cNvPr>
          <p:cNvPicPr>
            <a:picLocks noChangeAspect="1"/>
          </p:cNvPicPr>
          <p:nvPr/>
        </p:nvPicPr>
        <p:blipFill>
          <a:blip r:embed="rId4"/>
          <a:stretch>
            <a:fillRect/>
          </a:stretch>
        </p:blipFill>
        <p:spPr>
          <a:xfrm>
            <a:off x="6317673" y="1772808"/>
            <a:ext cx="2768370" cy="1597884"/>
          </a:xfrm>
          <a:prstGeom prst="rect">
            <a:avLst/>
          </a:prstGeom>
        </p:spPr>
      </p:pic>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311701" y="3208196"/>
            <a:ext cx="5742736" cy="14330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Durante l'addestramento, i pesi vengono aggiornati in base al gradiente per ridurre la funzione di loss. Tuttavia, se i pesi diventano troppo grandi, il gradiente può diventare troppo piccolo, causando un rallentamento dell'apprendimento o addirittura un arresto.</a:t>
            </a:r>
          </a:p>
        </p:txBody>
      </p:sp>
    </p:spTree>
    <p:extLst>
      <p:ext uri="{BB962C8B-B14F-4D97-AF65-F5344CB8AC3E}">
        <p14:creationId xmlns:p14="http://schemas.microsoft.com/office/powerpoint/2010/main" val="2415858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Residual Networks</a:t>
            </a:r>
            <a:endParaRPr lang="en-US" sz="2400" dirty="0"/>
          </a:p>
        </p:txBody>
      </p:sp>
      <p:sp>
        <p:nvSpPr>
          <p:cNvPr id="61" name="Google Shape;61;p14"/>
          <p:cNvSpPr txBox="1">
            <a:spLocks noGrp="1"/>
          </p:cNvSpPr>
          <p:nvPr>
            <p:ph type="subTitle" idx="1"/>
          </p:nvPr>
        </p:nvSpPr>
        <p:spPr>
          <a:xfrm>
            <a:off x="169498" y="2149627"/>
            <a:ext cx="5742736" cy="143307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IT" sz="1400" b="0" i="0" u="none" strike="noStrike" dirty="0">
                <a:solidFill>
                  <a:srgbClr val="666666"/>
                </a:solidFill>
                <a:effectLst/>
                <a:latin typeface="Poppins" panose="00000500000000000000" pitchFamily="2" charset="0"/>
              </a:rPr>
              <a:t>Le ResNet hanno introdotto una soluzione a questo problema, utilizzando una costruzione chiamata "skip connection". Invece di far passare tutto il segnale attraverso una pila di layer, una porzione del segnale originale viene aggiunta direttamente all'output di un layer, bypassando così gli strati intermedi.</a:t>
            </a:r>
          </a:p>
        </p:txBody>
      </p:sp>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169498" y="3623400"/>
            <a:ext cx="5742736" cy="14330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Ciò consente di mantenere il segnale originale intatto e di evitare che si perda troppa informazione nei livelli intermedi, riducendo il rischio di exploding o vanishing gradient.</a:t>
            </a:r>
          </a:p>
          <a:p>
            <a:pPr marL="0" indent="0" algn="l"/>
            <a:endParaRPr lang="it-IT" sz="1400" dirty="0">
              <a:solidFill>
                <a:srgbClr val="666666"/>
              </a:solidFill>
              <a:latin typeface="Poppins" panose="00000500000000000000" pitchFamily="2" charset="0"/>
            </a:endParaRPr>
          </a:p>
        </p:txBody>
      </p:sp>
      <p:pic>
        <p:nvPicPr>
          <p:cNvPr id="3" name="Picture 2" descr="A picture containing text&#10;&#10;Description automatically generated">
            <a:extLst>
              <a:ext uri="{FF2B5EF4-FFF2-40B4-BE49-F238E27FC236}">
                <a16:creationId xmlns:a16="http://schemas.microsoft.com/office/drawing/2014/main" id="{9396D360-B80F-081F-1D37-1F05C99541B4}"/>
              </a:ext>
            </a:extLst>
          </p:cNvPr>
          <p:cNvPicPr>
            <a:picLocks noChangeAspect="1"/>
          </p:cNvPicPr>
          <p:nvPr/>
        </p:nvPicPr>
        <p:blipFill>
          <a:blip r:embed="rId4"/>
          <a:stretch>
            <a:fillRect/>
          </a:stretch>
        </p:blipFill>
        <p:spPr>
          <a:xfrm>
            <a:off x="4786744" y="803562"/>
            <a:ext cx="4187757" cy="1346065"/>
          </a:xfrm>
          <a:prstGeom prst="rect">
            <a:avLst/>
          </a:prstGeom>
        </p:spPr>
      </p:pic>
    </p:spTree>
    <p:extLst>
      <p:ext uri="{BB962C8B-B14F-4D97-AF65-F5344CB8AC3E}">
        <p14:creationId xmlns:p14="http://schemas.microsoft.com/office/powerpoint/2010/main" val="955949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Quale ResNet e perchè</a:t>
            </a:r>
            <a:endParaRPr lang="en-US" sz="2400" dirty="0"/>
          </a:p>
        </p:txBody>
      </p:sp>
      <p:sp>
        <p:nvSpPr>
          <p:cNvPr id="61" name="Google Shape;61;p14"/>
          <p:cNvSpPr txBox="1">
            <a:spLocks noGrp="1"/>
          </p:cNvSpPr>
          <p:nvPr>
            <p:ph type="subTitle" idx="1"/>
          </p:nvPr>
        </p:nvSpPr>
        <p:spPr>
          <a:xfrm>
            <a:off x="169498" y="1138675"/>
            <a:ext cx="5742736" cy="1433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b="0" i="0" u="none" strike="noStrike" dirty="0">
                <a:solidFill>
                  <a:srgbClr val="666666"/>
                </a:solidFill>
                <a:effectLst/>
                <a:latin typeface="Poppins" panose="00000500000000000000" pitchFamily="2" charset="0"/>
              </a:rPr>
              <a:t>Le ResNet vengono introdotte nel 2015 con le versioni a 18 e 34 layer, successivamente nel 2016 vengono introdotte le versioni a 50, 101 e 151 layer. </a:t>
            </a:r>
            <a:r>
              <a:rPr lang="it-IT" sz="1400" dirty="0">
                <a:solidFill>
                  <a:srgbClr val="666666"/>
                </a:solidFill>
                <a:latin typeface="Poppins" panose="00000500000000000000" pitchFamily="2" charset="0"/>
              </a:rPr>
              <a:t>La differenza principale che distingue i diversi modelli è il numero di layer. Ma non solo.</a:t>
            </a:r>
            <a:endParaRPr lang="it-IT" sz="1400" b="0" i="0" u="none" strike="noStrike" dirty="0">
              <a:solidFill>
                <a:srgbClr val="666666"/>
              </a:solidFill>
              <a:effectLst/>
              <a:latin typeface="Poppins" panose="00000500000000000000" pitchFamily="2" charset="0"/>
            </a:endParaRPr>
          </a:p>
        </p:txBody>
      </p:sp>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169498" y="3623400"/>
            <a:ext cx="5742736" cy="14330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Come possibile osservare dalla figura esempio ciò che varia dalle architetture con 50 layers o più rispetto alle altre è la composizione degli stessi layer ovvero l’utilizzo dei bottleneck layers </a:t>
            </a:r>
          </a:p>
          <a:p>
            <a:pPr marL="0" indent="0" algn="l"/>
            <a:endParaRPr lang="it-IT" sz="1400" dirty="0">
              <a:solidFill>
                <a:srgbClr val="666666"/>
              </a:solidFill>
              <a:latin typeface="Poppins" panose="00000500000000000000" pitchFamily="2" charset="0"/>
            </a:endParaRPr>
          </a:p>
        </p:txBody>
      </p:sp>
      <p:pic>
        <p:nvPicPr>
          <p:cNvPr id="6" name="Picture 5" descr="Table&#10;&#10;Description automatically generated">
            <a:extLst>
              <a:ext uri="{FF2B5EF4-FFF2-40B4-BE49-F238E27FC236}">
                <a16:creationId xmlns:a16="http://schemas.microsoft.com/office/drawing/2014/main" id="{111F684D-A8CC-B6BE-B19B-CD135E592A41}"/>
              </a:ext>
            </a:extLst>
          </p:cNvPr>
          <p:cNvPicPr>
            <a:picLocks noChangeAspect="1"/>
          </p:cNvPicPr>
          <p:nvPr/>
        </p:nvPicPr>
        <p:blipFill>
          <a:blip r:embed="rId4"/>
          <a:stretch>
            <a:fillRect/>
          </a:stretch>
        </p:blipFill>
        <p:spPr>
          <a:xfrm>
            <a:off x="1185795" y="2258092"/>
            <a:ext cx="6772410" cy="1049145"/>
          </a:xfrm>
          <a:prstGeom prst="rect">
            <a:avLst/>
          </a:prstGeom>
        </p:spPr>
      </p:pic>
    </p:spTree>
    <p:extLst>
      <p:ext uri="{BB962C8B-B14F-4D97-AF65-F5344CB8AC3E}">
        <p14:creationId xmlns:p14="http://schemas.microsoft.com/office/powerpoint/2010/main" val="3225772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Quale ResNet e perchè: Bottleneck layers</a:t>
            </a:r>
            <a:endParaRPr lang="en-US" sz="2400" dirty="0"/>
          </a:p>
        </p:txBody>
      </p:sp>
      <p:sp>
        <p:nvSpPr>
          <p:cNvPr id="61" name="Google Shape;61;p14"/>
          <p:cNvSpPr txBox="1">
            <a:spLocks noGrp="1"/>
          </p:cNvSpPr>
          <p:nvPr>
            <p:ph type="subTitle" idx="1"/>
          </p:nvPr>
        </p:nvSpPr>
        <p:spPr>
          <a:xfrm>
            <a:off x="169498" y="1138675"/>
            <a:ext cx="5742736" cy="1433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b="0" i="0" u="none" strike="noStrike" dirty="0">
                <a:solidFill>
                  <a:srgbClr val="666666"/>
                </a:solidFill>
                <a:effectLst/>
                <a:latin typeface="Poppins" panose="00000500000000000000" pitchFamily="2" charset="0"/>
              </a:rPr>
              <a:t>Lo scopo dei bolleneck layers è quello di ridurre la complessità di un modello riducendo il numero di parametri richiesti e dunque diminuendo il rischio di overfitting. Grarantendo comunque la possibilità di apprendere fetures complesse</a:t>
            </a:r>
          </a:p>
          <a:p>
            <a:pPr marL="0" lvl="0" indent="0" algn="l" rtl="0">
              <a:spcBef>
                <a:spcPts val="0"/>
              </a:spcBef>
              <a:spcAft>
                <a:spcPts val="0"/>
              </a:spcAft>
              <a:buNone/>
            </a:pPr>
            <a:endParaRPr lang="it-IT" sz="1400" dirty="0">
              <a:solidFill>
                <a:srgbClr val="666666"/>
              </a:solidFill>
              <a:latin typeface="Poppins" panose="00000500000000000000" pitchFamily="2" charset="0"/>
            </a:endParaRPr>
          </a:p>
        </p:txBody>
      </p:sp>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169498" y="3623400"/>
            <a:ext cx="5742736" cy="14330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Nello specifico in figura viene mostrata la differenza tra layer classico appartenente alle ResNet 18/32 e i bottleneck layer</a:t>
            </a:r>
          </a:p>
          <a:p>
            <a:pPr marL="0" indent="0" algn="l"/>
            <a:endParaRPr lang="it-IT" sz="1400" dirty="0">
              <a:solidFill>
                <a:srgbClr val="666666"/>
              </a:solidFill>
              <a:latin typeface="Poppins" panose="00000500000000000000" pitchFamily="2" charset="0"/>
            </a:endParaRPr>
          </a:p>
        </p:txBody>
      </p:sp>
      <p:pic>
        <p:nvPicPr>
          <p:cNvPr id="9" name="Picture 8" descr="Diagram&#10;&#10;Description automatically generated">
            <a:extLst>
              <a:ext uri="{FF2B5EF4-FFF2-40B4-BE49-F238E27FC236}">
                <a16:creationId xmlns:a16="http://schemas.microsoft.com/office/drawing/2014/main" id="{7CBE7401-BBD9-9570-1148-0355E7E0BCC1}"/>
              </a:ext>
            </a:extLst>
          </p:cNvPr>
          <p:cNvPicPr>
            <a:picLocks noChangeAspect="1"/>
          </p:cNvPicPr>
          <p:nvPr/>
        </p:nvPicPr>
        <p:blipFill>
          <a:blip r:embed="rId4"/>
          <a:stretch>
            <a:fillRect/>
          </a:stretch>
        </p:blipFill>
        <p:spPr>
          <a:xfrm>
            <a:off x="5056908" y="2166596"/>
            <a:ext cx="3854835" cy="1456804"/>
          </a:xfrm>
          <a:prstGeom prst="rect">
            <a:avLst/>
          </a:prstGeom>
        </p:spPr>
      </p:pic>
    </p:spTree>
    <p:extLst>
      <p:ext uri="{BB962C8B-B14F-4D97-AF65-F5344CB8AC3E}">
        <p14:creationId xmlns:p14="http://schemas.microsoft.com/office/powerpoint/2010/main" val="3951099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Schema diverse architetture di ResNet</a:t>
            </a:r>
            <a:endParaRPr lang="en-US" sz="2400" dirty="0"/>
          </a:p>
        </p:txBody>
      </p:sp>
      <p:pic>
        <p:nvPicPr>
          <p:cNvPr id="5" name="Picture 4">
            <a:extLst>
              <a:ext uri="{FF2B5EF4-FFF2-40B4-BE49-F238E27FC236}">
                <a16:creationId xmlns:a16="http://schemas.microsoft.com/office/drawing/2014/main" id="{2C010640-6BBC-5B2E-A7D7-9AEFA8C3AC2F}"/>
              </a:ext>
            </a:extLst>
          </p:cNvPr>
          <p:cNvPicPr>
            <a:picLocks noChangeAspect="1"/>
          </p:cNvPicPr>
          <p:nvPr/>
        </p:nvPicPr>
        <p:blipFill>
          <a:blip r:embed="rId4"/>
          <a:stretch>
            <a:fillRect/>
          </a:stretch>
        </p:blipFill>
        <p:spPr>
          <a:xfrm>
            <a:off x="619091" y="1295400"/>
            <a:ext cx="7905818" cy="3530590"/>
          </a:xfrm>
          <a:prstGeom prst="rect">
            <a:avLst/>
          </a:prstGeom>
        </p:spPr>
      </p:pic>
    </p:spTree>
    <p:extLst>
      <p:ext uri="{BB962C8B-B14F-4D97-AF65-F5344CB8AC3E}">
        <p14:creationId xmlns:p14="http://schemas.microsoft.com/office/powerpoint/2010/main" val="476977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[03]Analisi Dataset</a:t>
            </a:r>
            <a:endParaRPr dirty="0"/>
          </a:p>
        </p:txBody>
      </p:sp>
    </p:spTree>
    <p:extLst>
      <p:ext uri="{BB962C8B-B14F-4D97-AF65-F5344CB8AC3E}">
        <p14:creationId xmlns:p14="http://schemas.microsoft.com/office/powerpoint/2010/main" val="160566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Dataset</a:t>
            </a:r>
            <a:endParaRPr lang="en-US" sz="2400" dirty="0"/>
          </a:p>
        </p:txBody>
      </p:sp>
      <p:pic>
        <p:nvPicPr>
          <p:cNvPr id="9" name="Picture 8" descr="A picture containing text, book&#10;&#10;Description automatically generated">
            <a:extLst>
              <a:ext uri="{FF2B5EF4-FFF2-40B4-BE49-F238E27FC236}">
                <a16:creationId xmlns:a16="http://schemas.microsoft.com/office/drawing/2014/main" id="{6251E85D-A960-08E0-9B75-944D2D1E80B5}"/>
              </a:ext>
            </a:extLst>
          </p:cNvPr>
          <p:cNvPicPr>
            <a:picLocks noChangeAspect="1"/>
          </p:cNvPicPr>
          <p:nvPr/>
        </p:nvPicPr>
        <p:blipFill>
          <a:blip r:embed="rId4"/>
          <a:stretch>
            <a:fillRect/>
          </a:stretch>
        </p:blipFill>
        <p:spPr>
          <a:xfrm>
            <a:off x="6257877" y="554180"/>
            <a:ext cx="2574423" cy="3252355"/>
          </a:xfrm>
          <a:prstGeom prst="rect">
            <a:avLst/>
          </a:prstGeom>
        </p:spPr>
      </p:pic>
      <p:sp>
        <p:nvSpPr>
          <p:cNvPr id="10" name="Google Shape;61;p14">
            <a:extLst>
              <a:ext uri="{FF2B5EF4-FFF2-40B4-BE49-F238E27FC236}">
                <a16:creationId xmlns:a16="http://schemas.microsoft.com/office/drawing/2014/main" id="{AA92C528-AD7F-2EBB-F86E-D530D3DF9425}"/>
              </a:ext>
            </a:extLst>
          </p:cNvPr>
          <p:cNvSpPr txBox="1">
            <a:spLocks noGrp="1"/>
          </p:cNvSpPr>
          <p:nvPr>
            <p:ph type="subTitle" idx="1"/>
          </p:nvPr>
        </p:nvSpPr>
        <p:spPr>
          <a:xfrm>
            <a:off x="169498" y="1138676"/>
            <a:ext cx="5742736" cy="157681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dataset  ‘</a:t>
            </a:r>
            <a:r>
              <a:rPr lang="en-US" sz="1400" dirty="0">
                <a:solidFill>
                  <a:srgbClr val="666666"/>
                </a:solidFill>
                <a:latin typeface="Poppins" panose="00000500000000000000" pitchFamily="2" charset="0"/>
              </a:rPr>
              <a:t>Best Artworks of All Time’ </a:t>
            </a:r>
            <a:r>
              <a:rPr lang="en-US" sz="1400" dirty="0" err="1">
                <a:solidFill>
                  <a:srgbClr val="666666"/>
                </a:solidFill>
                <a:latin typeface="Poppins" panose="00000500000000000000" pitchFamily="2" charset="0"/>
              </a:rPr>
              <a:t>reperibile</a:t>
            </a:r>
            <a:r>
              <a:rPr lang="en-US" sz="1400" dirty="0">
                <a:solidFill>
                  <a:srgbClr val="666666"/>
                </a:solidFill>
                <a:latin typeface="Poppins" panose="00000500000000000000" pitchFamily="2" charset="0"/>
              </a:rPr>
              <a:t> al link </a:t>
            </a:r>
          </a:p>
          <a:p>
            <a:pPr marL="0" lvl="0" indent="0" algn="l" rtl="0">
              <a:spcBef>
                <a:spcPts val="0"/>
              </a:spcBef>
              <a:spcAft>
                <a:spcPts val="0"/>
              </a:spcAft>
              <a:buNone/>
            </a:pPr>
            <a:r>
              <a:rPr lang="it-IT" sz="1200" dirty="0">
                <a:solidFill>
                  <a:srgbClr val="666666"/>
                </a:solidFill>
                <a:latin typeface="Poppins" panose="00000500000000000000" pitchFamily="2" charset="0"/>
                <a:hlinkClick r:id="rId5"/>
              </a:rPr>
              <a:t>https://www.kaggle.com/datasets/ikarus777/best-artworks-of-all-time</a:t>
            </a:r>
            <a:endParaRPr lang="en-US" sz="1200" dirty="0">
              <a:solidFill>
                <a:srgbClr val="666666"/>
              </a:solidFill>
              <a:latin typeface="Poppins" panose="00000500000000000000" pitchFamily="2" charset="0"/>
            </a:endParaRPr>
          </a:p>
          <a:p>
            <a:pPr marL="0" lvl="0" indent="0" algn="l" rtl="0">
              <a:spcBef>
                <a:spcPts val="0"/>
              </a:spcBef>
              <a:spcAft>
                <a:spcPts val="0"/>
              </a:spcAft>
              <a:buNone/>
            </a:pPr>
            <a:endParaRPr lang="it-IT" sz="1400" dirty="0">
              <a:solidFill>
                <a:srgbClr val="666666"/>
              </a:solidFill>
              <a:latin typeface="Poppins" panose="00000500000000000000" pitchFamily="2" charset="0"/>
            </a:endParaRPr>
          </a:p>
          <a:p>
            <a:pPr marL="0" lvl="0" indent="0" algn="l" rtl="0">
              <a:spcBef>
                <a:spcPts val="0"/>
              </a:spcBef>
              <a:spcAft>
                <a:spcPts val="0"/>
              </a:spcAft>
              <a:buNone/>
            </a:pPr>
            <a:r>
              <a:rPr lang="it-IT" sz="1400" dirty="0">
                <a:solidFill>
                  <a:srgbClr val="666666"/>
                </a:solidFill>
                <a:latin typeface="Poppins" panose="00000500000000000000" pitchFamily="2" charset="0"/>
              </a:rPr>
              <a:t>E’ un dataset che comprende immagini relative alle opere di 50 artisti tra i più influenti della storia</a:t>
            </a:r>
          </a:p>
        </p:txBody>
      </p:sp>
      <p:sp>
        <p:nvSpPr>
          <p:cNvPr id="11" name="Google Shape;61;p14">
            <a:extLst>
              <a:ext uri="{FF2B5EF4-FFF2-40B4-BE49-F238E27FC236}">
                <a16:creationId xmlns:a16="http://schemas.microsoft.com/office/drawing/2014/main" id="{8F6DB395-67CF-CBF5-83F6-1DA79C88A007}"/>
              </a:ext>
            </a:extLst>
          </p:cNvPr>
          <p:cNvSpPr txBox="1">
            <a:spLocks/>
          </p:cNvSpPr>
          <p:nvPr/>
        </p:nvSpPr>
        <p:spPr>
          <a:xfrm>
            <a:off x="6390188" y="3829049"/>
            <a:ext cx="2574423" cy="55245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SemiBold" panose="00000700000000000000" pitchFamily="2" charset="0"/>
                <a:cs typeface="Poppins SemiBold" panose="00000700000000000000" pitchFamily="2" charset="0"/>
              </a:rPr>
              <a:t>Opera:  Studenti magistrali</a:t>
            </a:r>
          </a:p>
          <a:p>
            <a:pPr marL="0" indent="0" algn="l"/>
            <a:r>
              <a:rPr lang="it-IT" sz="1400" dirty="0">
                <a:solidFill>
                  <a:srgbClr val="666666"/>
                </a:solidFill>
                <a:latin typeface="Poppins SemiBold" panose="00000700000000000000" pitchFamily="2" charset="0"/>
                <a:cs typeface="Poppins SemiBold" panose="00000700000000000000" pitchFamily="2" charset="0"/>
              </a:rPr>
              <a:t>Autore:  Vincent Van Gogh</a:t>
            </a:r>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79389" y="2628040"/>
            <a:ext cx="5742736" cy="2380377"/>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Essendo l’obbiettivo del progetto un processo di classificazione dell’autore dell’opera mediante un approccio di Deep learning è necessario predisporre l’intero processo in due macro fasi:</a:t>
            </a:r>
          </a:p>
          <a:p>
            <a:pPr marL="0" indent="0" algn="l"/>
            <a:r>
              <a:rPr lang="it-IT" sz="1400" dirty="0">
                <a:solidFill>
                  <a:srgbClr val="666666"/>
                </a:solidFill>
                <a:latin typeface="Poppins" panose="00000500000000000000" pitchFamily="2" charset="0"/>
              </a:rPr>
              <a:t>Addestramento e Analisi dei risultati</a:t>
            </a:r>
          </a:p>
          <a:p>
            <a:pPr marL="0" indent="0" algn="l"/>
            <a:endParaRPr lang="it-IT" sz="1400" dirty="0">
              <a:solidFill>
                <a:srgbClr val="666666"/>
              </a:solidFill>
              <a:latin typeface="Poppins" panose="00000500000000000000" pitchFamily="2" charset="0"/>
            </a:endParaRPr>
          </a:p>
          <a:p>
            <a:pPr marL="0" indent="0" algn="l"/>
            <a:r>
              <a:rPr lang="it-IT" sz="1400" dirty="0">
                <a:solidFill>
                  <a:srgbClr val="666666"/>
                </a:solidFill>
                <a:latin typeface="Poppins" panose="00000500000000000000" pitchFamily="2" charset="0"/>
              </a:rPr>
              <a:t>L’approccio proposto dunque è quello di dividere le immagini presenti nel dataset in 3 split seguendo le seguenti distribuzioni</a:t>
            </a:r>
          </a:p>
          <a:p>
            <a:pPr marL="0" indent="0" algn="l"/>
            <a:endParaRPr lang="it-IT" sz="1400" dirty="0">
              <a:solidFill>
                <a:srgbClr val="666666"/>
              </a:solidFill>
              <a:latin typeface="Poppins" panose="00000500000000000000" pitchFamily="2" charset="0"/>
            </a:endParaRPr>
          </a:p>
          <a:p>
            <a:pPr marL="0" indent="0" algn="l"/>
            <a:r>
              <a:rPr lang="it-IT" sz="1400" dirty="0">
                <a:solidFill>
                  <a:srgbClr val="666666"/>
                </a:solidFill>
                <a:latin typeface="Poppins" panose="00000500000000000000" pitchFamily="2" charset="0"/>
              </a:rPr>
              <a:t>80% Train set, 10% Validation set, 10% Test set</a:t>
            </a:r>
          </a:p>
        </p:txBody>
      </p:sp>
    </p:spTree>
    <p:extLst>
      <p:ext uri="{BB962C8B-B14F-4D97-AF65-F5344CB8AC3E}">
        <p14:creationId xmlns:p14="http://schemas.microsoft.com/office/powerpoint/2010/main" val="949182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Dataset distribuzione record nei set</a:t>
            </a:r>
            <a:endParaRPr lang="en-US" sz="2400" dirty="0"/>
          </a:p>
        </p:txBody>
      </p:sp>
      <p:pic>
        <p:nvPicPr>
          <p:cNvPr id="9" name="Picture 8" descr="A picture containing text, book&#10;&#10;Description automatically generated">
            <a:extLst>
              <a:ext uri="{FF2B5EF4-FFF2-40B4-BE49-F238E27FC236}">
                <a16:creationId xmlns:a16="http://schemas.microsoft.com/office/drawing/2014/main" id="{6251E85D-A960-08E0-9B75-944D2D1E80B5}"/>
              </a:ext>
            </a:extLst>
          </p:cNvPr>
          <p:cNvPicPr>
            <a:picLocks noChangeAspect="1"/>
          </p:cNvPicPr>
          <p:nvPr/>
        </p:nvPicPr>
        <p:blipFill>
          <a:blip r:embed="rId4"/>
          <a:stretch>
            <a:fillRect/>
          </a:stretch>
        </p:blipFill>
        <p:spPr>
          <a:xfrm rot="16200000">
            <a:off x="6222550" y="857817"/>
            <a:ext cx="2306112" cy="2913389"/>
          </a:xfrm>
          <a:prstGeom prst="rect">
            <a:avLst/>
          </a:prstGeom>
        </p:spPr>
      </p:pic>
      <p:sp>
        <p:nvSpPr>
          <p:cNvPr id="11" name="Google Shape;61;p14">
            <a:extLst>
              <a:ext uri="{FF2B5EF4-FFF2-40B4-BE49-F238E27FC236}">
                <a16:creationId xmlns:a16="http://schemas.microsoft.com/office/drawing/2014/main" id="{8F6DB395-67CF-CBF5-83F6-1DA79C88A007}"/>
              </a:ext>
            </a:extLst>
          </p:cNvPr>
          <p:cNvSpPr txBox="1">
            <a:spLocks/>
          </p:cNvSpPr>
          <p:nvPr/>
        </p:nvSpPr>
        <p:spPr>
          <a:xfrm>
            <a:off x="6390188" y="3829049"/>
            <a:ext cx="2574423" cy="55245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SemiBold" panose="00000700000000000000" pitchFamily="2" charset="0"/>
                <a:cs typeface="Poppins SemiBold" panose="00000700000000000000" pitchFamily="2" charset="0"/>
              </a:rPr>
              <a:t>Opera:  Studenti magistrali</a:t>
            </a:r>
          </a:p>
          <a:p>
            <a:pPr marL="0" indent="0" algn="l"/>
            <a:r>
              <a:rPr lang="it-IT" sz="1400" dirty="0">
                <a:solidFill>
                  <a:srgbClr val="666666"/>
                </a:solidFill>
                <a:latin typeface="Poppins SemiBold" panose="00000700000000000000" pitchFamily="2" charset="0"/>
                <a:cs typeface="Poppins SemiBold" panose="00000700000000000000" pitchFamily="2" charset="0"/>
              </a:rPr>
              <a:t>Autore:  Vincent Van Gogh</a:t>
            </a:r>
          </a:p>
        </p:txBody>
      </p:sp>
      <p:graphicFrame>
        <p:nvGraphicFramePr>
          <p:cNvPr id="7" name="Chart 6">
            <a:extLst>
              <a:ext uri="{FF2B5EF4-FFF2-40B4-BE49-F238E27FC236}">
                <a16:creationId xmlns:a16="http://schemas.microsoft.com/office/drawing/2014/main" id="{BD538C4F-9AB2-3FA2-F2E5-3981F6208D58}"/>
              </a:ext>
            </a:extLst>
          </p:cNvPr>
          <p:cNvGraphicFramePr/>
          <p:nvPr>
            <p:extLst>
              <p:ext uri="{D42A27DB-BD31-4B8C-83A1-F6EECF244321}">
                <p14:modId xmlns:p14="http://schemas.microsoft.com/office/powerpoint/2010/main" val="1334288001"/>
              </p:ext>
            </p:extLst>
          </p:nvPr>
        </p:nvGraphicFramePr>
        <p:xfrm>
          <a:off x="688397" y="1731815"/>
          <a:ext cx="3974526" cy="26496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2287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1" name="Google Shape;61;p14"/>
          <p:cNvSpPr txBox="1">
            <a:spLocks noGrp="1"/>
          </p:cNvSpPr>
          <p:nvPr>
            <p:ph type="subTitle" idx="1"/>
          </p:nvPr>
        </p:nvSpPr>
        <p:spPr>
          <a:xfrm>
            <a:off x="3598703" y="1002425"/>
            <a:ext cx="3550241" cy="42632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it-IT" dirty="0">
                <a:latin typeface="Poppins SemiBold" panose="00000700000000000000" pitchFamily="2" charset="0"/>
                <a:cs typeface="Poppins SemiBold" panose="00000700000000000000" pitchFamily="2" charset="0"/>
              </a:rPr>
              <a:t>01 </a:t>
            </a:r>
            <a:r>
              <a:rPr lang="it-IT" dirty="0">
                <a:latin typeface="Poppins" panose="00000500000000000000" pitchFamily="2" charset="0"/>
                <a:cs typeface="Poppins" panose="00000500000000000000" pitchFamily="2" charset="0"/>
              </a:rPr>
              <a:t>Analisi componenti base</a:t>
            </a:r>
            <a:endParaRPr dirty="0">
              <a:latin typeface="Poppins" panose="00000500000000000000" pitchFamily="2" charset="0"/>
              <a:cs typeface="Poppins" panose="00000500000000000000" pitchFamily="2" charset="0"/>
            </a:endParaRPr>
          </a:p>
        </p:txBody>
      </p:sp>
      <p:sp>
        <p:nvSpPr>
          <p:cNvPr id="2" name="Google Shape;61;p14">
            <a:extLst>
              <a:ext uri="{FF2B5EF4-FFF2-40B4-BE49-F238E27FC236}">
                <a16:creationId xmlns:a16="http://schemas.microsoft.com/office/drawing/2014/main" id="{DA7B91D2-81E1-C20E-0182-FCCB8C3466E3}"/>
              </a:ext>
            </a:extLst>
          </p:cNvPr>
          <p:cNvSpPr txBox="1">
            <a:spLocks/>
          </p:cNvSpPr>
          <p:nvPr/>
        </p:nvSpPr>
        <p:spPr>
          <a:xfrm>
            <a:off x="3598704" y="1549680"/>
            <a:ext cx="2628914"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dirty="0">
                <a:latin typeface="Poppins SemiBold" panose="00000700000000000000" pitchFamily="2" charset="0"/>
                <a:cs typeface="Poppins SemiBold" panose="00000700000000000000" pitchFamily="2" charset="0"/>
              </a:rPr>
              <a:t>02 </a:t>
            </a:r>
            <a:r>
              <a:rPr lang="it-IT" dirty="0">
                <a:latin typeface="Poppins" panose="00000500000000000000" pitchFamily="2" charset="0"/>
                <a:cs typeface="Poppins" panose="00000500000000000000" pitchFamily="2" charset="0"/>
              </a:rPr>
              <a:t>Residual networks</a:t>
            </a:r>
          </a:p>
        </p:txBody>
      </p:sp>
      <p:sp>
        <p:nvSpPr>
          <p:cNvPr id="3" name="Google Shape;61;p14">
            <a:extLst>
              <a:ext uri="{FF2B5EF4-FFF2-40B4-BE49-F238E27FC236}">
                <a16:creationId xmlns:a16="http://schemas.microsoft.com/office/drawing/2014/main" id="{5A9B088A-5194-0D53-BCC2-C46D80547841}"/>
              </a:ext>
            </a:extLst>
          </p:cNvPr>
          <p:cNvSpPr txBox="1">
            <a:spLocks/>
          </p:cNvSpPr>
          <p:nvPr/>
        </p:nvSpPr>
        <p:spPr>
          <a:xfrm>
            <a:off x="3598703" y="2094906"/>
            <a:ext cx="2628915"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dirty="0">
                <a:latin typeface="Poppins SemiBold" panose="00000700000000000000" pitchFamily="2" charset="0"/>
                <a:cs typeface="Poppins SemiBold" panose="00000700000000000000" pitchFamily="2" charset="0"/>
              </a:rPr>
              <a:t>03 </a:t>
            </a:r>
            <a:r>
              <a:rPr lang="it-IT" dirty="0">
                <a:latin typeface="Poppins" panose="00000500000000000000" pitchFamily="2" charset="0"/>
                <a:cs typeface="Poppins" panose="00000500000000000000" pitchFamily="2" charset="0"/>
              </a:rPr>
              <a:t>Analisi Dataset</a:t>
            </a:r>
          </a:p>
        </p:txBody>
      </p:sp>
      <p:sp>
        <p:nvSpPr>
          <p:cNvPr id="4" name="Google Shape;61;p14">
            <a:extLst>
              <a:ext uri="{FF2B5EF4-FFF2-40B4-BE49-F238E27FC236}">
                <a16:creationId xmlns:a16="http://schemas.microsoft.com/office/drawing/2014/main" id="{AE48B720-42C3-E7CC-0FED-D99410971373}"/>
              </a:ext>
            </a:extLst>
          </p:cNvPr>
          <p:cNvSpPr txBox="1">
            <a:spLocks/>
          </p:cNvSpPr>
          <p:nvPr/>
        </p:nvSpPr>
        <p:spPr>
          <a:xfrm>
            <a:off x="3598701" y="2640132"/>
            <a:ext cx="4561625"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dirty="0">
                <a:latin typeface="Poppins SemiBold" panose="00000700000000000000" pitchFamily="2" charset="0"/>
                <a:cs typeface="Poppins SemiBold" panose="00000700000000000000" pitchFamily="2" charset="0"/>
              </a:rPr>
              <a:t>04 </a:t>
            </a:r>
            <a:r>
              <a:rPr lang="it-IT" dirty="0">
                <a:latin typeface="Poppins" panose="00000500000000000000" pitchFamily="2" charset="0"/>
                <a:cs typeface="Poppins" panose="00000500000000000000" pitchFamily="2" charset="0"/>
              </a:rPr>
              <a:t>Iperparametri e scelte progettuali </a:t>
            </a:r>
          </a:p>
        </p:txBody>
      </p:sp>
      <p:sp>
        <p:nvSpPr>
          <p:cNvPr id="5" name="Google Shape;61;p14">
            <a:extLst>
              <a:ext uri="{FF2B5EF4-FFF2-40B4-BE49-F238E27FC236}">
                <a16:creationId xmlns:a16="http://schemas.microsoft.com/office/drawing/2014/main" id="{CBE9AED6-075A-D71B-647E-06521069BEDE}"/>
              </a:ext>
            </a:extLst>
          </p:cNvPr>
          <p:cNvSpPr txBox="1">
            <a:spLocks/>
          </p:cNvSpPr>
          <p:nvPr/>
        </p:nvSpPr>
        <p:spPr>
          <a:xfrm>
            <a:off x="3598700" y="3167496"/>
            <a:ext cx="4561625"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dirty="0">
                <a:latin typeface="Poppins SemiBold" panose="00000700000000000000" pitchFamily="2" charset="0"/>
                <a:cs typeface="Poppins SemiBold" panose="00000700000000000000" pitchFamily="2" charset="0"/>
              </a:rPr>
              <a:t>05 </a:t>
            </a:r>
            <a:r>
              <a:rPr lang="it-IT" dirty="0">
                <a:latin typeface="Poppins" panose="00000500000000000000" pitchFamily="2" charset="0"/>
                <a:cs typeface="Poppins" panose="00000500000000000000" pitchFamily="2" charset="0"/>
              </a:rPr>
              <a:t>Iperparametri e scelte progettuali </a:t>
            </a:r>
          </a:p>
        </p:txBody>
      </p:sp>
      <p:sp>
        <p:nvSpPr>
          <p:cNvPr id="6" name="Google Shape;61;p14">
            <a:extLst>
              <a:ext uri="{FF2B5EF4-FFF2-40B4-BE49-F238E27FC236}">
                <a16:creationId xmlns:a16="http://schemas.microsoft.com/office/drawing/2014/main" id="{36340E19-EDE7-B425-0003-444AF0DA071E}"/>
              </a:ext>
            </a:extLst>
          </p:cNvPr>
          <p:cNvSpPr txBox="1">
            <a:spLocks/>
          </p:cNvSpPr>
          <p:nvPr/>
        </p:nvSpPr>
        <p:spPr>
          <a:xfrm>
            <a:off x="3598699" y="3694860"/>
            <a:ext cx="4561625"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dirty="0">
                <a:latin typeface="Poppins SemiBold" panose="00000700000000000000" pitchFamily="2" charset="0"/>
                <a:cs typeface="Poppins SemiBold" panose="00000700000000000000" pitchFamily="2" charset="0"/>
              </a:rPr>
              <a:t>06 </a:t>
            </a:r>
            <a:r>
              <a:rPr lang="it-IT" dirty="0">
                <a:latin typeface="Poppins" panose="00000500000000000000" pitchFamily="2" charset="0"/>
                <a:cs typeface="Poppins" panose="00000500000000000000" pitchFamily="2" charset="0"/>
              </a:rPr>
              <a:t>Iperparametri e scelte progettuali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Data preprocessing e augmentation</a:t>
            </a:r>
            <a:endParaRPr lang="en-US" sz="2400" dirty="0"/>
          </a:p>
        </p:txBody>
      </p:sp>
      <p:pic>
        <p:nvPicPr>
          <p:cNvPr id="9" name="Picture 8" descr="A picture containing text, book&#10;&#10;Description automatically generated">
            <a:extLst>
              <a:ext uri="{FF2B5EF4-FFF2-40B4-BE49-F238E27FC236}">
                <a16:creationId xmlns:a16="http://schemas.microsoft.com/office/drawing/2014/main" id="{6251E85D-A960-08E0-9B75-944D2D1E80B5}"/>
              </a:ext>
            </a:extLst>
          </p:cNvPr>
          <p:cNvPicPr>
            <a:picLocks noChangeAspect="1"/>
          </p:cNvPicPr>
          <p:nvPr/>
        </p:nvPicPr>
        <p:blipFill>
          <a:blip r:embed="rId4"/>
          <a:stretch>
            <a:fillRect/>
          </a:stretch>
        </p:blipFill>
        <p:spPr>
          <a:xfrm rot="10800000">
            <a:off x="6257877" y="554180"/>
            <a:ext cx="2574423" cy="3252355"/>
          </a:xfrm>
          <a:prstGeom prst="rect">
            <a:avLst/>
          </a:prstGeom>
        </p:spPr>
      </p:pic>
      <p:sp>
        <p:nvSpPr>
          <p:cNvPr id="10" name="Google Shape;61;p14">
            <a:extLst>
              <a:ext uri="{FF2B5EF4-FFF2-40B4-BE49-F238E27FC236}">
                <a16:creationId xmlns:a16="http://schemas.microsoft.com/office/drawing/2014/main" id="{AA92C528-AD7F-2EBB-F86E-D530D3DF9425}"/>
              </a:ext>
            </a:extLst>
          </p:cNvPr>
          <p:cNvSpPr txBox="1">
            <a:spLocks noGrp="1"/>
          </p:cNvSpPr>
          <p:nvPr>
            <p:ph type="subTitle" idx="1"/>
          </p:nvPr>
        </p:nvSpPr>
        <p:spPr>
          <a:xfrm>
            <a:off x="169498" y="1138676"/>
            <a:ext cx="5742736" cy="19301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preprocessing delle immagini consiste in una serie di passaggi che vengono eseguiti sull'input prima che venga fornito al modello di deep learning. Ad esempio, può includere la ridimensionamento delle immagini per adattarsi all'input richiesto dalla rete neurale convolutionale (CNN), la normalizzazione dei pixel per garantire che i dati di input siano nello stesso intervallo di valori,</a:t>
            </a:r>
          </a:p>
        </p:txBody>
      </p:sp>
      <p:sp>
        <p:nvSpPr>
          <p:cNvPr id="11" name="Google Shape;61;p14">
            <a:extLst>
              <a:ext uri="{FF2B5EF4-FFF2-40B4-BE49-F238E27FC236}">
                <a16:creationId xmlns:a16="http://schemas.microsoft.com/office/drawing/2014/main" id="{8F6DB395-67CF-CBF5-83F6-1DA79C88A007}"/>
              </a:ext>
            </a:extLst>
          </p:cNvPr>
          <p:cNvSpPr txBox="1">
            <a:spLocks/>
          </p:cNvSpPr>
          <p:nvPr/>
        </p:nvSpPr>
        <p:spPr>
          <a:xfrm>
            <a:off x="6390188" y="3829049"/>
            <a:ext cx="2574423" cy="55245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SemiBold" panose="00000700000000000000" pitchFamily="2" charset="0"/>
                <a:cs typeface="Poppins SemiBold" panose="00000700000000000000" pitchFamily="2" charset="0"/>
              </a:rPr>
              <a:t>Opera:  Studenti magistrali</a:t>
            </a:r>
          </a:p>
          <a:p>
            <a:pPr marL="0" indent="0" algn="l"/>
            <a:r>
              <a:rPr lang="it-IT" sz="1400" dirty="0">
                <a:solidFill>
                  <a:srgbClr val="666666"/>
                </a:solidFill>
                <a:latin typeface="Poppins SemiBold" panose="00000700000000000000" pitchFamily="2" charset="0"/>
                <a:cs typeface="Poppins SemiBold" panose="00000700000000000000" pitchFamily="2" charset="0"/>
              </a:rPr>
              <a:t>Autore:  Vincent Van Gogh</a:t>
            </a:r>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79389" y="3179618"/>
            <a:ext cx="5742736" cy="1828799"/>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particolare abbiamo applicato i seguenti step</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sottratto la media dai valori di ogni pixel e dividere il risultato per la deviazione standard. Questo porta a una distribuzione dei valori dei pixel con media 0 e deviazione standard 1. Questo per ciascun canale(RGB).</a:t>
            </a: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Ridimensionamento delle immagini alla dimensione 224x224x3</a:t>
            </a:r>
          </a:p>
          <a:p>
            <a:pPr marL="0" indent="0" algn="l"/>
            <a:endParaRPr lang="it-IT" sz="1400" dirty="0">
              <a:solidFill>
                <a:srgbClr val="666666"/>
              </a:solidFill>
              <a:latin typeface="Poppins" panose="00000500000000000000" pitchFamily="2" charset="0"/>
            </a:endParaRPr>
          </a:p>
          <a:p>
            <a:pPr marL="0" indent="0" algn="l"/>
            <a:endParaRPr lang="it-IT" sz="1400" dirty="0">
              <a:solidFill>
                <a:srgbClr val="666666"/>
              </a:solidFill>
              <a:latin typeface="Poppins" panose="00000500000000000000" pitchFamily="2" charset="0"/>
            </a:endParaRPr>
          </a:p>
        </p:txBody>
      </p:sp>
    </p:spTree>
    <p:extLst>
      <p:ext uri="{BB962C8B-B14F-4D97-AF65-F5344CB8AC3E}">
        <p14:creationId xmlns:p14="http://schemas.microsoft.com/office/powerpoint/2010/main" val="381369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Data preprocessing e augmentation</a:t>
            </a:r>
            <a:endParaRPr lang="en-US" sz="2400" dirty="0"/>
          </a:p>
        </p:txBody>
      </p:sp>
      <p:pic>
        <p:nvPicPr>
          <p:cNvPr id="9" name="Picture 8" descr="A picture containing text, book&#10;&#10;Description automatically generated">
            <a:extLst>
              <a:ext uri="{FF2B5EF4-FFF2-40B4-BE49-F238E27FC236}">
                <a16:creationId xmlns:a16="http://schemas.microsoft.com/office/drawing/2014/main" id="{6251E85D-A960-08E0-9B75-944D2D1E80B5}"/>
              </a:ext>
            </a:extLst>
          </p:cNvPr>
          <p:cNvPicPr>
            <a:picLocks noChangeAspect="1"/>
          </p:cNvPicPr>
          <p:nvPr/>
        </p:nvPicPr>
        <p:blipFill>
          <a:blip r:embed="rId4"/>
          <a:stretch>
            <a:fillRect/>
          </a:stretch>
        </p:blipFill>
        <p:spPr>
          <a:xfrm rot="5400000">
            <a:off x="6502516" y="1027992"/>
            <a:ext cx="2175636" cy="2748554"/>
          </a:xfrm>
          <a:prstGeom prst="rect">
            <a:avLst/>
          </a:prstGeom>
        </p:spPr>
      </p:pic>
      <p:sp>
        <p:nvSpPr>
          <p:cNvPr id="10" name="Google Shape;61;p14">
            <a:extLst>
              <a:ext uri="{FF2B5EF4-FFF2-40B4-BE49-F238E27FC236}">
                <a16:creationId xmlns:a16="http://schemas.microsoft.com/office/drawing/2014/main" id="{AA92C528-AD7F-2EBB-F86E-D530D3DF9425}"/>
              </a:ext>
            </a:extLst>
          </p:cNvPr>
          <p:cNvSpPr txBox="1">
            <a:spLocks noGrp="1"/>
          </p:cNvSpPr>
          <p:nvPr>
            <p:ph type="subTitle" idx="1"/>
          </p:nvPr>
        </p:nvSpPr>
        <p:spPr>
          <a:xfrm>
            <a:off x="169498" y="1138676"/>
            <a:ext cx="5742736" cy="19301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L'augmentation delle immagini, d'altra parte, consiste nell'applicare delle trasformazioni casuali alle immagini di input al fine di generare nuovi dati di addestramento. Questo può includere la rotazione, la traslazione, lo zoom, la riflessione e la distorsione. L'augmentation delle immagini è utile per aumentare la quantità di dati disponibili e per aiutare a prevenire l’overfitting del modello.</a:t>
            </a:r>
          </a:p>
        </p:txBody>
      </p:sp>
      <p:sp>
        <p:nvSpPr>
          <p:cNvPr id="11" name="Google Shape;61;p14">
            <a:extLst>
              <a:ext uri="{FF2B5EF4-FFF2-40B4-BE49-F238E27FC236}">
                <a16:creationId xmlns:a16="http://schemas.microsoft.com/office/drawing/2014/main" id="{8F6DB395-67CF-CBF5-83F6-1DA79C88A007}"/>
              </a:ext>
            </a:extLst>
          </p:cNvPr>
          <p:cNvSpPr txBox="1">
            <a:spLocks/>
          </p:cNvSpPr>
          <p:nvPr/>
        </p:nvSpPr>
        <p:spPr>
          <a:xfrm>
            <a:off x="6390188" y="3829049"/>
            <a:ext cx="2574423" cy="55245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SemiBold" panose="00000700000000000000" pitchFamily="2" charset="0"/>
                <a:cs typeface="Poppins SemiBold" panose="00000700000000000000" pitchFamily="2" charset="0"/>
              </a:rPr>
              <a:t>Opera:  Studenti magistrali</a:t>
            </a:r>
          </a:p>
          <a:p>
            <a:pPr marL="0" indent="0" algn="l"/>
            <a:r>
              <a:rPr lang="it-IT" sz="1400" dirty="0">
                <a:solidFill>
                  <a:srgbClr val="666666"/>
                </a:solidFill>
                <a:latin typeface="Poppins SemiBold" panose="00000700000000000000" pitchFamily="2" charset="0"/>
                <a:cs typeface="Poppins SemiBold" panose="00000700000000000000" pitchFamily="2" charset="0"/>
              </a:rPr>
              <a:t>Autore:  Vincent Van Gogh</a:t>
            </a:r>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79389" y="3179618"/>
            <a:ext cx="5742736" cy="18287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particolare abbiamo applicato soltanto la seguente tecnica</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Rotazione casuale di 90/180/270 gradi</a:t>
            </a:r>
          </a:p>
          <a:p>
            <a:pPr marL="0" indent="0" algn="l"/>
            <a:endParaRPr lang="it-IT" sz="1400" dirty="0">
              <a:solidFill>
                <a:srgbClr val="666666"/>
              </a:solidFill>
              <a:latin typeface="Poppins" panose="00000500000000000000" pitchFamily="2" charset="0"/>
            </a:endParaRPr>
          </a:p>
          <a:p>
            <a:pPr marL="0" indent="0" algn="l"/>
            <a:endParaRPr lang="it-IT" sz="1400" dirty="0">
              <a:solidFill>
                <a:srgbClr val="666666"/>
              </a:solidFill>
              <a:latin typeface="Poppins" panose="00000500000000000000" pitchFamily="2" charset="0"/>
            </a:endParaRPr>
          </a:p>
        </p:txBody>
      </p:sp>
    </p:spTree>
    <p:extLst>
      <p:ext uri="{BB962C8B-B14F-4D97-AF65-F5344CB8AC3E}">
        <p14:creationId xmlns:p14="http://schemas.microsoft.com/office/powerpoint/2010/main" val="182305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fontScale="90000"/>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[04]Iperparametri e scelte progettuali </a:t>
            </a:r>
            <a:endParaRPr dirty="0"/>
          </a:p>
        </p:txBody>
      </p:sp>
    </p:spTree>
    <p:extLst>
      <p:ext uri="{BB962C8B-B14F-4D97-AF65-F5344CB8AC3E}">
        <p14:creationId xmlns:p14="http://schemas.microsoft.com/office/powerpoint/2010/main" val="1722047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Cross entropy loss</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8426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funzione di loss cross-entropy, è una funzione di loss comunemente utilizzata per problemi di tipo supervisionato, come i problemi di classificazione. La funzione misura la dissomiglianza tra la distribuzione di probabilità prevista e la distribuzione vera, calcolando la log-likelihood negativa delle labels vere date le probabilità previste. </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22964"/>
            <a:ext cx="4402502" cy="12815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L'output della funzione di loss è un valore scalare che rappresenta la dissomiglianza tra la distribuzione prevista e quella vera e l'obiettivo è quello di minimizzare questo valore durante il processo di addestramento.</a:t>
            </a:r>
          </a:p>
        </p:txBody>
      </p:sp>
      <p:pic>
        <p:nvPicPr>
          <p:cNvPr id="3" name="Picture 2">
            <a:extLst>
              <a:ext uri="{FF2B5EF4-FFF2-40B4-BE49-F238E27FC236}">
                <a16:creationId xmlns:a16="http://schemas.microsoft.com/office/drawing/2014/main" id="{8B231ED0-ECA0-B7F5-561C-3D3299A28140}"/>
              </a:ext>
            </a:extLst>
          </p:cNvPr>
          <p:cNvPicPr>
            <a:picLocks noChangeAspect="1"/>
          </p:cNvPicPr>
          <p:nvPr/>
        </p:nvPicPr>
        <p:blipFill>
          <a:blip r:embed="rId4"/>
          <a:stretch>
            <a:fillRect/>
          </a:stretch>
        </p:blipFill>
        <p:spPr>
          <a:xfrm>
            <a:off x="5599178" y="2506926"/>
            <a:ext cx="3154953" cy="1234547"/>
          </a:xfrm>
          <a:prstGeom prst="rect">
            <a:avLst/>
          </a:prstGeom>
        </p:spPr>
      </p:pic>
    </p:spTree>
    <p:extLst>
      <p:ext uri="{BB962C8B-B14F-4D97-AF65-F5344CB8AC3E}">
        <p14:creationId xmlns:p14="http://schemas.microsoft.com/office/powerpoint/2010/main" val="3531311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Cross entropy loss</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8426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funzione di loss cross-entropy, è una funzione di loss comunemente utilizzata per problemi di tipo supervisionato, come i problemi di classificazione. La funzione misura la dissomiglianza tra la distribuzione di probabilità prevista e la distribuzione vera, calcolando la log-likelihood negativa delle labels vere date le probabilità previste. </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22964"/>
            <a:ext cx="4402502" cy="12815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L'output della funzione di loss è un valore scalare che rappresenta la dissomiglianza tra la distribuzione prevista e quella vera e l'obiettivo è quello di minimizzare questo valore durante il processo di addestramento.</a:t>
            </a:r>
          </a:p>
        </p:txBody>
      </p:sp>
      <p:pic>
        <p:nvPicPr>
          <p:cNvPr id="3" name="Picture 2">
            <a:extLst>
              <a:ext uri="{FF2B5EF4-FFF2-40B4-BE49-F238E27FC236}">
                <a16:creationId xmlns:a16="http://schemas.microsoft.com/office/drawing/2014/main" id="{8B231ED0-ECA0-B7F5-561C-3D3299A28140}"/>
              </a:ext>
            </a:extLst>
          </p:cNvPr>
          <p:cNvPicPr>
            <a:picLocks noChangeAspect="1"/>
          </p:cNvPicPr>
          <p:nvPr/>
        </p:nvPicPr>
        <p:blipFill>
          <a:blip r:embed="rId4"/>
          <a:stretch>
            <a:fillRect/>
          </a:stretch>
        </p:blipFill>
        <p:spPr>
          <a:xfrm>
            <a:off x="5599178" y="2506926"/>
            <a:ext cx="3154953" cy="1234547"/>
          </a:xfrm>
          <a:prstGeom prst="rect">
            <a:avLst/>
          </a:prstGeom>
        </p:spPr>
      </p:pic>
    </p:spTree>
    <p:extLst>
      <p:ext uri="{BB962C8B-B14F-4D97-AF65-F5344CB8AC3E}">
        <p14:creationId xmlns:p14="http://schemas.microsoft.com/office/powerpoint/2010/main" val="609109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Adam</a:t>
            </a:r>
            <a:endParaRPr lang="en-US" sz="2400" dirty="0"/>
          </a:p>
        </p:txBody>
      </p:sp>
      <p:sp>
        <p:nvSpPr>
          <p:cNvPr id="10" name="Google Shape;61;p14">
            <a:extLst>
              <a:ext uri="{FF2B5EF4-FFF2-40B4-BE49-F238E27FC236}">
                <a16:creationId xmlns:a16="http://schemas.microsoft.com/office/drawing/2014/main" id="{AA92C528-AD7F-2EBB-F86E-D530D3DF9425}"/>
              </a:ext>
            </a:extLst>
          </p:cNvPr>
          <p:cNvSpPr txBox="1">
            <a:spLocks noGrp="1"/>
          </p:cNvSpPr>
          <p:nvPr>
            <p:ph type="subTitle" idx="1"/>
          </p:nvPr>
        </p:nvSpPr>
        <p:spPr>
          <a:xfrm>
            <a:off x="169498" y="1138676"/>
            <a:ext cx="5742736" cy="8252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Adam è un tecnica di ottimizzazione che fa uso di due altre soluzioni quali RMSprop e Momentum </a:t>
            </a:r>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2056542"/>
            <a:ext cx="5742736" cy="1337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Per </a:t>
            </a:r>
            <a:r>
              <a:rPr lang="it-IT" sz="1400" b="1" dirty="0">
                <a:solidFill>
                  <a:srgbClr val="666666"/>
                </a:solidFill>
                <a:latin typeface="Poppins" panose="00000500000000000000" pitchFamily="2" charset="0"/>
              </a:rPr>
              <a:t>Momentum</a:t>
            </a:r>
            <a:r>
              <a:rPr lang="it-IT" sz="1400" dirty="0">
                <a:solidFill>
                  <a:srgbClr val="666666"/>
                </a:solidFill>
                <a:latin typeface="Poppins" panose="00000500000000000000" pitchFamily="2" charset="0"/>
              </a:rPr>
              <a:t> si intende un algoritmo di ottimizzazione che incorpora i precedenti gradienti dell’update corrente dei pesi di un modello. E’ possibile tenendo conto della media mobile dei gradienti, viene detto anche spesso definita come vettore velocità v</a:t>
            </a:r>
          </a:p>
        </p:txBody>
      </p:sp>
      <p:pic>
        <p:nvPicPr>
          <p:cNvPr id="3" name="Picture 2" descr="Chart, bubble chart&#10;&#10;Description automatically generated">
            <a:extLst>
              <a:ext uri="{FF2B5EF4-FFF2-40B4-BE49-F238E27FC236}">
                <a16:creationId xmlns:a16="http://schemas.microsoft.com/office/drawing/2014/main" id="{F7BEDC6A-997D-BBAE-2D25-788AA9414A9F}"/>
              </a:ext>
            </a:extLst>
          </p:cNvPr>
          <p:cNvPicPr>
            <a:picLocks noChangeAspect="1"/>
          </p:cNvPicPr>
          <p:nvPr/>
        </p:nvPicPr>
        <p:blipFill>
          <a:blip r:embed="rId4"/>
          <a:stretch>
            <a:fillRect/>
          </a:stretch>
        </p:blipFill>
        <p:spPr>
          <a:xfrm>
            <a:off x="6417457" y="1902838"/>
            <a:ext cx="2414843" cy="1337823"/>
          </a:xfrm>
          <a:prstGeom prst="rect">
            <a:avLst/>
          </a:prstGeom>
        </p:spPr>
      </p:pic>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311700" y="3559760"/>
            <a:ext cx="4260300" cy="1337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Questo approccio permette al modello di convergere prima e sopratutto riduce le problematiche legate ai minimi locali</a:t>
            </a:r>
          </a:p>
        </p:txBody>
      </p:sp>
      <p:pic>
        <p:nvPicPr>
          <p:cNvPr id="6" name="Picture 5">
            <a:extLst>
              <a:ext uri="{FF2B5EF4-FFF2-40B4-BE49-F238E27FC236}">
                <a16:creationId xmlns:a16="http://schemas.microsoft.com/office/drawing/2014/main" id="{7530D79E-9AC2-4A60-0831-5BBB247CAEEF}"/>
              </a:ext>
            </a:extLst>
          </p:cNvPr>
          <p:cNvPicPr>
            <a:picLocks noChangeAspect="1"/>
          </p:cNvPicPr>
          <p:nvPr/>
        </p:nvPicPr>
        <p:blipFill>
          <a:blip r:embed="rId5"/>
          <a:stretch>
            <a:fillRect/>
          </a:stretch>
        </p:blipFill>
        <p:spPr>
          <a:xfrm>
            <a:off x="4572000" y="3394364"/>
            <a:ext cx="4412197" cy="1454300"/>
          </a:xfrm>
          <a:prstGeom prst="rect">
            <a:avLst/>
          </a:prstGeom>
        </p:spPr>
      </p:pic>
    </p:spTree>
    <p:extLst>
      <p:ext uri="{BB962C8B-B14F-4D97-AF65-F5344CB8AC3E}">
        <p14:creationId xmlns:p14="http://schemas.microsoft.com/office/powerpoint/2010/main" val="3609545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Adam</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5"/>
            <a:ext cx="5742736" cy="21128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a:t>
            </a:r>
            <a:r>
              <a:rPr lang="it-IT" sz="1400" b="1" dirty="0">
                <a:solidFill>
                  <a:srgbClr val="666666"/>
                </a:solidFill>
                <a:latin typeface="Poppins" panose="00000500000000000000" pitchFamily="2" charset="0"/>
              </a:rPr>
              <a:t>RMSprop</a:t>
            </a:r>
            <a:r>
              <a:rPr lang="it-IT" sz="1400" dirty="0">
                <a:solidFill>
                  <a:srgbClr val="666666"/>
                </a:solidFill>
                <a:latin typeface="Poppins" panose="00000500000000000000" pitchFamily="2" charset="0"/>
              </a:rPr>
              <a:t>, per ogni peso della rete neurale, teniamo traccia della media mobile del quadrato del gradiente rispetto a quel peso. Questo ci dà una misura della varianza del gradiente rispetto a quel peso. Quindi, quando si aggiorna il peso, si divide il gradiente attuale per la radice quadrata della varianza gradiente. Questo ci dà una misura della "direzione" in cui dovremmo aggiornare il peso, ma ci permette anche di adattare la velocità di apprendimento in base alla varianza del gradiente.</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566687"/>
            <a:ext cx="4402502" cy="1337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Questo approccio permette al modello di convergere prima e sopratutto riduce le problematiche direzioni le quali presentano un’alta varianza</a:t>
            </a:r>
          </a:p>
        </p:txBody>
      </p:sp>
      <p:pic>
        <p:nvPicPr>
          <p:cNvPr id="9" name="Picture 8">
            <a:extLst>
              <a:ext uri="{FF2B5EF4-FFF2-40B4-BE49-F238E27FC236}">
                <a16:creationId xmlns:a16="http://schemas.microsoft.com/office/drawing/2014/main" id="{FAE6DE0F-E7FD-0A70-22C7-7996F8C81829}"/>
              </a:ext>
            </a:extLst>
          </p:cNvPr>
          <p:cNvPicPr>
            <a:picLocks noChangeAspect="1"/>
          </p:cNvPicPr>
          <p:nvPr/>
        </p:nvPicPr>
        <p:blipFill>
          <a:blip r:embed="rId4"/>
          <a:stretch>
            <a:fillRect/>
          </a:stretch>
        </p:blipFill>
        <p:spPr>
          <a:xfrm>
            <a:off x="4388957" y="3566687"/>
            <a:ext cx="4585545" cy="1231524"/>
          </a:xfrm>
          <a:prstGeom prst="rect">
            <a:avLst/>
          </a:prstGeom>
        </p:spPr>
      </p:pic>
      <p:pic>
        <p:nvPicPr>
          <p:cNvPr id="13" name="Picture 12" descr="Diagram&#10;&#10;Description automatically generated">
            <a:extLst>
              <a:ext uri="{FF2B5EF4-FFF2-40B4-BE49-F238E27FC236}">
                <a16:creationId xmlns:a16="http://schemas.microsoft.com/office/drawing/2014/main" id="{3D63C616-A1BC-EF9D-C1E2-362A6B1C8BFD}"/>
              </a:ext>
            </a:extLst>
          </p:cNvPr>
          <p:cNvPicPr>
            <a:picLocks noChangeAspect="1"/>
          </p:cNvPicPr>
          <p:nvPr/>
        </p:nvPicPr>
        <p:blipFill>
          <a:blip r:embed="rId5"/>
          <a:stretch>
            <a:fillRect/>
          </a:stretch>
        </p:blipFill>
        <p:spPr>
          <a:xfrm>
            <a:off x="6199367" y="704218"/>
            <a:ext cx="2182633" cy="2862469"/>
          </a:xfrm>
          <a:prstGeom prst="rect">
            <a:avLst/>
          </a:prstGeom>
        </p:spPr>
      </p:pic>
    </p:spTree>
    <p:extLst>
      <p:ext uri="{BB962C8B-B14F-4D97-AF65-F5344CB8AC3E}">
        <p14:creationId xmlns:p14="http://schemas.microsoft.com/office/powerpoint/2010/main" val="157102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Adam</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7" y="1281546"/>
            <a:ext cx="8759757" cy="6719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Come accennato in precedenza Adam fa frutto di queste due soluzioni e le combina al suo interno caratteristiche presenti nelle due soluzioni</a:t>
            </a:r>
          </a:p>
        </p:txBody>
      </p:sp>
      <p:pic>
        <p:nvPicPr>
          <p:cNvPr id="8" name="Picture 7">
            <a:extLst>
              <a:ext uri="{FF2B5EF4-FFF2-40B4-BE49-F238E27FC236}">
                <a16:creationId xmlns:a16="http://schemas.microsoft.com/office/drawing/2014/main" id="{72D8DAF8-65BA-4C0A-AAED-10E54B727265}"/>
              </a:ext>
            </a:extLst>
          </p:cNvPr>
          <p:cNvPicPr>
            <a:picLocks noChangeAspect="1"/>
          </p:cNvPicPr>
          <p:nvPr/>
        </p:nvPicPr>
        <p:blipFill>
          <a:blip r:embed="rId4"/>
          <a:stretch>
            <a:fillRect/>
          </a:stretch>
        </p:blipFill>
        <p:spPr>
          <a:xfrm>
            <a:off x="432258" y="1930798"/>
            <a:ext cx="8298873" cy="502590"/>
          </a:xfrm>
          <a:prstGeom prst="rect">
            <a:avLst/>
          </a:prstGeom>
        </p:spPr>
      </p:pic>
      <p:sp>
        <p:nvSpPr>
          <p:cNvPr id="9" name="Google Shape;61;p14">
            <a:extLst>
              <a:ext uri="{FF2B5EF4-FFF2-40B4-BE49-F238E27FC236}">
                <a16:creationId xmlns:a16="http://schemas.microsoft.com/office/drawing/2014/main" id="{B19B2E95-0698-24EE-18EA-4AD1CE5FFAD1}"/>
              </a:ext>
            </a:extLst>
          </p:cNvPr>
          <p:cNvSpPr txBox="1">
            <a:spLocks/>
          </p:cNvSpPr>
          <p:nvPr/>
        </p:nvSpPr>
        <p:spPr>
          <a:xfrm>
            <a:off x="169497" y="2602744"/>
            <a:ext cx="8759757" cy="18584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Dove </a:t>
            </a:r>
            <a:r>
              <a:rPr lang="it-IT" sz="1400" b="1" dirty="0">
                <a:solidFill>
                  <a:srgbClr val="666666"/>
                </a:solidFill>
                <a:latin typeface="Poppins" panose="00000500000000000000" pitchFamily="2" charset="0"/>
              </a:rPr>
              <a:t>m</a:t>
            </a:r>
            <a:r>
              <a:rPr lang="it-IT" sz="1400" dirty="0">
                <a:solidFill>
                  <a:srgbClr val="666666"/>
                </a:solidFill>
                <a:latin typeface="Poppins" panose="00000500000000000000" pitchFamily="2" charset="0"/>
              </a:rPr>
              <a:t> e </a:t>
            </a:r>
            <a:r>
              <a:rPr lang="it-IT" sz="1400" b="1" dirty="0">
                <a:solidFill>
                  <a:srgbClr val="666666"/>
                </a:solidFill>
                <a:latin typeface="Poppins" panose="00000500000000000000" pitchFamily="2" charset="0"/>
              </a:rPr>
              <a:t>v</a:t>
            </a:r>
            <a:r>
              <a:rPr lang="it-IT" sz="1400" dirty="0">
                <a:solidFill>
                  <a:srgbClr val="666666"/>
                </a:solidFill>
                <a:latin typeface="Poppins" panose="00000500000000000000" pitchFamily="2" charset="0"/>
              </a:rPr>
              <a:t> son rispettivamente media e varianza del gradiente. Questi ultimi vengono inizializzati a zero  durante il primo update, dunque hanno un bias verso lo 0, il modo in cui si può correggere questa problematica è il seguente</a:t>
            </a:r>
          </a:p>
        </p:txBody>
      </p:sp>
      <p:pic>
        <p:nvPicPr>
          <p:cNvPr id="13" name="Picture 12">
            <a:extLst>
              <a:ext uri="{FF2B5EF4-FFF2-40B4-BE49-F238E27FC236}">
                <a16:creationId xmlns:a16="http://schemas.microsoft.com/office/drawing/2014/main" id="{26853F76-34D6-0FF6-6C17-3D4782BEC020}"/>
              </a:ext>
            </a:extLst>
          </p:cNvPr>
          <p:cNvPicPr>
            <a:picLocks noChangeAspect="1"/>
          </p:cNvPicPr>
          <p:nvPr/>
        </p:nvPicPr>
        <p:blipFill>
          <a:blip r:embed="rId5"/>
          <a:stretch>
            <a:fillRect/>
          </a:stretch>
        </p:blipFill>
        <p:spPr>
          <a:xfrm>
            <a:off x="2573022" y="3449582"/>
            <a:ext cx="3952706" cy="641474"/>
          </a:xfrm>
          <a:prstGeom prst="rect">
            <a:avLst/>
          </a:prstGeom>
        </p:spPr>
      </p:pic>
      <p:sp>
        <p:nvSpPr>
          <p:cNvPr id="15" name="TextBox 14">
            <a:extLst>
              <a:ext uri="{FF2B5EF4-FFF2-40B4-BE49-F238E27FC236}">
                <a16:creationId xmlns:a16="http://schemas.microsoft.com/office/drawing/2014/main" id="{9DFA3861-F332-FC3F-5055-9457D0E5A9A1}"/>
              </a:ext>
            </a:extLst>
          </p:cNvPr>
          <p:cNvSpPr txBox="1"/>
          <p:nvPr/>
        </p:nvSpPr>
        <p:spPr>
          <a:xfrm>
            <a:off x="169496" y="4184552"/>
            <a:ext cx="8662803" cy="307777"/>
          </a:xfrm>
          <a:prstGeom prst="rect">
            <a:avLst/>
          </a:prstGeom>
          <a:noFill/>
        </p:spPr>
        <p:txBody>
          <a:bodyPr wrap="square">
            <a:spAutoFit/>
          </a:bodyPr>
          <a:lstStyle/>
          <a:p>
            <a:pPr marL="0" indent="0" algn="l"/>
            <a:r>
              <a:rPr lang="it-IT" sz="1400" dirty="0">
                <a:solidFill>
                  <a:srgbClr val="666666"/>
                </a:solidFill>
                <a:latin typeface="Poppins" panose="00000500000000000000" pitchFamily="2" charset="0"/>
              </a:rPr>
              <a:t>Si ottiene dunque che </a:t>
            </a:r>
          </a:p>
        </p:txBody>
      </p:sp>
      <p:pic>
        <p:nvPicPr>
          <p:cNvPr id="17" name="Picture 16">
            <a:extLst>
              <a:ext uri="{FF2B5EF4-FFF2-40B4-BE49-F238E27FC236}">
                <a16:creationId xmlns:a16="http://schemas.microsoft.com/office/drawing/2014/main" id="{E3D3219F-6B53-7338-A547-32C1E51246E7}"/>
              </a:ext>
            </a:extLst>
          </p:cNvPr>
          <p:cNvPicPr>
            <a:picLocks noChangeAspect="1"/>
          </p:cNvPicPr>
          <p:nvPr/>
        </p:nvPicPr>
        <p:blipFill>
          <a:blip r:embed="rId6"/>
          <a:stretch>
            <a:fillRect/>
          </a:stretch>
        </p:blipFill>
        <p:spPr>
          <a:xfrm>
            <a:off x="3419529" y="4290428"/>
            <a:ext cx="2324329" cy="641397"/>
          </a:xfrm>
          <a:prstGeom prst="rect">
            <a:avLst/>
          </a:prstGeom>
        </p:spPr>
      </p:pic>
    </p:spTree>
    <p:extLst>
      <p:ext uri="{BB962C8B-B14F-4D97-AF65-F5344CB8AC3E}">
        <p14:creationId xmlns:p14="http://schemas.microsoft.com/office/powerpoint/2010/main" val="3127443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Learning Rate scheduler</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5"/>
            <a:ext cx="5742736" cy="21128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generale il </a:t>
            </a:r>
            <a:r>
              <a:rPr lang="it-IT" sz="1400" b="1" dirty="0">
                <a:solidFill>
                  <a:srgbClr val="666666"/>
                </a:solidFill>
                <a:latin typeface="Poppins" panose="00000500000000000000" pitchFamily="2" charset="0"/>
              </a:rPr>
              <a:t>learning rate scheduler </a:t>
            </a:r>
            <a:r>
              <a:rPr lang="it-IT" sz="1400" dirty="0">
                <a:solidFill>
                  <a:srgbClr val="666666"/>
                </a:solidFill>
                <a:latin typeface="Poppins" panose="00000500000000000000" pitchFamily="2" charset="0"/>
              </a:rPr>
              <a:t>permette di adattare il learning rate in modo che sia più alta all'inizio del processo di addestramento, per permettere al modello di esplorare le diverse regioni dello spazio di parametri, e poi abbassarlo gradualmente, per permettere al modello di convergere verso una soluzione ottimale.</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566687"/>
            <a:ext cx="4402502" cy="1337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Nel nostro caso la learning rate viene moltiplicata per un </a:t>
            </a:r>
            <a:r>
              <a:rPr lang="it-IT" sz="1400" b="1" dirty="0">
                <a:solidFill>
                  <a:srgbClr val="666666"/>
                </a:solidFill>
                <a:latin typeface="Poppins" panose="00000500000000000000" pitchFamily="2" charset="0"/>
              </a:rPr>
              <a:t>gamma=0.7 </a:t>
            </a:r>
            <a:r>
              <a:rPr lang="it-IT" sz="1400" dirty="0">
                <a:solidFill>
                  <a:srgbClr val="666666"/>
                </a:solidFill>
                <a:latin typeface="Poppins" panose="00000500000000000000" pitchFamily="2" charset="0"/>
              </a:rPr>
              <a:t>ad ogni epoca</a:t>
            </a:r>
          </a:p>
        </p:txBody>
      </p:sp>
      <p:pic>
        <p:nvPicPr>
          <p:cNvPr id="3" name="Picture 2" descr="Chart, line chart&#10;&#10;Description automatically generated">
            <a:extLst>
              <a:ext uri="{FF2B5EF4-FFF2-40B4-BE49-F238E27FC236}">
                <a16:creationId xmlns:a16="http://schemas.microsoft.com/office/drawing/2014/main" id="{4B93278C-A603-26C5-5C37-CA51B8C467A2}"/>
              </a:ext>
            </a:extLst>
          </p:cNvPr>
          <p:cNvPicPr>
            <a:picLocks noChangeAspect="1"/>
          </p:cNvPicPr>
          <p:nvPr/>
        </p:nvPicPr>
        <p:blipFill>
          <a:blip r:embed="rId4"/>
          <a:stretch>
            <a:fillRect/>
          </a:stretch>
        </p:blipFill>
        <p:spPr>
          <a:xfrm>
            <a:off x="5912234" y="2497611"/>
            <a:ext cx="3211005" cy="2138152"/>
          </a:xfrm>
          <a:prstGeom prst="rect">
            <a:avLst/>
          </a:prstGeom>
        </p:spPr>
      </p:pic>
    </p:spTree>
    <p:extLst>
      <p:ext uri="{BB962C8B-B14F-4D97-AF65-F5344CB8AC3E}">
        <p14:creationId xmlns:p14="http://schemas.microsoft.com/office/powerpoint/2010/main" val="386482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Metriche utilizzate</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0529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Trovandoci di fronte a dati moderatamente sbilanciati abbiamo optato per metriche di valutazione che tengono conto dello sbilanciamento dei dati. Terremo conto della MacroAVG accuracy</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2571750"/>
            <a:ext cx="4402502" cy="23327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macro avg accuracy è una metrica utilizzata per valutare l’accuratezza di un modello di classificazione. La macro avg accuracy calcola la media aritmetica delle accuracy di ciascuna classe, senza tenere conto del numero di esempi per ciascuna classe.</a:t>
            </a:r>
          </a:p>
        </p:txBody>
      </p:sp>
      <p:pic>
        <p:nvPicPr>
          <p:cNvPr id="6" name="Picture 5" descr="Table&#10;&#10;Description automatically generated">
            <a:extLst>
              <a:ext uri="{FF2B5EF4-FFF2-40B4-BE49-F238E27FC236}">
                <a16:creationId xmlns:a16="http://schemas.microsoft.com/office/drawing/2014/main" id="{5CD954EE-49A2-514C-2AAD-882648B4B1D3}"/>
              </a:ext>
            </a:extLst>
          </p:cNvPr>
          <p:cNvPicPr>
            <a:picLocks noChangeAspect="1"/>
          </p:cNvPicPr>
          <p:nvPr/>
        </p:nvPicPr>
        <p:blipFill>
          <a:blip r:embed="rId4"/>
          <a:stretch>
            <a:fillRect/>
          </a:stretch>
        </p:blipFill>
        <p:spPr>
          <a:xfrm>
            <a:off x="4904166" y="2563093"/>
            <a:ext cx="3853119" cy="1494460"/>
          </a:xfrm>
          <a:prstGeom prst="rect">
            <a:avLst/>
          </a:prstGeom>
        </p:spPr>
      </p:pic>
    </p:spTree>
    <p:extLst>
      <p:ext uri="{BB962C8B-B14F-4D97-AF65-F5344CB8AC3E}">
        <p14:creationId xmlns:p14="http://schemas.microsoft.com/office/powerpoint/2010/main" val="148376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[01]Analisi componenti base</a:t>
            </a:r>
            <a:endParaRPr dirty="0"/>
          </a:p>
        </p:txBody>
      </p:sp>
    </p:spTree>
    <p:extLst>
      <p:ext uri="{BB962C8B-B14F-4D97-AF65-F5344CB8AC3E}">
        <p14:creationId xmlns:p14="http://schemas.microsoft.com/office/powerpoint/2010/main" val="531058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[05]Esperimenti svolti</a:t>
            </a:r>
            <a:endParaRPr dirty="0"/>
          </a:p>
        </p:txBody>
      </p:sp>
    </p:spTree>
    <p:extLst>
      <p:ext uri="{BB962C8B-B14F-4D97-AF65-F5344CB8AC3E}">
        <p14:creationId xmlns:p14="http://schemas.microsoft.com/office/powerpoint/2010/main" val="119263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1" name="Google Shape;61;p14"/>
          <p:cNvSpPr txBox="1">
            <a:spLocks noGrp="1"/>
          </p:cNvSpPr>
          <p:nvPr>
            <p:ph type="subTitle" idx="1"/>
          </p:nvPr>
        </p:nvSpPr>
        <p:spPr>
          <a:xfrm>
            <a:off x="1459053" y="1824890"/>
            <a:ext cx="6225893" cy="42632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it-IT" dirty="0">
                <a:latin typeface="Poppins SemiBold" panose="00000700000000000000" pitchFamily="2" charset="0"/>
                <a:cs typeface="Poppins SemiBold" panose="00000700000000000000" pitchFamily="2" charset="0"/>
              </a:rPr>
              <a:t>01 </a:t>
            </a:r>
            <a:r>
              <a:rPr lang="it-IT" dirty="0">
                <a:latin typeface="Poppins" panose="00000500000000000000" pitchFamily="2" charset="0"/>
                <a:cs typeface="Poppins" panose="00000500000000000000" pitchFamily="2" charset="0"/>
              </a:rPr>
              <a:t>Addestrare ResNet50 from scratch</a:t>
            </a:r>
            <a:endParaRPr dirty="0">
              <a:latin typeface="Poppins" panose="00000500000000000000" pitchFamily="2" charset="0"/>
              <a:cs typeface="Poppins" panose="00000500000000000000" pitchFamily="2" charset="0"/>
            </a:endParaRPr>
          </a:p>
        </p:txBody>
      </p:sp>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Esperimenti svolti</a:t>
            </a:r>
            <a:endParaRPr lang="en-US" sz="2400" dirty="0"/>
          </a:p>
        </p:txBody>
      </p:sp>
      <p:sp>
        <p:nvSpPr>
          <p:cNvPr id="6" name="Google Shape;61;p14">
            <a:extLst>
              <a:ext uri="{FF2B5EF4-FFF2-40B4-BE49-F238E27FC236}">
                <a16:creationId xmlns:a16="http://schemas.microsoft.com/office/drawing/2014/main" id="{835F745A-AA76-CBC3-8BCC-CE14E80E21AD}"/>
              </a:ext>
            </a:extLst>
          </p:cNvPr>
          <p:cNvSpPr txBox="1">
            <a:spLocks/>
          </p:cNvSpPr>
          <p:nvPr/>
        </p:nvSpPr>
        <p:spPr>
          <a:xfrm>
            <a:off x="1459053" y="3023160"/>
            <a:ext cx="6225893"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latin typeface="Poppins SemiBold" panose="00000700000000000000" pitchFamily="2" charset="0"/>
                <a:cs typeface="Poppins SemiBold" panose="00000700000000000000" pitchFamily="2" charset="0"/>
              </a:rPr>
              <a:t>03 </a:t>
            </a:r>
            <a:r>
              <a:rPr lang="en-US" dirty="0" err="1">
                <a:latin typeface="Poppins" panose="00000500000000000000" pitchFamily="2" charset="0"/>
                <a:cs typeface="Poppins" panose="00000500000000000000" pitchFamily="2" charset="0"/>
              </a:rPr>
              <a:t>FineTuning</a:t>
            </a:r>
            <a:r>
              <a:rPr lang="en-US" dirty="0">
                <a:latin typeface="Poppins" panose="00000500000000000000" pitchFamily="2" charset="0"/>
                <a:cs typeface="Poppins" panose="00000500000000000000" pitchFamily="2" charset="0"/>
              </a:rPr>
              <a:t> ResNet50 freeze layer 1-4</a:t>
            </a:r>
          </a:p>
        </p:txBody>
      </p:sp>
      <p:sp>
        <p:nvSpPr>
          <p:cNvPr id="7" name="Google Shape;61;p14">
            <a:extLst>
              <a:ext uri="{FF2B5EF4-FFF2-40B4-BE49-F238E27FC236}">
                <a16:creationId xmlns:a16="http://schemas.microsoft.com/office/drawing/2014/main" id="{3544C4A7-BBC2-ABB4-92C8-E78E163068A9}"/>
              </a:ext>
            </a:extLst>
          </p:cNvPr>
          <p:cNvSpPr txBox="1">
            <a:spLocks/>
          </p:cNvSpPr>
          <p:nvPr/>
        </p:nvSpPr>
        <p:spPr>
          <a:xfrm>
            <a:off x="1459052" y="3622295"/>
            <a:ext cx="6225893"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latin typeface="Poppins SemiBold" panose="00000700000000000000" pitchFamily="2" charset="0"/>
                <a:cs typeface="Poppins SemiBold" panose="00000700000000000000" pitchFamily="2" charset="0"/>
              </a:rPr>
              <a:t>04 </a:t>
            </a:r>
            <a:r>
              <a:rPr lang="en-US" dirty="0" err="1">
                <a:latin typeface="Poppins" panose="00000500000000000000" pitchFamily="2" charset="0"/>
                <a:cs typeface="Poppins" panose="00000500000000000000" pitchFamily="2" charset="0"/>
              </a:rPr>
              <a:t>FineTuning</a:t>
            </a:r>
            <a:r>
              <a:rPr lang="en-US" dirty="0">
                <a:latin typeface="Poppins" panose="00000500000000000000" pitchFamily="2" charset="0"/>
                <a:cs typeface="Poppins" panose="00000500000000000000" pitchFamily="2" charset="0"/>
              </a:rPr>
              <a:t> ResNet50 freeze layer 1-3</a:t>
            </a:r>
          </a:p>
        </p:txBody>
      </p:sp>
      <p:sp>
        <p:nvSpPr>
          <p:cNvPr id="8" name="Google Shape;61;p14">
            <a:extLst>
              <a:ext uri="{FF2B5EF4-FFF2-40B4-BE49-F238E27FC236}">
                <a16:creationId xmlns:a16="http://schemas.microsoft.com/office/drawing/2014/main" id="{10BE921F-F6BE-6F79-B964-3933B8B524C6}"/>
              </a:ext>
            </a:extLst>
          </p:cNvPr>
          <p:cNvSpPr txBox="1">
            <a:spLocks/>
          </p:cNvSpPr>
          <p:nvPr/>
        </p:nvSpPr>
        <p:spPr>
          <a:xfrm>
            <a:off x="1459051" y="4221430"/>
            <a:ext cx="6225893"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latin typeface="Poppins SemiBold" panose="00000700000000000000" pitchFamily="2" charset="0"/>
                <a:cs typeface="Poppins SemiBold" panose="00000700000000000000" pitchFamily="2" charset="0"/>
              </a:rPr>
              <a:t>05 </a:t>
            </a:r>
            <a:r>
              <a:rPr lang="it-IT" dirty="0">
                <a:latin typeface="Poppins" panose="00000500000000000000" pitchFamily="2" charset="0"/>
                <a:cs typeface="Poppins" panose="00000500000000000000" pitchFamily="2" charset="0"/>
              </a:rPr>
              <a:t>Addestrare</a:t>
            </a:r>
            <a:r>
              <a:rPr lang="en-US" dirty="0">
                <a:latin typeface="Poppins" panose="00000500000000000000" pitchFamily="2" charset="0"/>
                <a:cs typeface="Poppins" panose="00000500000000000000" pitchFamily="2" charset="0"/>
              </a:rPr>
              <a:t> ResNet50 </a:t>
            </a:r>
            <a:r>
              <a:rPr lang="en-US" dirty="0" err="1">
                <a:latin typeface="Poppins" panose="00000500000000000000" pitchFamily="2" charset="0"/>
                <a:cs typeface="Poppins" panose="00000500000000000000" pitchFamily="2" charset="0"/>
              </a:rPr>
              <a:t>modificata</a:t>
            </a:r>
            <a:endParaRPr lang="en-US" dirty="0">
              <a:latin typeface="Poppins" panose="00000500000000000000" pitchFamily="2" charset="0"/>
              <a:cs typeface="Poppins" panose="00000500000000000000" pitchFamily="2" charset="0"/>
            </a:endParaRPr>
          </a:p>
        </p:txBody>
      </p:sp>
      <p:sp>
        <p:nvSpPr>
          <p:cNvPr id="9" name="Google Shape;61;p14">
            <a:extLst>
              <a:ext uri="{FF2B5EF4-FFF2-40B4-BE49-F238E27FC236}">
                <a16:creationId xmlns:a16="http://schemas.microsoft.com/office/drawing/2014/main" id="{B52B1DDF-862D-3DF7-0A7D-79A614182B6A}"/>
              </a:ext>
            </a:extLst>
          </p:cNvPr>
          <p:cNvSpPr txBox="1">
            <a:spLocks/>
          </p:cNvSpPr>
          <p:nvPr/>
        </p:nvSpPr>
        <p:spPr>
          <a:xfrm>
            <a:off x="1459052" y="2424025"/>
            <a:ext cx="6225893" cy="42632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latin typeface="Poppins SemiBold" panose="00000700000000000000" pitchFamily="2" charset="0"/>
                <a:cs typeface="Poppins SemiBold" panose="00000700000000000000" pitchFamily="2" charset="0"/>
              </a:rPr>
              <a:t>02 </a:t>
            </a:r>
            <a:r>
              <a:rPr lang="en-US" dirty="0" err="1">
                <a:latin typeface="Poppins" panose="00000500000000000000" pitchFamily="2" charset="0"/>
                <a:cs typeface="Poppins" panose="00000500000000000000" pitchFamily="2" charset="0"/>
              </a:rPr>
              <a:t>FineTuning</a:t>
            </a:r>
            <a:r>
              <a:rPr lang="en-US" dirty="0">
                <a:latin typeface="Poppins" panose="00000500000000000000" pitchFamily="2" charset="0"/>
                <a:cs typeface="Poppins" panose="00000500000000000000" pitchFamily="2" charset="0"/>
              </a:rPr>
              <a:t> ResNet50</a:t>
            </a:r>
          </a:p>
        </p:txBody>
      </p:sp>
    </p:spTree>
    <p:extLst>
      <p:ext uri="{BB962C8B-B14F-4D97-AF65-F5344CB8AC3E}">
        <p14:creationId xmlns:p14="http://schemas.microsoft.com/office/powerpoint/2010/main" val="4030207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Addestramento VS Fine-tuning</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05294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sintesi, il fine-tuning è utile per adattare un modello pre-addestrato a un nuovo compito o dataset, mentre l'addestramento di un modello da zero è utile per compiti che sono molto diversi dal compito su cui è stato addestrato il modello pre-addestrato.</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Nel nostro caso i pesi utilizzati per il finetuning sono relativi al dataset ImageNet1K </a:t>
            </a:r>
          </a:p>
          <a:p>
            <a:pPr marL="0" indent="0" algn="l"/>
            <a:r>
              <a:rPr lang="it-IT" sz="1400" dirty="0">
                <a:solidFill>
                  <a:srgbClr val="666666"/>
                </a:solidFill>
                <a:latin typeface="Poppins" panose="00000500000000000000" pitchFamily="2" charset="0"/>
              </a:rPr>
              <a:t>Mentre le learning rate utilizzate per l’addestramento e il fine-tuning sono rispettivamente 3e-3 e 3e-4 </a:t>
            </a:r>
          </a:p>
        </p:txBody>
      </p:sp>
      <p:sp>
        <p:nvSpPr>
          <p:cNvPr id="2" name="Google Shape;61;p14">
            <a:extLst>
              <a:ext uri="{FF2B5EF4-FFF2-40B4-BE49-F238E27FC236}">
                <a16:creationId xmlns:a16="http://schemas.microsoft.com/office/drawing/2014/main" id="{24330AA1-7FEC-35C6-9545-F52C09487160}"/>
              </a:ext>
            </a:extLst>
          </p:cNvPr>
          <p:cNvSpPr txBox="1">
            <a:spLocks/>
          </p:cNvSpPr>
          <p:nvPr/>
        </p:nvSpPr>
        <p:spPr>
          <a:xfrm>
            <a:off x="169498" y="2563093"/>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particolare abbiamo effettuato il freezing di particolari sezioni dei del modello pretrainato, permettendo solo ad alcuni layer di apprendere.</a:t>
            </a:r>
          </a:p>
        </p:txBody>
      </p:sp>
    </p:spTree>
    <p:extLst>
      <p:ext uri="{BB962C8B-B14F-4D97-AF65-F5344CB8AC3E}">
        <p14:creationId xmlns:p14="http://schemas.microsoft.com/office/powerpoint/2010/main" val="768424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Esperimenti freeze 1-4</a:t>
            </a:r>
            <a:endParaRPr lang="en-US" sz="2400" dirty="0"/>
          </a:p>
        </p:txBody>
      </p:sp>
      <p:pic>
        <p:nvPicPr>
          <p:cNvPr id="12" name="Picture 11">
            <a:extLst>
              <a:ext uri="{FF2B5EF4-FFF2-40B4-BE49-F238E27FC236}">
                <a16:creationId xmlns:a16="http://schemas.microsoft.com/office/drawing/2014/main" id="{B11335A2-E7E8-CAF5-8892-5088A6444EAD}"/>
              </a:ext>
            </a:extLst>
          </p:cNvPr>
          <p:cNvPicPr>
            <a:picLocks noChangeAspect="1"/>
          </p:cNvPicPr>
          <p:nvPr/>
        </p:nvPicPr>
        <p:blipFill>
          <a:blip r:embed="rId4"/>
          <a:stretch>
            <a:fillRect/>
          </a:stretch>
        </p:blipFill>
        <p:spPr>
          <a:xfrm>
            <a:off x="716972" y="1332634"/>
            <a:ext cx="7710055" cy="2478232"/>
          </a:xfrm>
          <a:prstGeom prst="rect">
            <a:avLst/>
          </a:prstGeom>
        </p:spPr>
      </p:pic>
    </p:spTree>
    <p:extLst>
      <p:ext uri="{BB962C8B-B14F-4D97-AF65-F5344CB8AC3E}">
        <p14:creationId xmlns:p14="http://schemas.microsoft.com/office/powerpoint/2010/main" val="2219539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Esperimenti freeze 1-3</a:t>
            </a:r>
            <a:endParaRPr lang="en-US" sz="2400" dirty="0"/>
          </a:p>
        </p:txBody>
      </p:sp>
      <p:pic>
        <p:nvPicPr>
          <p:cNvPr id="14" name="Picture 13">
            <a:extLst>
              <a:ext uri="{FF2B5EF4-FFF2-40B4-BE49-F238E27FC236}">
                <a16:creationId xmlns:a16="http://schemas.microsoft.com/office/drawing/2014/main" id="{EC620ED7-9F46-01F3-6513-43BB4F7B40A7}"/>
              </a:ext>
            </a:extLst>
          </p:cNvPr>
          <p:cNvPicPr>
            <a:picLocks noChangeAspect="1"/>
          </p:cNvPicPr>
          <p:nvPr/>
        </p:nvPicPr>
        <p:blipFill>
          <a:blip r:embed="rId4"/>
          <a:stretch>
            <a:fillRect/>
          </a:stretch>
        </p:blipFill>
        <p:spPr>
          <a:xfrm>
            <a:off x="716972" y="1332634"/>
            <a:ext cx="7710056" cy="2478232"/>
          </a:xfrm>
          <a:prstGeom prst="rect">
            <a:avLst/>
          </a:prstGeom>
        </p:spPr>
      </p:pic>
    </p:spTree>
    <p:extLst>
      <p:ext uri="{BB962C8B-B14F-4D97-AF65-F5344CB8AC3E}">
        <p14:creationId xmlns:p14="http://schemas.microsoft.com/office/powerpoint/2010/main" val="1096357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29126"/>
            <a:ext cx="8520600" cy="885248"/>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it" sz="3700" dirty="0">
                <a:latin typeface="Poppins SemiBold"/>
                <a:ea typeface="Poppins SemiBold"/>
                <a:cs typeface="Poppins SemiBold"/>
                <a:sym typeface="Poppins SemiBold"/>
              </a:rPr>
              <a:t>[06]Miglioramenti proposti</a:t>
            </a:r>
            <a:endParaRPr dirty="0"/>
          </a:p>
        </p:txBody>
      </p:sp>
    </p:spTree>
    <p:extLst>
      <p:ext uri="{BB962C8B-B14F-4D97-AF65-F5344CB8AC3E}">
        <p14:creationId xmlns:p14="http://schemas.microsoft.com/office/powerpoint/2010/main" val="1889901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Cosa possiamo migliorare?</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0529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ResNet50 risulta performare bene per l’bbiettivo che ci siamo posti, però la domanda che sorge spontanea è «Possiamo fare di meglio?»</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sp>
        <p:nvSpPr>
          <p:cNvPr id="2" name="Google Shape;61;p14">
            <a:extLst>
              <a:ext uri="{FF2B5EF4-FFF2-40B4-BE49-F238E27FC236}">
                <a16:creationId xmlns:a16="http://schemas.microsoft.com/office/drawing/2014/main" id="{24330AA1-7FEC-35C6-9545-F52C09487160}"/>
              </a:ext>
            </a:extLst>
          </p:cNvPr>
          <p:cNvSpPr txBox="1">
            <a:spLocks/>
          </p:cNvSpPr>
          <p:nvPr/>
        </p:nvSpPr>
        <p:spPr>
          <a:xfrm>
            <a:off x="169498" y="2563093"/>
            <a:ext cx="4402502" cy="234141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L’idee che abbiamo seguito sono le seguenti:</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Sosituzione funzione di attivazione RELU-&gt; GELU</a:t>
            </a:r>
          </a:p>
          <a:p>
            <a:pPr marL="285750" indent="-285750" algn="l">
              <a:buFont typeface="Arial" panose="020B0604020202020204" pitchFamily="34" charset="0"/>
              <a:buChar char="•"/>
            </a:pPr>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Depth-wise convolution per i layer di convoluzione con kernel-size pari a 3</a:t>
            </a:r>
          </a:p>
          <a:p>
            <a:pPr marL="285750" indent="-285750" algn="l">
              <a:buFont typeface="Arial" panose="020B0604020202020204" pitchFamily="34" charset="0"/>
              <a:buChar char="•"/>
            </a:pPr>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Aggiunta di moduli di attenzione:  CBAM</a:t>
            </a:r>
          </a:p>
          <a:p>
            <a:pPr marL="0" indent="0" algn="l"/>
            <a:r>
              <a:rPr lang="it-IT" sz="1400" dirty="0">
                <a:solidFill>
                  <a:srgbClr val="666666"/>
                </a:solidFill>
                <a:latin typeface="Poppins" panose="00000500000000000000" pitchFamily="2" charset="0"/>
              </a:rPr>
              <a:t> </a:t>
            </a:r>
          </a:p>
          <a:p>
            <a:pPr marL="0" indent="0" algn="l"/>
            <a:r>
              <a:rPr lang="it-IT" sz="1400" dirty="0">
                <a:solidFill>
                  <a:srgbClr val="666666"/>
                </a:solidFill>
                <a:latin typeface="Poppins" panose="00000500000000000000" pitchFamily="2" charset="0"/>
              </a:rPr>
              <a:t> </a:t>
            </a:r>
          </a:p>
        </p:txBody>
      </p:sp>
      <p:pic>
        <p:nvPicPr>
          <p:cNvPr id="10" name="Picture 9" descr="Text, whiteboard&#10;&#10;Description automatically generated">
            <a:extLst>
              <a:ext uri="{FF2B5EF4-FFF2-40B4-BE49-F238E27FC236}">
                <a16:creationId xmlns:a16="http://schemas.microsoft.com/office/drawing/2014/main" id="{3C0D65BB-EB2F-2938-69F1-5BC73CE028C0}"/>
              </a:ext>
            </a:extLst>
          </p:cNvPr>
          <p:cNvPicPr>
            <a:picLocks noChangeAspect="1"/>
          </p:cNvPicPr>
          <p:nvPr/>
        </p:nvPicPr>
        <p:blipFill>
          <a:blip r:embed="rId4"/>
          <a:stretch>
            <a:fillRect/>
          </a:stretch>
        </p:blipFill>
        <p:spPr>
          <a:xfrm>
            <a:off x="5029200" y="2040290"/>
            <a:ext cx="3657600" cy="2060448"/>
          </a:xfrm>
          <a:prstGeom prst="rect">
            <a:avLst/>
          </a:prstGeom>
        </p:spPr>
      </p:pic>
    </p:spTree>
    <p:extLst>
      <p:ext uri="{BB962C8B-B14F-4D97-AF65-F5344CB8AC3E}">
        <p14:creationId xmlns:p14="http://schemas.microsoft.com/office/powerpoint/2010/main" val="1672478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Problemi ReLU</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517072"/>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"dying ReLU" è un problema comune nelle reti neurali che utilizzano l'attivazione ReLU. La ReLU (Rectified Linear Unit) è una funzione di attivazione popolare perché introduce non linearità nella rete e consente di risolvere i problemi di saturazione delle unità sigmoid e tanh. Tuttavia, un problema con la ReLU è che può morire, ovvero diventare costantemente zero per alcuni dei suoi neuroni. </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sp>
        <p:nvSpPr>
          <p:cNvPr id="2" name="Google Shape;61;p14">
            <a:extLst>
              <a:ext uri="{FF2B5EF4-FFF2-40B4-BE49-F238E27FC236}">
                <a16:creationId xmlns:a16="http://schemas.microsoft.com/office/drawing/2014/main" id="{24330AA1-7FEC-35C6-9545-F52C09487160}"/>
              </a:ext>
            </a:extLst>
          </p:cNvPr>
          <p:cNvSpPr txBox="1">
            <a:spLocks/>
          </p:cNvSpPr>
          <p:nvPr/>
        </p:nvSpPr>
        <p:spPr>
          <a:xfrm>
            <a:off x="169498" y="2888673"/>
            <a:ext cx="4402502" cy="201583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Una possibile soluzione è l’utilizzo di funzioni di attivazione quali leaky ReLU, noi per questo caso abbiamo optato per la GELU che al giorno d’oggi è ampiamente usata all’inteno di Transformer e Vision Transformer</a:t>
            </a:r>
          </a:p>
        </p:txBody>
      </p:sp>
      <p:pic>
        <p:nvPicPr>
          <p:cNvPr id="6" name="Picture 5" descr="Chart, line chart&#10;&#10;Description automatically generated">
            <a:extLst>
              <a:ext uri="{FF2B5EF4-FFF2-40B4-BE49-F238E27FC236}">
                <a16:creationId xmlns:a16="http://schemas.microsoft.com/office/drawing/2014/main" id="{4E22024E-F525-D7B9-EAA8-D5BDBAF0656C}"/>
              </a:ext>
            </a:extLst>
          </p:cNvPr>
          <p:cNvPicPr>
            <a:picLocks noChangeAspect="1"/>
          </p:cNvPicPr>
          <p:nvPr/>
        </p:nvPicPr>
        <p:blipFill>
          <a:blip r:embed="rId4"/>
          <a:stretch>
            <a:fillRect/>
          </a:stretch>
        </p:blipFill>
        <p:spPr>
          <a:xfrm>
            <a:off x="5912234" y="1751734"/>
            <a:ext cx="2735759" cy="2273878"/>
          </a:xfrm>
          <a:prstGeom prst="rect">
            <a:avLst/>
          </a:prstGeom>
        </p:spPr>
      </p:pic>
    </p:spTree>
    <p:extLst>
      <p:ext uri="{BB962C8B-B14F-4D97-AF65-F5344CB8AC3E}">
        <p14:creationId xmlns:p14="http://schemas.microsoft.com/office/powerpoint/2010/main" val="1558039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Depthwise convolution</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5"/>
            <a:ext cx="5742736" cy="28471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La depthwise convolution è un tipo di convoluzione usato in alcune reti neurali convolutionali. La convoluzione tradizionale applica un filtro a ciascun canale dell'input, mentre la depthwise convolution applica un filtro a ciascun canale indipendentemente.</a:t>
            </a:r>
          </a:p>
          <a:p>
            <a:pPr marL="0" indent="0" algn="l"/>
            <a:endParaRPr lang="it-IT" sz="1400" dirty="0">
              <a:solidFill>
                <a:srgbClr val="666666"/>
              </a:solidFill>
              <a:latin typeface="Poppins" panose="00000500000000000000" pitchFamily="2" charset="0"/>
            </a:endParaRPr>
          </a:p>
          <a:p>
            <a:pPr marL="0" indent="0" algn="l"/>
            <a:r>
              <a:rPr lang="it-IT" sz="1400" dirty="0">
                <a:solidFill>
                  <a:srgbClr val="666666"/>
                </a:solidFill>
                <a:latin typeface="Poppins" panose="00000500000000000000" pitchFamily="2" charset="0"/>
              </a:rPr>
              <a:t>Questo tipo di convoluzione presenta alcuni vantaggi, quali:</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Permette di ridurre il numero di parametri, riducendo il rischio di overfitting </a:t>
            </a: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Per ogni canale il modello è libero di apprendere pesi separati</a:t>
            </a: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pic>
        <p:nvPicPr>
          <p:cNvPr id="7" name="Picture 6">
            <a:extLst>
              <a:ext uri="{FF2B5EF4-FFF2-40B4-BE49-F238E27FC236}">
                <a16:creationId xmlns:a16="http://schemas.microsoft.com/office/drawing/2014/main" id="{9A3A28F2-0E0A-7466-F592-3480651B9338}"/>
              </a:ext>
            </a:extLst>
          </p:cNvPr>
          <p:cNvPicPr>
            <a:picLocks noChangeAspect="1"/>
          </p:cNvPicPr>
          <p:nvPr/>
        </p:nvPicPr>
        <p:blipFill>
          <a:blip r:embed="rId4"/>
          <a:stretch>
            <a:fillRect/>
          </a:stretch>
        </p:blipFill>
        <p:spPr>
          <a:xfrm>
            <a:off x="5835107" y="2779141"/>
            <a:ext cx="2893257" cy="1810179"/>
          </a:xfrm>
          <a:prstGeom prst="rect">
            <a:avLst/>
          </a:prstGeom>
        </p:spPr>
      </p:pic>
    </p:spTree>
    <p:extLst>
      <p:ext uri="{BB962C8B-B14F-4D97-AF65-F5344CB8AC3E}">
        <p14:creationId xmlns:p14="http://schemas.microsoft.com/office/powerpoint/2010/main" val="3080576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CBAM </a:t>
            </a:r>
            <a:r>
              <a:rPr lang="en-US" sz="2400" dirty="0">
                <a:latin typeface="Poppins SemiBold"/>
                <a:cs typeface="Poppins SemiBold"/>
                <a:sym typeface="Poppins SemiBold"/>
              </a:rPr>
              <a:t>(Convolutional Block Attention Module) </a:t>
            </a:r>
            <a:endParaRPr lang="en-US" sz="2400" dirty="0"/>
          </a:p>
        </p:txBody>
      </p:sp>
      <p:sp>
        <p:nvSpPr>
          <p:cNvPr id="12" name="Google Shape;61;p14">
            <a:extLst>
              <a:ext uri="{FF2B5EF4-FFF2-40B4-BE49-F238E27FC236}">
                <a16:creationId xmlns:a16="http://schemas.microsoft.com/office/drawing/2014/main" id="{B22CCB29-76E1-C09F-236F-3A3886266568}"/>
              </a:ext>
            </a:extLst>
          </p:cNvPr>
          <p:cNvSpPr txBox="1">
            <a:spLocks/>
          </p:cNvSpPr>
          <p:nvPr/>
        </p:nvSpPr>
        <p:spPr>
          <a:xfrm>
            <a:off x="169498" y="1281546"/>
            <a:ext cx="5742736" cy="15863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Il CBAM è un modulo di attenzione utilizzato in alcune reti neurali convolutionali per migliorare la capacità di attenzione della rete. Il modulo CBAM combina due tipi di attenzione: attenzione alla posizione (spatial attention) e attenzione al canale (channel attention).</a:t>
            </a:r>
          </a:p>
          <a:p>
            <a:pPr marL="0" indent="0" algn="l"/>
            <a:endParaRPr lang="it-IT" sz="1400" dirty="0">
              <a:solidFill>
                <a:srgbClr val="666666"/>
              </a:solidFill>
              <a:latin typeface="Poppins" panose="00000500000000000000" pitchFamily="2" charset="0"/>
            </a:endParaRPr>
          </a:p>
          <a:p>
            <a:pPr marL="0" indent="0" algn="l"/>
            <a:endParaRPr lang="it-IT" sz="1400" dirty="0">
              <a:solidFill>
                <a:srgbClr val="666666"/>
              </a:solidFill>
              <a:latin typeface="Poppins" panose="00000500000000000000" pitchFamily="2" charset="0"/>
            </a:endParaRPr>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sp>
        <p:nvSpPr>
          <p:cNvPr id="2" name="Google Shape;61;p14">
            <a:extLst>
              <a:ext uri="{FF2B5EF4-FFF2-40B4-BE49-F238E27FC236}">
                <a16:creationId xmlns:a16="http://schemas.microsoft.com/office/drawing/2014/main" id="{C345D963-E4C6-9601-91F8-CA3260022A3B}"/>
              </a:ext>
            </a:extLst>
          </p:cNvPr>
          <p:cNvSpPr txBox="1">
            <a:spLocks/>
          </p:cNvSpPr>
          <p:nvPr/>
        </p:nvSpPr>
        <p:spPr>
          <a:xfrm>
            <a:off x="169498" y="3557154"/>
            <a:ext cx="5742736" cy="158634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In generale CBAM consente di effettuare una selezione degli elementi più importanti in una feature map, consentendo una maggiore efficienza nell'elaborazione e migliorando le performance della rete.</a:t>
            </a:r>
          </a:p>
        </p:txBody>
      </p:sp>
      <p:pic>
        <p:nvPicPr>
          <p:cNvPr id="9" name="Picture 8" descr="Diagram&#10;&#10;Description automatically generated">
            <a:extLst>
              <a:ext uri="{FF2B5EF4-FFF2-40B4-BE49-F238E27FC236}">
                <a16:creationId xmlns:a16="http://schemas.microsoft.com/office/drawing/2014/main" id="{5881817A-4C4E-E5E0-3D35-30D28EC39767}"/>
              </a:ext>
            </a:extLst>
          </p:cNvPr>
          <p:cNvPicPr>
            <a:picLocks noChangeAspect="1"/>
          </p:cNvPicPr>
          <p:nvPr/>
        </p:nvPicPr>
        <p:blipFill>
          <a:blip r:embed="rId4"/>
          <a:stretch>
            <a:fillRect/>
          </a:stretch>
        </p:blipFill>
        <p:spPr>
          <a:xfrm>
            <a:off x="4668549" y="2323746"/>
            <a:ext cx="4219143" cy="1088292"/>
          </a:xfrm>
          <a:prstGeom prst="rect">
            <a:avLst/>
          </a:prstGeom>
        </p:spPr>
      </p:pic>
    </p:spTree>
    <p:extLst>
      <p:ext uri="{BB962C8B-B14F-4D97-AF65-F5344CB8AC3E}">
        <p14:creationId xmlns:p14="http://schemas.microsoft.com/office/powerpoint/2010/main" val="55779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Layer di convoluzione </a:t>
            </a:r>
            <a:endParaRPr lang="en-US" sz="2400" dirty="0"/>
          </a:p>
        </p:txBody>
      </p:sp>
      <p:sp>
        <p:nvSpPr>
          <p:cNvPr id="61" name="Google Shape;61;p14"/>
          <p:cNvSpPr txBox="1">
            <a:spLocks noGrp="1"/>
          </p:cNvSpPr>
          <p:nvPr>
            <p:ph type="subTitle" idx="1"/>
          </p:nvPr>
        </p:nvSpPr>
        <p:spPr>
          <a:xfrm>
            <a:off x="169498" y="1138675"/>
            <a:ext cx="5742736" cy="1433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 layer di convoluzione sono delle componenti fondamentali delle CNN, tramite essi vengono estratte delle features dai dati forniti in input applicando un set di filtri, generlamente l’insieme delle features estratte da un layer di convoluzione vengono chiamate feature maps.</a:t>
            </a:r>
          </a:p>
        </p:txBody>
      </p:sp>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169498" y="2571750"/>
            <a:ext cx="5742736" cy="24847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 principali parametri sono </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Kernel size: Dimensione dei kernel applicati</a:t>
            </a: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Stride: Il passo secondo il quale i filtri si spostano</a:t>
            </a: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Padding: Per definire un possibile padding ai dati in input</a:t>
            </a:r>
          </a:p>
          <a:p>
            <a:pPr marL="0" indent="0" algn="l"/>
            <a:r>
              <a:rPr lang="it-IT" sz="1400" dirty="0">
                <a:solidFill>
                  <a:srgbClr val="666666"/>
                </a:solidFill>
                <a:latin typeface="Poppins" panose="00000500000000000000" pitchFamily="2" charset="0"/>
              </a:rPr>
              <a:t>  </a:t>
            </a:r>
          </a:p>
        </p:txBody>
      </p:sp>
      <p:pic>
        <p:nvPicPr>
          <p:cNvPr id="3" name="Picture 2" descr="A picture containing shape&#10;&#10;Description automatically generated">
            <a:extLst>
              <a:ext uri="{FF2B5EF4-FFF2-40B4-BE49-F238E27FC236}">
                <a16:creationId xmlns:a16="http://schemas.microsoft.com/office/drawing/2014/main" id="{314C4F8D-5A53-C853-FEC3-C222C7BA7236}"/>
              </a:ext>
            </a:extLst>
          </p:cNvPr>
          <p:cNvPicPr>
            <a:picLocks noChangeAspect="1"/>
          </p:cNvPicPr>
          <p:nvPr/>
        </p:nvPicPr>
        <p:blipFill>
          <a:blip r:embed="rId4"/>
          <a:stretch>
            <a:fillRect/>
          </a:stretch>
        </p:blipFill>
        <p:spPr>
          <a:xfrm>
            <a:off x="5912234" y="2104595"/>
            <a:ext cx="2449322" cy="1788098"/>
          </a:xfrm>
          <a:prstGeom prst="rect">
            <a:avLst/>
          </a:prstGeom>
        </p:spPr>
      </p:pic>
    </p:spTree>
    <p:extLst>
      <p:ext uri="{BB962C8B-B14F-4D97-AF65-F5344CB8AC3E}">
        <p14:creationId xmlns:p14="http://schemas.microsoft.com/office/powerpoint/2010/main" val="2645232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5" name="Google Shape;60;p14">
            <a:extLst>
              <a:ext uri="{FF2B5EF4-FFF2-40B4-BE49-F238E27FC236}">
                <a16:creationId xmlns:a16="http://schemas.microsoft.com/office/drawing/2014/main" id="{FA2A01E5-2FFF-490C-2C24-8AA4621A6DF6}"/>
              </a:ext>
            </a:extLst>
          </p:cNvPr>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cs typeface="Poppins SemiBold"/>
                <a:sym typeface="Poppins SemiBold"/>
              </a:rPr>
              <a:t>CBAM </a:t>
            </a:r>
            <a:r>
              <a:rPr lang="en-US" sz="2400" dirty="0" err="1">
                <a:latin typeface="Poppins SemiBold"/>
                <a:cs typeface="Poppins SemiBold"/>
                <a:sym typeface="Poppins SemiBold"/>
              </a:rPr>
              <a:t>funzionamento</a:t>
            </a:r>
            <a:endParaRPr lang="en-US" sz="2400" dirty="0"/>
          </a:p>
        </p:txBody>
      </p:sp>
      <p:sp>
        <p:nvSpPr>
          <p:cNvPr id="4" name="Google Shape;61;p14">
            <a:extLst>
              <a:ext uri="{FF2B5EF4-FFF2-40B4-BE49-F238E27FC236}">
                <a16:creationId xmlns:a16="http://schemas.microsoft.com/office/drawing/2014/main" id="{07097E8F-7B48-EBB4-B72F-6AC8A13F6A0E}"/>
              </a:ext>
            </a:extLst>
          </p:cNvPr>
          <p:cNvSpPr txBox="1">
            <a:spLocks/>
          </p:cNvSpPr>
          <p:nvPr/>
        </p:nvSpPr>
        <p:spPr>
          <a:xfrm>
            <a:off x="169498" y="3699164"/>
            <a:ext cx="4402502" cy="12053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endParaRPr lang="it-IT" sz="1400" dirty="0">
              <a:solidFill>
                <a:srgbClr val="666666"/>
              </a:solidFill>
              <a:latin typeface="Poppins" panose="00000500000000000000" pitchFamily="2" charset="0"/>
            </a:endParaRPr>
          </a:p>
        </p:txBody>
      </p:sp>
      <p:pic>
        <p:nvPicPr>
          <p:cNvPr id="6" name="Picture 5" descr="Diagram&#10;&#10;Description automatically generated">
            <a:extLst>
              <a:ext uri="{FF2B5EF4-FFF2-40B4-BE49-F238E27FC236}">
                <a16:creationId xmlns:a16="http://schemas.microsoft.com/office/drawing/2014/main" id="{649DD8DE-5325-1C50-E70C-B1B1420356DB}"/>
              </a:ext>
            </a:extLst>
          </p:cNvPr>
          <p:cNvPicPr>
            <a:picLocks noChangeAspect="1"/>
          </p:cNvPicPr>
          <p:nvPr/>
        </p:nvPicPr>
        <p:blipFill>
          <a:blip r:embed="rId4"/>
          <a:stretch>
            <a:fillRect/>
          </a:stretch>
        </p:blipFill>
        <p:spPr>
          <a:xfrm>
            <a:off x="2715058" y="1052945"/>
            <a:ext cx="3713884" cy="1915677"/>
          </a:xfrm>
          <a:prstGeom prst="rect">
            <a:avLst/>
          </a:prstGeom>
        </p:spPr>
      </p:pic>
      <p:pic>
        <p:nvPicPr>
          <p:cNvPr id="8" name="Picture 7" descr="Text&#10;&#10;Description automatically generated">
            <a:extLst>
              <a:ext uri="{FF2B5EF4-FFF2-40B4-BE49-F238E27FC236}">
                <a16:creationId xmlns:a16="http://schemas.microsoft.com/office/drawing/2014/main" id="{EE94AC08-5219-6233-52CC-AABBAE0DDCCB}"/>
              </a:ext>
            </a:extLst>
          </p:cNvPr>
          <p:cNvPicPr>
            <a:picLocks noChangeAspect="1"/>
          </p:cNvPicPr>
          <p:nvPr/>
        </p:nvPicPr>
        <p:blipFill>
          <a:blip r:embed="rId5"/>
          <a:stretch>
            <a:fillRect/>
          </a:stretch>
        </p:blipFill>
        <p:spPr>
          <a:xfrm>
            <a:off x="398318" y="3693970"/>
            <a:ext cx="2514600" cy="895350"/>
          </a:xfrm>
          <a:prstGeom prst="rect">
            <a:avLst/>
          </a:prstGeom>
        </p:spPr>
      </p:pic>
      <p:pic>
        <p:nvPicPr>
          <p:cNvPr id="11" name="Picture 10" descr="Diagram&#10;&#10;Description automatically generated with medium confidence">
            <a:extLst>
              <a:ext uri="{FF2B5EF4-FFF2-40B4-BE49-F238E27FC236}">
                <a16:creationId xmlns:a16="http://schemas.microsoft.com/office/drawing/2014/main" id="{7EF35CB7-78B9-6EF6-825C-ACAE93645EE3}"/>
              </a:ext>
            </a:extLst>
          </p:cNvPr>
          <p:cNvPicPr>
            <a:picLocks noChangeAspect="1"/>
          </p:cNvPicPr>
          <p:nvPr/>
        </p:nvPicPr>
        <p:blipFill>
          <a:blip r:embed="rId6"/>
          <a:stretch>
            <a:fillRect/>
          </a:stretch>
        </p:blipFill>
        <p:spPr>
          <a:xfrm>
            <a:off x="3141738" y="3308207"/>
            <a:ext cx="5676900" cy="771525"/>
          </a:xfrm>
          <a:prstGeom prst="rect">
            <a:avLst/>
          </a:prstGeom>
        </p:spPr>
      </p:pic>
      <p:pic>
        <p:nvPicPr>
          <p:cNvPr id="14" name="Picture 13" descr="Text&#10;&#10;Description automatically generated">
            <a:extLst>
              <a:ext uri="{FF2B5EF4-FFF2-40B4-BE49-F238E27FC236}">
                <a16:creationId xmlns:a16="http://schemas.microsoft.com/office/drawing/2014/main" id="{0AAEA9D1-76A8-CB67-28F8-E8B1D5AAD5FD}"/>
              </a:ext>
            </a:extLst>
          </p:cNvPr>
          <p:cNvPicPr>
            <a:picLocks noChangeAspect="1"/>
          </p:cNvPicPr>
          <p:nvPr/>
        </p:nvPicPr>
        <p:blipFill>
          <a:blip r:embed="rId7"/>
          <a:stretch>
            <a:fillRect/>
          </a:stretch>
        </p:blipFill>
        <p:spPr>
          <a:xfrm>
            <a:off x="3042805" y="3986430"/>
            <a:ext cx="4914900" cy="1028700"/>
          </a:xfrm>
          <a:prstGeom prst="rect">
            <a:avLst/>
          </a:prstGeom>
        </p:spPr>
      </p:pic>
    </p:spTree>
    <p:extLst>
      <p:ext uri="{BB962C8B-B14F-4D97-AF65-F5344CB8AC3E}">
        <p14:creationId xmlns:p14="http://schemas.microsoft.com/office/powerpoint/2010/main" val="2653705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Pooling layer</a:t>
            </a:r>
            <a:endParaRPr lang="en-US" sz="2400" dirty="0"/>
          </a:p>
        </p:txBody>
      </p:sp>
      <p:sp>
        <p:nvSpPr>
          <p:cNvPr id="61" name="Google Shape;61;p14"/>
          <p:cNvSpPr txBox="1">
            <a:spLocks noGrp="1"/>
          </p:cNvSpPr>
          <p:nvPr>
            <p:ph type="subTitle" idx="1"/>
          </p:nvPr>
        </p:nvSpPr>
        <p:spPr>
          <a:xfrm>
            <a:off x="169498" y="1138675"/>
            <a:ext cx="5742736" cy="179848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pooling layer è una componente che serve a ridurre la dimensione dei dati in ingresso, mantenendo le informazioni più importanti. Ciò è utile per ridurre il numero di parametri della rete e ridurre l'overfitting. Il pooling può essere effettuato utilizzando diverse strategie, come la max o media.</a:t>
            </a:r>
          </a:p>
        </p:txBody>
      </p:sp>
      <p:sp>
        <p:nvSpPr>
          <p:cNvPr id="7" name="Google Shape;61;p14">
            <a:extLst>
              <a:ext uri="{FF2B5EF4-FFF2-40B4-BE49-F238E27FC236}">
                <a16:creationId xmlns:a16="http://schemas.microsoft.com/office/drawing/2014/main" id="{DE179F9E-D512-6450-8079-9693332A86A0}"/>
              </a:ext>
            </a:extLst>
          </p:cNvPr>
          <p:cNvSpPr txBox="1">
            <a:spLocks/>
          </p:cNvSpPr>
          <p:nvPr/>
        </p:nvSpPr>
        <p:spPr>
          <a:xfrm>
            <a:off x="169498" y="2937164"/>
            <a:ext cx="5742736" cy="21193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I principali parametri sono </a:t>
            </a:r>
          </a:p>
          <a:p>
            <a:pPr marL="0" indent="0" algn="l"/>
            <a:endParaRPr lang="it-IT" sz="1400" dirty="0">
              <a:solidFill>
                <a:srgbClr val="666666"/>
              </a:solidFill>
              <a:latin typeface="Poppins" panose="00000500000000000000" pitchFamily="2" charset="0"/>
            </a:endParaRP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Kernel size: Dimensione del kernel applicato</a:t>
            </a:r>
          </a:p>
          <a:p>
            <a:pPr marL="285750" indent="-285750" algn="l">
              <a:buFont typeface="Arial" panose="020B0604020202020204" pitchFamily="34" charset="0"/>
              <a:buChar char="•"/>
            </a:pPr>
            <a:r>
              <a:rPr lang="it-IT" sz="1400" dirty="0">
                <a:solidFill>
                  <a:srgbClr val="666666"/>
                </a:solidFill>
                <a:latin typeface="Poppins" panose="00000500000000000000" pitchFamily="2" charset="0"/>
              </a:rPr>
              <a:t>Stride: Il passo secondo il quale i filtri si spostano  </a:t>
            </a:r>
          </a:p>
        </p:txBody>
      </p:sp>
      <p:pic>
        <p:nvPicPr>
          <p:cNvPr id="4" name="Picture 3" descr="Diagram&#10;&#10;Description automatically generated">
            <a:extLst>
              <a:ext uri="{FF2B5EF4-FFF2-40B4-BE49-F238E27FC236}">
                <a16:creationId xmlns:a16="http://schemas.microsoft.com/office/drawing/2014/main" id="{DBCB7595-B09F-1598-10A2-7CF2A4CC2D95}"/>
              </a:ext>
            </a:extLst>
          </p:cNvPr>
          <p:cNvPicPr>
            <a:picLocks noChangeAspect="1"/>
          </p:cNvPicPr>
          <p:nvPr/>
        </p:nvPicPr>
        <p:blipFill>
          <a:blip r:embed="rId4"/>
          <a:stretch>
            <a:fillRect/>
          </a:stretch>
        </p:blipFill>
        <p:spPr>
          <a:xfrm>
            <a:off x="5912234" y="1591324"/>
            <a:ext cx="2766816" cy="1960852"/>
          </a:xfrm>
          <a:prstGeom prst="rect">
            <a:avLst/>
          </a:prstGeom>
        </p:spPr>
      </p:pic>
    </p:spTree>
    <p:extLst>
      <p:ext uri="{BB962C8B-B14F-4D97-AF65-F5344CB8AC3E}">
        <p14:creationId xmlns:p14="http://schemas.microsoft.com/office/powerpoint/2010/main" val="3351264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Fully connected layer</a:t>
            </a:r>
            <a:endParaRPr lang="en-US" sz="2400" dirty="0"/>
          </a:p>
        </p:txBody>
      </p:sp>
      <p:sp>
        <p:nvSpPr>
          <p:cNvPr id="61" name="Google Shape;61;p14"/>
          <p:cNvSpPr txBox="1">
            <a:spLocks noGrp="1"/>
          </p:cNvSpPr>
          <p:nvPr>
            <p:ph type="subTitle" idx="1"/>
          </p:nvPr>
        </p:nvSpPr>
        <p:spPr>
          <a:xfrm>
            <a:off x="169498" y="1138675"/>
            <a:ext cx="5742736" cy="179848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fully conncected layer è l'ultimo strato di una CNN, che utilizza un gran numero di neuroni connessi a tutti gli elementi dell'ultimo feature map generato dal precedente strato per effettuare la classificazione finale e decidere la classe delle immagini in ingresso.</a:t>
            </a:r>
          </a:p>
        </p:txBody>
      </p:sp>
      <p:pic>
        <p:nvPicPr>
          <p:cNvPr id="3" name="Picture 2" descr="Diagram&#10;&#10;Description automatically generated">
            <a:extLst>
              <a:ext uri="{FF2B5EF4-FFF2-40B4-BE49-F238E27FC236}">
                <a16:creationId xmlns:a16="http://schemas.microsoft.com/office/drawing/2014/main" id="{F4006A5B-6F12-2CB1-A3ED-D347E81EDB61}"/>
              </a:ext>
            </a:extLst>
          </p:cNvPr>
          <p:cNvPicPr>
            <a:picLocks noChangeAspect="1"/>
          </p:cNvPicPr>
          <p:nvPr/>
        </p:nvPicPr>
        <p:blipFill>
          <a:blip r:embed="rId4"/>
          <a:stretch>
            <a:fillRect/>
          </a:stretch>
        </p:blipFill>
        <p:spPr>
          <a:xfrm>
            <a:off x="2494846" y="2722640"/>
            <a:ext cx="4154308" cy="1890066"/>
          </a:xfrm>
          <a:prstGeom prst="rect">
            <a:avLst/>
          </a:prstGeom>
        </p:spPr>
      </p:pic>
    </p:spTree>
    <p:extLst>
      <p:ext uri="{BB962C8B-B14F-4D97-AF65-F5344CB8AC3E}">
        <p14:creationId xmlns:p14="http://schemas.microsoft.com/office/powerpoint/2010/main" val="2491613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Global pooling layer</a:t>
            </a:r>
            <a:endParaRPr lang="en-US" sz="2400" dirty="0"/>
          </a:p>
        </p:txBody>
      </p:sp>
      <p:sp>
        <p:nvSpPr>
          <p:cNvPr id="61" name="Google Shape;61;p14"/>
          <p:cNvSpPr txBox="1">
            <a:spLocks noGrp="1"/>
          </p:cNvSpPr>
          <p:nvPr>
            <p:ph type="subTitle" idx="1"/>
          </p:nvPr>
        </p:nvSpPr>
        <p:spPr>
          <a:xfrm>
            <a:off x="169498" y="1138675"/>
            <a:ext cx="5282266" cy="1798489"/>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it-IT" sz="1400" dirty="0">
                <a:solidFill>
                  <a:srgbClr val="666666"/>
                </a:solidFill>
                <a:latin typeface="Poppins" panose="00000500000000000000" pitchFamily="2" charset="0"/>
              </a:rPr>
              <a:t>Il Global Pooling layer è un tipo di pooling utilizzato in alcune reti neurali, soprattutto in quelle utilizzate per il riconoscimento di immagini. Il suo scopo è quello di ridurre la dimensione delle feature maps generati dai precedenti strati di convolution, mantenendo le informazioni più importanti. Il Global Pooling è diverso dal pooling tradizionale, poiché esso riduce tutte le dimensioni delle feature maps in un unico valore, invece di ridurre solo alcune dimensioni</a:t>
            </a:r>
          </a:p>
        </p:txBody>
      </p:sp>
      <p:pic>
        <p:nvPicPr>
          <p:cNvPr id="3" name="Picture 2">
            <a:extLst>
              <a:ext uri="{FF2B5EF4-FFF2-40B4-BE49-F238E27FC236}">
                <a16:creationId xmlns:a16="http://schemas.microsoft.com/office/drawing/2014/main" id="{482EE466-A2BD-CD20-3C52-E38A4BC35019}"/>
              </a:ext>
            </a:extLst>
          </p:cNvPr>
          <p:cNvPicPr>
            <a:picLocks noChangeAspect="1"/>
          </p:cNvPicPr>
          <p:nvPr/>
        </p:nvPicPr>
        <p:blipFill>
          <a:blip r:embed="rId4"/>
          <a:stretch>
            <a:fillRect/>
          </a:stretch>
        </p:blipFill>
        <p:spPr>
          <a:xfrm>
            <a:off x="5648440" y="2368697"/>
            <a:ext cx="3326062" cy="1136934"/>
          </a:xfrm>
          <a:prstGeom prst="rect">
            <a:avLst/>
          </a:prstGeom>
        </p:spPr>
      </p:pic>
      <p:sp>
        <p:nvSpPr>
          <p:cNvPr id="5" name="Google Shape;61;p14">
            <a:extLst>
              <a:ext uri="{FF2B5EF4-FFF2-40B4-BE49-F238E27FC236}">
                <a16:creationId xmlns:a16="http://schemas.microsoft.com/office/drawing/2014/main" id="{ABBE50F3-9FD4-BE28-4B45-13010A264CD7}"/>
              </a:ext>
            </a:extLst>
          </p:cNvPr>
          <p:cNvSpPr txBox="1">
            <a:spLocks/>
          </p:cNvSpPr>
          <p:nvPr/>
        </p:nvSpPr>
        <p:spPr>
          <a:xfrm>
            <a:off x="169498" y="3105580"/>
            <a:ext cx="5282266" cy="179848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 Questo è fatto mediante l'utilizzo di una funzione di aggregazione, come la media o la massima, su tutti gli elementi delle feature maps. Il Global Pooling Layer viene solitamente inserito alla fine della rete, prima del Fully Connected layer, al fine di fornire una rappresentazione più compatta e densa dei dati in ingresso alla rete.</a:t>
            </a:r>
          </a:p>
        </p:txBody>
      </p:sp>
    </p:spTree>
    <p:extLst>
      <p:ext uri="{BB962C8B-B14F-4D97-AF65-F5344CB8AC3E}">
        <p14:creationId xmlns:p14="http://schemas.microsoft.com/office/powerpoint/2010/main" val="1688820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Activation layer</a:t>
            </a:r>
            <a:endParaRPr lang="en-US" sz="2400" dirty="0"/>
          </a:p>
        </p:txBody>
      </p:sp>
      <p:sp>
        <p:nvSpPr>
          <p:cNvPr id="61" name="Google Shape;61;p14"/>
          <p:cNvSpPr txBox="1">
            <a:spLocks noGrp="1"/>
          </p:cNvSpPr>
          <p:nvPr>
            <p:ph type="subTitle" idx="1"/>
          </p:nvPr>
        </p:nvSpPr>
        <p:spPr>
          <a:xfrm>
            <a:off x="169498" y="1138675"/>
            <a:ext cx="5742736" cy="179848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L’activation layer è una componente che applica una funzione di attivazione alle uscite del layer precedente. La funzione di attivazione è utilizzata per introdurre una non linearità nella rete, permettendo al modello di apprendere relazioni più complesse tra i dati di input e di output. Le funzioni di attivazione più comuni sono la ReLU, sigmoid, ...</a:t>
            </a:r>
          </a:p>
        </p:txBody>
      </p:sp>
      <p:pic>
        <p:nvPicPr>
          <p:cNvPr id="3" name="Picture 2" descr="Diagram&#10;&#10;Description automatically generated">
            <a:extLst>
              <a:ext uri="{FF2B5EF4-FFF2-40B4-BE49-F238E27FC236}">
                <a16:creationId xmlns:a16="http://schemas.microsoft.com/office/drawing/2014/main" id="{DBD067DB-322B-ADBD-00DF-E052AC848D8F}"/>
              </a:ext>
            </a:extLst>
          </p:cNvPr>
          <p:cNvPicPr>
            <a:picLocks noChangeAspect="1"/>
          </p:cNvPicPr>
          <p:nvPr/>
        </p:nvPicPr>
        <p:blipFill>
          <a:blip r:embed="rId4"/>
          <a:stretch>
            <a:fillRect/>
          </a:stretch>
        </p:blipFill>
        <p:spPr>
          <a:xfrm>
            <a:off x="2173095" y="2571750"/>
            <a:ext cx="4797809" cy="1929697"/>
          </a:xfrm>
          <a:prstGeom prst="rect">
            <a:avLst/>
          </a:prstGeom>
        </p:spPr>
      </p:pic>
    </p:spTree>
    <p:extLst>
      <p:ext uri="{BB962C8B-B14F-4D97-AF65-F5344CB8AC3E}">
        <p14:creationId xmlns:p14="http://schemas.microsoft.com/office/powerpoint/2010/main" val="2296020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54180"/>
            <a:ext cx="8520600" cy="4987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sz="2400" dirty="0">
                <a:latin typeface="Poppins SemiBold"/>
                <a:ea typeface="Poppins SemiBold"/>
                <a:cs typeface="Poppins SemiBold"/>
                <a:sym typeface="Poppins SemiBold"/>
              </a:rPr>
              <a:t>Componenti di base: Dropout layer</a:t>
            </a:r>
            <a:endParaRPr lang="en-US" sz="2400" dirty="0"/>
          </a:p>
        </p:txBody>
      </p:sp>
      <p:sp>
        <p:nvSpPr>
          <p:cNvPr id="61" name="Google Shape;61;p14"/>
          <p:cNvSpPr txBox="1">
            <a:spLocks noGrp="1"/>
          </p:cNvSpPr>
          <p:nvPr>
            <p:ph type="subTitle" idx="1"/>
          </p:nvPr>
        </p:nvSpPr>
        <p:spPr>
          <a:xfrm>
            <a:off x="169498" y="1138675"/>
            <a:ext cx="5074447" cy="153525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sz="1400" dirty="0">
                <a:solidFill>
                  <a:srgbClr val="666666"/>
                </a:solidFill>
                <a:latin typeface="Poppins" panose="00000500000000000000" pitchFamily="2" charset="0"/>
              </a:rPr>
              <a:t>Un dropout layer può essere applicato alle feature maps generati dai precedenti layer. Il processo consiste nel "scartare" casualmente alcuni elementi delle feature maps durante l’addestramento, evitando che la rete si "appoggi" troppo su una singola feature map o gruppo di feature maps. </a:t>
            </a:r>
          </a:p>
        </p:txBody>
      </p:sp>
      <p:pic>
        <p:nvPicPr>
          <p:cNvPr id="4" name="Picture 3" descr="Diagram&#10;&#10;Description automatically generated">
            <a:extLst>
              <a:ext uri="{FF2B5EF4-FFF2-40B4-BE49-F238E27FC236}">
                <a16:creationId xmlns:a16="http://schemas.microsoft.com/office/drawing/2014/main" id="{D753E3D3-F3E6-4ABA-B83E-9560B268F390}"/>
              </a:ext>
            </a:extLst>
          </p:cNvPr>
          <p:cNvPicPr>
            <a:picLocks noChangeAspect="1"/>
          </p:cNvPicPr>
          <p:nvPr/>
        </p:nvPicPr>
        <p:blipFill>
          <a:blip r:embed="rId4"/>
          <a:stretch>
            <a:fillRect/>
          </a:stretch>
        </p:blipFill>
        <p:spPr>
          <a:xfrm>
            <a:off x="5491042" y="1739636"/>
            <a:ext cx="3341258" cy="1664228"/>
          </a:xfrm>
          <a:prstGeom prst="rect">
            <a:avLst/>
          </a:prstGeom>
        </p:spPr>
      </p:pic>
      <p:sp>
        <p:nvSpPr>
          <p:cNvPr id="5" name="Google Shape;61;p14">
            <a:extLst>
              <a:ext uri="{FF2B5EF4-FFF2-40B4-BE49-F238E27FC236}">
                <a16:creationId xmlns:a16="http://schemas.microsoft.com/office/drawing/2014/main" id="{410FB125-268D-2BAB-12B2-9E38BFF93741}"/>
              </a:ext>
            </a:extLst>
          </p:cNvPr>
          <p:cNvSpPr txBox="1">
            <a:spLocks/>
          </p:cNvSpPr>
          <p:nvPr/>
        </p:nvSpPr>
        <p:spPr>
          <a:xfrm>
            <a:off x="311700" y="2925092"/>
            <a:ext cx="5074447" cy="166422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it-IT" sz="1400" dirty="0">
                <a:solidFill>
                  <a:srgbClr val="666666"/>
                </a:solidFill>
                <a:latin typeface="Poppins" panose="00000500000000000000" pitchFamily="2" charset="0"/>
              </a:rPr>
              <a:t>Ciò significa che alcuni elementi dei feature maps non partecipano alla propagazione del gradiente durante la fase di addestramento, aumentando la robustezza della rete e favorendo una maggiore generalizzazione del modello. Il Dropout Layer può essere inserito tra i vari strati di una CNN, stabilendo una percentuale di elementi dei feature maps da ignorare durante una passata.</a:t>
            </a:r>
          </a:p>
        </p:txBody>
      </p:sp>
    </p:spTree>
    <p:extLst>
      <p:ext uri="{BB962C8B-B14F-4D97-AF65-F5344CB8AC3E}">
        <p14:creationId xmlns:p14="http://schemas.microsoft.com/office/powerpoint/2010/main" val="2509088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2536</TotalTime>
  <Words>2375</Words>
  <Application>Microsoft Office PowerPoint</Application>
  <PresentationFormat>On-screen Show (16:9)</PresentationFormat>
  <Paragraphs>145</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Poppins SemiBold</vt:lpstr>
      <vt:lpstr>Poppins</vt:lpstr>
      <vt:lpstr>Simple Light</vt:lpstr>
      <vt:lpstr>Deep Learning &amp; Application’s Project</vt:lpstr>
      <vt:lpstr>PowerPoint Presentation</vt:lpstr>
      <vt:lpstr>[01]Analisi componenti base</vt:lpstr>
      <vt:lpstr>Componenti di base: Layer di convoluzione </vt:lpstr>
      <vt:lpstr>Componenti di base: Pooling layer</vt:lpstr>
      <vt:lpstr>Componenti di base: Fully connected layer</vt:lpstr>
      <vt:lpstr>Componenti di base: Global pooling layer</vt:lpstr>
      <vt:lpstr>Componenti di base: Activation layer</vt:lpstr>
      <vt:lpstr>Componenti di base: Dropout layer</vt:lpstr>
      <vt:lpstr>Componenti di base: Batch Norm layer</vt:lpstr>
      <vt:lpstr>[02]Residual networks</vt:lpstr>
      <vt:lpstr>Residual Networks</vt:lpstr>
      <vt:lpstr>Residual Networks</vt:lpstr>
      <vt:lpstr>Quale ResNet e perchè</vt:lpstr>
      <vt:lpstr>Quale ResNet e perchè: Bottleneck layers</vt:lpstr>
      <vt:lpstr>Schema diverse architetture di ResNet</vt:lpstr>
      <vt:lpstr>[03]Analisi Dataset</vt:lpstr>
      <vt:lpstr>Dataset</vt:lpstr>
      <vt:lpstr>Dataset distribuzione record nei set</vt:lpstr>
      <vt:lpstr>Data preprocessing e augmentation</vt:lpstr>
      <vt:lpstr>Data preprocessing e augmentation</vt:lpstr>
      <vt:lpstr>[04]Iperparametri e scelte progettuali </vt:lpstr>
      <vt:lpstr>Cross entropy loss</vt:lpstr>
      <vt:lpstr>Cross entropy loss</vt:lpstr>
      <vt:lpstr>Adam</vt:lpstr>
      <vt:lpstr>Adam</vt:lpstr>
      <vt:lpstr>Adam</vt:lpstr>
      <vt:lpstr>Learning Rate scheduler</vt:lpstr>
      <vt:lpstr>Metriche utilizzate</vt:lpstr>
      <vt:lpstr>[05]Esperimenti svolti</vt:lpstr>
      <vt:lpstr>Esperimenti svolti</vt:lpstr>
      <vt:lpstr>Addestramento VS Fine-tuning</vt:lpstr>
      <vt:lpstr>Esperimenti freeze 1-4</vt:lpstr>
      <vt:lpstr>Esperimenti freeze 1-3</vt:lpstr>
      <vt:lpstr>[06]Miglioramenti proposti</vt:lpstr>
      <vt:lpstr>Cosa possiamo migliorare?</vt:lpstr>
      <vt:lpstr>Problemi ReLU</vt:lpstr>
      <vt:lpstr>Depthwise convolution</vt:lpstr>
      <vt:lpstr>CBAM (Convolutional Block Attention Module) </vt:lpstr>
      <vt:lpstr>CBAM funzionamento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&amp; Application’s Project</dc:title>
  <cp:lastModifiedBy>LUCA ZEDDA</cp:lastModifiedBy>
  <cp:revision>8</cp:revision>
  <dcterms:modified xsi:type="dcterms:W3CDTF">2023-01-26T08:35:22Z</dcterms:modified>
</cp:coreProperties>
</file>