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smtClean="0"/>
              <a:t>Clique para editar o estilo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smtClean="0"/>
              <a:t>Faça clique para editar o estilo</a:t>
            </a:r>
            <a:endParaRPr lang="en-US" dirty="0"/>
          </a:p>
        </p:txBody>
      </p:sp>
      <p:sp>
        <p:nvSpPr>
          <p:cNvPr id="4" name="Date Placeholder 3"/>
          <p:cNvSpPr>
            <a:spLocks noGrp="1"/>
          </p:cNvSpPr>
          <p:nvPr>
            <p:ph type="dt" sz="half" idx="10"/>
          </p:nvPr>
        </p:nvSpPr>
        <p:spPr/>
        <p:txBody>
          <a:bodyPr/>
          <a:lstStyle/>
          <a:p>
            <a:fld id="{6B2E0CD3-EB13-4E18-ACFE-2900D80989C3}" type="datetimeFigureOut">
              <a:rPr lang="pt-PT" smtClean="0"/>
              <a:t>19/11/2020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328FC35-A55E-4DBC-B04A-F5245DF7D233}"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15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6B2E0CD3-EB13-4E18-ACFE-2900D80989C3}" type="datetimeFigureOut">
              <a:rPr lang="pt-PT" smtClean="0"/>
              <a:t>19/11/2020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2195872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6B2E0CD3-EB13-4E18-ACFE-2900D80989C3}" type="datetimeFigureOut">
              <a:rPr lang="pt-PT" smtClean="0"/>
              <a:t>19/11/2020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4065515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6B2E0CD3-EB13-4E18-ACFE-2900D80989C3}" type="datetimeFigureOut">
              <a:rPr lang="pt-PT" smtClean="0"/>
              <a:t>19/11/2020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282003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smtClean="0"/>
              <a:t>Clique para editar o estilo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6B2E0CD3-EB13-4E18-ACFE-2900D80989C3}" type="datetimeFigureOut">
              <a:rPr lang="pt-PT" smtClean="0"/>
              <a:t>19/11/2020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328FC35-A55E-4DBC-B04A-F5245DF7D233}"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06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smtClean="0"/>
              <a:t>Clique para editar o estilo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6B2E0CD3-EB13-4E18-ACFE-2900D80989C3}" type="datetimeFigureOut">
              <a:rPr lang="pt-PT" smtClean="0"/>
              <a:t>19/11/2020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416234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Content Placeholder 3"/>
          <p:cNvSpPr>
            <a:spLocks noGrp="1"/>
          </p:cNvSpPr>
          <p:nvPr>
            <p:ph sz="half" idx="2"/>
          </p:nvPr>
        </p:nvSpPr>
        <p:spPr>
          <a:xfrm>
            <a:off x="1097280" y="2582334"/>
            <a:ext cx="4937760" cy="337820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Content Placeholder 5"/>
          <p:cNvSpPr>
            <a:spLocks noGrp="1"/>
          </p:cNvSpPr>
          <p:nvPr>
            <p:ph sz="quarter" idx="4"/>
          </p:nvPr>
        </p:nvSpPr>
        <p:spPr>
          <a:xfrm>
            <a:off x="6217920" y="2582334"/>
            <a:ext cx="4937760" cy="337820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6B2E0CD3-EB13-4E18-ACFE-2900D80989C3}" type="datetimeFigureOut">
              <a:rPr lang="pt-PT" smtClean="0"/>
              <a:t>19/11/2020</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149532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6B2E0CD3-EB13-4E18-ACFE-2900D80989C3}" type="datetimeFigureOut">
              <a:rPr lang="pt-PT" smtClean="0"/>
              <a:t>19/11/2020</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274034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2E0CD3-EB13-4E18-ACFE-2900D80989C3}" type="datetimeFigureOut">
              <a:rPr lang="pt-PT" smtClean="0"/>
              <a:t>19/11/2020</a:t>
            </a:fld>
            <a:endParaRPr lang="pt-P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PT"/>
          </a:p>
        </p:txBody>
      </p:sp>
      <p:sp>
        <p:nvSpPr>
          <p:cNvPr id="9" name="Slide Number Placeholder 8"/>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1453966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smtClean="0"/>
              <a:t>Clique para editar o estilo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2E0CD3-EB13-4E18-ACFE-2900D80989C3}" type="datetimeFigureOut">
              <a:rPr lang="pt-PT" smtClean="0"/>
              <a:t>19/11/2020</a:t>
            </a:fld>
            <a:endParaRPr lang="pt-P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P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28FC35-A55E-4DBC-B04A-F5245DF7D233}" type="slidenum">
              <a:rPr lang="pt-PT" smtClean="0"/>
              <a:t>‹nº›</a:t>
            </a:fld>
            <a:endParaRPr lang="pt-PT"/>
          </a:p>
        </p:txBody>
      </p:sp>
    </p:spTree>
    <p:extLst>
      <p:ext uri="{BB962C8B-B14F-4D97-AF65-F5344CB8AC3E}">
        <p14:creationId xmlns:p14="http://schemas.microsoft.com/office/powerpoint/2010/main" val="169111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6B2E0CD3-EB13-4E18-ACFE-2900D80989C3}" type="datetimeFigureOut">
              <a:rPr lang="pt-PT" smtClean="0"/>
              <a:t>19/11/2020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328FC35-A55E-4DBC-B04A-F5245DF7D233}" type="slidenum">
              <a:rPr lang="pt-PT" smtClean="0"/>
              <a:t>‹nº›</a:t>
            </a:fld>
            <a:endParaRPr lang="pt-PT"/>
          </a:p>
        </p:txBody>
      </p:sp>
    </p:spTree>
    <p:extLst>
      <p:ext uri="{BB962C8B-B14F-4D97-AF65-F5344CB8AC3E}">
        <p14:creationId xmlns:p14="http://schemas.microsoft.com/office/powerpoint/2010/main" val="216849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smtClean="0"/>
              <a:t>Clique para editar o estilo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2E0CD3-EB13-4E18-ACFE-2900D80989C3}" type="datetimeFigureOut">
              <a:rPr lang="pt-PT" smtClean="0"/>
              <a:t>19/11/2020</a:t>
            </a:fld>
            <a:endParaRPr lang="pt-P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P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28FC35-A55E-4DBC-B04A-F5245DF7D233}" type="slidenum">
              <a:rPr lang="pt-PT" smtClean="0"/>
              <a:t>‹nº›</a:t>
            </a:fld>
            <a:endParaRPr lang="pt-P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133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6800" y="1555845"/>
            <a:ext cx="10058400" cy="2291596"/>
          </a:xfrm>
        </p:spPr>
        <p:txBody>
          <a:bodyPr/>
          <a:lstStyle/>
          <a:p>
            <a:pPr algn="ctr"/>
            <a:r>
              <a:rPr lang="pt-PT" dirty="0" smtClean="0"/>
              <a:t>Cinemateca Portuguesa</a:t>
            </a:r>
            <a:br>
              <a:rPr lang="pt-PT" dirty="0" smtClean="0"/>
            </a:br>
            <a:r>
              <a:rPr lang="pt-PT" dirty="0" smtClean="0"/>
              <a:t>Tema 6</a:t>
            </a:r>
            <a:endParaRPr lang="pt-PT" dirty="0"/>
          </a:p>
        </p:txBody>
      </p:sp>
      <p:sp>
        <p:nvSpPr>
          <p:cNvPr id="3" name="Subtítulo 2"/>
          <p:cNvSpPr>
            <a:spLocks noGrp="1"/>
          </p:cNvSpPr>
          <p:nvPr>
            <p:ph type="subTitle" idx="1"/>
          </p:nvPr>
        </p:nvSpPr>
        <p:spPr>
          <a:xfrm>
            <a:off x="1295400" y="4448200"/>
            <a:ext cx="9601200" cy="1655762"/>
          </a:xfrm>
        </p:spPr>
        <p:txBody>
          <a:bodyPr>
            <a:normAutofit/>
          </a:bodyPr>
          <a:lstStyle/>
          <a:p>
            <a:pPr algn="ctr"/>
            <a:r>
              <a:rPr lang="pt-PT" dirty="0" smtClean="0"/>
              <a:t>Turma 5 Grupo 4</a:t>
            </a:r>
          </a:p>
          <a:p>
            <a:pPr algn="ctr"/>
            <a:r>
              <a:rPr lang="pt-PT" dirty="0" smtClean="0"/>
              <a:t>Adriana Cruz e Silva da Costa Gonçalves – up201808911</a:t>
            </a:r>
          </a:p>
          <a:p>
            <a:pPr algn="ctr"/>
            <a:r>
              <a:rPr lang="pt-PT" dirty="0" smtClean="0"/>
              <a:t>Tiago Filipe Lima Rocha – up201406679</a:t>
            </a:r>
            <a:endParaRPr lang="pt-PT" dirty="0"/>
          </a:p>
        </p:txBody>
      </p:sp>
    </p:spTree>
    <p:extLst>
      <p:ext uri="{BB962C8B-B14F-4D97-AF65-F5344CB8AC3E}">
        <p14:creationId xmlns:p14="http://schemas.microsoft.com/office/powerpoint/2010/main" val="4242122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Funcionalidade Destaque</a:t>
            </a:r>
            <a:endParaRPr lang="pt-PT" dirty="0"/>
          </a:p>
        </p:txBody>
      </p:sp>
      <p:sp>
        <p:nvSpPr>
          <p:cNvPr id="3" name="Marcador de Posição de Conteúdo 2"/>
          <p:cNvSpPr>
            <a:spLocks noGrp="1"/>
          </p:cNvSpPr>
          <p:nvPr>
            <p:ph idx="1"/>
          </p:nvPr>
        </p:nvSpPr>
        <p:spPr/>
        <p:txBody>
          <a:bodyPr/>
          <a:lstStyle/>
          <a:p>
            <a:r>
              <a:rPr lang="pt-PT" b="1" dirty="0" smtClean="0"/>
              <a:t>Alocação dinâmica de salas</a:t>
            </a:r>
          </a:p>
          <a:p>
            <a:pPr>
              <a:buFont typeface="Arial" panose="020B0604020202020204" pitchFamily="34" charset="0"/>
              <a:buChar char="•"/>
            </a:pPr>
            <a:r>
              <a:rPr lang="pt-PT" dirty="0" smtClean="0"/>
              <a:t>Aloca salas aos eventos tendo em conta a sua disponibilidade no horário em que decorre o evento para que não haja sobreposição de eventos na mesma sala - Completa</a:t>
            </a:r>
          </a:p>
          <a:p>
            <a:pPr>
              <a:buFont typeface="Arial" panose="020B0604020202020204" pitchFamily="34" charset="0"/>
              <a:buChar char="•"/>
            </a:pPr>
            <a:r>
              <a:rPr lang="pt-PT" dirty="0" smtClean="0"/>
              <a:t>Permite a alocação de salas aos eventos de forma a otimizar o rácio capacidade </a:t>
            </a:r>
            <a:r>
              <a:rPr lang="pt-PT" dirty="0"/>
              <a:t>da sala/lotação máxima do evento</a:t>
            </a:r>
            <a:r>
              <a:rPr lang="pt-PT" dirty="0" smtClean="0"/>
              <a:t> - Completa</a:t>
            </a:r>
            <a:endParaRPr lang="pt-PT" dirty="0"/>
          </a:p>
        </p:txBody>
      </p:sp>
    </p:spTree>
    <p:extLst>
      <p:ext uri="{BB962C8B-B14F-4D97-AF65-F5344CB8AC3E}">
        <p14:creationId xmlns:p14="http://schemas.microsoft.com/office/powerpoint/2010/main" val="3695671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Dificuldades e Esforço</a:t>
            </a:r>
            <a:endParaRPr lang="pt-PT" dirty="0"/>
          </a:p>
        </p:txBody>
      </p:sp>
      <p:sp>
        <p:nvSpPr>
          <p:cNvPr id="3" name="Marcador de Posição de Conteúdo 2"/>
          <p:cNvSpPr>
            <a:spLocks noGrp="1"/>
          </p:cNvSpPr>
          <p:nvPr>
            <p:ph idx="1"/>
          </p:nvPr>
        </p:nvSpPr>
        <p:spPr/>
        <p:txBody>
          <a:bodyPr/>
          <a:lstStyle/>
          <a:p>
            <a:pPr algn="just"/>
            <a:r>
              <a:rPr lang="pt-PT" dirty="0" smtClean="0"/>
              <a:t>De forma geral não sentimos grandes dificuldades na execução do projeto pedido, sendo que acreditamos ter cumprido todos os requisitos necessários.</a:t>
            </a:r>
          </a:p>
          <a:p>
            <a:pPr algn="just"/>
            <a:r>
              <a:rPr lang="pt-PT" dirty="0" smtClean="0"/>
              <a:t>O único aspeto no qual podemos realçar alguma dificuldade foi na manipulação de elementos em listas, especificamente com a alteração de valores de objetos que estavam guardados numa lista, sendo que esta dificuldade foi ultrapassada com a utilização de </a:t>
            </a:r>
            <a:r>
              <a:rPr lang="pt-PT" dirty="0" err="1" smtClean="0"/>
              <a:t>iteradores</a:t>
            </a:r>
            <a:r>
              <a:rPr lang="pt-PT" dirty="0" smtClean="0"/>
              <a:t>.</a:t>
            </a:r>
          </a:p>
          <a:p>
            <a:pPr algn="just"/>
            <a:r>
              <a:rPr lang="pt-PT" dirty="0" smtClean="0"/>
              <a:t>Ambos os elementos do grupo dedicaram o mesmo nível de esforço à execução do projeto, sendo que sentimos que houve uma divisão justa de tarefas e que ambos os elementos cumpriram com a sua parte.</a:t>
            </a:r>
          </a:p>
          <a:p>
            <a:endParaRPr lang="pt-PT" dirty="0"/>
          </a:p>
        </p:txBody>
      </p:sp>
    </p:spTree>
    <p:extLst>
      <p:ext uri="{BB962C8B-B14F-4D97-AF65-F5344CB8AC3E}">
        <p14:creationId xmlns:p14="http://schemas.microsoft.com/office/powerpoint/2010/main" val="172444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Descrição do problema</a:t>
            </a:r>
            <a:endParaRPr lang="pt-PT" dirty="0"/>
          </a:p>
        </p:txBody>
      </p:sp>
      <p:sp>
        <p:nvSpPr>
          <p:cNvPr id="3" name="Marcador de Posição de Conteúdo 2"/>
          <p:cNvSpPr>
            <a:spLocks noGrp="1"/>
          </p:cNvSpPr>
          <p:nvPr>
            <p:ph idx="1"/>
          </p:nvPr>
        </p:nvSpPr>
        <p:spPr/>
        <p:txBody>
          <a:bodyPr>
            <a:normAutofit/>
          </a:bodyPr>
          <a:lstStyle/>
          <a:p>
            <a:pPr algn="just"/>
            <a:r>
              <a:rPr lang="pt-PT" dirty="0" smtClean="0"/>
              <a:t>Neste projeto pretendemos criar um sistema de gestão de eventos e compra de bilhetes para a Cinemateca Portuguesa.</a:t>
            </a:r>
          </a:p>
          <a:p>
            <a:pPr algn="just"/>
            <a:r>
              <a:rPr lang="pt-PT" dirty="0" smtClean="0"/>
              <a:t>Qualquer pessoa deve ser capaz de comprar um bilhete para um evento ou sessão de cinema, no entanto queremos também ser capazes de guardar informação sobre os Aderentes ao Cartão Amigos da Cinemateca, que terão descontos na compra dos bilhetes.</a:t>
            </a:r>
          </a:p>
          <a:p>
            <a:pPr algn="just"/>
            <a:r>
              <a:rPr lang="pt-PT" dirty="0" smtClean="0"/>
              <a:t>Este sistema deve ser capaz de gerir os vários eventos tendo em atenção à lotação, horário e sala em que irão decorrer.</a:t>
            </a:r>
          </a:p>
          <a:p>
            <a:pPr algn="just"/>
            <a:r>
              <a:rPr lang="pt-PT" dirty="0" smtClean="0"/>
              <a:t>Por último, queremos também ter acesso a dados sobre os bilhetes comprados e lucros associados, sobre os bilhetes comprados por cada cliente e os descontos aplicados, e também queremos conseguir visualizar que eventos vão decorrer em que salas e em que horário.</a:t>
            </a:r>
            <a:endParaRPr lang="pt-PT" dirty="0"/>
          </a:p>
        </p:txBody>
      </p:sp>
    </p:spTree>
    <p:extLst>
      <p:ext uri="{BB962C8B-B14F-4D97-AF65-F5344CB8AC3E}">
        <p14:creationId xmlns:p14="http://schemas.microsoft.com/office/powerpoint/2010/main" val="344187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Descrição da Solução</a:t>
            </a:r>
            <a:endParaRPr lang="pt-PT" dirty="0"/>
          </a:p>
        </p:txBody>
      </p:sp>
      <p:sp>
        <p:nvSpPr>
          <p:cNvPr id="3" name="Marcador de Posição de Conteúdo 2"/>
          <p:cNvSpPr>
            <a:spLocks noGrp="1"/>
          </p:cNvSpPr>
          <p:nvPr>
            <p:ph idx="1"/>
          </p:nvPr>
        </p:nvSpPr>
        <p:spPr>
          <a:xfrm>
            <a:off x="1097279" y="1845733"/>
            <a:ext cx="10271305" cy="4282111"/>
          </a:xfrm>
        </p:spPr>
        <p:txBody>
          <a:bodyPr>
            <a:normAutofit fontScale="92500"/>
          </a:bodyPr>
          <a:lstStyle/>
          <a:p>
            <a:pPr algn="just"/>
            <a:r>
              <a:rPr lang="pt-PT" dirty="0" smtClean="0"/>
              <a:t>Na implementação duma solução para o problema anterior foi então </a:t>
            </a:r>
            <a:r>
              <a:rPr lang="pt-PT" dirty="0"/>
              <a:t>criada uma interface acessível e </a:t>
            </a:r>
            <a:r>
              <a:rPr lang="pt-PT" dirty="0" smtClean="0"/>
              <a:t>intuitiva</a:t>
            </a:r>
            <a:r>
              <a:rPr lang="pt-PT" dirty="0" smtClean="0"/>
              <a:t>, a partir da qual podemos gerir todas as necessidades descritas anteriormente.</a:t>
            </a:r>
          </a:p>
          <a:p>
            <a:pPr algn="just"/>
            <a:r>
              <a:rPr lang="pt-PT" dirty="0" smtClean="0"/>
              <a:t>A partir do menu principal temos várias opções relativas à gestão dos eventos, nomeadamente a possibilidade de adicionar, listar, apagar e ordenar os vários eventos. </a:t>
            </a:r>
            <a:r>
              <a:rPr lang="pt-PT" dirty="0" smtClean="0"/>
              <a:t>Ao aceder ás informações de cada evento conseguimos ainda ver informações importantes como o número de bilhetes vendidos e o lucro total de vendas até à data.</a:t>
            </a:r>
            <a:endParaRPr lang="pt-PT" dirty="0" smtClean="0"/>
          </a:p>
          <a:p>
            <a:pPr algn="just"/>
            <a:r>
              <a:rPr lang="pt-PT" dirty="0" smtClean="0"/>
              <a:t>Foi criado um </a:t>
            </a:r>
            <a:r>
              <a:rPr lang="pt-PT" dirty="0" err="1" smtClean="0"/>
              <a:t>kiosk</a:t>
            </a:r>
            <a:r>
              <a:rPr lang="pt-PT" dirty="0" smtClean="0"/>
              <a:t> no qual o utilizador pode proceder à compra dos bilhetes para um determinado evento, tendo em conta os casos em que: o utilizador não é um aderente do </a:t>
            </a:r>
            <a:r>
              <a:rPr lang="pt-PT" dirty="0"/>
              <a:t>Cartão de Amigos da </a:t>
            </a:r>
            <a:r>
              <a:rPr lang="pt-PT" dirty="0" smtClean="0"/>
              <a:t>Cinemateca, o utilizador é um aderente (sendo aplicados os descontos correspondentes) e também o caso em que o utilizador tem mais de 65 anos, tendo a possibilidade de ter um bilhete gratuito (sendo aplicadas as limitações necessárias para essa promoção).</a:t>
            </a:r>
          </a:p>
          <a:p>
            <a:pPr algn="just"/>
            <a:r>
              <a:rPr lang="pt-PT" dirty="0" smtClean="0"/>
              <a:t>Conseguimos ainda registar um novo aderente </a:t>
            </a:r>
            <a:r>
              <a:rPr lang="pt-PT" dirty="0"/>
              <a:t>ao Cartão de Amigos da Cinemateca em </a:t>
            </a:r>
            <a:r>
              <a:rPr lang="pt-PT" dirty="0" smtClean="0"/>
              <a:t>qualquer momento, independentemente da compra ou não de um bilhete, sendo também possível listar, ordenar e apagar aderentes dos registos de aderentes.</a:t>
            </a:r>
            <a:endParaRPr lang="pt-PT" dirty="0"/>
          </a:p>
        </p:txBody>
      </p:sp>
    </p:spTree>
    <p:extLst>
      <p:ext uri="{BB962C8B-B14F-4D97-AF65-F5344CB8AC3E}">
        <p14:creationId xmlns:p14="http://schemas.microsoft.com/office/powerpoint/2010/main" val="290509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84998" y="286603"/>
            <a:ext cx="10058400" cy="1450757"/>
          </a:xfrm>
        </p:spPr>
        <p:txBody>
          <a:bodyPr/>
          <a:lstStyle/>
          <a:p>
            <a:r>
              <a:rPr lang="pt-PT" dirty="0" smtClean="0"/>
              <a:t>Algoritmos Relevantes</a:t>
            </a:r>
            <a:endParaRPr lang="pt-PT" dirty="0"/>
          </a:p>
        </p:txBody>
      </p:sp>
      <p:sp>
        <p:nvSpPr>
          <p:cNvPr id="3" name="Marcador de Posição de Conteúdo 2"/>
          <p:cNvSpPr>
            <a:spLocks noGrp="1"/>
          </p:cNvSpPr>
          <p:nvPr>
            <p:ph idx="1"/>
          </p:nvPr>
        </p:nvSpPr>
        <p:spPr>
          <a:xfrm>
            <a:off x="395786" y="1741455"/>
            <a:ext cx="11655188" cy="4659346"/>
          </a:xfrm>
        </p:spPr>
        <p:txBody>
          <a:bodyPr>
            <a:normAutofit fontScale="85000" lnSpcReduction="10000"/>
          </a:bodyPr>
          <a:lstStyle/>
          <a:p>
            <a:r>
              <a:rPr lang="pt-PT" b="1" dirty="0" smtClean="0"/>
              <a:t>Algoritmo de alocação de salas</a:t>
            </a:r>
            <a:r>
              <a:rPr lang="pt-PT" dirty="0" smtClean="0"/>
              <a:t/>
            </a:r>
            <a:br>
              <a:rPr lang="pt-PT" dirty="0" smtClean="0"/>
            </a:br>
            <a:r>
              <a:rPr lang="pt-PT" dirty="0" smtClean="0"/>
              <a:t>A </a:t>
            </a:r>
            <a:r>
              <a:rPr lang="pt-PT" dirty="0" smtClean="0"/>
              <a:t>alocação de salas aos eventos é feita de forma a otimizar o rácio capacidade da sala/lotação máxima do evento. Ou seja, alocamos as salas de forma a que a lotação máxima do evento seja o mais próxima possível da capacidade da sala, de forma a minimizar o número de lugares desperdiçados. Esta alocação é feita com recurso à ordenação de forma ascendente das capacidades das salas, sendo também verificada a disponibilidade de cada sala para aquele evento, e em caso de disponibilidade é feita a atribuição da sala com menor capacidade viável para o evento.</a:t>
            </a:r>
            <a:endParaRPr lang="pt-PT" dirty="0" smtClean="0"/>
          </a:p>
          <a:p>
            <a:r>
              <a:rPr lang="pt-PT" b="1" dirty="0" smtClean="0"/>
              <a:t>Algoritmos de ordenação de eventos</a:t>
            </a:r>
            <a:r>
              <a:rPr lang="pt-PT" dirty="0" smtClean="0"/>
              <a:t/>
            </a:r>
            <a:br>
              <a:rPr lang="pt-PT" dirty="0" smtClean="0"/>
            </a:br>
            <a:r>
              <a:rPr lang="pt-PT" dirty="0" smtClean="0"/>
              <a:t>No contexto de ordenação de eventos, foram criadas várias possíveis ordenações das quais o utilizador pode escolher: ordenação por nome do evento (ordem alfabética), ordenação por data do evento (da mais antiga para a mais recente), ordenação por preço do evento (do menor para o maior preço), e por fim ordenação pela lotação máxima do evento (da menor para a maior). </a:t>
            </a:r>
          </a:p>
          <a:p>
            <a:r>
              <a:rPr lang="pt-PT" b="1" dirty="0" smtClean="0"/>
              <a:t>Algoritmos de ordenação de aderentes</a:t>
            </a:r>
            <a:r>
              <a:rPr lang="pt-PT" dirty="0" smtClean="0"/>
              <a:t/>
            </a:r>
            <a:br>
              <a:rPr lang="pt-PT" dirty="0" smtClean="0"/>
            </a:br>
            <a:r>
              <a:rPr lang="pt-PT" dirty="0" smtClean="0"/>
              <a:t>No caso da ordenação de aderentes, implementamos as seguintes opções: ordenação por nome do aderente (ordem alfabética), ordenação por data de </a:t>
            </a:r>
            <a:r>
              <a:rPr lang="pt-PT" dirty="0"/>
              <a:t>nascimento (da mais antiga para a mais </a:t>
            </a:r>
            <a:r>
              <a:rPr lang="pt-PT" dirty="0" smtClean="0"/>
              <a:t>recente), e ordenação pelo ano em que aderiram ao Cartão de Amigos da Cinemateca (do mais antigo para o mais recente)</a:t>
            </a:r>
          </a:p>
          <a:p>
            <a:r>
              <a:rPr lang="pt-PT" b="1" dirty="0" smtClean="0"/>
              <a:t>Algoritmos de pesquisa</a:t>
            </a:r>
            <a:r>
              <a:rPr lang="pt-PT" dirty="0" smtClean="0"/>
              <a:t/>
            </a:r>
            <a:br>
              <a:rPr lang="pt-PT" dirty="0" smtClean="0"/>
            </a:br>
            <a:r>
              <a:rPr lang="pt-PT" dirty="0" smtClean="0"/>
              <a:t>Ao longo de todo o projeto estão várias vezes presentes algoritmos de pesquisa em listas que nos permitem implementar várias das funcionalidades que temos no projeto, sendo que como exemplo foram utilizados de forma a permitir apagar eventos com um certo nome da lista de eventos ou apagar aderentes com um determinado NIF da lista de aderentes.</a:t>
            </a:r>
            <a:endParaRPr lang="pt-PT" dirty="0"/>
          </a:p>
        </p:txBody>
      </p:sp>
    </p:spTree>
    <p:extLst>
      <p:ext uri="{BB962C8B-B14F-4D97-AF65-F5344CB8AC3E}">
        <p14:creationId xmlns:p14="http://schemas.microsoft.com/office/powerpoint/2010/main" val="226453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Diagrama de Classes</a:t>
            </a:r>
            <a:endParaRPr lang="pt-PT" dirty="0"/>
          </a:p>
        </p:txBody>
      </p:sp>
      <p:sp>
        <p:nvSpPr>
          <p:cNvPr id="3" name="Marcador de Posição de Conteúdo 2"/>
          <p:cNvSpPr>
            <a:spLocks noGrp="1"/>
          </p:cNvSpPr>
          <p:nvPr>
            <p:ph idx="1"/>
          </p:nvPr>
        </p:nvSpPr>
        <p:spPr/>
        <p:txBody>
          <a:bodyPr/>
          <a:lstStyle/>
          <a:p>
            <a:endParaRPr lang="pt-PT"/>
          </a:p>
        </p:txBody>
      </p:sp>
    </p:spTree>
    <p:extLst>
      <p:ext uri="{BB962C8B-B14F-4D97-AF65-F5344CB8AC3E}">
        <p14:creationId xmlns:p14="http://schemas.microsoft.com/office/powerpoint/2010/main" val="110794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Estrutura de ficheiros</a:t>
            </a:r>
            <a:endParaRPr lang="pt-PT" dirty="0"/>
          </a:p>
        </p:txBody>
      </p:sp>
      <p:sp>
        <p:nvSpPr>
          <p:cNvPr id="3" name="Marcador de Posição de Conteúdo 2"/>
          <p:cNvSpPr>
            <a:spLocks noGrp="1"/>
          </p:cNvSpPr>
          <p:nvPr>
            <p:ph idx="1"/>
          </p:nvPr>
        </p:nvSpPr>
        <p:spPr/>
        <p:txBody>
          <a:bodyPr>
            <a:normAutofit lnSpcReduction="10000"/>
          </a:bodyPr>
          <a:lstStyle/>
          <a:p>
            <a:r>
              <a:rPr lang="pt-PT" dirty="0" smtClean="0"/>
              <a:t>Toda a informação relativa aos dados dos aderentes, não aderentes, salas e eventos é guardada em ficheiros de forma a que essa informação esteja sempre disponível ao voltar a correr o programa.</a:t>
            </a:r>
          </a:p>
          <a:p>
            <a:r>
              <a:rPr lang="pt-PT" dirty="0" smtClean="0"/>
              <a:t>Ao inicializar o programa, os ficheiros aderentes.dat, não_aderentes.dat, eventos.dat e salas.dat são abertos e toda a informação neles guardada é inserida nas respetivas estruturas de dados das classes. Isto é feito com recurso ás </a:t>
            </a:r>
            <a:r>
              <a:rPr lang="pt-PT" b="1" dirty="0" smtClean="0"/>
              <a:t>funções de parse </a:t>
            </a:r>
            <a:r>
              <a:rPr lang="pt-PT" dirty="0" smtClean="0"/>
              <a:t>que criamos para cada ficheiro, nomeadamente a </a:t>
            </a:r>
            <a:r>
              <a:rPr lang="pt-PT" dirty="0" err="1" smtClean="0"/>
              <a:t>parseSalas</a:t>
            </a:r>
            <a:r>
              <a:rPr lang="pt-PT" dirty="0" smtClean="0"/>
              <a:t>, </a:t>
            </a:r>
            <a:r>
              <a:rPr lang="pt-PT" dirty="0" err="1" smtClean="0"/>
              <a:t>parseEventos</a:t>
            </a:r>
            <a:r>
              <a:rPr lang="pt-PT" dirty="0" smtClean="0"/>
              <a:t>, </a:t>
            </a:r>
            <a:r>
              <a:rPr lang="pt-PT" dirty="0" err="1" smtClean="0"/>
              <a:t>parseAderentes</a:t>
            </a:r>
            <a:r>
              <a:rPr lang="pt-PT" dirty="0" smtClean="0"/>
              <a:t> e </a:t>
            </a:r>
            <a:r>
              <a:rPr lang="pt-PT" dirty="0" err="1" smtClean="0"/>
              <a:t>parseNaoAderentes</a:t>
            </a:r>
            <a:r>
              <a:rPr lang="pt-PT" dirty="0" smtClean="0"/>
              <a:t>.</a:t>
            </a:r>
          </a:p>
          <a:p>
            <a:r>
              <a:rPr lang="pt-PT" dirty="0" smtClean="0"/>
              <a:t>Sempre que é adicionado um aderente, um não aderente (utilizador comum) ou um evento, a informação é logo atualizada no ficheiro correspondente e não apenas aquando do término do programa.</a:t>
            </a:r>
          </a:p>
          <a:p>
            <a:r>
              <a:rPr lang="pt-PT" dirty="0" smtClean="0"/>
              <a:t>O mesmo sucede com a deleção de aderentes ou eventos, de forma que a informação guardada em ficheiro esteja sempre atualizada. Isto é feito com recurso ás </a:t>
            </a:r>
            <a:r>
              <a:rPr lang="pt-PT" b="1" dirty="0" smtClean="0"/>
              <a:t>funç</a:t>
            </a:r>
            <a:r>
              <a:rPr lang="pt-PT" b="1" dirty="0" smtClean="0"/>
              <a:t>ões de </a:t>
            </a:r>
            <a:r>
              <a:rPr lang="pt-PT" b="1" dirty="0" err="1" smtClean="0"/>
              <a:t>update</a:t>
            </a:r>
            <a:r>
              <a:rPr lang="pt-PT" dirty="0" smtClean="0"/>
              <a:t>, nomeadamente a </a:t>
            </a:r>
            <a:r>
              <a:rPr lang="pt-PT" dirty="0" err="1" smtClean="0"/>
              <a:t>updateAderentes</a:t>
            </a:r>
            <a:r>
              <a:rPr lang="pt-PT" dirty="0" smtClean="0"/>
              <a:t>, </a:t>
            </a:r>
            <a:r>
              <a:rPr lang="pt-PT" dirty="0" err="1" smtClean="0"/>
              <a:t>updateNaoAderentes</a:t>
            </a:r>
            <a:r>
              <a:rPr lang="pt-PT" dirty="0" smtClean="0"/>
              <a:t> e </a:t>
            </a:r>
            <a:r>
              <a:rPr lang="pt-PT" dirty="0" err="1" smtClean="0"/>
              <a:t>updateEventos</a:t>
            </a:r>
            <a:r>
              <a:rPr lang="pt-PT" dirty="0" smtClean="0"/>
              <a:t>.</a:t>
            </a:r>
            <a:endParaRPr lang="pt-PT" dirty="0" smtClean="0"/>
          </a:p>
          <a:p>
            <a:endParaRPr lang="pt-PT" dirty="0"/>
          </a:p>
        </p:txBody>
      </p:sp>
    </p:spTree>
    <p:extLst>
      <p:ext uri="{BB962C8B-B14F-4D97-AF65-F5344CB8AC3E}">
        <p14:creationId xmlns:p14="http://schemas.microsoft.com/office/powerpoint/2010/main" val="305803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Tratamento de exceções</a:t>
            </a:r>
            <a:endParaRPr lang="pt-PT" dirty="0"/>
          </a:p>
        </p:txBody>
      </p:sp>
      <p:sp>
        <p:nvSpPr>
          <p:cNvPr id="3" name="Marcador de Posição de Conteúdo 2"/>
          <p:cNvSpPr>
            <a:spLocks noGrp="1"/>
          </p:cNvSpPr>
          <p:nvPr>
            <p:ph idx="1"/>
          </p:nvPr>
        </p:nvSpPr>
        <p:spPr/>
        <p:txBody>
          <a:bodyPr>
            <a:normAutofit lnSpcReduction="10000"/>
          </a:bodyPr>
          <a:lstStyle/>
          <a:p>
            <a:r>
              <a:rPr lang="pt-PT" dirty="0" smtClean="0"/>
              <a:t>Ao longo do projeto foram feitos tratamentos para vários tipos de exceções, dos quais damos como exemplo:</a:t>
            </a:r>
          </a:p>
          <a:p>
            <a:r>
              <a:rPr lang="pt-PT" b="1" dirty="0"/>
              <a:t>I</a:t>
            </a:r>
            <a:r>
              <a:rPr lang="pt-PT" b="1" dirty="0" smtClean="0"/>
              <a:t>nputs inválidos </a:t>
            </a:r>
            <a:r>
              <a:rPr lang="pt-PT" dirty="0" smtClean="0"/>
              <a:t/>
            </a:r>
            <a:br>
              <a:rPr lang="pt-PT" dirty="0" smtClean="0"/>
            </a:br>
            <a:r>
              <a:rPr lang="pt-PT" dirty="0" smtClean="0"/>
              <a:t>Escolha de uma opção que não está no menu em causa pede ao utilizador para voltar a inserir uma opção válida, </a:t>
            </a:r>
            <a:r>
              <a:rPr lang="pt-PT" dirty="0"/>
              <a:t>inserção de datas no formato errado pede ao utilizador para voltar a escrever a data até esta estar no formato </a:t>
            </a:r>
            <a:r>
              <a:rPr lang="pt-PT" dirty="0" err="1" smtClean="0"/>
              <a:t>dd</a:t>
            </a:r>
            <a:r>
              <a:rPr lang="pt-PT" dirty="0" smtClean="0"/>
              <a:t>/mm/</a:t>
            </a:r>
            <a:r>
              <a:rPr lang="pt-PT" dirty="0" err="1" smtClean="0"/>
              <a:t>aaaa</a:t>
            </a:r>
            <a:r>
              <a:rPr lang="pt-PT" dirty="0" smtClean="0"/>
              <a:t>, ao inserir o NIF é necessário que este tenha o comprimento correto de 9 dígitos, ao comprar um bilhete para um determinado evento, é verificado se um evento com aquele nome realmente existe, e caso não exista é impressa uma mensagem de erro e volta ao menu </a:t>
            </a:r>
            <a:r>
              <a:rPr lang="pt-PT" smtClean="0"/>
              <a:t>de compra.</a:t>
            </a:r>
            <a:endParaRPr lang="pt-PT" dirty="0" smtClean="0"/>
          </a:p>
          <a:p>
            <a:r>
              <a:rPr lang="pt-PT" b="1" dirty="0" smtClean="0"/>
              <a:t>Abertura de ficheiros</a:t>
            </a:r>
            <a:br>
              <a:rPr lang="pt-PT" b="1" dirty="0" smtClean="0"/>
            </a:br>
            <a:r>
              <a:rPr lang="pt-PT" dirty="0" smtClean="0"/>
              <a:t>Caso ocorra um erro na abertura de um ficheiro, por exemplo ao inicializar o programa quando as várias listas são preenchidas com os dados guardados em ficheiro relativos aos aderentes, não aderentes e aos eventos, é feito o tratamento deste erro.</a:t>
            </a:r>
            <a:endParaRPr lang="pt-PT" b="1" dirty="0" smtClean="0"/>
          </a:p>
          <a:p>
            <a:endParaRPr lang="pt-PT" dirty="0"/>
          </a:p>
        </p:txBody>
      </p:sp>
    </p:spTree>
    <p:extLst>
      <p:ext uri="{BB962C8B-B14F-4D97-AF65-F5344CB8AC3E}">
        <p14:creationId xmlns:p14="http://schemas.microsoft.com/office/powerpoint/2010/main" val="1924618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Funcionalidades Implementadas</a:t>
            </a:r>
            <a:endParaRPr lang="pt-PT" dirty="0"/>
          </a:p>
        </p:txBody>
      </p:sp>
      <p:sp>
        <p:nvSpPr>
          <p:cNvPr id="3" name="Marcador de Posição de Conteúdo 2"/>
          <p:cNvSpPr>
            <a:spLocks noGrp="1"/>
          </p:cNvSpPr>
          <p:nvPr>
            <p:ph idx="1"/>
          </p:nvPr>
        </p:nvSpPr>
        <p:spPr>
          <a:xfrm>
            <a:off x="1097279" y="1845734"/>
            <a:ext cx="10844512" cy="4459532"/>
          </a:xfrm>
        </p:spPr>
        <p:txBody>
          <a:bodyPr>
            <a:normAutofit fontScale="85000" lnSpcReduction="20000"/>
          </a:bodyPr>
          <a:lstStyle/>
          <a:p>
            <a:r>
              <a:rPr lang="pt-PT" b="1" dirty="0" smtClean="0"/>
              <a:t>Eventos</a:t>
            </a:r>
          </a:p>
          <a:p>
            <a:pPr>
              <a:buFont typeface="Arial" panose="020B0604020202020204" pitchFamily="34" charset="0"/>
              <a:buChar char="•"/>
            </a:pPr>
            <a:r>
              <a:rPr lang="pt-PT" dirty="0" smtClean="0"/>
              <a:t>Adicionar novo evento – Completa</a:t>
            </a:r>
          </a:p>
          <a:p>
            <a:pPr>
              <a:buFont typeface="Arial" panose="020B0604020202020204" pitchFamily="34" charset="0"/>
              <a:buChar char="•"/>
            </a:pPr>
            <a:r>
              <a:rPr lang="pt-PT" dirty="0" smtClean="0"/>
              <a:t>Remover evento – Completa</a:t>
            </a:r>
          </a:p>
          <a:p>
            <a:pPr>
              <a:buFont typeface="Arial" panose="020B0604020202020204" pitchFamily="34" charset="0"/>
              <a:buChar char="•"/>
            </a:pPr>
            <a:r>
              <a:rPr lang="pt-PT" dirty="0" smtClean="0"/>
              <a:t>Listar todos os eventos existentes – Completa</a:t>
            </a:r>
          </a:p>
          <a:p>
            <a:pPr>
              <a:buFont typeface="Arial" panose="020B0604020202020204" pitchFamily="34" charset="0"/>
              <a:buChar char="•"/>
            </a:pPr>
            <a:r>
              <a:rPr lang="pt-PT" dirty="0" smtClean="0"/>
              <a:t>Listar informação de cada evento – Completa</a:t>
            </a:r>
          </a:p>
          <a:p>
            <a:pPr>
              <a:buFont typeface="Arial" panose="020B0604020202020204" pitchFamily="34" charset="0"/>
              <a:buChar char="•"/>
            </a:pPr>
            <a:r>
              <a:rPr lang="pt-PT" dirty="0" smtClean="0"/>
              <a:t>Ordenar eventos de acordo com vários parâmetros (nome, data, preço, lotação) – Completa</a:t>
            </a:r>
          </a:p>
          <a:p>
            <a:pPr>
              <a:buFont typeface="Arial" panose="020B0604020202020204" pitchFamily="34" charset="0"/>
              <a:buChar char="•"/>
            </a:pPr>
            <a:r>
              <a:rPr lang="pt-PT" dirty="0" smtClean="0"/>
              <a:t>Informação sobre número de bilhetes comprados e total de vendas atualizada sempre que ocorre uma compra - Completa</a:t>
            </a:r>
            <a:endParaRPr lang="pt-PT" dirty="0"/>
          </a:p>
          <a:p>
            <a:r>
              <a:rPr lang="pt-PT" b="1" dirty="0" smtClean="0"/>
              <a:t>Aderentes</a:t>
            </a:r>
          </a:p>
          <a:p>
            <a:pPr>
              <a:buFont typeface="Arial" panose="020B0604020202020204" pitchFamily="34" charset="0"/>
              <a:buChar char="•"/>
            </a:pPr>
            <a:r>
              <a:rPr lang="pt-PT" dirty="0" smtClean="0"/>
              <a:t>Adicionar novo aderente – Completa</a:t>
            </a:r>
          </a:p>
          <a:p>
            <a:pPr>
              <a:buFont typeface="Arial" panose="020B0604020202020204" pitchFamily="34" charset="0"/>
              <a:buChar char="•"/>
            </a:pPr>
            <a:r>
              <a:rPr lang="pt-PT" dirty="0" smtClean="0"/>
              <a:t>Remover aderente – Completa</a:t>
            </a:r>
          </a:p>
          <a:p>
            <a:pPr>
              <a:buFont typeface="Arial" panose="020B0604020202020204" pitchFamily="34" charset="0"/>
              <a:buChar char="•"/>
            </a:pPr>
            <a:r>
              <a:rPr lang="pt-PT" dirty="0" smtClean="0"/>
              <a:t>Listar todos os aderentes e as suas informações – Completa</a:t>
            </a:r>
          </a:p>
          <a:p>
            <a:pPr>
              <a:buFont typeface="Arial" panose="020B0604020202020204" pitchFamily="34" charset="0"/>
              <a:buChar char="•"/>
            </a:pPr>
            <a:r>
              <a:rPr lang="pt-PT" dirty="0" smtClean="0"/>
              <a:t>Ordenar aderentes de acordo com vários parâmetros (nome, data de nascimento, ano de adesão) - Completa</a:t>
            </a:r>
          </a:p>
          <a:p>
            <a:endParaRPr lang="pt-PT" dirty="0"/>
          </a:p>
        </p:txBody>
      </p:sp>
    </p:spTree>
    <p:extLst>
      <p:ext uri="{BB962C8B-B14F-4D97-AF65-F5344CB8AC3E}">
        <p14:creationId xmlns:p14="http://schemas.microsoft.com/office/powerpoint/2010/main" val="195281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Funcionalidades Implementadas</a:t>
            </a:r>
            <a:endParaRPr lang="pt-PT" dirty="0"/>
          </a:p>
        </p:txBody>
      </p:sp>
      <p:sp>
        <p:nvSpPr>
          <p:cNvPr id="3" name="Marcador de Posição de Conteúdo 2"/>
          <p:cNvSpPr>
            <a:spLocks noGrp="1"/>
          </p:cNvSpPr>
          <p:nvPr>
            <p:ph idx="1"/>
          </p:nvPr>
        </p:nvSpPr>
        <p:spPr/>
        <p:txBody>
          <a:bodyPr>
            <a:normAutofit/>
          </a:bodyPr>
          <a:lstStyle/>
          <a:p>
            <a:r>
              <a:rPr lang="pt-PT" b="1" dirty="0" smtClean="0"/>
              <a:t>Comprar bilhete</a:t>
            </a:r>
          </a:p>
          <a:p>
            <a:pPr>
              <a:buFont typeface="Arial" panose="020B0604020202020204" pitchFamily="34" charset="0"/>
              <a:buChar char="•"/>
            </a:pPr>
            <a:r>
              <a:rPr lang="pt-PT" dirty="0" smtClean="0"/>
              <a:t>Comprar bilhete caso o utilizador não seja aderente - Completa</a:t>
            </a:r>
          </a:p>
          <a:p>
            <a:pPr>
              <a:buFont typeface="Arial" panose="020B0604020202020204" pitchFamily="34" charset="0"/>
              <a:buChar char="•"/>
            </a:pPr>
            <a:r>
              <a:rPr lang="pt-PT" dirty="0" smtClean="0"/>
              <a:t>Comprar bilhete caso o utilizador seja aderente - Completa</a:t>
            </a:r>
          </a:p>
          <a:p>
            <a:pPr>
              <a:buFont typeface="Arial" panose="020B0604020202020204" pitchFamily="34" charset="0"/>
              <a:buChar char="•"/>
            </a:pPr>
            <a:r>
              <a:rPr lang="pt-PT" dirty="0" smtClean="0"/>
              <a:t>Aplicação de desconto a aderente de acordo com o ano de adesão (max. 15%) - Completa</a:t>
            </a:r>
          </a:p>
          <a:p>
            <a:pPr>
              <a:buFont typeface="Arial" panose="020B0604020202020204" pitchFamily="34" charset="0"/>
              <a:buChar char="•"/>
            </a:pPr>
            <a:r>
              <a:rPr lang="pt-PT" dirty="0" smtClean="0"/>
              <a:t>Opção de bilhete gratuito para aderentes do Porto com mais de 65 anos caso o número de bilhetes comprados seja menor que 50% do total de bilhetes – Completa</a:t>
            </a:r>
          </a:p>
          <a:p>
            <a:pPr>
              <a:buFont typeface="Arial" panose="020B0604020202020204" pitchFamily="34" charset="0"/>
              <a:buChar char="•"/>
            </a:pPr>
            <a:r>
              <a:rPr lang="pt-PT" dirty="0" smtClean="0"/>
              <a:t>Ordenar eventos de acordo com vários parâmetros (nome, data, preço, lotação) - Completa</a:t>
            </a:r>
            <a:endParaRPr lang="pt-PT" dirty="0"/>
          </a:p>
          <a:p>
            <a:endParaRPr lang="pt-PT" dirty="0"/>
          </a:p>
        </p:txBody>
      </p:sp>
    </p:spTree>
    <p:extLst>
      <p:ext uri="{BB962C8B-B14F-4D97-AF65-F5344CB8AC3E}">
        <p14:creationId xmlns:p14="http://schemas.microsoft.com/office/powerpoint/2010/main" val="4052263421"/>
      </p:ext>
    </p:extLst>
  </p:cSld>
  <p:clrMapOvr>
    <a:masterClrMapping/>
  </p:clrMapOvr>
</p:sld>
</file>

<file path=ppt/theme/theme1.xml><?xml version="1.0" encoding="utf-8"?>
<a:theme xmlns:a="http://schemas.openxmlformats.org/drawingml/2006/main" name="Retrospetiva">
  <a:themeElements>
    <a:clrScheme name="Retrospe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615</TotalTime>
  <Words>927</Words>
  <Application>Microsoft Office PowerPoint</Application>
  <PresentationFormat>Ecrã Panorâmico</PresentationFormat>
  <Paragraphs>57</Paragraphs>
  <Slides>11</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11</vt:i4>
      </vt:variant>
    </vt:vector>
  </HeadingPairs>
  <TitlesOfParts>
    <vt:vector size="15" baseType="lpstr">
      <vt:lpstr>Arial</vt:lpstr>
      <vt:lpstr>Calibri</vt:lpstr>
      <vt:lpstr>Calibri Light</vt:lpstr>
      <vt:lpstr>Retrospetiva</vt:lpstr>
      <vt:lpstr>Cinemateca Portuguesa Tema 6</vt:lpstr>
      <vt:lpstr>Descrição do problema</vt:lpstr>
      <vt:lpstr>Descrição da Solução</vt:lpstr>
      <vt:lpstr>Algoritmos Relevantes</vt:lpstr>
      <vt:lpstr>Diagrama de Classes</vt:lpstr>
      <vt:lpstr>Estrutura de ficheiros</vt:lpstr>
      <vt:lpstr>Tratamento de exceções</vt:lpstr>
      <vt:lpstr>Funcionalidades Implementadas</vt:lpstr>
      <vt:lpstr>Funcionalidades Implementadas</vt:lpstr>
      <vt:lpstr>Funcionalidade Destaque</vt:lpstr>
      <vt:lpstr>Dificuldades e Esforço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Cinemateca Portuguesa Tema 6</dc:title>
  <dc:creator>Adriana</dc:creator>
  <cp:lastModifiedBy>Adriana</cp:lastModifiedBy>
  <cp:revision>16</cp:revision>
  <dcterms:created xsi:type="dcterms:W3CDTF">2020-11-18T16:48:57Z</dcterms:created>
  <dcterms:modified xsi:type="dcterms:W3CDTF">2020-11-19T16:37:54Z</dcterms:modified>
</cp:coreProperties>
</file>