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9" r:id="rId3"/>
    <p:sldId id="261" r:id="rId4"/>
    <p:sldId id="285" r:id="rId5"/>
    <p:sldId id="290" r:id="rId6"/>
    <p:sldId id="288" r:id="rId7"/>
    <p:sldId id="273" r:id="rId8"/>
    <p:sldId id="286" r:id="rId9"/>
    <p:sldId id="287" r:id="rId10"/>
    <p:sldId id="289" r:id="rId11"/>
    <p:sldId id="263" r:id="rId12"/>
    <p:sldId id="266" r:id="rId13"/>
    <p:sldId id="284" r:id="rId14"/>
    <p:sldId id="267" r:id="rId15"/>
    <p:sldId id="277" r:id="rId16"/>
    <p:sldId id="282"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4" autoAdjust="0"/>
    <p:restoredTop sz="94660" autoAdjust="0"/>
  </p:normalViewPr>
  <p:slideViewPr>
    <p:cSldViewPr snapToGrid="0">
      <p:cViewPr>
        <p:scale>
          <a:sx n="75" d="100"/>
          <a:sy n="75" d="100"/>
        </p:scale>
        <p:origin x="-1206" y="-78"/>
      </p:cViewPr>
      <p:guideLst>
        <p:guide orient="horz" pos="2160"/>
        <p:guide pos="2880"/>
      </p:guideLst>
    </p:cSldViewPr>
  </p:slideViewPr>
  <p:outlineViewPr>
    <p:cViewPr>
      <p:scale>
        <a:sx n="33" d="100"/>
        <a:sy n="33" d="100"/>
      </p:scale>
      <p:origin x="0" y="795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pPr/>
              <a:t>2025/6/2</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altLang="zh-CN" smtClean="0"/>
              <a:t>Click to edit Master title style</a:t>
            </a:r>
            <a:endParaRPr lang="en-US" dirty="0"/>
          </a:p>
        </p:txBody>
      </p:sp>
      <p:sp>
        <p:nvSpPr>
          <p:cNvPr id="1048645"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46" name="Date Placeholder 3"/>
          <p:cNvSpPr>
            <a:spLocks noGrp="1"/>
          </p:cNvSpPr>
          <p:nvPr>
            <p:ph type="dt" sz="half" idx="10"/>
          </p:nvPr>
        </p:nvSpPr>
        <p:spPr/>
        <p:txBody>
          <a:bodyPr/>
          <a:lstStyle/>
          <a:p>
            <a:fld id="{70BC1078-46ED-40F9-8930-935BAD7C2B02}" type="datetimeFigureOut">
              <a:rPr lang="zh-CN" altLang="en-US" smtClean="0"/>
              <a:pPr/>
              <a:t>2025/6/2</a:t>
            </a:fld>
            <a:endParaRPr lang="zh-CN" altLang="en-US"/>
          </a:p>
        </p:txBody>
      </p:sp>
      <p:sp>
        <p:nvSpPr>
          <p:cNvPr id="1048647" name="Footer Placeholder 4"/>
          <p:cNvSpPr>
            <a:spLocks noGrp="1"/>
          </p:cNvSpPr>
          <p:nvPr>
            <p:ph type="ftr" sz="quarter" idx="11"/>
          </p:nvPr>
        </p:nvSpPr>
        <p:spPr/>
        <p:txBody>
          <a:bodyPr/>
          <a:lstStyle/>
          <a:p>
            <a:endParaRPr lang="zh-CN" altLang="en-US"/>
          </a:p>
        </p:txBody>
      </p:sp>
      <p:sp>
        <p:nvSpPr>
          <p:cNvPr id="1048648"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3"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1048634"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35" name="Date Placeholder 3"/>
          <p:cNvSpPr>
            <a:spLocks noGrp="1"/>
          </p:cNvSpPr>
          <p:nvPr>
            <p:ph type="dt" sz="half" idx="10"/>
          </p:nvPr>
        </p:nvSpPr>
        <p:spPr/>
        <p:txBody>
          <a:bodyPr/>
          <a:lstStyle/>
          <a:p>
            <a:fld id="{70BC1078-46ED-40F9-8930-935BAD7C2B02}" type="datetimeFigureOut">
              <a:rPr lang="zh-CN" altLang="en-US" smtClean="0"/>
              <a:pPr/>
              <a:t>2025/6/2</a:t>
            </a:fld>
            <a:endParaRPr lang="zh-CN" altLang="en-US"/>
          </a:p>
        </p:txBody>
      </p:sp>
      <p:sp>
        <p:nvSpPr>
          <p:cNvPr id="1048636" name="Footer Placeholder 4"/>
          <p:cNvSpPr>
            <a:spLocks noGrp="1"/>
          </p:cNvSpPr>
          <p:nvPr>
            <p:ph type="ftr" sz="quarter" idx="11"/>
          </p:nvPr>
        </p:nvSpPr>
        <p:spPr/>
        <p:txBody>
          <a:bodyPr/>
          <a:lstStyle/>
          <a:p>
            <a:endParaRPr lang="zh-CN" altLang="en-US"/>
          </a:p>
        </p:txBody>
      </p:sp>
      <p:sp>
        <p:nvSpPr>
          <p:cNvPr id="1048637"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ltLang="zh-CN" smtClean="0"/>
              <a:t>Click to edit Master title style</a:t>
            </a:r>
            <a:endParaRPr lang="en-US" dirty="0"/>
          </a:p>
        </p:txBody>
      </p:sp>
      <p:sp>
        <p:nvSpPr>
          <p:cNvPr id="1048589"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90" name="Date Placeholder 3"/>
          <p:cNvSpPr>
            <a:spLocks noGrp="1"/>
          </p:cNvSpPr>
          <p:nvPr>
            <p:ph type="dt" sz="half" idx="10"/>
          </p:nvPr>
        </p:nvSpPr>
        <p:spPr/>
        <p:txBody>
          <a:bodyPr/>
          <a:lstStyle/>
          <a:p>
            <a:fld id="{70BC1078-46ED-40F9-8930-935BAD7C2B02}" type="datetimeFigureOut">
              <a:rPr lang="zh-CN" altLang="en-US" smtClean="0"/>
              <a:pPr/>
              <a:t>2025/6/2</a:t>
            </a:fld>
            <a:endParaRPr lang="zh-CN" altLang="en-US"/>
          </a:p>
        </p:txBody>
      </p:sp>
      <p:sp>
        <p:nvSpPr>
          <p:cNvPr id="1048591" name="Footer Placeholder 4"/>
          <p:cNvSpPr>
            <a:spLocks noGrp="1"/>
          </p:cNvSpPr>
          <p:nvPr>
            <p:ph type="ftr" sz="quarter" idx="11"/>
          </p:nvPr>
        </p:nvSpPr>
        <p:spPr/>
        <p:txBody>
          <a:bodyPr/>
          <a:lstStyle/>
          <a:p>
            <a:endParaRPr lang="zh-CN" altLang="en-US"/>
          </a:p>
        </p:txBody>
      </p:sp>
      <p:sp>
        <p:nvSpPr>
          <p:cNvPr id="1048592"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9"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1048650"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1048651" name="Date Placeholder 3"/>
          <p:cNvSpPr>
            <a:spLocks noGrp="1"/>
          </p:cNvSpPr>
          <p:nvPr>
            <p:ph type="dt" sz="half" idx="10"/>
          </p:nvPr>
        </p:nvSpPr>
        <p:spPr/>
        <p:txBody>
          <a:bodyPr/>
          <a:lstStyle/>
          <a:p>
            <a:fld id="{70BC1078-46ED-40F9-8930-935BAD7C2B02}" type="datetimeFigureOut">
              <a:rPr lang="zh-CN" altLang="en-US" smtClean="0"/>
              <a:pPr/>
              <a:t>2025/6/2</a:t>
            </a:fld>
            <a:endParaRPr lang="zh-CN" altLang="en-US"/>
          </a:p>
        </p:txBody>
      </p:sp>
      <p:sp>
        <p:nvSpPr>
          <p:cNvPr id="1048652" name="Footer Placeholder 4"/>
          <p:cNvSpPr>
            <a:spLocks noGrp="1"/>
          </p:cNvSpPr>
          <p:nvPr>
            <p:ph type="ftr" sz="quarter" idx="11"/>
          </p:nvPr>
        </p:nvSpPr>
        <p:spPr/>
        <p:txBody>
          <a:bodyPr/>
          <a:lstStyle/>
          <a:p>
            <a:endParaRPr lang="zh-CN" altLang="en-US"/>
          </a:p>
        </p:txBody>
      </p:sp>
      <p:sp>
        <p:nvSpPr>
          <p:cNvPr id="1048653"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altLang="zh-CN" smtClean="0"/>
              <a:t>Click to edit Master title style</a:t>
            </a:r>
            <a:endParaRPr lang="en-US" dirty="0"/>
          </a:p>
        </p:txBody>
      </p:sp>
      <p:sp>
        <p:nvSpPr>
          <p:cNvPr id="1048596"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97"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98" name="Date Placeholder 4"/>
          <p:cNvSpPr>
            <a:spLocks noGrp="1"/>
          </p:cNvSpPr>
          <p:nvPr>
            <p:ph type="dt" sz="half" idx="10"/>
          </p:nvPr>
        </p:nvSpPr>
        <p:spPr/>
        <p:txBody>
          <a:bodyPr/>
          <a:lstStyle/>
          <a:p>
            <a:fld id="{70BC1078-46ED-40F9-8930-935BAD7C2B02}" type="datetimeFigureOut">
              <a:rPr lang="zh-CN" altLang="en-US" smtClean="0"/>
              <a:pPr/>
              <a:t>2025/6/2</a:t>
            </a:fld>
            <a:endParaRPr lang="zh-CN" altLang="en-US"/>
          </a:p>
        </p:txBody>
      </p:sp>
      <p:sp>
        <p:nvSpPr>
          <p:cNvPr id="1048599" name="Footer Placeholder 5"/>
          <p:cNvSpPr>
            <a:spLocks noGrp="1"/>
          </p:cNvSpPr>
          <p:nvPr>
            <p:ph type="ftr" sz="quarter" idx="11"/>
          </p:nvPr>
        </p:nvSpPr>
        <p:spPr/>
        <p:txBody>
          <a:bodyPr/>
          <a:lstStyle/>
          <a:p>
            <a:endParaRPr lang="zh-CN" altLang="en-US"/>
          </a:p>
        </p:txBody>
      </p:sp>
      <p:sp>
        <p:nvSpPr>
          <p:cNvPr id="1048600"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07"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1048608"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609"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10"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611"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12" name="Date Placeholder 6"/>
          <p:cNvSpPr>
            <a:spLocks noGrp="1"/>
          </p:cNvSpPr>
          <p:nvPr>
            <p:ph type="dt" sz="half" idx="10"/>
          </p:nvPr>
        </p:nvSpPr>
        <p:spPr/>
        <p:txBody>
          <a:bodyPr/>
          <a:lstStyle/>
          <a:p>
            <a:fld id="{70BC1078-46ED-40F9-8930-935BAD7C2B02}" type="datetimeFigureOut">
              <a:rPr lang="zh-CN" altLang="en-US" smtClean="0"/>
              <a:pPr/>
              <a:t>2025/6/2</a:t>
            </a:fld>
            <a:endParaRPr lang="zh-CN" altLang="en-US"/>
          </a:p>
        </p:txBody>
      </p:sp>
      <p:sp>
        <p:nvSpPr>
          <p:cNvPr id="1048613" name="Footer Placeholder 7"/>
          <p:cNvSpPr>
            <a:spLocks noGrp="1"/>
          </p:cNvSpPr>
          <p:nvPr>
            <p:ph type="ftr" sz="quarter" idx="11"/>
          </p:nvPr>
        </p:nvSpPr>
        <p:spPr/>
        <p:txBody>
          <a:bodyPr/>
          <a:lstStyle/>
          <a:p>
            <a:endParaRPr lang="zh-CN" altLang="en-US"/>
          </a:p>
        </p:txBody>
      </p:sp>
      <p:sp>
        <p:nvSpPr>
          <p:cNvPr id="1048614" name="Slide Number Placeholder 8"/>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ltLang="zh-CN" smtClean="0"/>
              <a:t>Click to edit Master title style</a:t>
            </a:r>
            <a:endParaRPr lang="en-US" dirty="0"/>
          </a:p>
        </p:txBody>
      </p:sp>
      <p:sp>
        <p:nvSpPr>
          <p:cNvPr id="1048630" name="Date Placeholder 2"/>
          <p:cNvSpPr>
            <a:spLocks noGrp="1"/>
          </p:cNvSpPr>
          <p:nvPr>
            <p:ph type="dt" sz="half" idx="10"/>
          </p:nvPr>
        </p:nvSpPr>
        <p:spPr/>
        <p:txBody>
          <a:bodyPr/>
          <a:lstStyle/>
          <a:p>
            <a:fld id="{70BC1078-46ED-40F9-8930-935BAD7C2B02}" type="datetimeFigureOut">
              <a:rPr lang="zh-CN" altLang="en-US" smtClean="0"/>
              <a:pPr/>
              <a:t>2025/6/2</a:t>
            </a:fld>
            <a:endParaRPr lang="zh-CN" altLang="en-US"/>
          </a:p>
        </p:txBody>
      </p:sp>
      <p:sp>
        <p:nvSpPr>
          <p:cNvPr id="1048631" name="Footer Placeholder 3"/>
          <p:cNvSpPr>
            <a:spLocks noGrp="1"/>
          </p:cNvSpPr>
          <p:nvPr>
            <p:ph type="ftr" sz="quarter" idx="11"/>
          </p:nvPr>
        </p:nvSpPr>
        <p:spPr/>
        <p:txBody>
          <a:bodyPr/>
          <a:lstStyle/>
          <a:p>
            <a:endParaRPr lang="zh-CN" altLang="en-US"/>
          </a:p>
        </p:txBody>
      </p:sp>
      <p:sp>
        <p:nvSpPr>
          <p:cNvPr id="1048632" name="Slide Number Placeholder 4"/>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4" name="Date Placeholder 1"/>
          <p:cNvSpPr>
            <a:spLocks noGrp="1"/>
          </p:cNvSpPr>
          <p:nvPr>
            <p:ph type="dt" sz="half" idx="10"/>
          </p:nvPr>
        </p:nvSpPr>
        <p:spPr/>
        <p:txBody>
          <a:bodyPr/>
          <a:lstStyle/>
          <a:p>
            <a:fld id="{70BC1078-46ED-40F9-8930-935BAD7C2B02}" type="datetimeFigureOut">
              <a:rPr lang="zh-CN" altLang="en-US" smtClean="0"/>
              <a:pPr/>
              <a:t>2025/6/2</a:t>
            </a:fld>
            <a:endParaRPr lang="zh-CN" altLang="en-US"/>
          </a:p>
        </p:txBody>
      </p:sp>
      <p:sp>
        <p:nvSpPr>
          <p:cNvPr id="1048655" name="Footer Placeholder 2"/>
          <p:cNvSpPr>
            <a:spLocks noGrp="1"/>
          </p:cNvSpPr>
          <p:nvPr>
            <p:ph type="ftr" sz="quarter" idx="11"/>
          </p:nvPr>
        </p:nvSpPr>
        <p:spPr/>
        <p:txBody>
          <a:bodyPr/>
          <a:lstStyle/>
          <a:p>
            <a:endParaRPr lang="zh-CN" altLang="en-US"/>
          </a:p>
        </p:txBody>
      </p:sp>
      <p:sp>
        <p:nvSpPr>
          <p:cNvPr id="1048656" name="Slide Number Placeholder 3"/>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7"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58"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59"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660" name="Date Placeholder 4"/>
          <p:cNvSpPr>
            <a:spLocks noGrp="1"/>
          </p:cNvSpPr>
          <p:nvPr>
            <p:ph type="dt" sz="half" idx="10"/>
          </p:nvPr>
        </p:nvSpPr>
        <p:spPr/>
        <p:txBody>
          <a:bodyPr/>
          <a:lstStyle/>
          <a:p>
            <a:fld id="{70BC1078-46ED-40F9-8930-935BAD7C2B02}" type="datetimeFigureOut">
              <a:rPr lang="zh-CN" altLang="en-US" smtClean="0"/>
              <a:pPr/>
              <a:t>2025/6/2</a:t>
            </a:fld>
            <a:endParaRPr lang="zh-CN" altLang="en-US"/>
          </a:p>
        </p:txBody>
      </p:sp>
      <p:sp>
        <p:nvSpPr>
          <p:cNvPr id="1048661" name="Footer Placeholder 5"/>
          <p:cNvSpPr>
            <a:spLocks noGrp="1"/>
          </p:cNvSpPr>
          <p:nvPr>
            <p:ph type="ftr" sz="quarter" idx="11"/>
          </p:nvPr>
        </p:nvSpPr>
        <p:spPr/>
        <p:txBody>
          <a:bodyPr/>
          <a:lstStyle/>
          <a:p>
            <a:endParaRPr lang="zh-CN" altLang="en-US"/>
          </a:p>
        </p:txBody>
      </p:sp>
      <p:sp>
        <p:nvSpPr>
          <p:cNvPr id="1048662"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8"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39"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048640"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641" name="Date Placeholder 4"/>
          <p:cNvSpPr>
            <a:spLocks noGrp="1"/>
          </p:cNvSpPr>
          <p:nvPr>
            <p:ph type="dt" sz="half" idx="10"/>
          </p:nvPr>
        </p:nvSpPr>
        <p:spPr/>
        <p:txBody>
          <a:bodyPr/>
          <a:lstStyle/>
          <a:p>
            <a:fld id="{70BC1078-46ED-40F9-8930-935BAD7C2B02}" type="datetimeFigureOut">
              <a:rPr lang="zh-CN" altLang="en-US" smtClean="0"/>
              <a:pPr/>
              <a:t>2025/6/2</a:t>
            </a:fld>
            <a:endParaRPr lang="zh-CN" altLang="en-US"/>
          </a:p>
        </p:txBody>
      </p:sp>
      <p:sp>
        <p:nvSpPr>
          <p:cNvPr id="1048642" name="Footer Placeholder 5"/>
          <p:cNvSpPr>
            <a:spLocks noGrp="1"/>
          </p:cNvSpPr>
          <p:nvPr>
            <p:ph type="ftr" sz="quarter" idx="11"/>
          </p:nvPr>
        </p:nvSpPr>
        <p:spPr/>
        <p:txBody>
          <a:bodyPr/>
          <a:lstStyle/>
          <a:p>
            <a:endParaRPr lang="zh-CN" altLang="en-US"/>
          </a:p>
        </p:txBody>
      </p:sp>
      <p:sp>
        <p:nvSpPr>
          <p:cNvPr id="1048643"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pPr/>
              <a:t>2025/6/2</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685800" y="273328"/>
            <a:ext cx="7772400" cy="2387600"/>
          </a:xfrm>
          <a:solidFill>
            <a:schemeClr val="accent1">
              <a:lumMod val="60000"/>
              <a:lumOff val="40000"/>
            </a:schemeClr>
          </a:solidFill>
        </p:spPr>
        <p:txBody>
          <a:bodyPr>
            <a:normAutofit/>
          </a:bodyPr>
          <a:lstStyle/>
          <a:p>
            <a:pPr>
              <a:lnSpc>
                <a:spcPct val="100000"/>
              </a:lnSpc>
            </a:pPr>
            <a:r>
              <a:rPr lang="en-US" altLang="zh-CN" sz="3600" b="1" dirty="0" smtClean="0">
                <a:solidFill>
                  <a:sysClr val="windowText" lastClr="000000"/>
                </a:solidFill>
              </a:rPr>
              <a:t>AIM  INFOYS  AND  OFAD  SYSTEMS</a:t>
            </a:r>
            <a:r>
              <a:rPr lang="en-US" altLang="zh-CN" sz="3600" b="1" dirty="0">
                <a:solidFill>
                  <a:sysClr val="windowText" lastClr="000000"/>
                </a:solidFill>
              </a:rPr>
              <a:t/>
            </a:r>
            <a:br>
              <a:rPr lang="en-US" altLang="zh-CN" sz="3600" b="1" dirty="0">
                <a:solidFill>
                  <a:sysClr val="windowText" lastClr="000000"/>
                </a:solidFill>
              </a:rPr>
            </a:br>
            <a:r>
              <a:rPr lang="en-US" altLang="zh-CN" sz="3600" b="1" dirty="0" smtClean="0">
                <a:solidFill>
                  <a:srgbClr val="C00000"/>
                </a:solidFill>
              </a:rPr>
              <a:t>CAPSTONE PROJECT</a:t>
            </a:r>
            <a:r>
              <a:rPr lang="en-US" altLang="zh-CN" sz="3600" b="1" dirty="0"/>
              <a:t/>
            </a:r>
            <a:br>
              <a:rPr lang="en-US" altLang="zh-CN" sz="3600" b="1" dirty="0"/>
            </a:br>
            <a:endParaRPr lang="en-US" altLang="zh-CN" sz="2666" b="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endParaRPr>
          </a:p>
        </p:txBody>
      </p:sp>
      <p:sp>
        <p:nvSpPr>
          <p:cNvPr id="1048587" name="Subtitle 2"/>
          <p:cNvSpPr>
            <a:spLocks noGrp="1"/>
          </p:cNvSpPr>
          <p:nvPr>
            <p:ph type="subTitle" idx="1"/>
          </p:nvPr>
        </p:nvSpPr>
        <p:spPr>
          <a:xfrm>
            <a:off x="685800" y="3057084"/>
            <a:ext cx="7212351" cy="3652739"/>
          </a:xfrm>
        </p:spPr>
        <p:txBody>
          <a:bodyPr>
            <a:normAutofit fontScale="70000" lnSpcReduction="20000"/>
          </a:bodyPr>
          <a:lstStyle/>
          <a:p>
            <a:r>
              <a:rPr lang="en-US" altLang="zh-CN" sz="3400" dirty="0">
                <a:solidFill>
                  <a:srgbClr val="000000"/>
                </a:solidFill>
              </a:rPr>
              <a:t>TOPIC</a:t>
            </a:r>
            <a:r>
              <a:rPr lang="en-US" altLang="zh-CN" sz="2800" dirty="0">
                <a:solidFill>
                  <a:srgbClr val="000000"/>
                </a:solidFill>
              </a:rPr>
              <a:t>:</a:t>
            </a:r>
          </a:p>
          <a:p>
            <a:r>
              <a:rPr lang="en-US" sz="3600" dirty="0" smtClean="0"/>
              <a:t>"</a:t>
            </a:r>
            <a:r>
              <a:rPr lang="en-US" sz="4100" b="1" dirty="0" smtClean="0">
                <a:latin typeface="Times New Roman" pitchFamily="18" charset="0"/>
                <a:cs typeface="Times New Roman" pitchFamily="18" charset="0"/>
              </a:rPr>
              <a:t>Assessing the Impact of Natural Disaster-Related Diseases on Countries or Regions' CPI and Standard of Living: A Data-Driven Analysis </a:t>
            </a:r>
            <a:r>
              <a:rPr lang="en-US" sz="3600" dirty="0" smtClean="0"/>
              <a:t>“</a:t>
            </a:r>
          </a:p>
          <a:p>
            <a:endParaRPr lang="en-US" sz="3600" b="1" dirty="0" smtClean="0"/>
          </a:p>
          <a:p>
            <a:r>
              <a:rPr lang="en-US" sz="3600" b="1" dirty="0" smtClean="0"/>
              <a:t>(Data Analysis Project)</a:t>
            </a:r>
          </a:p>
          <a:p>
            <a:r>
              <a:rPr lang="en-US" sz="3600" b="1" dirty="0" smtClean="0"/>
              <a:t>BY</a:t>
            </a:r>
          </a:p>
          <a:p>
            <a:r>
              <a:rPr lang="en-US" altLang="zh-CN" sz="2000" b="1" dirty="0" smtClean="0">
                <a:ln>
                  <a:solidFill>
                    <a:schemeClr val="tx2">
                      <a:lumMod val="75000"/>
                    </a:schemeClr>
                  </a:solidFill>
                </a:ln>
                <a:latin typeface="Times New Roman" pitchFamily="18" charset="0"/>
                <a:cs typeface="Times New Roman" pitchFamily="18" charset="0"/>
              </a:rPr>
              <a:t>NAME</a:t>
            </a:r>
            <a:r>
              <a:rPr lang="en-US" altLang="zh-CN" sz="2000" b="1" dirty="0" smtClean="0">
                <a:blipFill>
                  <a:blip r:embed="rId3"/>
                  <a:tile tx="0" ty="0" sx="100000" sy="100000" flip="none" algn="tl"/>
                </a:blipFill>
                <a:latin typeface="Times New Roman" pitchFamily="18" charset="0"/>
                <a:cs typeface="Times New Roman" pitchFamily="18" charset="0"/>
              </a:rPr>
              <a:t>: </a:t>
            </a:r>
            <a:r>
              <a:rPr lang="en-US" altLang="zh-CN" sz="2600" b="1" dirty="0" smtClean="0">
                <a:effectLst>
                  <a:outerShdw blurRad="50800" dist="38100" dir="13500000" algn="br" rotWithShape="0">
                    <a:prstClr val="black">
                      <a:alpha val="40000"/>
                    </a:prstClr>
                  </a:outerShdw>
                </a:effectLst>
                <a:latin typeface="Times New Roman" pitchFamily="18" charset="0"/>
                <a:cs typeface="Times New Roman" pitchFamily="18" charset="0"/>
              </a:rPr>
              <a:t>Kingsley </a:t>
            </a:r>
            <a:r>
              <a:rPr lang="en-US" altLang="zh-CN" sz="2600" b="1" dirty="0" err="1" smtClean="0">
                <a:effectLst>
                  <a:outerShdw blurRad="50800" dist="38100" dir="13500000" algn="br" rotWithShape="0">
                    <a:prstClr val="black">
                      <a:alpha val="40000"/>
                    </a:prstClr>
                  </a:outerShdw>
                </a:effectLst>
                <a:latin typeface="Times New Roman" pitchFamily="18" charset="0"/>
                <a:cs typeface="Times New Roman" pitchFamily="18" charset="0"/>
              </a:rPr>
              <a:t>Chiege</a:t>
            </a:r>
            <a:r>
              <a:rPr lang="en-US" altLang="zh-CN" sz="2600" b="1" dirty="0" smtClean="0">
                <a:effectLst>
                  <a:outerShdw blurRad="50800" dist="38100" dir="13500000" algn="br" rotWithShape="0">
                    <a:prstClr val="black">
                      <a:alpha val="40000"/>
                    </a:prstClr>
                  </a:outerShdw>
                </a:effectLst>
                <a:latin typeface="Times New Roman" pitchFamily="18" charset="0"/>
                <a:cs typeface="Times New Roman" pitchFamily="18" charset="0"/>
              </a:rPr>
              <a:t>, </a:t>
            </a:r>
            <a:r>
              <a:rPr lang="en-US" altLang="zh-CN" sz="2600" b="1" dirty="0" err="1" smtClean="0">
                <a:effectLst>
                  <a:outerShdw blurRad="50800" dist="38100" dir="13500000" algn="br" rotWithShape="0">
                    <a:prstClr val="black">
                      <a:alpha val="40000"/>
                    </a:prstClr>
                  </a:outerShdw>
                </a:effectLst>
                <a:latin typeface="Times New Roman" pitchFamily="18" charset="0"/>
                <a:cs typeface="Times New Roman" pitchFamily="18" charset="0"/>
              </a:rPr>
              <a:t>Onah</a:t>
            </a:r>
            <a:endParaRPr lang="en-US" altLang="zh-CN" sz="2600" b="1" dirty="0">
              <a:effectLst>
                <a:outerShdw blurRad="50800" dist="38100" dir="13500000" algn="br" rotWithShape="0">
                  <a:prstClr val="black">
                    <a:alpha val="40000"/>
                  </a:prstClr>
                </a:outerShdw>
              </a:effectLst>
              <a:latin typeface="Times New Roman" pitchFamily="18" charset="0"/>
              <a:cs typeface="Times New Roman" pitchFamily="18" charset="0"/>
            </a:endParaRPr>
          </a:p>
          <a:p>
            <a:r>
              <a:rPr lang="en-US" altLang="zh-CN" sz="2000" b="1" dirty="0" smtClean="0"/>
              <a:t>NYSC REG </a:t>
            </a:r>
            <a:r>
              <a:rPr lang="en-US" altLang="zh-CN" sz="2000" b="1" dirty="0"/>
              <a:t>NO: </a:t>
            </a:r>
            <a:r>
              <a:rPr lang="en-US" altLang="zh-CN" sz="2000" b="1" dirty="0" smtClean="0"/>
              <a:t>EK/24C/2471</a:t>
            </a:r>
            <a:endParaRPr lang="en-US" altLang="zh-CN" sz="2000" b="1" dirty="0">
              <a:solidFill>
                <a:srgbClr val="36363D"/>
              </a:solidFill>
            </a:endParaRPr>
          </a:p>
        </p:txBody>
      </p:sp>
    </p:spTree>
  </p:cSld>
  <p:clrMapOvr>
    <a:masterClrMapping/>
  </p:clrMapOvr>
  <p:transition spd="slow">
    <p:comb dir="vert"/>
    <p:sndAc>
      <p:stSnd>
        <p:snd r:embed="rId2" name="wind.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wplot (3).png"/>
          <p:cNvPicPr>
            <a:picLocks noChangeAspect="1"/>
          </p:cNvPicPr>
          <p:nvPr/>
        </p:nvPicPr>
        <p:blipFill>
          <a:blip r:embed="rId2" cstate="print"/>
          <a:stretch>
            <a:fillRect/>
          </a:stretch>
        </p:blipFill>
        <p:spPr>
          <a:xfrm>
            <a:off x="601662" y="1487487"/>
            <a:ext cx="7458075" cy="5000625"/>
          </a:xfrm>
          <a:prstGeom prst="rect">
            <a:avLst/>
          </a:prstGeom>
        </p:spPr>
      </p:pic>
      <p:sp>
        <p:nvSpPr>
          <p:cNvPr id="3" name="Rectangle 2"/>
          <p:cNvSpPr/>
          <p:nvPr/>
        </p:nvSpPr>
        <p:spPr>
          <a:xfrm>
            <a:off x="938004" y="945634"/>
            <a:ext cx="2995372" cy="369332"/>
          </a:xfrm>
          <a:prstGeom prst="rect">
            <a:avLst/>
          </a:prstGeom>
        </p:spPr>
        <p:txBody>
          <a:bodyPr wrap="none">
            <a:spAutoFit/>
          </a:bodyPr>
          <a:lstStyle/>
          <a:p>
            <a:r>
              <a:rPr lang="en-US" b="1" dirty="0" smtClean="0">
                <a:latin typeface="Times New Roman" pitchFamily="18" charset="0"/>
                <a:cs typeface="Times New Roman" pitchFamily="18" charset="0"/>
              </a:rPr>
              <a:t>Map Plot by UN Sub region: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048616"/>
          <p:cNvSpPr>
            <a:spLocks noGrp="1"/>
          </p:cNvSpPr>
          <p:nvPr>
            <p:ph type="title"/>
          </p:nvPr>
        </p:nvSpPr>
        <p:spPr>
          <a:xfrm>
            <a:off x="838200" y="203201"/>
            <a:ext cx="7886700" cy="533400"/>
          </a:xfrm>
        </p:spPr>
        <p:txBody>
          <a:bodyPr>
            <a:normAutofit fontScale="90000"/>
          </a:bodyPr>
          <a:lstStyle/>
          <a:p>
            <a:r>
              <a:rPr lang="en-US" sz="3600" b="1" dirty="0" smtClean="0">
                <a:solidFill>
                  <a:srgbClr val="FF0000"/>
                </a:solidFill>
                <a:latin typeface="Arial Black" pitchFamily="34" charset="0"/>
              </a:rPr>
              <a:t>FINDINGS</a:t>
            </a:r>
            <a:endParaRPr lang="en-GB" sz="3600" b="1" dirty="0">
              <a:solidFill>
                <a:srgbClr val="FF0000"/>
              </a:solidFill>
              <a:latin typeface="Arial Black" pitchFamily="34" charset="0"/>
            </a:endParaRPr>
          </a:p>
        </p:txBody>
      </p:sp>
      <p:sp>
        <p:nvSpPr>
          <p:cNvPr id="1048618" name="Content Placeholder 1048617"/>
          <p:cNvSpPr>
            <a:spLocks noGrp="1"/>
          </p:cNvSpPr>
          <p:nvPr>
            <p:ph sz="half" idx="2"/>
          </p:nvPr>
        </p:nvSpPr>
        <p:spPr>
          <a:xfrm>
            <a:off x="254000" y="927100"/>
            <a:ext cx="8473152" cy="5740400"/>
          </a:xfrm>
        </p:spPr>
        <p:txBody>
          <a:bodyPr>
            <a:normAutofit fontScale="92500" lnSpcReduction="20000"/>
          </a:bodyPr>
          <a:lstStyle/>
          <a:p>
            <a:r>
              <a:rPr lang="en-US" sz="2000" dirty="0" smtClean="0"/>
              <a:t>: </a:t>
            </a:r>
            <a:r>
              <a:rPr lang="en-US" sz="3000" b="1" dirty="0" smtClean="0"/>
              <a:t>Disease </a:t>
            </a:r>
            <a:r>
              <a:rPr lang="en-US" sz="3000" b="1" dirty="0" smtClean="0"/>
              <a:t>Impact</a:t>
            </a:r>
            <a:r>
              <a:rPr lang="en-US" sz="2000" b="1" dirty="0" smtClean="0"/>
              <a:t>:</a:t>
            </a:r>
            <a:endParaRPr lang="en-US" sz="2000" b="1" dirty="0" smtClean="0"/>
          </a:p>
          <a:p>
            <a:endParaRPr lang="en-US" sz="2600" b="1" dirty="0" smtClean="0"/>
          </a:p>
          <a:p>
            <a:r>
              <a:rPr lang="en-US" sz="2600" b="1" dirty="0" smtClean="0"/>
              <a:t>Key </a:t>
            </a:r>
            <a:r>
              <a:rPr lang="en-US" sz="2600" b="1" dirty="0" smtClean="0"/>
              <a:t>findings</a:t>
            </a:r>
            <a:r>
              <a:rPr lang="en-US" sz="2000" dirty="0" smtClean="0"/>
              <a:t>: </a:t>
            </a:r>
            <a:r>
              <a:rPr lang="en-US" sz="2400" dirty="0" smtClean="0"/>
              <a:t>Our analysis reveals that viral diseases have a significant impact, with Brazil being one of the most affected countries (26.6th percentile).</a:t>
            </a:r>
          </a:p>
          <a:p>
            <a:pPr>
              <a:buNone/>
            </a:pPr>
            <a:r>
              <a:rPr lang="en-US" sz="2400" dirty="0" smtClean="0"/>
              <a:t> </a:t>
            </a:r>
            <a:endParaRPr lang="en-US" sz="2600" b="1" dirty="0" smtClean="0"/>
          </a:p>
          <a:p>
            <a:r>
              <a:rPr lang="en-US" sz="2600" b="1" dirty="0" smtClean="0"/>
              <a:t>Country-specific </a:t>
            </a:r>
            <a:r>
              <a:rPr lang="en-US" sz="2600" b="1" dirty="0" smtClean="0"/>
              <a:t>insights</a:t>
            </a:r>
            <a:r>
              <a:rPr lang="en-US" sz="2000" dirty="0" smtClean="0"/>
              <a:t>:  </a:t>
            </a:r>
            <a:r>
              <a:rPr lang="en-US" sz="2400" dirty="0" smtClean="0"/>
              <a:t>Haiti is also heavily affected by bacterial diseases (10th percentile), while </a:t>
            </a:r>
            <a:r>
              <a:rPr lang="en-US" sz="2400" dirty="0" smtClean="0"/>
              <a:t>United Kingdom  and Northern Ireland are </a:t>
            </a:r>
            <a:r>
              <a:rPr lang="en-US" sz="2400" dirty="0" smtClean="0"/>
              <a:t>among the least affected countries</a:t>
            </a:r>
            <a:r>
              <a:rPr lang="en-US" sz="2400" dirty="0" smtClean="0"/>
              <a:t>.</a:t>
            </a:r>
            <a:endParaRPr lang="en-US" sz="2400" b="1" dirty="0" smtClean="0"/>
          </a:p>
          <a:p>
            <a:endParaRPr lang="en-US" sz="2000" b="1" dirty="0" smtClean="0"/>
          </a:p>
          <a:p>
            <a:r>
              <a:rPr lang="en-US" b="1" dirty="0" smtClean="0"/>
              <a:t>Regional </a:t>
            </a:r>
            <a:r>
              <a:rPr lang="en-US" b="1" dirty="0" smtClean="0"/>
              <a:t>patterns</a:t>
            </a:r>
            <a:r>
              <a:rPr lang="en-US" sz="2000" dirty="0" smtClean="0"/>
              <a:t>: </a:t>
            </a:r>
            <a:r>
              <a:rPr lang="en-US" sz="2600" dirty="0" smtClean="0"/>
              <a:t>South America and South Asia are significantly </a:t>
            </a:r>
            <a:r>
              <a:rPr lang="en-US" sz="2600" dirty="0" smtClean="0"/>
              <a:t>affected with 36.8</a:t>
            </a:r>
            <a:r>
              <a:rPr lang="en-US" sz="2600" dirty="0" smtClean="0"/>
              <a:t>% and 20.6% Affected respectively,  </a:t>
            </a:r>
            <a:r>
              <a:rPr lang="en-US" sz="2600" dirty="0" smtClean="0"/>
              <a:t>while </a:t>
            </a:r>
            <a:r>
              <a:rPr lang="en-US" sz="2600" dirty="0" smtClean="0"/>
              <a:t>Northwestern Europe is </a:t>
            </a:r>
            <a:r>
              <a:rPr lang="en-US" sz="2600" dirty="0" smtClean="0"/>
              <a:t>relatively less </a:t>
            </a:r>
            <a:r>
              <a:rPr lang="en-US" sz="2600" dirty="0" smtClean="0"/>
              <a:t>affected with and 0.0104%</a:t>
            </a:r>
            <a:endParaRPr lang="en-US" sz="2600" dirty="0" smtClean="0"/>
          </a:p>
          <a:p>
            <a:pPr>
              <a:buNone/>
            </a:pPr>
            <a:endParaRPr lang="en-US" sz="2000" b="1" dirty="0" smtClean="0"/>
          </a:p>
          <a:p>
            <a:r>
              <a:rPr lang="en-US" b="1" dirty="0" smtClean="0"/>
              <a:t>Outlier </a:t>
            </a:r>
            <a:r>
              <a:rPr lang="en-US" b="1" dirty="0" smtClean="0"/>
              <a:t>identification</a:t>
            </a:r>
            <a:r>
              <a:rPr lang="en-US" sz="2000" dirty="0" smtClean="0"/>
              <a:t>: </a:t>
            </a:r>
            <a:r>
              <a:rPr lang="en-US" sz="2400" dirty="0" smtClean="0"/>
              <a:t>Box plot and scatter plot analysis indicate that Brazil is an outlier in the South American region, exhibiting a significantly higher disease impact than other countries in the region.</a:t>
            </a:r>
          </a:p>
          <a:p>
            <a:pPr>
              <a:buNone/>
            </a:pPr>
            <a:endParaRPr lang="en-US" sz="2000" dirty="0" smtClean="0"/>
          </a:p>
        </p:txBody>
      </p:sp>
      <p:sp>
        <p:nvSpPr>
          <p:cNvPr id="7" name="Title 1048616"/>
          <p:cNvSpPr txBox="1">
            <a:spLocks/>
          </p:cNvSpPr>
          <p:nvPr/>
        </p:nvSpPr>
        <p:spPr>
          <a:xfrm>
            <a:off x="7797800" y="5575300"/>
            <a:ext cx="1574800" cy="2286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1400" b="1" i="0" u="none" strike="noStrike" kern="1200" cap="none" spc="0" normalizeH="0" baseline="0" noProof="0" dirty="0">
              <a:ln>
                <a:noFill/>
              </a:ln>
              <a:solidFill>
                <a:srgbClr val="FF0000"/>
              </a:solidFill>
              <a:effectLst/>
              <a:uLnTx/>
              <a:uFillTx/>
              <a:latin typeface="Arial Black" pitchFamily="34" charset="0"/>
              <a:ea typeface="+mj-ea"/>
              <a:cs typeface="+mj-cs"/>
            </a:endParaRPr>
          </a:p>
        </p:txBody>
      </p:sp>
    </p:spTree>
  </p:cSld>
  <p:clrMapOvr>
    <a:masterClrMapping/>
  </p:clrMapOvr>
  <p:transition spd="slow">
    <p:newsfla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extBox 1048621"/>
          <p:cNvSpPr txBox="1"/>
          <p:nvPr/>
        </p:nvSpPr>
        <p:spPr>
          <a:xfrm>
            <a:off x="292100" y="1385868"/>
            <a:ext cx="8649757" cy="5693866"/>
          </a:xfrm>
          <a:prstGeom prst="rect">
            <a:avLst/>
          </a:prstGeom>
        </p:spPr>
        <p:txBody>
          <a:bodyPr wrap="square" rtlCol="0">
            <a:spAutoFit/>
          </a:bodyPr>
          <a:lstStyle/>
          <a:p>
            <a:pPr marL="457200" indent="-457200"/>
            <a:r>
              <a:rPr lang="en-US" sz="2000" b="1" dirty="0" smtClean="0"/>
              <a:t>1.	Targeted </a:t>
            </a:r>
            <a:r>
              <a:rPr lang="en-US" sz="2000" b="1" dirty="0" smtClean="0"/>
              <a:t>interventions: </a:t>
            </a:r>
            <a:r>
              <a:rPr lang="en-US" sz="2000" dirty="0" smtClean="0"/>
              <a:t>"The identification of Brazil as an outlier suggests that targeted interventions and preparedness measures may be necessary to address the country's specific needs and vulnerabilities</a:t>
            </a:r>
            <a:r>
              <a:rPr lang="en-US" sz="2000" dirty="0" smtClean="0"/>
              <a:t>.</a:t>
            </a:r>
          </a:p>
          <a:p>
            <a:pPr marL="457200" indent="-457200">
              <a:buAutoNum type="arabicPeriod"/>
            </a:pPr>
            <a:endParaRPr lang="en-US" sz="2000" dirty="0" smtClean="0"/>
          </a:p>
          <a:p>
            <a:r>
              <a:rPr lang="en-US" sz="2000" b="1" dirty="0" smtClean="0"/>
              <a:t>2. </a:t>
            </a:r>
            <a:r>
              <a:rPr lang="en-US" sz="2000" b="1" dirty="0" smtClean="0"/>
              <a:t>Regional </a:t>
            </a:r>
            <a:r>
              <a:rPr lang="en-US" sz="2000" b="1" dirty="0" smtClean="0"/>
              <a:t>variations: </a:t>
            </a:r>
            <a:r>
              <a:rPr lang="en-US" sz="2000" dirty="0" smtClean="0"/>
              <a:t>The presence of outliers highlights the importance of considering regional variations and country-specific factors when developing disaster response and mitigation strategies</a:t>
            </a:r>
            <a:r>
              <a:rPr lang="en-US" sz="2000" dirty="0" smtClean="0"/>
              <a:t>.</a:t>
            </a:r>
          </a:p>
          <a:p>
            <a:endParaRPr lang="en-US" sz="2000" dirty="0" smtClean="0"/>
          </a:p>
          <a:p>
            <a:r>
              <a:rPr lang="en-US" sz="2000" b="1" dirty="0" smtClean="0"/>
              <a:t> </a:t>
            </a:r>
          </a:p>
          <a:p>
            <a:r>
              <a:rPr lang="en-US" sz="2000" b="1" dirty="0" smtClean="0"/>
              <a:t>      </a:t>
            </a:r>
            <a:r>
              <a:rPr lang="en-US" sz="2400" b="1" dirty="0" smtClean="0"/>
              <a:t>Impact </a:t>
            </a:r>
            <a:r>
              <a:rPr lang="en-US" sz="2400" b="1" dirty="0" smtClean="0"/>
              <a:t>on CPI and Standard of </a:t>
            </a:r>
            <a:r>
              <a:rPr lang="en-US" sz="2400" b="1" dirty="0" smtClean="0"/>
              <a:t>Living</a:t>
            </a:r>
          </a:p>
          <a:p>
            <a:endParaRPr lang="en-US" sz="2000" b="1" dirty="0" smtClean="0"/>
          </a:p>
          <a:p>
            <a:r>
              <a:rPr lang="en-US" sz="2000" b="1" dirty="0" smtClean="0"/>
              <a:t>1. Economic implications</a:t>
            </a:r>
            <a:r>
              <a:rPr lang="en-US" sz="2000" dirty="0" smtClean="0"/>
              <a:t>: Natural disaster-related diseases can lead to increased healthcare costs, lost productivity, and economic instability, affecting CPI and standard of living.</a:t>
            </a:r>
          </a:p>
          <a:p>
            <a:endParaRPr lang="en-US" sz="2000" dirty="0" smtClean="0"/>
          </a:p>
          <a:p>
            <a:r>
              <a:rPr lang="en-US" sz="2000" b="1" dirty="0" smtClean="0"/>
              <a:t>2.Mechanisms</a:t>
            </a:r>
            <a:r>
              <a:rPr lang="en-US" sz="2000" dirty="0" smtClean="0"/>
              <a:t>: The impact of diseases is influenced by factors such as healthcare infrastructure, disaster preparedness, and economic resilience."</a:t>
            </a:r>
          </a:p>
          <a:p>
            <a:r>
              <a:rPr lang="en-US" sz="2000" dirty="0" smtClean="0"/>
              <a:t> </a:t>
            </a:r>
            <a:endParaRPr lang="en-US" sz="2000" dirty="0"/>
          </a:p>
        </p:txBody>
      </p:sp>
      <p:sp>
        <p:nvSpPr>
          <p:cNvPr id="4" name="TextBox 3"/>
          <p:cNvSpPr txBox="1"/>
          <p:nvPr/>
        </p:nvSpPr>
        <p:spPr>
          <a:xfrm>
            <a:off x="748606" y="419466"/>
            <a:ext cx="7977713" cy="646331"/>
          </a:xfrm>
          <a:prstGeom prst="rect">
            <a:avLst/>
          </a:prstGeom>
        </p:spPr>
        <p:txBody>
          <a:bodyPr wrap="square" rtlCol="0">
            <a:spAutoFit/>
          </a:bodyPr>
          <a:lstStyle/>
          <a:p>
            <a:r>
              <a:rPr lang="en-US" sz="3600" b="1" i="1" dirty="0" smtClean="0">
                <a:solidFill>
                  <a:srgbClr val="FF0000"/>
                </a:solidFill>
                <a:latin typeface="Arial Black" pitchFamily="34" charset="0"/>
              </a:rPr>
              <a:t>IMPLICATIONS</a:t>
            </a:r>
            <a:endParaRPr lang="en-US" sz="2800" dirty="0">
              <a:solidFill>
                <a:srgbClr val="FF0000"/>
              </a:solidFill>
            </a:endParaRPr>
          </a:p>
        </p:txBody>
      </p:sp>
    </p:spTree>
  </p:cSld>
  <p:clrMapOvr>
    <a:masterClrMapping/>
  </p:clrMapOvr>
  <p:transition spd="slow">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254000"/>
            <a:ext cx="7886700" cy="841373"/>
          </a:xfrm>
        </p:spPr>
        <p:txBody>
          <a:bodyPr>
            <a:normAutofit/>
          </a:bodyPr>
          <a:lstStyle/>
          <a:p>
            <a:r>
              <a:rPr lang="en-US" sz="2800" dirty="0" smtClean="0">
                <a:ln>
                  <a:solidFill>
                    <a:srgbClr val="FF0000"/>
                  </a:solidFill>
                </a:ln>
                <a:latin typeface="Algerian" pitchFamily="82" charset="0"/>
              </a:rPr>
              <a:t>CONCLUSION</a:t>
            </a:r>
            <a:endParaRPr lang="en-US" sz="2800" dirty="0">
              <a:ln>
                <a:solidFill>
                  <a:srgbClr val="FF0000"/>
                </a:solidFill>
              </a:ln>
              <a:latin typeface="Algerian" pitchFamily="82" charset="0"/>
            </a:endParaRPr>
          </a:p>
        </p:txBody>
      </p:sp>
      <p:sp>
        <p:nvSpPr>
          <p:cNvPr id="7" name="Title 1"/>
          <p:cNvSpPr txBox="1">
            <a:spLocks/>
          </p:cNvSpPr>
          <p:nvPr/>
        </p:nvSpPr>
        <p:spPr>
          <a:xfrm>
            <a:off x="381000" y="228600"/>
            <a:ext cx="7886700" cy="4622800"/>
          </a:xfrm>
          <a:prstGeom prst="rect">
            <a:avLst/>
          </a:prstGeom>
        </p:spPr>
        <p:txBody>
          <a:bodyPr vert="horz" lIns="91440" tIns="45720" rIns="91440" bIns="45720" rtlCol="0" anchor="ctr">
            <a:normAutofit fontScale="97500"/>
          </a:bodyPr>
          <a:lstStyle/>
          <a:p>
            <a:r>
              <a:rPr lang="en-US" sz="2400" b="1" dirty="0" smtClean="0">
                <a:latin typeface="Times New Roman" pitchFamily="18" charset="0"/>
                <a:cs typeface="Times New Roman" pitchFamily="18" charset="0"/>
              </a:rPr>
              <a:t>This  </a:t>
            </a:r>
            <a:r>
              <a:rPr lang="en-US" sz="2400" b="1" dirty="0" smtClean="0">
                <a:latin typeface="Times New Roman" pitchFamily="18" charset="0"/>
                <a:cs typeface="Times New Roman" pitchFamily="18" charset="0"/>
              </a:rPr>
              <a:t>analysis provides empirical evidence of the significant impact of natural disaster-related diseases on countries and regions.</a:t>
            </a:r>
          </a:p>
          <a:p>
            <a:r>
              <a:rPr lang="en-US" sz="2400" b="1" dirty="0" smtClean="0">
                <a:latin typeface="Times New Roman" pitchFamily="18" charset="0"/>
                <a:cs typeface="Times New Roman" pitchFamily="18" charset="0"/>
              </a:rPr>
              <a:t>Policymakers can use these insights to inform decision-making and develop effective strategies for disaster preparedness and response </a:t>
            </a:r>
            <a:r>
              <a:rPr lang="en-US" sz="2400" b="1" dirty="0" smtClean="0">
                <a:latin typeface="Times New Roman" pitchFamily="18" charset="0"/>
                <a:cs typeface="Times New Roman" pitchFamily="18" charset="0"/>
              </a:rPr>
              <a:t>such as  diseases like </a:t>
            </a:r>
            <a:r>
              <a:rPr lang="en-US" sz="2400" b="1" dirty="0" smtClean="0">
                <a:latin typeface="Times New Roman" pitchFamily="18" charset="0"/>
                <a:cs typeface="Times New Roman" pitchFamily="18" charset="0"/>
              </a:rPr>
              <a:t>(Epidemic or Pandemic</a:t>
            </a:r>
            <a:r>
              <a:rPr lang="en-US" sz="2400" b="1"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0" normalizeH="0" baseline="0" noProof="0" dirty="0">
              <a:ln>
                <a:solidFill>
                  <a:srgbClr val="00B050"/>
                </a:solidFill>
              </a:ln>
              <a:solidFill>
                <a:srgbClr val="FF0000"/>
              </a:solidFill>
              <a:effectLst/>
              <a:uLnTx/>
              <a:uFillTx/>
              <a:latin typeface="Algerian" pitchFamily="82" charset="0"/>
              <a:ea typeface="+mj-ea"/>
              <a:cs typeface="+mj-cs"/>
            </a:endParaRPr>
          </a:p>
        </p:txBody>
      </p:sp>
    </p:spTree>
  </p:cSld>
  <p:clrMapOvr>
    <a:masterClrMapping/>
  </p:clrMapOvr>
  <p:transition spd="slow" advTm="8000">
    <p:wheel spokes="3"/>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048622"/>
          <p:cNvSpPr>
            <a:spLocks noGrp="1"/>
          </p:cNvSpPr>
          <p:nvPr>
            <p:ph type="title"/>
          </p:nvPr>
        </p:nvSpPr>
        <p:spPr>
          <a:xfrm>
            <a:off x="215900" y="1092200"/>
            <a:ext cx="8136527" cy="4389120"/>
          </a:xfrm>
        </p:spPr>
        <p:txBody>
          <a:bodyPr>
            <a:normAutofit fontScale="90000"/>
          </a:bodyPr>
          <a:lstStyle/>
          <a:p>
            <a:r>
              <a:rPr lang="en-US" dirty="0" smtClean="0"/>
              <a:t/>
            </a:r>
            <a:br>
              <a:rPr lang="en-US" dirty="0" smtClean="0"/>
            </a:br>
            <a:r>
              <a:rPr lang="en-US" sz="3200" dirty="0" smtClean="0"/>
              <a:t/>
            </a:r>
            <a:br>
              <a:rPr lang="en-US" sz="3200" dirty="0" smtClean="0"/>
            </a:br>
            <a:r>
              <a:rPr lang="en-US" sz="3200" dirty="0" smtClean="0"/>
              <a:t/>
            </a:r>
            <a:br>
              <a:rPr lang="en-US" sz="3200" dirty="0" smtClean="0"/>
            </a:br>
            <a:r>
              <a:rPr lang="en-US" sz="3200" b="1" dirty="0" smtClean="0"/>
              <a:t>1</a:t>
            </a:r>
            <a:r>
              <a:rPr lang="en-US" sz="3200" b="1" dirty="0" smtClean="0"/>
              <a:t>. </a:t>
            </a:r>
            <a:r>
              <a:rPr lang="en-US" sz="3200" dirty="0" smtClean="0"/>
              <a:t>	</a:t>
            </a:r>
            <a:r>
              <a:rPr lang="en-US" sz="3200" b="1" dirty="0" smtClean="0"/>
              <a:t>Strengthening </a:t>
            </a:r>
            <a:r>
              <a:rPr lang="en-US" sz="3200" b="1" dirty="0" smtClean="0"/>
              <a:t>healthcare </a:t>
            </a:r>
            <a:r>
              <a:rPr lang="en-US" sz="3200" b="1" dirty="0" smtClean="0"/>
              <a:t>infrastructure: </a:t>
            </a:r>
            <a:r>
              <a:rPr lang="en-US" sz="3200" dirty="0" smtClean="0"/>
              <a:t>Investing </a:t>
            </a:r>
            <a:r>
              <a:rPr lang="en-US" sz="3200" dirty="0" smtClean="0"/>
              <a:t>in robust healthcare systems and disaster preparedness</a:t>
            </a:r>
            <a:r>
              <a:rPr lang="en-US" sz="3200" dirty="0" smtClean="0"/>
              <a:t>.</a:t>
            </a:r>
            <a:r>
              <a:rPr lang="en-US" sz="3200" dirty="0" smtClean="0"/>
              <a:t/>
            </a:r>
            <a:br>
              <a:rPr lang="en-US" sz="3200" dirty="0" smtClean="0"/>
            </a:br>
            <a:r>
              <a:rPr lang="en-US" sz="3200" dirty="0" smtClean="0"/>
              <a:t/>
            </a:r>
            <a:br>
              <a:rPr lang="en-US" sz="3200" dirty="0" smtClean="0"/>
            </a:br>
            <a:r>
              <a:rPr lang="en-US" sz="3200" b="1" dirty="0" smtClean="0"/>
              <a:t>2</a:t>
            </a:r>
            <a:r>
              <a:rPr lang="en-US" sz="3200" b="1" dirty="0" smtClean="0"/>
              <a:t>. </a:t>
            </a:r>
            <a:r>
              <a:rPr lang="en-US" sz="3200" dirty="0" smtClean="0"/>
              <a:t>	</a:t>
            </a:r>
            <a:r>
              <a:rPr lang="en-US" sz="3200" b="1" dirty="0" smtClean="0"/>
              <a:t>Disease </a:t>
            </a:r>
            <a:r>
              <a:rPr lang="en-US" sz="3200" b="1" dirty="0" smtClean="0"/>
              <a:t>surveillance and </a:t>
            </a:r>
            <a:r>
              <a:rPr lang="en-US" sz="3200" b="1" dirty="0" smtClean="0"/>
              <a:t>control: </a:t>
            </a:r>
            <a:r>
              <a:rPr lang="en-US" sz="3200" dirty="0" smtClean="0"/>
              <a:t>Implementing </a:t>
            </a:r>
            <a:r>
              <a:rPr lang="en-US" sz="3200" dirty="0" smtClean="0"/>
              <a:t>effective measures to reduce disease spread</a:t>
            </a:r>
            <a:r>
              <a:rPr lang="en-US" sz="3200" dirty="0" smtClean="0"/>
              <a:t>.</a:t>
            </a:r>
            <a:r>
              <a:rPr lang="en-US" sz="3200" dirty="0" smtClean="0"/>
              <a:t/>
            </a:r>
            <a:br>
              <a:rPr lang="en-US" sz="3200" dirty="0" smtClean="0"/>
            </a:br>
            <a:r>
              <a:rPr lang="en-US" sz="3200" dirty="0" smtClean="0"/>
              <a:t/>
            </a:r>
            <a:br>
              <a:rPr lang="en-US" sz="3200" dirty="0" smtClean="0"/>
            </a:br>
            <a:r>
              <a:rPr lang="en-US" sz="3200" b="1" dirty="0" smtClean="0"/>
              <a:t>3</a:t>
            </a:r>
            <a:r>
              <a:rPr lang="en-US" sz="3200" b="1" dirty="0" smtClean="0"/>
              <a:t>. </a:t>
            </a:r>
            <a:r>
              <a:rPr lang="en-US" sz="3200" dirty="0" smtClean="0"/>
              <a:t>	</a:t>
            </a:r>
            <a:r>
              <a:rPr lang="en-US" sz="3200" b="1" dirty="0" smtClean="0"/>
              <a:t>Public </a:t>
            </a:r>
            <a:r>
              <a:rPr lang="en-US" sz="3200" b="1" dirty="0" smtClean="0"/>
              <a:t>health </a:t>
            </a:r>
            <a:r>
              <a:rPr lang="en-US" sz="3200" b="1" dirty="0" smtClean="0"/>
              <a:t>education: </a:t>
            </a:r>
            <a:r>
              <a:rPr lang="en-US" sz="3200" dirty="0" smtClean="0"/>
              <a:t>Raising </a:t>
            </a:r>
            <a:r>
              <a:rPr lang="en-US" sz="3200" dirty="0" smtClean="0"/>
              <a:t>awareness and promoting preparedness among populations</a:t>
            </a:r>
            <a:r>
              <a:rPr lang="en-US" sz="3200" dirty="0" smtClean="0"/>
              <a:t>.</a:t>
            </a:r>
            <a:r>
              <a:rPr lang="en-US" sz="3200" dirty="0" smtClean="0"/>
              <a:t/>
            </a:r>
            <a:br>
              <a:rPr lang="en-US" sz="3200" dirty="0" smtClean="0"/>
            </a:br>
            <a:r>
              <a:rPr lang="en-US" sz="3200" dirty="0" smtClean="0"/>
              <a:t> </a:t>
            </a:r>
            <a:br>
              <a:rPr lang="en-US" sz="3200"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endParaRPr lang="en-GB" sz="3600" b="1" dirty="0"/>
          </a:p>
        </p:txBody>
      </p:sp>
      <p:sp>
        <p:nvSpPr>
          <p:cNvPr id="3" name="Title 1048622"/>
          <p:cNvSpPr txBox="1">
            <a:spLocks/>
          </p:cNvSpPr>
          <p:nvPr/>
        </p:nvSpPr>
        <p:spPr>
          <a:xfrm>
            <a:off x="558618" y="0"/>
            <a:ext cx="7886700" cy="1130300"/>
          </a:xfrm>
          <a:prstGeom prst="rect">
            <a:avLst/>
          </a:prstGeom>
        </p:spPr>
        <p:txBody>
          <a:bodyPr vert="horz" lIns="91440" tIns="45720" rIns="91440" bIns="45720" rtlCol="0" anchor="ctr">
            <a:normAutofit fontScale="975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200" b="1" i="0" u="none" strike="noStrike" kern="1200" cap="none" spc="0" normalizeH="0" baseline="0" noProof="0" dirty="0" smtClean="0">
                <a:ln>
                  <a:noFill/>
                </a:ln>
                <a:solidFill>
                  <a:srgbClr val="FF0000"/>
                </a:solidFill>
                <a:effectLst/>
                <a:uLnTx/>
                <a:uFillTx/>
                <a:latin typeface="Arial Narrow" pitchFamily="34" charset="0"/>
                <a:ea typeface="+mj-ea"/>
                <a:cs typeface="+mj-cs"/>
              </a:rPr>
              <a:t>RECOMMENDATIONS</a:t>
            </a:r>
            <a:endParaRPr kumimoji="0" lang="en-GB" sz="3200" b="1" i="0" u="none" strike="noStrike" kern="1200" cap="none" spc="0" normalizeH="0" baseline="0" noProof="0" dirty="0">
              <a:ln>
                <a:noFill/>
              </a:ln>
              <a:solidFill>
                <a:srgbClr val="FF0000"/>
              </a:solidFill>
              <a:effectLst/>
              <a:uLnTx/>
              <a:uFillTx/>
              <a:latin typeface="Arial Narrow" pitchFamily="34" charset="0"/>
              <a:ea typeface="+mj-ea"/>
              <a:cs typeface="+mj-cs"/>
            </a:endParaRPr>
          </a:p>
        </p:txBody>
      </p:sp>
    </p:spTree>
  </p:cSld>
  <p:clrMapOvr>
    <a:masterClrMapping/>
  </p:clrMapOvr>
  <p:transition spd="slow">
    <p:diamon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515350" cy="1325563"/>
          </a:xfrm>
        </p:spPr>
        <p:txBody>
          <a:bodyPr>
            <a:normAutofit/>
          </a:bodyPr>
          <a:lstStyle/>
          <a:p>
            <a:r>
              <a:rPr lang="en-US" sz="4000" b="1" dirty="0" smtClean="0">
                <a:solidFill>
                  <a:srgbClr val="FF0000"/>
                </a:solidFill>
                <a:latin typeface="Times New Roman" pitchFamily="18" charset="0"/>
                <a:cs typeface="Times New Roman" pitchFamily="18" charset="0"/>
              </a:rPr>
              <a:t>Future Directions</a:t>
            </a:r>
          </a:p>
        </p:txBody>
      </p:sp>
      <p:sp>
        <p:nvSpPr>
          <p:cNvPr id="3" name="Content Placeholder 2"/>
          <p:cNvSpPr>
            <a:spLocks noGrp="1"/>
          </p:cNvSpPr>
          <p:nvPr>
            <p:ph idx="1"/>
          </p:nvPr>
        </p:nvSpPr>
        <p:spPr>
          <a:xfrm>
            <a:off x="628650" y="1658984"/>
            <a:ext cx="7886700" cy="5199016"/>
          </a:xfrm>
        </p:spPr>
        <p:txBody>
          <a:bodyPr/>
          <a:lstStyle/>
          <a:p>
            <a:pPr>
              <a:buNone/>
            </a:pPr>
            <a:r>
              <a:rPr lang="en-US" dirty="0" smtClean="0"/>
              <a:t>1</a:t>
            </a:r>
            <a:r>
              <a:rPr lang="en-US" dirty="0" smtClean="0"/>
              <a:t>. </a:t>
            </a:r>
            <a:r>
              <a:rPr lang="en-US" dirty="0" smtClean="0"/>
              <a:t>	</a:t>
            </a:r>
            <a:r>
              <a:rPr lang="en-US" b="1" dirty="0" smtClean="0"/>
              <a:t>Further research: </a:t>
            </a:r>
            <a:r>
              <a:rPr lang="en-US" dirty="0" smtClean="0"/>
              <a:t>Exploring </a:t>
            </a:r>
            <a:r>
              <a:rPr lang="en-US" dirty="0" smtClean="0"/>
              <a:t>specific disease types and regional variations</a:t>
            </a:r>
            <a:r>
              <a:rPr lang="en-US" dirty="0" smtClean="0"/>
              <a:t>.</a:t>
            </a:r>
            <a:endParaRPr lang="en-US" dirty="0" smtClean="0"/>
          </a:p>
          <a:p>
            <a:pPr>
              <a:buNone/>
            </a:pPr>
            <a:endParaRPr lang="en-US" dirty="0" smtClean="0"/>
          </a:p>
          <a:p>
            <a:pPr>
              <a:buNone/>
            </a:pPr>
            <a:r>
              <a:rPr lang="en-US" dirty="0" smtClean="0"/>
              <a:t>2</a:t>
            </a:r>
            <a:r>
              <a:rPr lang="en-US" dirty="0" smtClean="0"/>
              <a:t>. </a:t>
            </a:r>
            <a:r>
              <a:rPr lang="en-US" dirty="0" smtClean="0"/>
              <a:t>	</a:t>
            </a:r>
            <a:r>
              <a:rPr lang="en-US" b="1" dirty="0" smtClean="0"/>
              <a:t>Policy applications: </a:t>
            </a:r>
            <a:r>
              <a:rPr lang="en-US" dirty="0" smtClean="0"/>
              <a:t>Developing </a:t>
            </a:r>
            <a:r>
              <a:rPr lang="en-US" dirty="0" smtClean="0"/>
              <a:t>targeted interventions and preparedness measures</a:t>
            </a:r>
            <a:r>
              <a:rPr lang="en-US" dirty="0" smtClean="0"/>
              <a:t>.</a:t>
            </a:r>
            <a:endParaRPr lang="en-US" dirty="0" smtClean="0"/>
          </a:p>
          <a:p>
            <a:pPr>
              <a:buNone/>
            </a:pPr>
            <a:endParaRPr lang="en-US" dirty="0" smtClean="0">
              <a:latin typeface="Arial Rounded MT Bold" pitchFamily="34" charset="0"/>
            </a:endParaRPr>
          </a:p>
          <a:p>
            <a:endParaRPr lang="en-US" dirty="0"/>
          </a:p>
        </p:txBody>
      </p:sp>
    </p:spTree>
  </p:cSld>
  <p:clrMapOvr>
    <a:masterClrMapping/>
  </p:clrMapOvr>
  <p:transition spd="slow" advTm="9000">
    <p:wheel spokes="3"/>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8000" dirty="0" smtClean="0">
                <a:latin typeface="Arial Black" pitchFamily="34" charset="0"/>
              </a:rPr>
              <a:t>Thank you for </a:t>
            </a:r>
            <a:r>
              <a:rPr lang="en-US" sz="8000" dirty="0" smtClean="0">
                <a:latin typeface="Arial Black" pitchFamily="34" charset="0"/>
              </a:rPr>
              <a:t>listening…</a:t>
            </a:r>
            <a:endParaRPr lang="en-US" sz="8000" dirty="0">
              <a:latin typeface="Arial Black" pitchFamily="34" charset="0"/>
            </a:endParaRPr>
          </a:p>
        </p:txBody>
      </p:sp>
    </p:spTree>
  </p:cSld>
  <p:clrMapOvr>
    <a:masterClrMapping/>
  </p:clrMapOvr>
  <p:transition spd="slow">
    <p:randomBar dir="vert"/>
    <p:sndAc>
      <p:stSnd>
        <p:snd r:embed="rId2" name="applause.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048600"/>
          <p:cNvSpPr>
            <a:spLocks noGrp="1"/>
          </p:cNvSpPr>
          <p:nvPr>
            <p:ph type="title"/>
          </p:nvPr>
        </p:nvSpPr>
        <p:spPr>
          <a:xfrm>
            <a:off x="730250" y="0"/>
            <a:ext cx="7886700" cy="1325563"/>
          </a:xfrm>
        </p:spPr>
        <p:txBody>
          <a:bodyPr>
            <a:scene3d>
              <a:camera prst="perspectiveFront"/>
              <a:lightRig rig="threePt" dir="t"/>
            </a:scene3d>
            <a:sp3d extrusionH="57150">
              <a:bevelT w="38100" h="38100" prst="angle"/>
            </a:sp3d>
          </a:bodyPr>
          <a:lstStyle/>
          <a:p>
            <a:r>
              <a:rPr lang="en-US" b="1" dirty="0" smtClean="0">
                <a:solidFill>
                  <a:srgbClr val="FF0000"/>
                </a:solidFill>
                <a:latin typeface="Arial Black" pitchFamily="34" charset="0"/>
              </a:rPr>
              <a:t>INTRODUCTION</a:t>
            </a:r>
            <a:endParaRPr lang="en-GB" b="1" dirty="0">
              <a:solidFill>
                <a:srgbClr val="FF0000"/>
              </a:solidFill>
              <a:latin typeface="Arial Black" pitchFamily="34" charset="0"/>
            </a:endParaRPr>
          </a:p>
        </p:txBody>
      </p:sp>
      <p:sp>
        <p:nvSpPr>
          <p:cNvPr id="1048602" name="Content Placeholder 1048601"/>
          <p:cNvSpPr>
            <a:spLocks noGrp="1"/>
          </p:cNvSpPr>
          <p:nvPr>
            <p:ph sz="half" idx="1"/>
          </p:nvPr>
        </p:nvSpPr>
        <p:spPr>
          <a:xfrm>
            <a:off x="641348" y="1181101"/>
            <a:ext cx="7169878" cy="5511800"/>
          </a:xfrm>
        </p:spPr>
        <p:txBody>
          <a:bodyPr>
            <a:normAutofit fontScale="92857"/>
          </a:bodyPr>
          <a:lstStyle/>
          <a:p>
            <a:r>
              <a:rPr lang="en-US" sz="3000" dirty="0" smtClean="0"/>
              <a:t> </a:t>
            </a:r>
            <a:r>
              <a:rPr lang="en-US" sz="3400" b="1" dirty="0" smtClean="0">
                <a:latin typeface="Times New Roman" pitchFamily="18" charset="0"/>
                <a:cs typeface="Times New Roman" pitchFamily="18" charset="0"/>
              </a:rPr>
              <a:t>Background</a:t>
            </a:r>
            <a:r>
              <a:rPr lang="en-US" sz="3600" b="1" dirty="0" smtClean="0"/>
              <a:t>:</a:t>
            </a:r>
            <a:r>
              <a:rPr lang="en-US" sz="3600" dirty="0" smtClean="0"/>
              <a:t> </a:t>
            </a:r>
            <a:r>
              <a:rPr lang="en-US" sz="3000" dirty="0" smtClean="0">
                <a:latin typeface="Times New Roman" pitchFamily="18" charset="0"/>
                <a:cs typeface="Times New Roman" pitchFamily="18" charset="0"/>
              </a:rPr>
              <a:t>"Natural disasters can have devastating effects on economies and populations, particularly in regions with inadequate healthcare infrastructure and disaster preparedness.“</a:t>
            </a:r>
          </a:p>
          <a:p>
            <a:pPr>
              <a:buNone/>
            </a:pPr>
            <a:endParaRPr lang="en-US" sz="3000" dirty="0" smtClean="0">
              <a:latin typeface="Times New Roman" pitchFamily="18" charset="0"/>
              <a:cs typeface="Times New Roman" pitchFamily="18" charset="0"/>
            </a:endParaRPr>
          </a:p>
          <a:p>
            <a:r>
              <a:rPr lang="en-US" sz="3400" b="1" dirty="0" smtClean="0">
                <a:latin typeface="Times New Roman" pitchFamily="18" charset="0"/>
                <a:cs typeface="Times New Roman" pitchFamily="18" charset="0"/>
              </a:rPr>
              <a:t>Research question: </a:t>
            </a:r>
            <a:r>
              <a:rPr lang="en-US" sz="3000" dirty="0" smtClean="0">
                <a:latin typeface="Times New Roman" pitchFamily="18" charset="0"/>
                <a:cs typeface="Times New Roman" pitchFamily="18" charset="0"/>
              </a:rPr>
              <a:t>What is the impact of natural disaster-related diseases on CPI and standard of living in Countries or Regions Affected?"</a:t>
            </a:r>
          </a:p>
          <a:p>
            <a:pPr>
              <a:buNone/>
            </a:pPr>
            <a:r>
              <a:rPr lang="en-US" dirty="0" smtClean="0"/>
              <a:t> </a:t>
            </a:r>
            <a:endParaRPr lang="en-US" dirty="0"/>
          </a:p>
        </p:txBody>
      </p:sp>
      <p:sp>
        <p:nvSpPr>
          <p:cNvPr id="1048603" name="Content Placeholder 1048602"/>
          <p:cNvSpPr>
            <a:spLocks noGrp="1"/>
          </p:cNvSpPr>
          <p:nvPr>
            <p:ph sz="half" idx="2"/>
          </p:nvPr>
        </p:nvSpPr>
        <p:spPr>
          <a:xfrm rot="10800000">
            <a:off x="9351820" y="5638859"/>
            <a:ext cx="25645" cy="1018498"/>
          </a:xfrm>
        </p:spPr>
        <p:txBody>
          <a:bodyPr>
            <a:normAutofit fontScale="92857"/>
          </a:bodyPr>
          <a:lstStyle/>
          <a:p>
            <a:pPr marL="0" indent="0">
              <a:lnSpc>
                <a:spcPct val="100000"/>
              </a:lnSpc>
              <a:buNone/>
            </a:pPr>
            <a:endParaRPr lang="en-GB" dirty="0"/>
          </a:p>
        </p:txBody>
      </p:sp>
    </p:spTree>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885" y="352698"/>
            <a:ext cx="8752115" cy="6463308"/>
          </a:xfrm>
          <a:prstGeom prst="rect">
            <a:avLst/>
          </a:prstGeom>
        </p:spPr>
        <p:txBody>
          <a:bodyPr wrap="square">
            <a:spAutoFit/>
          </a:bodyPr>
          <a:lstStyle/>
          <a:p>
            <a:endParaRPr lang="en-US" sz="2400" b="1" dirty="0" smtClean="0">
              <a:solidFill>
                <a:srgbClr val="C00000"/>
              </a:solidFill>
              <a:latin typeface="Arial Black" pitchFamily="34" charset="0"/>
            </a:endParaRPr>
          </a:p>
          <a:p>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To assess the impact of natural disaster-related diseases on CPI and standard of living.</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To identify the most affected countries and regions.</a:t>
            </a:r>
          </a:p>
          <a:p>
            <a:r>
              <a:rPr lang="en-US" sz="2000" b="1" dirty="0" smtClean="0">
                <a:latin typeface="Times New Roman" pitchFamily="18" charset="0"/>
                <a:cs typeface="Times New Roman" pitchFamily="18" charset="0"/>
              </a:rPr>
              <a:t> </a:t>
            </a:r>
          </a:p>
          <a:p>
            <a:r>
              <a:rPr lang="en-US" sz="2000" b="1" dirty="0" smtClean="0">
                <a:latin typeface="Times New Roman" pitchFamily="18" charset="0"/>
                <a:cs typeface="Times New Roman" pitchFamily="18" charset="0"/>
              </a:rPr>
              <a:t>• To inform policy decisions for disaster preparedness and response.</a:t>
            </a:r>
          </a:p>
          <a:p>
            <a:r>
              <a:rPr lang="en-US" sz="2000" b="1" dirty="0" smtClean="0">
                <a:solidFill>
                  <a:srgbClr val="FF0000"/>
                </a:solidFill>
                <a:latin typeface="Times New Roman" pitchFamily="18" charset="0"/>
                <a:cs typeface="Times New Roman" pitchFamily="18" charset="0"/>
              </a:rPr>
              <a:t>                      </a:t>
            </a:r>
          </a:p>
          <a:p>
            <a:r>
              <a:rPr lang="en-US" sz="3200" b="1" dirty="0" smtClean="0">
                <a:solidFill>
                  <a:srgbClr val="FF0000"/>
                </a:solidFill>
                <a:latin typeface="Times New Roman" pitchFamily="18" charset="0"/>
                <a:cs typeface="Times New Roman" pitchFamily="18" charset="0"/>
              </a:rPr>
              <a:t>              </a:t>
            </a:r>
            <a:r>
              <a:rPr lang="en-US" sz="3200" b="1" dirty="0" smtClean="0">
                <a:solidFill>
                  <a:srgbClr val="FF0000"/>
                </a:solidFill>
                <a:latin typeface="Times New Roman" pitchFamily="18" charset="0"/>
                <a:cs typeface="Times New Roman" pitchFamily="18" charset="0"/>
              </a:rPr>
              <a:t>METHODOLOGY</a:t>
            </a:r>
            <a:endParaRPr lang="en-US" sz="24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r>
              <a:rPr lang="en-US" sz="2000" b="1" dirty="0" smtClean="0">
                <a:solidFill>
                  <a:srgbClr val="0070C0"/>
                </a:solidFill>
                <a:latin typeface="Times New Roman" pitchFamily="18" charset="0"/>
                <a:cs typeface="Times New Roman" pitchFamily="18" charset="0"/>
              </a:rPr>
              <a:t>Data source</a:t>
            </a:r>
            <a:r>
              <a:rPr lang="en-US" sz="2000" b="1" dirty="0" smtClean="0">
                <a:latin typeface="Times New Roman" pitchFamily="18" charset="0"/>
                <a:cs typeface="Times New Roman" pitchFamily="18" charset="0"/>
              </a:rPr>
              <a:t>:  EM-DAT, a comprehensive global database on natural disasters.</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r>
              <a:rPr lang="en-US" sz="2000" b="1" dirty="0" smtClean="0">
                <a:solidFill>
                  <a:srgbClr val="FF0000"/>
                </a:solidFill>
                <a:latin typeface="Times New Roman" pitchFamily="18" charset="0"/>
                <a:cs typeface="Times New Roman" pitchFamily="18" charset="0"/>
              </a:rPr>
              <a:t>Analytic tools</a:t>
            </a:r>
            <a:r>
              <a:rPr lang="en-US" sz="2000" b="1" dirty="0" smtClean="0">
                <a:latin typeface="Times New Roman" pitchFamily="18" charset="0"/>
                <a:cs typeface="Times New Roman" pitchFamily="18" charset="0"/>
              </a:rPr>
              <a:t>:  Python programming language with libraries including pandas, </a:t>
            </a:r>
            <a:r>
              <a:rPr lang="en-US" sz="2000" b="1" dirty="0" err="1" smtClean="0">
                <a:latin typeface="Times New Roman" pitchFamily="18" charset="0"/>
                <a:cs typeface="Times New Roman" pitchFamily="18" charset="0"/>
              </a:rPr>
              <a:t>matpoltlib</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plotly.express</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seaborn</a:t>
            </a:r>
            <a:r>
              <a:rPr lang="en-US" sz="2000" b="1" dirty="0" smtClean="0">
                <a:latin typeface="Times New Roman" pitchFamily="18" charset="0"/>
                <a:cs typeface="Times New Roman" pitchFamily="18" charset="0"/>
              </a:rPr>
              <a:t> and </a:t>
            </a:r>
            <a:r>
              <a:rPr lang="en-US" sz="2000" b="1" dirty="0" err="1" smtClean="0">
                <a:latin typeface="Times New Roman" pitchFamily="18" charset="0"/>
                <a:cs typeface="Times New Roman" pitchFamily="18" charset="0"/>
              </a:rPr>
              <a:t>numpy</a:t>
            </a:r>
            <a:r>
              <a:rPr lang="en-US" sz="2000" b="1" dirty="0" smtClean="0">
                <a:latin typeface="Times New Roman" pitchFamily="18" charset="0"/>
                <a:cs typeface="Times New Roman" pitchFamily="18" charset="0"/>
              </a:rPr>
              <a:t> used for data analysis and visualization.</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Analytical approach</a:t>
            </a:r>
            <a:r>
              <a:rPr lang="en-US" sz="2000" b="1" dirty="0" smtClean="0">
                <a:latin typeface="Times New Roman" pitchFamily="18" charset="0"/>
                <a:cs typeface="Times New Roman" pitchFamily="18" charset="0"/>
              </a:rPr>
              <a:t>:  Descriptive and exploratory data analysis to uncover patterns and trends.</a:t>
            </a:r>
          </a:p>
          <a:p>
            <a:r>
              <a:rPr lang="en-US" sz="2000" b="1" dirty="0" smtClean="0">
                <a:latin typeface="Times New Roman" pitchFamily="18" charset="0"/>
                <a:cs typeface="Times New Roman" pitchFamily="18" charset="0"/>
              </a:rPr>
              <a:t> </a:t>
            </a:r>
          </a:p>
          <a:p>
            <a:endParaRPr lang="en-US" dirty="0"/>
          </a:p>
        </p:txBody>
      </p:sp>
      <p:sp>
        <p:nvSpPr>
          <p:cNvPr id="3" name="Rectangle 2"/>
          <p:cNvSpPr/>
          <p:nvPr/>
        </p:nvSpPr>
        <p:spPr>
          <a:xfrm>
            <a:off x="846181" y="152400"/>
            <a:ext cx="7537269" cy="1785104"/>
          </a:xfrm>
          <a:prstGeom prst="rect">
            <a:avLst/>
          </a:prstGeom>
        </p:spPr>
        <p:txBody>
          <a:bodyPr wrap="square">
            <a:spAutoFit/>
          </a:bodyPr>
          <a:lstStyle/>
          <a:p>
            <a:r>
              <a:rPr lang="en-US" sz="3600" dirty="0" smtClean="0">
                <a:solidFill>
                  <a:srgbClr val="FF0000"/>
                </a:solidFill>
                <a:cs typeface="Times New Roman" pitchFamily="18" charset="0"/>
              </a:rPr>
              <a:t>     RESEARCH OBJECTIVES</a:t>
            </a:r>
            <a:r>
              <a:rPr lang="en-US" dirty="0" smtClean="0"/>
              <a:t/>
            </a:r>
            <a:br>
              <a:rPr lang="en-US" dirty="0" smtClean="0"/>
            </a:br>
            <a:r>
              <a:rPr lang="en-US" dirty="0" smtClean="0"/>
              <a:t/>
            </a:r>
            <a:br>
              <a:rPr lang="en-US" dirty="0" smtClean="0"/>
            </a:br>
            <a:r>
              <a:rPr lang="en-US" dirty="0" smtClean="0"/>
              <a:t> </a:t>
            </a:r>
          </a:p>
          <a:p>
            <a:r>
              <a:rPr lang="en-US" sz="2000" dirty="0" smtClean="0">
                <a:latin typeface="Arial Black" pitchFamily="34" charset="0"/>
              </a:rPr>
              <a:t/>
            </a:r>
            <a:br>
              <a:rPr lang="en-US" sz="2000" dirty="0" smtClean="0">
                <a:latin typeface="Arial Black" pitchFamily="34" charset="0"/>
              </a:rPr>
            </a:br>
            <a:endParaRPr lang="en-US"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8500" y="254000"/>
            <a:ext cx="7289800" cy="1661993"/>
          </a:xfrm>
          <a:prstGeom prst="rect">
            <a:avLst/>
          </a:prstGeom>
        </p:spPr>
        <p:txBody>
          <a:bodyPr wrap="square">
            <a:spAutoFit/>
          </a:bodyPr>
          <a:lstStyle/>
          <a:p>
            <a:r>
              <a:rPr lang="en-US" sz="2400" b="1" dirty="0" smtClean="0">
                <a:latin typeface="Times New Roman" pitchFamily="18" charset="0"/>
                <a:cs typeface="Times New Roman" pitchFamily="18" charset="0"/>
              </a:rPr>
              <a:t>Donu</a:t>
            </a:r>
            <a:r>
              <a:rPr lang="en-US" sz="2400" dirty="0" smtClean="0">
                <a:latin typeface="Times New Roman" pitchFamily="18" charset="0"/>
                <a:cs typeface="Times New Roman" pitchFamily="18" charset="0"/>
              </a:rPr>
              <a:t>t </a:t>
            </a:r>
            <a:r>
              <a:rPr lang="en-US" sz="2400" b="1" dirty="0" smtClean="0">
                <a:latin typeface="Times New Roman" pitchFamily="18" charset="0"/>
                <a:cs typeface="Times New Roman" pitchFamily="18" charset="0"/>
              </a:rPr>
              <a:t> plot by UN </a:t>
            </a:r>
            <a:r>
              <a:rPr lang="en-US" sz="2400" b="1" dirty="0" smtClean="0">
                <a:latin typeface="Times New Roman" pitchFamily="18" charset="0"/>
                <a:cs typeface="Times New Roman" pitchFamily="18" charset="0"/>
              </a:rPr>
              <a:t>S</a:t>
            </a:r>
            <a:r>
              <a:rPr lang="en-US" sz="2400" b="1" dirty="0" smtClean="0">
                <a:latin typeface="Times New Roman" pitchFamily="18" charset="0"/>
                <a:cs typeface="Times New Roman" pitchFamily="18" charset="0"/>
              </a:rPr>
              <a:t>ub region</a:t>
            </a: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donut </a:t>
            </a:r>
            <a:r>
              <a:rPr lang="en-US" sz="2000" dirty="0" smtClean="0">
                <a:latin typeface="Times New Roman" pitchFamily="18" charset="0"/>
                <a:cs typeface="Times New Roman" pitchFamily="18" charset="0"/>
              </a:rPr>
              <a:t>plots </a:t>
            </a:r>
            <a:r>
              <a:rPr lang="en-US" sz="2000" dirty="0" smtClean="0">
                <a:latin typeface="Times New Roman" pitchFamily="18" charset="0"/>
                <a:cs typeface="Times New Roman" pitchFamily="18" charset="0"/>
              </a:rPr>
              <a:t>South America and South Asia are significantly affected with 36.8% and 20.6% Affected respectively,  while Northwestern Europe is relatively less affected with and 0.0104%</a:t>
            </a:r>
          </a:p>
          <a:p>
            <a:r>
              <a:rPr lang="en-US" dirty="0" smtClean="0"/>
              <a:t> </a:t>
            </a:r>
            <a:endParaRPr lang="en-US" dirty="0"/>
          </a:p>
        </p:txBody>
      </p:sp>
      <p:pic>
        <p:nvPicPr>
          <p:cNvPr id="5" name="Picture 4" descr="newplot.png"/>
          <p:cNvPicPr>
            <a:picLocks noChangeAspect="1"/>
          </p:cNvPicPr>
          <p:nvPr/>
        </p:nvPicPr>
        <p:blipFill>
          <a:blip r:embed="rId2" cstate="print"/>
          <a:stretch>
            <a:fillRect/>
          </a:stretch>
        </p:blipFill>
        <p:spPr>
          <a:xfrm>
            <a:off x="1238250" y="2921000"/>
            <a:ext cx="5645150" cy="3841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wplot (10).png"/>
          <p:cNvPicPr>
            <a:picLocks noChangeAspect="1"/>
          </p:cNvPicPr>
          <p:nvPr/>
        </p:nvPicPr>
        <p:blipFill>
          <a:blip r:embed="rId2" cstate="print"/>
          <a:stretch>
            <a:fillRect/>
          </a:stretch>
        </p:blipFill>
        <p:spPr>
          <a:xfrm>
            <a:off x="906462" y="1487487"/>
            <a:ext cx="7458075" cy="5000625"/>
          </a:xfrm>
          <a:prstGeom prst="rect">
            <a:avLst/>
          </a:prstGeom>
        </p:spPr>
      </p:pic>
      <p:sp>
        <p:nvSpPr>
          <p:cNvPr id="3" name="Rectangle 2"/>
          <p:cNvSpPr/>
          <p:nvPr/>
        </p:nvSpPr>
        <p:spPr>
          <a:xfrm>
            <a:off x="749300" y="771436"/>
            <a:ext cx="4572000" cy="461665"/>
          </a:xfrm>
          <a:prstGeom prst="rect">
            <a:avLst/>
          </a:prstGeom>
        </p:spPr>
        <p:txBody>
          <a:bodyPr>
            <a:spAutoFit/>
          </a:bodyPr>
          <a:lstStyle/>
          <a:p>
            <a:r>
              <a:rPr lang="en-US" sz="2400" b="1" dirty="0" smtClean="0">
                <a:latin typeface="Times New Roman" pitchFamily="18" charset="0"/>
                <a:cs typeface="Times New Roman" pitchFamily="18" charset="0"/>
              </a:rPr>
              <a:t>Pie Chart by UN Sub region:</a:t>
            </a:r>
            <a:endParaRPr lang="en-US" sz="2400" b="1"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8500" y="509538"/>
            <a:ext cx="6896100" cy="1754326"/>
          </a:xfrm>
          <a:prstGeom prst="rect">
            <a:avLst/>
          </a:prstGeom>
        </p:spPr>
        <p:txBody>
          <a:bodyPr wrap="square">
            <a:spAutoFit/>
          </a:bodyPr>
          <a:lstStyle/>
          <a:p>
            <a:r>
              <a:rPr lang="en-US" b="1" dirty="0" err="1" smtClean="0"/>
              <a:t>Donu</a:t>
            </a:r>
            <a:r>
              <a:rPr lang="en-US" b="1" dirty="0" smtClean="0"/>
              <a:t> chart by country</a:t>
            </a:r>
            <a:r>
              <a:rPr lang="en-US" dirty="0" smtClean="0"/>
              <a:t>: </a:t>
            </a:r>
            <a:r>
              <a:rPr lang="en-US" dirty="0" smtClean="0"/>
              <a:t>The </a:t>
            </a:r>
            <a:r>
              <a:rPr lang="en-US" dirty="0" smtClean="0"/>
              <a:t>donut </a:t>
            </a:r>
            <a:r>
              <a:rPr lang="en-US" dirty="0" smtClean="0"/>
              <a:t>plots show </a:t>
            </a:r>
            <a:r>
              <a:rPr lang="en-US" dirty="0" err="1" smtClean="0"/>
              <a:t>tha</a:t>
            </a:r>
            <a:r>
              <a:rPr lang="en-US" dirty="0" smtClean="0"/>
              <a:t> Brazil is the most affected country, accounting for 26.6% of the impact, followed by Haiti with 10%</a:t>
            </a:r>
          </a:p>
          <a:p>
            <a:r>
              <a:rPr lang="en-US" dirty="0" smtClean="0"/>
              <a:t>While in least affected countries United Kingdom  and Northern Ireland  show negligible percentage with 0.001749 % and 0.000514% respectively.</a:t>
            </a:r>
            <a:endParaRPr lang="en-US" dirty="0"/>
          </a:p>
        </p:txBody>
      </p:sp>
      <p:pic>
        <p:nvPicPr>
          <p:cNvPr id="3" name="Picture 2" descr="newplot (11).png"/>
          <p:cNvPicPr>
            <a:picLocks noChangeAspect="1"/>
          </p:cNvPicPr>
          <p:nvPr/>
        </p:nvPicPr>
        <p:blipFill>
          <a:blip r:embed="rId2" cstate="print"/>
          <a:stretch>
            <a:fillRect/>
          </a:stretch>
        </p:blipFill>
        <p:spPr>
          <a:xfrm>
            <a:off x="0" y="1930400"/>
            <a:ext cx="9144000" cy="4495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4353"/>
            <a:ext cx="7772400" cy="779053"/>
          </a:xfrm>
          <a:prstGeom prst="rect">
            <a:avLst/>
          </a:prstGeom>
        </p:spPr>
        <p:txBody>
          <a:bodyPr vert="horz" lIns="91440" tIns="45720" rIns="91440" bIns="45720" rtlCol="0" anchor="b">
            <a:normAutofit/>
            <a:scene3d>
              <a:camera prst="orthographicFront"/>
              <a:lightRig rig="threePt" dir="t"/>
            </a:scene3d>
            <a:sp3d extrusionH="57150">
              <a:bevelT w="38100" h="38100" prst="convex"/>
            </a:sp3d>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C00000"/>
                </a:solidFill>
                <a:effectLst/>
                <a:uLnTx/>
                <a:uFillTx/>
                <a:latin typeface="+mj-lt"/>
                <a:ea typeface="+mj-ea"/>
                <a:cs typeface="+mj-cs"/>
              </a:rPr>
              <a:t>visualization</a:t>
            </a:r>
            <a:endParaRPr kumimoji="0" lang="en-US" sz="4400" b="0" i="0" u="none" strike="noStrike" kern="1200" cap="none" spc="0" normalizeH="0" baseline="0" noProof="0" dirty="0">
              <a:ln>
                <a:noFill/>
              </a:ln>
              <a:solidFill>
                <a:srgbClr val="C00000"/>
              </a:solidFill>
              <a:effectLst/>
              <a:uLnTx/>
              <a:uFillTx/>
              <a:latin typeface="+mj-lt"/>
              <a:ea typeface="+mj-ea"/>
              <a:cs typeface="+mj-cs"/>
            </a:endParaRPr>
          </a:p>
        </p:txBody>
      </p:sp>
      <p:sp>
        <p:nvSpPr>
          <p:cNvPr id="8" name="Rectangle 7"/>
          <p:cNvSpPr/>
          <p:nvPr/>
        </p:nvSpPr>
        <p:spPr>
          <a:xfrm>
            <a:off x="330200" y="736600"/>
            <a:ext cx="6629400" cy="1354217"/>
          </a:xfrm>
          <a:prstGeom prst="rect">
            <a:avLst/>
          </a:prstGeom>
        </p:spPr>
        <p:txBody>
          <a:bodyPr wrap="square">
            <a:spAutoFit/>
          </a:bodyPr>
          <a:lstStyle/>
          <a:p>
            <a:endParaRPr lang="en-US" dirty="0" smtClean="0"/>
          </a:p>
          <a:p>
            <a:r>
              <a:rPr lang="en-US" dirty="0" smtClean="0"/>
              <a:t>1. </a:t>
            </a:r>
            <a:r>
              <a:rPr lang="en-US" sz="2400" b="1" dirty="0" smtClean="0">
                <a:solidFill>
                  <a:srgbClr val="002060"/>
                </a:solidFill>
                <a:latin typeface="Times New Roman" pitchFamily="18" charset="0"/>
                <a:cs typeface="Times New Roman" pitchFamily="18" charset="0"/>
              </a:rPr>
              <a:t>Box plot</a:t>
            </a:r>
            <a:r>
              <a:rPr lang="en-US" b="1" dirty="0" smtClean="0"/>
              <a:t>: </a:t>
            </a:r>
            <a:r>
              <a:rPr lang="en-US" dirty="0" smtClean="0"/>
              <a:t>"</a:t>
            </a:r>
            <a:r>
              <a:rPr lang="en-US" sz="2000" dirty="0" smtClean="0"/>
              <a:t>The box plot shows the distribution of disease impact across countries in South America, with Brazil appearing as an outlier</a:t>
            </a:r>
            <a:r>
              <a:rPr lang="en-US" sz="2000" dirty="0" smtClean="0"/>
              <a:t>.</a:t>
            </a:r>
            <a:endParaRPr lang="en-US" sz="2000" dirty="0" smtClean="0"/>
          </a:p>
        </p:txBody>
      </p:sp>
      <p:sp>
        <p:nvSpPr>
          <p:cNvPr id="10" name="Rectangle 9"/>
          <p:cNvSpPr/>
          <p:nvPr/>
        </p:nvSpPr>
        <p:spPr>
          <a:xfrm>
            <a:off x="0" y="4381500"/>
            <a:ext cx="7442200" cy="369332"/>
          </a:xfrm>
          <a:prstGeom prst="rect">
            <a:avLst/>
          </a:prstGeom>
        </p:spPr>
        <p:txBody>
          <a:bodyPr wrap="square">
            <a:spAutoFit/>
          </a:bodyPr>
          <a:lstStyle/>
          <a:p>
            <a:r>
              <a:rPr lang="en-US" dirty="0" smtClean="0"/>
              <a:t>. *</a:t>
            </a:r>
            <a:endParaRPr lang="en-US" dirty="0"/>
          </a:p>
        </p:txBody>
      </p:sp>
      <p:pic>
        <p:nvPicPr>
          <p:cNvPr id="6" name="Picture 5" descr="newplot (9).png"/>
          <p:cNvPicPr>
            <a:picLocks noChangeAspect="1"/>
          </p:cNvPicPr>
          <p:nvPr/>
        </p:nvPicPr>
        <p:blipFill>
          <a:blip r:embed="rId2" cstate="print"/>
          <a:stretch>
            <a:fillRect/>
          </a:stretch>
        </p:blipFill>
        <p:spPr>
          <a:xfrm>
            <a:off x="241300" y="2133600"/>
            <a:ext cx="8902700" cy="4330700"/>
          </a:xfrm>
          <a:prstGeom prst="rect">
            <a:avLst/>
          </a:prstGeom>
        </p:spPr>
      </p:pic>
    </p:spTree>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900" y="414635"/>
            <a:ext cx="8674100" cy="769441"/>
          </a:xfrm>
          <a:prstGeom prst="rect">
            <a:avLst/>
          </a:prstGeom>
        </p:spPr>
        <p:txBody>
          <a:bodyPr wrap="square">
            <a:spAutoFit/>
          </a:bodyPr>
          <a:lstStyle/>
          <a:p>
            <a:r>
              <a:rPr lang="en-US" sz="2400" b="1" dirty="0" smtClean="0">
                <a:solidFill>
                  <a:srgbClr val="0070C0"/>
                </a:solidFill>
                <a:latin typeface="Times New Roman" pitchFamily="18" charset="0"/>
                <a:cs typeface="Times New Roman" pitchFamily="18" charset="0"/>
              </a:rPr>
              <a:t>Scatter plot</a:t>
            </a:r>
            <a:r>
              <a:rPr lang="en-US" sz="2400" b="1" dirty="0" smtClean="0">
                <a:latin typeface="Times New Roman" pitchFamily="18" charset="0"/>
                <a:cs typeface="Times New Roman" pitchFamily="18" charset="0"/>
              </a:rPr>
              <a:t>: </a:t>
            </a:r>
            <a:r>
              <a:rPr lang="en-US" sz="2000" dirty="0" smtClean="0"/>
              <a:t>The scatter plot further illustrates Brazil's outlier status, highlighting its unique position in terms of disease impact on the country.</a:t>
            </a:r>
            <a:endParaRPr lang="en-US" sz="2000" dirty="0"/>
          </a:p>
        </p:txBody>
      </p:sp>
      <p:pic>
        <p:nvPicPr>
          <p:cNvPr id="4" name="Picture 3" descr="newplot (4).png"/>
          <p:cNvPicPr>
            <a:picLocks noChangeAspect="1"/>
          </p:cNvPicPr>
          <p:nvPr/>
        </p:nvPicPr>
        <p:blipFill>
          <a:blip r:embed="rId2" cstate="print"/>
          <a:stretch>
            <a:fillRect/>
          </a:stretch>
        </p:blipFill>
        <p:spPr>
          <a:xfrm>
            <a:off x="0" y="1397000"/>
            <a:ext cx="9144000" cy="5461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100" y="228600"/>
            <a:ext cx="8851900" cy="1384995"/>
          </a:xfrm>
          <a:prstGeom prst="rect">
            <a:avLst/>
          </a:prstGeom>
        </p:spPr>
        <p:txBody>
          <a:bodyPr wrap="square">
            <a:spAutoFit/>
          </a:bodyPr>
          <a:lstStyle/>
          <a:p>
            <a:r>
              <a:rPr lang="en-US" sz="2400" b="1" dirty="0" smtClean="0">
                <a:latin typeface="Times New Roman" pitchFamily="18" charset="0"/>
                <a:cs typeface="Times New Roman" pitchFamily="18" charset="0"/>
              </a:rPr>
              <a:t>CPI Bar plot: </a:t>
            </a:r>
            <a:r>
              <a:rPr lang="en-US" sz="2000" dirty="0" smtClean="0">
                <a:latin typeface="Times New Roman" pitchFamily="18" charset="0"/>
                <a:cs typeface="Times New Roman" pitchFamily="18" charset="0"/>
              </a:rPr>
              <a:t>The analysis shows that while Brazil was the most affected country by the epidemic, the CPI bar plot reveals that India had the highest CPI impact, suggesting that India’s large population and economic factors may have contributed to its significant economic instability</a:t>
            </a:r>
            <a:r>
              <a:rPr lang="en-US" sz="2000" dirty="0" smtClean="0">
                <a:latin typeface="Times New Roman" pitchFamily="18" charset="0"/>
                <a:cs typeface="Times New Roman" pitchFamily="18" charset="0"/>
              </a:rPr>
              <a:t>. </a:t>
            </a:r>
            <a:endParaRPr lang="en-US" sz="2000" dirty="0"/>
          </a:p>
        </p:txBody>
      </p:sp>
      <p:pic>
        <p:nvPicPr>
          <p:cNvPr id="3" name="Picture 2" descr="newplot (5).png"/>
          <p:cNvPicPr>
            <a:picLocks noChangeAspect="1"/>
          </p:cNvPicPr>
          <p:nvPr/>
        </p:nvPicPr>
        <p:blipFill>
          <a:blip r:embed="rId2" cstate="print"/>
          <a:stretch>
            <a:fillRect/>
          </a:stretch>
        </p:blipFill>
        <p:spPr>
          <a:xfrm>
            <a:off x="241300" y="1603375"/>
            <a:ext cx="8902700" cy="50006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1081</TotalTime>
  <Words>536</Words>
  <Application>Microsoft Office PowerPoint</Application>
  <PresentationFormat>On-screen Show (4:3)</PresentationFormat>
  <Paragraphs>73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AIM  INFOYS  AND  OFAD  SYSTEMS CAPSTONE PROJECT </vt:lpstr>
      <vt:lpstr>INTRODUCTION</vt:lpstr>
      <vt:lpstr>Slide 3</vt:lpstr>
      <vt:lpstr>Slide 4</vt:lpstr>
      <vt:lpstr>Slide 5</vt:lpstr>
      <vt:lpstr>Slide 6</vt:lpstr>
      <vt:lpstr>Slide 7</vt:lpstr>
      <vt:lpstr>Slide 8</vt:lpstr>
      <vt:lpstr>Slide 9</vt:lpstr>
      <vt:lpstr>Slide 10</vt:lpstr>
      <vt:lpstr>FINDINGS</vt:lpstr>
      <vt:lpstr>Slide 12</vt:lpstr>
      <vt:lpstr>CONCLUSION</vt:lpstr>
      <vt:lpstr>   1.  Strengthening healthcare infrastructure: Investing in robust healthcare systems and disaster preparedness.  2.  Disease surveillance and control: Implementing effective measures to reduce disease spread.  3.  Public health education: Raising awareness and promoting preparedness among populations.      </vt:lpstr>
      <vt:lpstr>Future Directions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UNIVERSITYOF NIGERIA,NSUKKA DEPARTMENT OF BIOCHEMISTRY BCH 491: SPECIAL TOPICS IN BIOCHEMISTRY</dc:title>
  <dc:creator>M2101K7BG</dc:creator>
  <cp:lastModifiedBy>user</cp:lastModifiedBy>
  <cp:revision>229</cp:revision>
  <dcterms:created xsi:type="dcterms:W3CDTF">2015-05-10T13:30:45Z</dcterms:created>
  <dcterms:modified xsi:type="dcterms:W3CDTF">2025-06-02T20:37:07Z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00e63a23fede4d0c807db80f6fa7cd09</vt:lpwstr>
  </property>
</Properties>
</file>