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8" r:id="rId2"/>
    <p:sldId id="299" r:id="rId3"/>
    <p:sldId id="301" r:id="rId4"/>
    <p:sldId id="305" r:id="rId5"/>
    <p:sldId id="302" r:id="rId6"/>
    <p:sldId id="306" r:id="rId7"/>
    <p:sldId id="307" r:id="rId8"/>
    <p:sldId id="303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orient="horz" pos="4132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5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BFBF"/>
    <a:srgbClr val="898D9E"/>
    <a:srgbClr val="000000"/>
    <a:srgbClr val="002663"/>
    <a:srgbClr val="03347B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0" autoAdjust="0"/>
    <p:restoredTop sz="94526" autoAdjust="0"/>
  </p:normalViewPr>
  <p:slideViewPr>
    <p:cSldViewPr snapToGrid="0" showGuides="1">
      <p:cViewPr varScale="1">
        <p:scale>
          <a:sx n="80" d="100"/>
          <a:sy n="80" d="100"/>
        </p:scale>
        <p:origin x="1368" y="60"/>
      </p:cViewPr>
      <p:guideLst>
        <p:guide orient="horz" pos="390"/>
        <p:guide orient="horz" pos="4132"/>
        <p:guide orient="horz" pos="4319"/>
        <p:guide pos="5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24752D0-55F4-434A-AF15-9E214385F76F}" type="datetime5">
              <a:rPr lang="en-US" smtClean="0"/>
              <a:t>12-Apr-18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Public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7162E64-6B85-4D54-9E80-456C381CDF57}" type="datetime5">
              <a:rPr lang="en-US" smtClean="0"/>
              <a:t>12-Apr-18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62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M Template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enterprise_cover_wocopy2.jpg"/>
          <p:cNvPicPr>
            <a:picLocks noChangeAspect="1"/>
          </p:cNvPicPr>
          <p:nvPr userDrawn="1"/>
        </p:nvPicPr>
        <p:blipFill>
          <a:blip r:embed="rId2"/>
          <a:srcRect b="32222"/>
          <a:stretch>
            <a:fillRect/>
          </a:stretch>
        </p:blipFill>
        <p:spPr bwMode="gray"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48603" y="2035575"/>
            <a:ext cx="8092171" cy="599109"/>
          </a:xfrm>
        </p:spPr>
        <p:txBody>
          <a:bodyPr>
            <a:noAutofit/>
          </a:bodyPr>
          <a:lstStyle>
            <a:lvl1pPr algn="l">
              <a:defRPr sz="3000" b="1" i="0" cap="none">
                <a:solidFill>
                  <a:srgbClr val="FFFFFF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4371" y="3033637"/>
            <a:ext cx="8096404" cy="29194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&lt;Team name – Optional&gt;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57703" y="6492875"/>
            <a:ext cx="2133600" cy="365125"/>
          </a:xfrm>
        </p:spPr>
        <p:txBody>
          <a:bodyPr anchor="b"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fld id="{70E20238-AA2B-468F-9763-BC53233998CA}" type="datetime5">
              <a:rPr lang="en-US" smtClean="0"/>
              <a:pPr/>
              <a:t>12-Apr-18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41889" y="6492875"/>
            <a:ext cx="2895600" cy="365125"/>
          </a:xfrm>
        </p:spPr>
        <p:txBody>
          <a:bodyPr anchor="b"/>
          <a:lstStyle>
            <a:lvl1pPr algn="ctr">
              <a:defRPr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 descr="I:\Groups8\EXEC\RIM\Universal Files\RIM Logo\RIM Logo Suite\RIM Logo Suite\RIM + Bluebox\Digital\RIM+Bluebox_RGB.png"/>
          <p:cNvPicPr>
            <a:picLocks noChangeAspect="1" noChangeArrowheads="1"/>
          </p:cNvPicPr>
          <p:nvPr userDrawn="1"/>
        </p:nvPicPr>
        <p:blipFill>
          <a:blip r:embed="rId3"/>
          <a:srcRect r="73930"/>
          <a:stretch>
            <a:fillRect/>
          </a:stretch>
        </p:blipFill>
        <p:spPr bwMode="auto">
          <a:xfrm>
            <a:off x="7815941" y="6274389"/>
            <a:ext cx="729345" cy="5836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81002" y="66117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5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9AB80162-794E-480E-9C14-AD62E6112863}" type="datetime5">
              <a:rPr lang="en-US" smtClean="0"/>
              <a:t>12-Apr-18</a:t>
            </a:fld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5766" y="65111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573088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‒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911225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2573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6049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29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74571" y="6662057"/>
            <a:ext cx="2405743" cy="19594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489071A0-58A5-4AC7-89EE-B42603B6F2F0}" type="datetime5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5766" y="651117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944563"/>
            <a:ext cx="8340725" cy="11237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00050" y="2143805"/>
            <a:ext cx="8340725" cy="4017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5639CDED-D7EA-4EF9-8266-125C96B5DDDC}" type="datetime5">
              <a:rPr lang="en-US" smtClean="0"/>
              <a:t>12-Apr-18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3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6858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10334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371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719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B9BC1E6C-2C7B-4008-8D1F-31FDDA4404F5}" type="datetime5">
              <a:rPr lang="en-US" smtClean="0"/>
              <a:t>12-Apr-18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1772" y="-10886"/>
            <a:ext cx="9235440" cy="6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3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5" y="942975"/>
            <a:ext cx="8353030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635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59982" y="6526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85B964FD-0792-489F-8414-35C09B7A0C70}" type="datetime5">
              <a:rPr lang="en-US" smtClean="0"/>
              <a:t>12-Apr-18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2" y="650512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AXP Public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25516" y="6461702"/>
            <a:ext cx="9235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I:\Groups8\EXEC\RIM\Universal Files\RIM Logo\RIM Logo Suite\RIM Logo Suite\RIM + AMEX logotype\Digital\RIM+AMEX_logotype_RG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1466" y="6564087"/>
            <a:ext cx="2181069" cy="2926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2" y="66553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57" r:id="rId3"/>
    <p:sldLayoutId id="2147483759" r:id="rId4"/>
    <p:sldLayoutId id="2147483760" r:id="rId5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 cap="none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Calibri" pitchFamily="34" charset="0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1pPr>
      <a:lvl2pPr marL="227013" indent="-227013" algn="l" defTabSz="457200" rtl="0" eaLnBrk="1" fontAlgn="base" hangingPunct="1">
        <a:spcBef>
          <a:spcPct val="20000"/>
        </a:spcBef>
        <a:spcAft>
          <a:spcPts val="1200"/>
        </a:spcAft>
        <a:buFont typeface="Arial" charset="0"/>
        <a:buChar char="•"/>
        <a:defRPr sz="1800" kern="1200">
          <a:solidFill>
            <a:schemeClr val="accent5"/>
          </a:solidFill>
          <a:latin typeface="Arial"/>
          <a:ea typeface="Arial" charset="0"/>
          <a:cs typeface="Arial"/>
        </a:defRPr>
      </a:lvl2pPr>
      <a:lvl3pPr marL="5762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3pPr>
      <a:lvl4pPr marL="9144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4pPr>
      <a:lvl5pPr marL="12620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Courier New" pitchFamily="49" charset="0"/>
        <a:buChar char="o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5pPr>
      <a:lvl6pPr marL="1600200" indent="-228600" algn="l" defTabSz="4572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Ø"/>
        <a:defRPr sz="1800" kern="1200">
          <a:solidFill>
            <a:srgbClr val="000000"/>
          </a:solidFill>
          <a:latin typeface="+mn-lt"/>
          <a:ea typeface="+mn-ea"/>
          <a:cs typeface="Calibri" pitchFamily="34" charset="0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295" y="2035575"/>
            <a:ext cx="8561480" cy="599109"/>
          </a:xfrm>
        </p:spPr>
        <p:txBody>
          <a:bodyPr/>
          <a:lstStyle/>
          <a:p>
            <a:r>
              <a:rPr lang="en-US" dirty="0" smtClean="0"/>
              <a:t>American Express Campus Analyze This 2017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605055" y="3004426"/>
            <a:ext cx="8092171" cy="731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Team</a:t>
            </a: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– </a:t>
            </a:r>
            <a:r>
              <a:rPr kumimoji="0" lang="en-IN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Pheonix</a:t>
            </a: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endParaRPr lang="en-US" dirty="0"/>
          </a:p>
        </p:txBody>
      </p:sp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424425"/>
              </p:ext>
            </p:extLst>
          </p:nvPr>
        </p:nvGraphicFramePr>
        <p:xfrm>
          <a:off x="387746" y="2530475"/>
          <a:ext cx="8426275" cy="1394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5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5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52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0211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211">
                <a:tc>
                  <a:txBody>
                    <a:bodyPr/>
                    <a:lstStyle/>
                    <a:p>
                      <a:r>
                        <a:rPr lang="en-IN" dirty="0" smtClean="0"/>
                        <a:t>Sandesh Deshmukh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IIT Guwahati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150103026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9950409115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Sandesh.nitin.Deshmukh@gmai.com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</a:t>
            </a:r>
            <a:endParaRPr lang="en-US" sz="2400" b="1" u="sng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42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 used to arrive at the solution/equation</a:t>
            </a: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Technique used for estimating 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Naïve Bayes classifier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Accuracy of classifier =.7167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to decide final 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To decide final list, Firstly we studied the variables highly affecting the customers to choose </a:t>
            </a:r>
            <a:r>
              <a:rPr lang="en-US" dirty="0" smtClean="0"/>
              <a:t>Supplementary , credit, Elite or none of these.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From 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past years extension and acceptance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of cards data is giving insight that there is more chance to accept the card if customer had extended or accepted card before several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Family size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matters as high tendency towards supplementary cards if family is large. As for more members in family customer need to buy more supplementary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Internal probability score for affinity towards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business expenditure affecting customers choice of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More the customer uses the card, more his/her probability to accept the card.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01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each Variable used in the logic/mode/strategy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details of each variable used in the final logic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Family Size: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As we can see clearly increasing family size increases probabilities of supplementary cards.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87" y="2142310"/>
            <a:ext cx="4941426" cy="35269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4047" y="928768"/>
            <a:ext cx="8356728" cy="52478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2)  Internal </a:t>
            </a:r>
            <a:r>
              <a:rPr lang="en-US" dirty="0"/>
              <a:t>probability score for affinity towards </a:t>
            </a:r>
            <a:r>
              <a:rPr lang="en-US" dirty="0" smtClean="0"/>
              <a:t>business expenditure :</a:t>
            </a:r>
          </a:p>
          <a:p>
            <a:pPr marL="0" indent="0">
              <a:buNone/>
            </a:pPr>
            <a:r>
              <a:rPr lang="en-IN" dirty="0" smtClean="0"/>
              <a:t>As we can see for supplementary card , mean internal probability score is higher than others.</a:t>
            </a:r>
          </a:p>
          <a:p>
            <a:pPr marL="0" indent="0">
              <a:buNone/>
            </a:pPr>
            <a:r>
              <a:rPr lang="en-IN" dirty="0" smtClean="0"/>
              <a:t>Also for credit card this fall down to below 3.2.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49" y="2390503"/>
            <a:ext cx="4859382" cy="36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401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Number of times the customer has made payments against the card in the last 1 </a:t>
            </a:r>
            <a:r>
              <a:rPr lang="en-US" dirty="0" smtClean="0"/>
              <a:t>year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For no. of transactions between 8 and 17 acceptance rate is higher than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customers in other range.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93" y="2364376"/>
            <a:ext cx="4890614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85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Technique(s)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Naïve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Bayes classifier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technique used because it has better accuracy on training dataset as compared to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others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like Logistic regression ,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SVM’s, Multi-layer Perceptron.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Variables we used in logic are best fitted on Naïve Bayes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Also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evaluation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score is highest using Naïve Bayes.</a:t>
            </a: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3151</TotalTime>
  <Words>375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Wingdings</vt:lpstr>
      <vt:lpstr>RIM Template 20121011</vt:lpstr>
      <vt:lpstr>American Express Campus Analyze This 2017</vt:lpstr>
      <vt:lpstr>Team Details</vt:lpstr>
      <vt:lpstr>Estimation Technique Used</vt:lpstr>
      <vt:lpstr>Strategy to decide final list</vt:lpstr>
      <vt:lpstr>Details of each Variable used in the logic/mode/strategy</vt:lpstr>
      <vt:lpstr>Continued….</vt:lpstr>
      <vt:lpstr>Continued….</vt:lpstr>
      <vt:lpstr>Reasons for Technique(s) Used</vt:lpstr>
    </vt:vector>
  </TitlesOfParts>
  <Company>American Express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This</dc:title>
  <dc:creator>Author: Rachna Gothi</dc:creator>
  <cp:lastModifiedBy>Sandesh Deshmukh</cp:lastModifiedBy>
  <cp:revision>264</cp:revision>
  <cp:lastPrinted>2011-08-01T15:38:59Z</cp:lastPrinted>
  <dcterms:created xsi:type="dcterms:W3CDTF">2013-03-25T08:52:41Z</dcterms:created>
  <dcterms:modified xsi:type="dcterms:W3CDTF">2018-04-12T12:49:18Z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Tanya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Tanya Joshi</vt:lpwstr>
  </property>
</Properties>
</file>