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73" r:id="rId5"/>
    <p:sldId id="261" r:id="rId6"/>
    <p:sldId id="275" r:id="rId7"/>
    <p:sldId id="276" r:id="rId8"/>
    <p:sldId id="267" r:id="rId9"/>
    <p:sldId id="278" r:id="rId10"/>
    <p:sldId id="289" r:id="rId11"/>
    <p:sldId id="284" r:id="rId12"/>
    <p:sldId id="286" r:id="rId13"/>
    <p:sldId id="274" r:id="rId14"/>
    <p:sldId id="259" r:id="rId15"/>
    <p:sldId id="260" r:id="rId16"/>
    <p:sldId id="282" r:id="rId17"/>
    <p:sldId id="262" r:id="rId18"/>
    <p:sldId id="263" r:id="rId19"/>
    <p:sldId id="283" r:id="rId20"/>
    <p:sldId id="265" r:id="rId21"/>
    <p:sldId id="266" r:id="rId22"/>
    <p:sldId id="277" r:id="rId23"/>
    <p:sldId id="279" r:id="rId24"/>
    <p:sldId id="280" r:id="rId25"/>
    <p:sldId id="281" r:id="rId26"/>
    <p:sldId id="285" r:id="rId2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D2D0-3D62-4BCC-A0BD-131F34D5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F673F7-4336-4788-B4CD-F79C1FB0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936B9-5717-4E6C-8B88-A4F577DB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C7230-F4CA-4DCA-969B-31935FD4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4C92F-C490-43C5-9CA0-618570F6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37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FCA9-1FAF-41A4-888C-292FBD27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3D891-66FC-4B4E-88D5-7CFCBE37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9D71A-5F41-45C2-BACD-81D6F8AB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BC263-A42B-460F-83BA-DB939325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70982-800F-44C1-A58E-C5C5A7E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159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7E62EB-125A-4422-B788-9E007D916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2E671-29EB-4E4B-8883-3ADB2419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F7B82-1C87-4DB2-996D-2C8C55A7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46B29-670F-4384-A261-DACF5BD9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FA985-2A0A-4C60-BF64-D73C6C71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96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9028E-C445-4EF0-A24C-0DA6D47B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4DA3-87AA-4E7A-B0A6-AA9CD0B5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1196D-8C33-4428-B7BB-CE2A9DA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C35C1-6CDD-43F4-A7F0-C4727D2C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12D9A-068A-489C-8E51-5C4F53F8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3076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C5491-692B-49BC-B9D3-8B9BE5A7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01180-7C96-4525-A860-1BFEA1F3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22AE6-6229-404A-9BFB-B738FB3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A6454-B8D6-4222-8BE6-A66DB8B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E7FBD-64A6-421B-994F-8639F350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2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32F9-3224-4340-8CCF-102EEE68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8D57-DB7D-4B50-8A03-9FD81B1D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181881-A799-496D-B14A-D4510B9A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32BB41-C333-435E-844D-850F213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C1F36-FA8D-46DB-9E58-13735931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B3445-431A-4C0C-8DC1-1C7F5FB4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91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EDEF8-E142-4349-8AED-59409FEB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D520C1-AD66-4D84-BED4-435C8FD9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F60412-745B-447A-8B4C-0D8492C3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439A2E-FF5D-4F59-8843-330BD5C33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CE1F4A-3445-4DA4-8A9C-BCBB13CCA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DE6B-98D8-45AF-B044-98105A7B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353660-AC76-41D9-95F3-3741D0E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959587-C201-4B96-97F7-0E689B69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07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AEA63-52DB-4089-A6BC-B158712C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B53B61-325E-4B04-B50F-476343D6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ABBA81-DE56-4DC9-B8E6-7ACE9840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8E96B6-8320-432E-A24A-950AF073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068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774FDE-EE16-4F8E-8018-5998C9B7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78D15E-5FD3-4B9B-AAFF-620F5EA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42381E-DA5F-445F-93FC-E6FB8BBE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84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4EB5E-9BAD-4E39-82CE-F9D54C1A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CD8E4-03ED-4B92-BCC4-7F2ADA84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E656D-A74E-4DF3-8B65-30D41D6E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577F89-9EE6-436C-B755-397A0426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CC3C6-3119-4A10-A480-0ADDBC68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DFA84-D240-4159-B0A7-09CE1EC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F9FA1-3BA6-4F57-8BCE-8EC2142C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88B01C-7EF6-4C15-A360-F9E808B8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70263D-A952-4E57-BEA3-B8933B57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B7FB0-DB91-4A9C-B208-E502C55A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403D-A0D0-4232-97A1-64F26C3F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1B1AA-3DCF-4256-9E46-7CCEFB2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128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F5D30-1D52-40FA-B5B2-71F07D14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1229E-1527-4AB4-88D3-81C8FA02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7FB51-DBE8-47A7-B6C6-20D1AAC6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62A1-636D-4982-879F-65BC62AF5E65}" type="datetimeFigureOut">
              <a:rPr lang="ru-UA" smtClean="0"/>
              <a:t>04.11.2020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3B270-8999-4F55-B2CE-51AA070F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7DC39-99FF-4F57-8059-17EDAF3F2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80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99CD-17E5-4E90-9E9C-49A46A41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540"/>
            <a:ext cx="9144000" cy="2387600"/>
          </a:xfrm>
        </p:spPr>
        <p:txBody>
          <a:bodyPr>
            <a:normAutofit/>
          </a:bodyPr>
          <a:lstStyle/>
          <a:p>
            <a:r>
              <a:rPr lang="uk-UA" b="1" dirty="0"/>
              <a:t>Одновимірне випадкове симетричне блукання точки</a:t>
            </a:r>
            <a:endParaRPr lang="ru-UA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27330-BEEB-4720-88DB-6488F64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6989"/>
            <a:ext cx="9144000" cy="3302597"/>
          </a:xfrm>
        </p:spPr>
        <p:txBody>
          <a:bodyPr>
            <a:normAutofit/>
          </a:bodyPr>
          <a:lstStyle/>
          <a:p>
            <a:r>
              <a:rPr lang="uk-UA" dirty="0"/>
              <a:t>Роботу виконав:</a:t>
            </a:r>
          </a:p>
          <a:p>
            <a:r>
              <a:rPr lang="uk-UA" dirty="0"/>
              <a:t>учень 11 класу</a:t>
            </a:r>
          </a:p>
          <a:p>
            <a:r>
              <a:rPr lang="uk-UA" dirty="0"/>
              <a:t>Природничо-наукового ліцею №145</a:t>
            </a:r>
          </a:p>
          <a:p>
            <a:r>
              <a:rPr lang="uk-UA" dirty="0"/>
              <a:t>Козир Єгор Денисович</a:t>
            </a:r>
          </a:p>
          <a:p>
            <a:r>
              <a:rPr lang="uk-UA" dirty="0"/>
              <a:t>Науковий керівник: </a:t>
            </a:r>
            <a:r>
              <a:rPr lang="uk-UA" dirty="0" err="1"/>
              <a:t>Дороговцев</a:t>
            </a:r>
            <a:r>
              <a:rPr lang="uk-UA" dirty="0"/>
              <a:t> Андрій Анатолійович</a:t>
            </a:r>
          </a:p>
          <a:p>
            <a:r>
              <a:rPr lang="uk-UA" dirty="0"/>
              <a:t>Завідуючий відділу теорії випадкових процесів Інституту Математики НАНУ, доктор</a:t>
            </a:r>
            <a:r>
              <a:rPr lang="en-US" dirty="0"/>
              <a:t> </a:t>
            </a:r>
            <a:r>
              <a:rPr lang="ru-RU" dirty="0" err="1"/>
              <a:t>фізико-математичних</a:t>
            </a:r>
            <a:r>
              <a:rPr lang="uk-UA" dirty="0"/>
              <a:t> наук, професор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0229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14B2-13D7-439C-A277-B9716B52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Теорема про </a:t>
            </a:r>
            <a:r>
              <a:rPr lang="ru-RU" b="1" dirty="0" err="1"/>
              <a:t>блукання</a:t>
            </a:r>
            <a:r>
              <a:rPr lang="ru-RU" b="1" dirty="0"/>
              <a:t> в </a:t>
            </a:r>
            <a:r>
              <a:rPr lang="ru-RU" b="1" dirty="0" err="1"/>
              <a:t>двох</a:t>
            </a:r>
            <a:r>
              <a:rPr lang="ru-RU" b="1" dirty="0"/>
              <a:t> межах</a:t>
            </a: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02322-D128-4E23-8563-066A00E5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ru-UA" dirty="0"/>
          </a:p>
        </p:txBody>
      </p:sp>
      <p:pic>
        <p:nvPicPr>
          <p:cNvPr id="6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1521C73-E2D1-4457-A7E5-F1807762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86" y="1598895"/>
            <a:ext cx="6496627" cy="4804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B54CD-545D-44AB-ABBF-CC8D912C1D0F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8485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3AF4-DA29-4016-BB6B-0D59E9FD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Рух світла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B2391-FC38-4C1F-88DF-0D5342741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uk-UA" dirty="0"/>
                  <a:t>Розглянуто модель руху фотонів як випадкове симетричне блукання точок.</a:t>
                </a:r>
              </a:p>
              <a:p>
                <a:pPr marL="0" indent="0" algn="just">
                  <a:buNone/>
                </a:pPr>
                <a:r>
                  <a:rPr lang="uk-UA" dirty="0"/>
                  <a:t>Розглянуто ймовірність вийти за певні межі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</a:t>
                </a:r>
                <a:r>
                  <a:rPr lang="uk-UA" dirty="0"/>
                  <a:t> за час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uk-UA" dirty="0"/>
                  <a:t> виконуючи переміщення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  <m:r>
                      <a:rPr lang="uk-UA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dirty="0"/>
                  <a:t>для дослідження руху фотонів у заданих межах.</a:t>
                </a:r>
              </a:p>
              <a:p>
                <a:pPr marL="0" indent="0" algn="just">
                  <a:buNone/>
                </a:pPr>
                <a:r>
                  <a:rPr lang="uk-UA" dirty="0"/>
                  <a:t>Дана ймовірність є рівною ймовірності війти за межі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uk-UA" dirty="0"/>
                  <a:t> за час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uk-UA" dirty="0"/>
                  <a:t> роблячи переміщення на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uk-UA" dirty="0"/>
                  <a:t>.</a:t>
                </a:r>
                <a:r>
                  <a:rPr lang="en-US" dirty="0"/>
                  <a:t> </a:t>
                </a:r>
                <a:endParaRPr lang="uk-UA" i="1" dirty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 algn="just">
                  <a:buNone/>
                </a:pPr>
                <a:r>
                  <a:rPr lang="uk-UA" dirty="0"/>
                  <a:t>Доведено, що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uk-UA" dirty="0"/>
                  <a:t>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B2391-FC38-4C1F-88DF-0D5342741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66C564-A8D2-4716-BE8A-17569BA61ACC}"/>
              </a:ext>
            </a:extLst>
          </p:cNvPr>
          <p:cNvSpPr txBox="1"/>
          <p:nvPr/>
        </p:nvSpPr>
        <p:spPr>
          <a:xfrm>
            <a:off x="11442583" y="6334136"/>
            <a:ext cx="41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10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071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DB7-E8CA-4C12-A140-2057798A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Висновки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6FA5-9266-448D-8BB7-DA63927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Проведено </a:t>
            </a:r>
            <a:r>
              <a:rPr lang="ru-RU" dirty="0" err="1"/>
              <a:t>власне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одновимірного</a:t>
            </a:r>
            <a:r>
              <a:rPr lang="ru-RU" dirty="0"/>
              <a:t> </a:t>
            </a:r>
            <a:r>
              <a:rPr lang="ru-RU" dirty="0" err="1"/>
              <a:t>випадкового</a:t>
            </a:r>
            <a:r>
              <a:rPr lang="ru-RU" dirty="0"/>
              <a:t> </a:t>
            </a:r>
            <a:r>
              <a:rPr lang="ru-RU" dirty="0" err="1"/>
              <a:t>симетричного</a:t>
            </a:r>
            <a:r>
              <a:rPr lang="ru-RU" dirty="0"/>
              <a:t> </a:t>
            </a:r>
            <a:r>
              <a:rPr lang="ru-RU" dirty="0" err="1"/>
              <a:t>блукання</a:t>
            </a:r>
            <a:r>
              <a:rPr lang="ru-RU" dirty="0"/>
              <a:t> точки в </a:t>
            </a:r>
            <a:r>
              <a:rPr lang="ru-RU" dirty="0" err="1"/>
              <a:t>заданих</a:t>
            </a:r>
            <a:r>
              <a:rPr lang="ru-RU" dirty="0"/>
              <a:t> межах. </a:t>
            </a:r>
            <a:r>
              <a:rPr lang="ru-RU" dirty="0" err="1"/>
              <a:t>Отримано</a:t>
            </a:r>
            <a:r>
              <a:rPr lang="ru-RU" dirty="0"/>
              <a:t> формулу 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шляхів</a:t>
            </a:r>
            <a:r>
              <a:rPr lang="ru-RU" dirty="0"/>
              <a:t> до </a:t>
            </a:r>
            <a:r>
              <a:rPr lang="ru-RU" dirty="0" err="1"/>
              <a:t>певної</a:t>
            </a:r>
            <a:r>
              <a:rPr lang="ru-RU" dirty="0"/>
              <a:t> точки, </a:t>
            </a:r>
            <a:r>
              <a:rPr lang="ru-RU" dirty="0" err="1"/>
              <a:t>які</a:t>
            </a:r>
            <a:r>
              <a:rPr lang="ru-RU" dirty="0"/>
              <a:t> лежать в </a:t>
            </a:r>
            <a:r>
              <a:rPr lang="ru-RU" dirty="0" err="1"/>
              <a:t>заданих</a:t>
            </a:r>
            <a:r>
              <a:rPr lang="ru-RU" dirty="0"/>
              <a:t> межах.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Наведено приклад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для </a:t>
            </a:r>
            <a:r>
              <a:rPr lang="ru-RU" dirty="0" err="1"/>
              <a:t>описання</a:t>
            </a:r>
            <a:r>
              <a:rPr lang="ru-RU" dirty="0"/>
              <a:t> такого фундаментального </a:t>
            </a:r>
            <a:r>
              <a:rPr lang="ru-RU" dirty="0" err="1"/>
              <a:t>явища</a:t>
            </a:r>
            <a:r>
              <a:rPr lang="ru-RU" dirty="0"/>
              <a:t>, як рух </a:t>
            </a:r>
            <a:r>
              <a:rPr lang="ru-RU" dirty="0" err="1"/>
              <a:t>світла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розглянуто</a:t>
            </a:r>
            <a:r>
              <a:rPr lang="ru-RU" dirty="0"/>
              <a:t> модель руху </a:t>
            </a:r>
            <a:r>
              <a:rPr lang="ru-RU" dirty="0" err="1"/>
              <a:t>фотонів</a:t>
            </a:r>
            <a:r>
              <a:rPr lang="ru-RU" dirty="0"/>
              <a:t> як </a:t>
            </a:r>
            <a:r>
              <a:rPr lang="ru-RU" dirty="0" err="1"/>
              <a:t>випадкове</a:t>
            </a:r>
            <a:r>
              <a:rPr lang="ru-RU" dirty="0"/>
              <a:t> </a:t>
            </a:r>
            <a:r>
              <a:rPr lang="ru-RU" dirty="0" err="1"/>
              <a:t>симетричне</a:t>
            </a:r>
            <a:r>
              <a:rPr lang="ru-RU" dirty="0"/>
              <a:t> </a:t>
            </a:r>
            <a:r>
              <a:rPr lang="ru-RU" dirty="0" err="1"/>
              <a:t>блукання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і </a:t>
            </a:r>
            <a:r>
              <a:rPr lang="ru-RU" dirty="0" err="1"/>
              <a:t>отримано</a:t>
            </a:r>
            <a:r>
              <a:rPr lang="ru-RU" dirty="0"/>
              <a:t> результат,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світло</a:t>
            </a:r>
            <a:r>
              <a:rPr lang="ru-RU" dirty="0"/>
              <a:t> </a:t>
            </a:r>
            <a:r>
              <a:rPr lang="ru-RU" dirty="0" err="1"/>
              <a:t>рухається</a:t>
            </a:r>
            <a:r>
              <a:rPr lang="ru-RU" dirty="0"/>
              <a:t> </a:t>
            </a:r>
            <a:r>
              <a:rPr lang="ru-RU" dirty="0" err="1"/>
              <a:t>вздовж</a:t>
            </a:r>
            <a:r>
              <a:rPr lang="ru-RU" dirty="0"/>
              <a:t> </a:t>
            </a:r>
            <a:r>
              <a:rPr lang="ru-RU" dirty="0" err="1"/>
              <a:t>прямої</a:t>
            </a:r>
            <a:r>
              <a:rPr lang="ru-RU" dirty="0"/>
              <a:t> у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5EED-8F5A-4021-977C-11777986C90C}"/>
              </a:ext>
            </a:extLst>
          </p:cNvPr>
          <p:cNvSpPr txBox="1"/>
          <p:nvPr/>
        </p:nvSpPr>
        <p:spPr>
          <a:xfrm>
            <a:off x="11442583" y="6334136"/>
            <a:ext cx="41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  <a:r>
              <a:rPr lang="en-US"/>
              <a:t>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579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D3B84-0A70-4313-830F-791296D21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6668"/>
            <a:ext cx="9144000" cy="1044663"/>
          </a:xfrm>
        </p:spPr>
        <p:txBody>
          <a:bodyPr>
            <a:noAutofit/>
          </a:bodyPr>
          <a:lstStyle/>
          <a:p>
            <a:r>
              <a:rPr lang="uk-UA" sz="8000" b="1" dirty="0"/>
              <a:t>Дякую за увагу</a:t>
            </a:r>
            <a:endParaRPr lang="ru-UA" sz="8000" b="1" dirty="0"/>
          </a:p>
        </p:txBody>
      </p:sp>
    </p:spTree>
    <p:extLst>
      <p:ext uri="{BB962C8B-B14F-4D97-AF65-F5344CB8AC3E}">
        <p14:creationId xmlns:p14="http://schemas.microsoft.com/office/powerpoint/2010/main" val="145868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130B6-CB58-4B85-B6A9-756090A9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Кількість шляхів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F9A8CC-4A35-4593-8530-C78BD9693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з початку координат у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uk-UA" b="0" i="0" smtClean="0">
                        <a:latin typeface="Cambria Math" panose="02040503050406030204" pitchFamily="18" charset="0"/>
                      </a:rPr>
                      <m:t>, позначається як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f>
                          <m:f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uk-UA" dirty="0"/>
              </a:p>
              <a:p>
                <a:pPr marL="0" indent="0">
                  <a:buNone/>
                </a:pPr>
                <a:r>
                  <a:rPr lang="uk-UA" i="1" spc="300" dirty="0"/>
                  <a:t>Доведення</a:t>
                </a:r>
                <a:r>
                  <a:rPr lang="uk-UA" spc="300" dirty="0"/>
                  <a:t>.</a:t>
                </a: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Оскільки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Кількість шляхів – це кількість перестановок даної послідовності переміщень. Кількість перестановок: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U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uk-UA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U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f>
                          <m:f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uk-U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7F9A8CC-4A35-4593-8530-C78BD9693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9F680-D453-45D5-BCED-333288E16DFE}"/>
                  </a:ext>
                </a:extLst>
              </p:cNvPr>
              <p:cNvSpPr txBox="1"/>
              <p:nvPr/>
            </p:nvSpPr>
            <p:spPr>
              <a:xfrm>
                <a:off x="4553124" y="5246067"/>
                <a:ext cx="3085751" cy="930896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3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2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UA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uk-UA" sz="3200" b="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ru-UA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32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ru-U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E9F680-D453-45D5-BCED-333288E1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124" y="5246067"/>
                <a:ext cx="3085751" cy="930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4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ED64313-3B9F-46D3-B8DC-56793A5BD8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Ймовірність </a:t>
                </a:r>
                <a:r>
                  <a:rPr lang="ru-RU" dirty="0" err="1"/>
                  <a:t>закінчення</a:t>
                </a:r>
                <a:r>
                  <a:rPr lang="ru-RU" dirty="0"/>
                  <a:t> </a:t>
                </a:r>
                <a:r>
                  <a:rPr lang="ru-RU" dirty="0" err="1"/>
                  <a:t>траєкторії</a:t>
                </a:r>
                <a:r>
                  <a:rPr lang="ru-RU" dirty="0"/>
                  <a:t> в </a:t>
                </a:r>
                <a:r>
                  <a:rPr lang="ru-RU" dirty="0" err="1"/>
                  <a:t>точці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2ED64313-3B9F-46D3-B8DC-56793A5B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7F574C-0119-49B6-863B-DE2D01DD3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Усього існує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uk-UA" dirty="0"/>
                  <a:t> траєкторій довжини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Кількість траєкторій довжини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dirty="0"/>
                  <a:t> які закінчуються в точці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/>
                  <a:t>: </a:t>
                </a:r>
                <a14:m>
                  <m:oMath xmlns:m="http://schemas.openxmlformats.org/officeDocument/2006/math">
                    <m:r>
                      <a:rPr lang="uk-UA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7F574C-0119-49B6-863B-DE2D01DD3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2FE55-60D5-4BF0-B7AE-FC56D6B015A2}"/>
                  </a:ext>
                </a:extLst>
              </p:cNvPr>
              <p:cNvSpPr txBox="1"/>
              <p:nvPr/>
            </p:nvSpPr>
            <p:spPr>
              <a:xfrm>
                <a:off x="3905075" y="3355636"/>
                <a:ext cx="4381849" cy="1291316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U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uk-UA" sz="32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UA" sz="3200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2FE55-60D5-4BF0-B7AE-FC56D6B0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075" y="3355636"/>
                <a:ext cx="4381849" cy="1291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8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64313-3B9F-46D3-B8DC-56793A5B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Середнє квадратичне відхилення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7F574C-0119-49B6-863B-DE2D01DD3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uk-UA" dirty="0"/>
                  <a:t>Позначимо </a:t>
                </a:r>
                <a:r>
                  <a:rPr lang="ru-RU" dirty="0"/>
                  <a:t>як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uk-UA" dirty="0"/>
                  <a:t>положення точки в момент часу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. Для зручності будемо працювати 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  <a:r>
                  <a:rPr lang="uk-UA" dirty="0"/>
                  <a:t>Тоді доведемо, що математичне сподівання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рівне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</a:t>
                </a:r>
                <a:r>
                  <a:rPr lang="uk-UA" dirty="0"/>
                  <a:t>Залежно від того, куди переміститься точка,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змінюється по різному, оскільки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uk-UA" dirty="0"/>
                  <a:t>, залежно від напрямку переміщення. А саме,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k-UA" dirty="0"/>
                  <a:t> буде приймати одне з двох значень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ru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uk-UA" dirty="0"/>
                  <a:t>Тоді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uk-UA" dirty="0"/>
                  <a:t>. Оскільки при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uk-UA" dirty="0"/>
                  <a:t>, то очевидно, що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. Тоді, середнє квадратичне відхилення рівне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ск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U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rad>
                    <m:r>
                      <a:rPr lang="uk-UA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77F574C-0119-49B6-863B-DE2D01DD3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47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15A83-5780-4C6B-87E4-A2A0BF9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/>
              <a:t>Лема про кількість додатних шляхів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C817A9-3F29-4F10-820D-EAD4D03E8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Кількість додатних шляхів з початку координат в точку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uk-U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рівна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spc="300" dirty="0"/>
              </a:p>
              <a:p>
                <a:pPr marL="0" indent="0">
                  <a:buNone/>
                </a:pPr>
                <a:r>
                  <a:rPr lang="uk-UA" i="1" spc="300" dirty="0"/>
                  <a:t>Доведення</a:t>
                </a:r>
                <a:r>
                  <a:rPr lang="uk-UA" spc="300" dirty="0"/>
                  <a:t>. </a:t>
                </a:r>
                <a:r>
                  <a:rPr lang="uk-UA" dirty="0"/>
                  <a:t>Кількість всіх додатних шляхів 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uk-UA" dirty="0"/>
                  <a:t> співпадає з кількістю додатних шляхів з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uk-UA" dirty="0"/>
                  <a:t>, що рівне різниці кількості шляхів 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uk-UA" dirty="0"/>
                  <a:t> у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 і кількості шляхів 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uk-UA" dirty="0"/>
                  <a:t> у точку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що перетинають або дотикаються осі абсцис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9C817A9-3F29-4F10-820D-EAD4D03E8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ECE22D-4805-40E1-BC8A-1E6BD1DFEBE2}"/>
                  </a:ext>
                </a:extLst>
              </p:cNvPr>
              <p:cNvSpPr txBox="1"/>
              <p:nvPr/>
            </p:nvSpPr>
            <p:spPr>
              <a:xfrm>
                <a:off x="-1" y="5089896"/>
                <a:ext cx="12192001" cy="84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UA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f>
                            <m:f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uk-UA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f>
                            <m:f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uk-U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Sup>
                        <m:sSubSup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uk-UA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U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ECE22D-4805-40E1-BC8A-1E6BD1DF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89896"/>
                <a:ext cx="12192001" cy="849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C5FE8B4-6E0B-4E0B-AD77-297AFDADD1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i="1" dirty="0"/>
                  <a:t>Лема про перше досягнення рівня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ru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C5FE8B4-6E0B-4E0B-AD77-297AFDADD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85333A-2A45-4231-A8B5-DB30E4CED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uk-UA" dirty="0"/>
                  <a:t>Кількість шляхів, які виходять з початку координат і вперше </a:t>
                </a:r>
                <a:r>
                  <a:rPr lang="uk-UA" dirty="0" err="1"/>
                  <a:t>досягаючих</a:t>
                </a:r>
                <a:r>
                  <a:rPr lang="uk-UA" dirty="0"/>
                  <a:t> рівень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uk-UA" dirty="0"/>
                  <a:t>, у момент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i="1" spc="300" dirty="0"/>
                  <a:t>Доведення.</a:t>
                </a:r>
                <a:r>
                  <a:rPr lang="uk-UA" spc="300" dirty="0"/>
                  <a:t> </a:t>
                </a:r>
                <a:r>
                  <a:rPr lang="uk-UA" dirty="0"/>
                  <a:t>Розглянемо всі шляхи, які задовольняють умові. Будемо проходити кожен з цих шляхів у зворотному напрямку. Для цього введемо нову систему координат з початком у точці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 і осями паралельними до початкових, але протилежно напрямленими до відповідних. Отримані обернені шляхи задовольняють лемі про кількість додатних шляхів, тобто вони всі є додатними шляхами з початка координат у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 у новій системі координат. </a:t>
                </a: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85333A-2A45-4231-A8B5-DB30E4CED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r="-870" b="-980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12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DAE99-B899-4E93-9941-EBACA026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задачі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5914F0-A0FB-4339-857A-93E6EA931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/>
                  <a:t>На виборах представлено два кандидати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uk-UA" dirty="0"/>
                  <a:t>, які отримали відповідно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uk-UA" dirty="0"/>
                  <a:t> і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uk-UA" dirty="0"/>
                  <a:t>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uk-UA" dirty="0"/>
                  <a:t>, голосів. Яка ймовірність того, що кандидат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uk-UA" dirty="0"/>
                  <a:t>впродовж усіх виборів був по кількості голосів попереду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?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5914F0-A0FB-4339-857A-93E6EA931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217" t="-2130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70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124F-C72F-4CB7-8365-49C6BC7D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Вступ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D343-4D35-4F67-9442-530602AD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uk-UA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Актуальність</a:t>
            </a:r>
            <a:r>
              <a:rPr lang="uk-U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роботи полягає в тому, що різні типи випадкових блукань виникають у багатьох задачах фізики, біології та інших галузей науки, тому дослідження їх властивостей не просто цікаве, але й має практичний зміст.</a:t>
            </a:r>
          </a:p>
          <a:p>
            <a:pPr algn="just"/>
            <a:r>
              <a:rPr lang="uk-UA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Метою</a:t>
            </a:r>
            <a:r>
              <a:rPr lang="uk-UA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роботи є дослідження математичної моделі одновимірного випадкового симетричного блукання точки</a:t>
            </a:r>
            <a:r>
              <a:rPr lang="uk-UA" sz="2400" dirty="0">
                <a:ea typeface="Calibri" panose="020F0502020204030204" pitchFamily="34" charset="0"/>
                <a:cs typeface="Times New Roman" panose="02020603050405020304" pitchFamily="18" charset="0"/>
              </a:rPr>
              <a:t>, а також його властивостей.</a:t>
            </a:r>
            <a:endParaRPr lang="uk-UA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роботи</a:t>
            </a: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/>
              <a:t>Дослідження</a:t>
            </a:r>
            <a:r>
              <a:rPr lang="ru-RU" sz="2400" dirty="0"/>
              <a:t> </a:t>
            </a:r>
            <a:r>
              <a:rPr lang="uk-UA" sz="2400" dirty="0"/>
              <a:t>моделі</a:t>
            </a:r>
            <a:r>
              <a:rPr lang="ru-RU" sz="2400" dirty="0"/>
              <a:t> </a:t>
            </a:r>
            <a:r>
              <a:rPr lang="uk-UA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одновимірного випадкового симетричного блукання точки.</a:t>
            </a:r>
            <a:endParaRPr lang="ru-RU" sz="2400" dirty="0"/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/>
              <a:t>Обрахунок кількості шляхів блукання, що починаються у початку координат і лежать у певних межах.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uk-UA" sz="2400" dirty="0"/>
              <a:t>Застосування одержаних результатів для опису математичної моделі руху фотонів.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6AD44-0603-4F38-A16A-B0DE98D5A589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2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9567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DAE99-B899-4E93-9941-EBACA026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задачі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5914F0-A0FB-4339-857A-93E6EA931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i="1" spc="300" dirty="0"/>
                  <a:t>Розв’язання. </a:t>
                </a:r>
                <a:r>
                  <a:rPr lang="uk-UA" dirty="0"/>
                  <a:t>Оскільки процедура голосування представлена як віддавання голосу одному із кандидатів з ймовірністю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uk-UA" dirty="0"/>
                  <a:t> і всі виборці </a:t>
                </a:r>
                <a:r>
                  <a:rPr lang="uk-UA" dirty="0" err="1"/>
                  <a:t>опитуються</a:t>
                </a:r>
                <a:r>
                  <a:rPr lang="uk-UA" dirty="0"/>
                  <a:t> послідовно, то задача може бути представлена як симетричне блукання вздовж прямої. Тобто, при віддаванні голосу за кандидата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uk-UA" dirty="0"/>
                  <a:t> точка переміщується на одиницю вздовж напрямку осі, а за кандидата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uk-UA" dirty="0"/>
                  <a:t> </a:t>
                </a:r>
                <a:r>
                  <a:rPr lang="ru-RU" dirty="0"/>
                  <a:t>– </a:t>
                </a:r>
                <a:r>
                  <a:rPr lang="uk-UA" dirty="0"/>
                  <a:t>проти. Отже, відповіддю буде відношення кількості додатних шляхів з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uk-UA" dirty="0"/>
                  <a:t> у точку з координатами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uk-UA" dirty="0"/>
                  <a:t> до кількості усіх шляхів з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uk-UA" dirty="0"/>
                  <a:t> у точку з координатами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uk-UA" dirty="0"/>
                  <a:t>.</a:t>
                </a: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5914F0-A0FB-4339-857A-93E6EA931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217" t="-2130" r="-1217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6CA047-477D-4C4C-B925-6BE128701A38}"/>
                  </a:ext>
                </a:extLst>
              </p:cNvPr>
              <p:cNvSpPr txBox="1"/>
              <p:nvPr/>
            </p:nvSpPr>
            <p:spPr>
              <a:xfrm>
                <a:off x="4387442" y="5623342"/>
                <a:ext cx="3417116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UA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uk-UA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U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uk-UA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ru-U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6CA047-477D-4C4C-B925-6BE128701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42" y="5623342"/>
                <a:ext cx="3417116" cy="869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16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6DEEB-1C62-4469-9042-1F2815FB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Теорема про досягання межі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uk-UA" dirty="0"/>
                  <a:t>Кількість шляхів, які досягали межу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/>
                  <a:t> за час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рівна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𝑦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uk-UA" i="1" spc="300" dirty="0"/>
                  <a:t>Доведення.</a:t>
                </a:r>
                <a:r>
                  <a:rPr lang="uk-UA" spc="300" dirty="0"/>
                  <a:t> </a:t>
                </a:r>
                <a:r>
                  <a:rPr lang="uk-UA" dirty="0"/>
                  <a:t>Кожен шлях який задовольняє теоремі, досягає межу вперше в деякий момент часу. Для того, щоб всі шукані шляхи були враховані тільки один раз, обрахуємо скільки шляхів в кожний момент часу досягали межі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/>
                  <a:t>. Застосовуючи лему про перше досягнення рівня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i="1" dirty="0"/>
                  <a:t> </a:t>
                </a:r>
                <a:r>
                  <a:rPr lang="uk-UA" dirty="0"/>
                  <a:t>для кожного моменту часу, отримуємо твердження леми.</a:t>
                </a: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381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3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123A1-A175-4706-9F1F-C0961B0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про </a:t>
            </a:r>
            <a:r>
              <a:rPr lang="ru-RU" dirty="0" err="1"/>
              <a:t>блукання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межах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Кількість шляхів з початку координат до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що не досягають рівня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uk-UA" dirty="0"/>
                  <a:t>, рівна </a:t>
                </a: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/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,−2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1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73A35-B9CC-4757-9E81-10EDF386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про </a:t>
            </a:r>
            <a:r>
              <a:rPr lang="ru-RU" dirty="0" err="1"/>
              <a:t>блукання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межах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00BD06-EF49-4F69-B3B4-0C6935851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Тоді, кількість шляхів, що виходять з початку координат до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 і не дотикаються або не перетинають межі “коридору”, рівна різниці кількості шляхів з початку координат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і кількості шляхів з початку координат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uk-UA" dirty="0"/>
                  <a:t>, симетричній відносно межі.</a:t>
                </a: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100BD06-EF49-4F69-B3B4-0C6935851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5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DAC0C-8C3C-4F12-ADF6-91D08CDC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про </a:t>
            </a:r>
            <a:r>
              <a:rPr lang="ru-RU" dirty="0" err="1"/>
              <a:t>блукання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межах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54420194-7DA8-4341-A24B-74294DBB35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3085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uk-UA" dirty="0"/>
                  <a:t>Оскільки при даних параметрах меж і точок можливе дотикання або перетин одразу двох меж, то розглянемо, ще одну межу, яка симетрична нижній межі відносно верхньої. Тепер розглянемо точку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uk-UA" dirty="0"/>
                  <a:t>, яка симетрична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відносно нової межі. Кількість шляхів, з початку координат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uk-UA" dirty="0"/>
                  <a:t>, які перетинають межу лише один раз, рівна різниці кількості шляхів з початку координат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uk-UA" dirty="0"/>
                  <a:t> і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uk-UA" dirty="0"/>
                  <a:t> з початку координат. Нехай ця кількість шляхів рівна </a:t>
                </a:r>
                <a:r>
                  <a:rPr lang="en-US" dirty="0"/>
                  <a:t>B</a:t>
                </a:r>
                <a:r>
                  <a:rPr lang="uk-UA" dirty="0"/>
                  <a:t>. Тоді, кількість шляхів з початку координат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, які лежать в межах “коридору”, рівна різниці кількості усіх шляхів до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з початку координат і </a:t>
                </a:r>
                <a:r>
                  <a:rPr lang="en-US" dirty="0"/>
                  <a:t>B</a:t>
                </a:r>
                <a:r>
                  <a:rPr lang="uk-UA" dirty="0"/>
                  <a:t>.</a:t>
                </a:r>
                <a:endParaRPr lang="ru-UA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54420194-7DA8-4341-A24B-74294DBB3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30856"/>
              </a:xfrm>
              <a:blipFill>
                <a:blip r:embed="rId2"/>
                <a:stretch>
                  <a:fillRect l="-1529" t="-2751" r="-2235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5E584CD5-7343-4A6A-BEDF-CDE77CF59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029762"/>
            <a:ext cx="5715000" cy="4226719"/>
          </a:xfrm>
        </p:spPr>
      </p:pic>
    </p:spTree>
    <p:extLst>
      <p:ext uri="{BB962C8B-B14F-4D97-AF65-F5344CB8AC3E}">
        <p14:creationId xmlns:p14="http://schemas.microsoft.com/office/powerpoint/2010/main" val="360476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6F1E-AEB5-4331-AA8B-918C8AA3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про </a:t>
            </a:r>
            <a:r>
              <a:rPr lang="ru-RU" dirty="0" err="1"/>
              <a:t>блукання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межах</a:t>
            </a:r>
            <a:endParaRPr lang="ru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AE9F571-A759-4489-9E1B-4F943EFA6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При більших параметрах будуючи більше точок і меж робимо починаючи з найдальшої точки. Аналогічно робимо для нижньої межі. Ми знаємо, що точки у верхній половині маю координати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𝑖𝑎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uk-UA" dirty="0"/>
                  <a:t> її номер починаючи знизу, а точки у нижній половині мають координати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,−2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𝑖𝑎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uk-UA" dirty="0"/>
                  <a:t> - номер точки починаючи зверху. Тоді, при заданих параметрах точки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і меж можемо легко знайти кількість точок. Нехай їх буде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uk-UA" dirty="0"/>
                  <a:t> зверху 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uk-UA" dirty="0"/>
                  <a:t> знизу</a:t>
                </a:r>
                <a:r>
                  <a:rPr lang="uk-UA" i="1" dirty="0"/>
                  <a:t>.</a:t>
                </a:r>
                <a:r>
                  <a:rPr lang="uk-UA" dirty="0"/>
                  <a:t> Застосовуючи даний метод отримуємо формулу</a:t>
                </a:r>
                <a:r>
                  <a:rPr lang="ru-RU" dirty="0"/>
                  <a:t>, </a:t>
                </a:r>
                <a:r>
                  <a:rPr lang="uk-UA" dirty="0"/>
                  <a:t>додавши усі результати.</a:t>
                </a:r>
                <a:endParaRPr lang="ru-UA" dirty="0"/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AE9F571-A759-4489-9E1B-4F943EFA6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23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8A11F-37D4-4970-AB6F-2D329818D7D9}"/>
                  </a:ext>
                </a:extLst>
              </p:cNvPr>
              <p:cNvSpPr txBox="1"/>
              <p:nvPr/>
            </p:nvSpPr>
            <p:spPr>
              <a:xfrm>
                <a:off x="838200" y="5457038"/>
                <a:ext cx="10456178" cy="113826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,−2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68A11F-37D4-4970-AB6F-2D329818D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57038"/>
                <a:ext cx="10456178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7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3AF4-DA29-4016-BB6B-0D59E9FD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Рух світла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2391-FC38-4C1F-88DF-0D534274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Розглянуто модель руху фотонів як випадкове симетричне блукання точок.</a:t>
            </a:r>
          </a:p>
          <a:p>
            <a:r>
              <a:rPr lang="uk-UA" dirty="0"/>
              <a:t>Шляхом оцінки отриманої формули і рядом перетворення отримано, що ймовірність вийти за певні межі протягом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B8C3-BA86-49B9-B7DA-8B5C615E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Одновимірне випадкове блукання точки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297C4B-1A43-402B-BE03-6FA425B81B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uk-UA" dirty="0"/>
                  <a:t>В момент часу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uk-UA" dirty="0"/>
                  <a:t> точка знаходиться в початку відліку, а у кожний наступний момент часу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=1, 2, 3,…</m:t>
                    </m:r>
                  </m:oMath>
                </a14:m>
                <a:r>
                  <a:rPr lang="uk-UA" dirty="0"/>
                  <a:t> вона виконує переміщення або за напрямком координатної осі, або проти напрямку осі на одиницю, незалежно від її попереднього положення.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297C4B-1A43-402B-BE03-6FA425B81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C2DC99-B26D-47F7-BB5E-556D0F24E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181600" cy="37326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642F0-3A0C-4D52-8590-E0A401258282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686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0717-CDD7-430F-A6B6-BBC3CC2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Властивості</a:t>
            </a:r>
            <a:endParaRPr lang="ru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/>
                  <a:t>Момент часу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 завжди має однакову парність з координатою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uk-UA" b="0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Кількість шляхів з початку координат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у</m:t>
                    </m:r>
                  </m:oMath>
                </a14:m>
                <a:r>
                  <a:rPr lang="uk-UA" dirty="0"/>
                  <a:t> точку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: </a:t>
                </a:r>
                <a:endParaRPr lang="uk-U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Sup>
                        <m:sSubSup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 С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Ймовірність </a:t>
                </a:r>
                <a:r>
                  <a:rPr lang="ru-RU" dirty="0" err="1"/>
                  <a:t>закінчення</a:t>
                </a:r>
                <a:r>
                  <a:rPr lang="ru-RU" dirty="0"/>
                  <a:t> </a:t>
                </a:r>
                <a:r>
                  <a:rPr lang="ru-RU" dirty="0" err="1"/>
                  <a:t>траєкторії</a:t>
                </a:r>
                <a:r>
                  <a:rPr lang="ru-RU" dirty="0"/>
                  <a:t> в </a:t>
                </a:r>
                <a:r>
                  <a:rPr lang="ru-RU" dirty="0" err="1"/>
                  <a:t>точці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E5973E-D67A-4FA8-B52C-EE7F4FF585D5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4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63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4D848-22DB-4641-989C-8EE47CD1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Принцип відображення</a:t>
            </a:r>
            <a:endParaRPr lang="ru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2E7A77-F764-40DE-9ECE-D7A85B563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733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uk-UA" dirty="0"/>
                  <a:t>Нехай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та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 – точки з цілими координатами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та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uk-UA" dirty="0"/>
              </a:p>
              <a:p>
                <a:pPr marL="0" indent="0" algn="just">
                  <a:buNone/>
                </a:pPr>
                <a:r>
                  <a:rPr lang="uk-UA" dirty="0"/>
                  <a:t>Тоді кількість шляхів із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в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, які дотикаються або перетинають вісь абсцис рівне кількості всіх шляхів із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в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.</a:t>
                </a: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2E7A77-F764-40DE-9ECE-D7A85B563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733"/>
                <a:ext cx="10515600" cy="4351338"/>
              </a:xfrm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, карта, смотри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4DCDFE-1785-4DF7-A7F9-8D3C1131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67" y="3135814"/>
            <a:ext cx="7172266" cy="3382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A618B-1977-4388-99AD-8517DF5A0CBA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5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120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0717-CDD7-430F-A6B6-BBC3CC2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Леми</a:t>
            </a:r>
            <a:endParaRPr lang="ru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uk-UA" i="1" dirty="0"/>
                  <a:t>Лема про кількість додатних шляхів:</a:t>
                </a:r>
              </a:p>
              <a:p>
                <a:pPr marL="0" indent="0">
                  <a:buNone/>
                </a:pPr>
                <a:r>
                  <a:rPr lang="uk-UA" dirty="0"/>
                  <a:t>Кількість додатних шляхів з початку координат в точку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uk-UA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рівна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uk-UA" i="1" dirty="0"/>
              </a:p>
              <a:p>
                <a:pPr marL="0" indent="0" algn="just">
                  <a:buNone/>
                </a:pPr>
                <a:r>
                  <a:rPr lang="ru-RU" dirty="0" err="1"/>
                  <a:t>Додатними</a:t>
                </a:r>
                <a:r>
                  <a:rPr lang="ru-RU" dirty="0"/>
                  <a:t> </a:t>
                </a:r>
                <a:r>
                  <a:rPr lang="ru-RU" dirty="0" err="1"/>
                  <a:t>називаються</a:t>
                </a:r>
                <a:r>
                  <a:rPr lang="ru-RU" dirty="0"/>
                  <a:t> </a:t>
                </a:r>
                <a:r>
                  <a:rPr lang="ru-RU" dirty="0" err="1"/>
                  <a:t>такі</a:t>
                </a:r>
                <a:r>
                  <a:rPr lang="ru-RU" dirty="0"/>
                  <a:t> шляхи, </a:t>
                </a:r>
                <a:r>
                  <a:rPr lang="ru-RU" dirty="0" err="1"/>
                  <a:t>що</a:t>
                </a:r>
                <a:r>
                  <a:rPr lang="ru-RU" dirty="0"/>
                  <a:t> не </a:t>
                </a:r>
                <a:r>
                  <a:rPr lang="ru-RU" dirty="0" err="1"/>
                  <a:t>перетинають</a:t>
                </a:r>
                <a:r>
                  <a:rPr lang="ru-RU" dirty="0"/>
                  <a:t> і не </a:t>
                </a:r>
                <a:r>
                  <a:rPr lang="ru-RU" dirty="0" err="1"/>
                  <a:t>дотикаються</a:t>
                </a:r>
                <a:r>
                  <a:rPr lang="ru-RU" dirty="0"/>
                  <a:t> </a:t>
                </a:r>
                <a:r>
                  <a:rPr lang="ru-RU" dirty="0" err="1"/>
                  <a:t>осі</a:t>
                </a:r>
                <a:r>
                  <a:rPr lang="ru-RU" dirty="0"/>
                  <a:t> </a:t>
                </a:r>
                <a:r>
                  <a:rPr lang="ru-RU" dirty="0" err="1"/>
                  <a:t>абсцис</a:t>
                </a:r>
                <a:r>
                  <a:rPr lang="ru-RU" dirty="0"/>
                  <a:t>, </a:t>
                </a:r>
                <a:r>
                  <a:rPr lang="ru-RU" dirty="0" err="1"/>
                  <a:t>тобто</a:t>
                </a:r>
                <a:r>
                  <a:rPr lang="ru-RU" dirty="0"/>
                  <a:t> точка, яка </a:t>
                </a:r>
                <a:r>
                  <a:rPr lang="ru-RU" dirty="0" err="1"/>
                  <a:t>блукає</a:t>
                </a:r>
                <a:r>
                  <a:rPr lang="ru-RU" dirty="0"/>
                  <a:t>, </a:t>
                </a:r>
                <a:r>
                  <a:rPr lang="ru-RU" dirty="0" err="1"/>
                  <a:t>знаходиться</a:t>
                </a:r>
                <a:r>
                  <a:rPr lang="ru-RU" dirty="0"/>
                  <a:t> у точках з </a:t>
                </a:r>
                <a:r>
                  <a:rPr lang="ru-RU" dirty="0" err="1"/>
                  <a:t>додатними</a:t>
                </a:r>
                <a:r>
                  <a:rPr lang="ru-RU" dirty="0"/>
                  <a:t> координатами.</a:t>
                </a:r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uk-UA" i="1" dirty="0"/>
                  <a:t>Лема про перше досягнення рівня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uk-UA" dirty="0"/>
                  <a:t>Кількість шляхів, які виходять з початку координат і вперше </a:t>
                </a:r>
                <a:r>
                  <a:rPr lang="uk-UA" dirty="0" err="1"/>
                  <a:t>досягаючих</a:t>
                </a:r>
                <a:r>
                  <a:rPr lang="uk-UA" dirty="0"/>
                  <a:t> рівень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uk-UA" dirty="0"/>
                  <a:t>, у момент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uk-UA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uk-UA" i="1" dirty="0"/>
              </a:p>
              <a:p>
                <a:endParaRPr lang="uk-UA" i="1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ru-UA" dirty="0"/>
              </a:p>
              <a:p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EF1661-6F31-45D4-B5AD-C7C9B5D2C160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6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994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6DEEB-1C62-4469-9042-1F2815FB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Теорема про досягання межі</a:t>
            </a:r>
            <a:endParaRPr lang="ru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913"/>
                <a:ext cx="10515600" cy="24863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/>
                  <a:t>Кількість шляхів, які досягали межу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/>
                  <a:t> за час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, рівна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𝑦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913"/>
                <a:ext cx="10515600" cy="2486316"/>
              </a:xfrm>
              <a:blipFill>
                <a:blip r:embed="rId2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935F97-667C-4E3E-931A-B3AF7885C88E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7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4783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123A1-A175-4706-9F1F-C0961B0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Теорема про </a:t>
            </a:r>
            <a:r>
              <a:rPr lang="ru-RU" b="1" dirty="0" err="1"/>
              <a:t>блукання</a:t>
            </a:r>
            <a:r>
              <a:rPr lang="ru-RU" b="1" dirty="0"/>
              <a:t> в </a:t>
            </a:r>
            <a:r>
              <a:rPr lang="ru-RU" b="1" dirty="0" err="1"/>
              <a:t>двох</a:t>
            </a:r>
            <a:r>
              <a:rPr lang="ru-RU" b="1" dirty="0"/>
              <a:t> межах</a:t>
            </a:r>
            <a:endParaRPr lang="ru-UA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/>
                  <a:t>Кількість шляхів з початку координат до 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що не досягають рівня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uk-UA" dirty="0"/>
                  <a:t>, рівна </a:t>
                </a:r>
                <a:endParaRPr lang="ru-UA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кількості проміжних відзеркалень, які </a:t>
                </a:r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однозначно визначаються значеннями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/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,−2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0FC81F-72E5-4147-B98A-D2BC552093B0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8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596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14B2-13D7-439C-A277-B9716B52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Теорема про </a:t>
            </a:r>
            <a:r>
              <a:rPr lang="ru-RU" b="1" dirty="0" err="1"/>
              <a:t>блукання</a:t>
            </a:r>
            <a:r>
              <a:rPr lang="ru-RU" b="1" dirty="0"/>
              <a:t> в </a:t>
            </a:r>
            <a:r>
              <a:rPr lang="ru-RU" b="1" dirty="0" err="1"/>
              <a:t>двох</a:t>
            </a:r>
            <a:r>
              <a:rPr lang="ru-RU" b="1" dirty="0"/>
              <a:t> межах</a:t>
            </a: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02322-D128-4E23-8563-066A00E5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ru-UA" dirty="0"/>
          </a:p>
        </p:txBody>
      </p:sp>
      <p:pic>
        <p:nvPicPr>
          <p:cNvPr id="5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6880339-5C72-4BCC-B733-F83F29340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56" y="1755141"/>
            <a:ext cx="5797287" cy="44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5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1502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Тема Office</vt:lpstr>
      <vt:lpstr>Одновимірне випадкове симетричне блукання точки</vt:lpstr>
      <vt:lpstr>Вступ</vt:lpstr>
      <vt:lpstr>Одновимірне випадкове блукання точки</vt:lpstr>
      <vt:lpstr>Властивості</vt:lpstr>
      <vt:lpstr>Принцип відображення</vt:lpstr>
      <vt:lpstr>Леми</vt:lpstr>
      <vt:lpstr>Теорема про досягання межі</vt:lpstr>
      <vt:lpstr>Теорема про блукання в двох межах</vt:lpstr>
      <vt:lpstr>Теорема про блукання в двох межах</vt:lpstr>
      <vt:lpstr>Теорема про блукання в двох межах</vt:lpstr>
      <vt:lpstr>Рух світла</vt:lpstr>
      <vt:lpstr>Висновки</vt:lpstr>
      <vt:lpstr>Дякую за увагу</vt:lpstr>
      <vt:lpstr>Кількість шляхів</vt:lpstr>
      <vt:lpstr>Ймовірність закінчення траєкторії в точці y</vt:lpstr>
      <vt:lpstr>Середнє квадратичне відхилення</vt:lpstr>
      <vt:lpstr>Лема про кількість додатних шляхів</vt:lpstr>
      <vt:lpstr>Лема про перше досягнення рівня y</vt:lpstr>
      <vt:lpstr>Приклад задачі</vt:lpstr>
      <vt:lpstr>Приклад задачі</vt:lpstr>
      <vt:lpstr>Теорема про досягання межі</vt:lpstr>
      <vt:lpstr>Теорема про блукання в двох межах</vt:lpstr>
      <vt:lpstr>Теорема про блукання в двох межах</vt:lpstr>
      <vt:lpstr>Теорема про блукання в двох межах</vt:lpstr>
      <vt:lpstr>Теорема про блукання в двох межах</vt:lpstr>
      <vt:lpstr>Рух світла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Одновимірне дискретне випадкове симетричне блукання точки</dc:title>
  <dc:creator>Yegor _</dc:creator>
  <cp:lastModifiedBy>Yegor _</cp:lastModifiedBy>
  <cp:revision>46</cp:revision>
  <dcterms:created xsi:type="dcterms:W3CDTF">2020-01-08T19:42:40Z</dcterms:created>
  <dcterms:modified xsi:type="dcterms:W3CDTF">2020-11-04T15:43:39Z</dcterms:modified>
</cp:coreProperties>
</file>