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73" r:id="rId4"/>
    <p:sldId id="261" r:id="rId5"/>
    <p:sldId id="276" r:id="rId6"/>
    <p:sldId id="267" r:id="rId7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9D2D0-3D62-4BCC-A0BD-131F34D5B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F673F7-4336-4788-B4CD-F79C1FB06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9936B9-5717-4E6C-8B88-A4F577DB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62A1-636D-4982-879F-65BC62AF5E65}" type="datetimeFigureOut">
              <a:rPr lang="ru-UA" smtClean="0"/>
              <a:t>08.12.2020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CC7230-F4CA-4DCA-969B-31935FD4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4C92F-C490-43C5-9CA0-618570F6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3263-FFE1-4797-A503-D25C9E49CB7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0374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FFCA9-1FAF-41A4-888C-292FBD27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33D891-66FC-4B4E-88D5-7CFCBE37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79D71A-5F41-45C2-BACD-81D6F8AB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62A1-636D-4982-879F-65BC62AF5E65}" type="datetimeFigureOut">
              <a:rPr lang="ru-UA" smtClean="0"/>
              <a:t>08.12.2020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BC263-A42B-460F-83BA-DB939325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F70982-800F-44C1-A58E-C5C5A7E2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3263-FFE1-4797-A503-D25C9E49CB7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1159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97E62EB-125A-4422-B788-9E007D916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82E671-29EB-4E4B-8883-3ADB24193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0F7B82-1C87-4DB2-996D-2C8C55A7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62A1-636D-4982-879F-65BC62AF5E65}" type="datetimeFigureOut">
              <a:rPr lang="ru-UA" smtClean="0"/>
              <a:t>08.12.2020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346B29-670F-4384-A261-DACF5BD9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1FA985-2A0A-4C60-BF64-D73C6C71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3263-FFE1-4797-A503-D25C9E49CB7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096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9028E-C445-4EF0-A24C-0DA6D47B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2C4DA3-87AA-4E7A-B0A6-AA9CD0B56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E1196D-8C33-4428-B7BB-CE2A9DA8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62A1-636D-4982-879F-65BC62AF5E65}" type="datetimeFigureOut">
              <a:rPr lang="ru-UA" smtClean="0"/>
              <a:t>08.12.2020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BC35C1-6CDD-43F4-A7F0-C4727D2C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B12D9A-068A-489C-8E51-5C4F53F8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3263-FFE1-4797-A503-D25C9E49CB7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3076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C5491-692B-49BC-B9D3-8B9BE5A7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B01180-7C96-4525-A860-1BFEA1F3E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922AE6-6229-404A-9BFB-B738FB3A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62A1-636D-4982-879F-65BC62AF5E65}" type="datetimeFigureOut">
              <a:rPr lang="ru-UA" smtClean="0"/>
              <a:t>08.12.2020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7A6454-B8D6-4222-8BE6-A66DB8B1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FE7FBD-64A6-421B-994F-8639F350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3263-FFE1-4797-A503-D25C9E49CB7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626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532F9-3224-4340-8CCF-102EEE68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E78D57-DB7D-4B50-8A03-9FD81B1DC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181881-A799-496D-B14A-D4510B9A0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32BB41-C333-435E-844D-850F213C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62A1-636D-4982-879F-65BC62AF5E65}" type="datetimeFigureOut">
              <a:rPr lang="ru-UA" smtClean="0"/>
              <a:t>08.12.2020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AC1F36-FA8D-46DB-9E58-13735931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2B3445-431A-4C0C-8DC1-1C7F5FB4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3263-FFE1-4797-A503-D25C9E49CB7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0911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5EDEF8-E142-4349-8AED-59409FEB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D520C1-AD66-4D84-BED4-435C8FD96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F60412-745B-447A-8B4C-0D8492C3A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A439A2E-FF5D-4F59-8843-330BD5C33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CE1F4A-3445-4DA4-8A9C-BCBB13CCA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B34DE6B-98D8-45AF-B044-98105A7B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62A1-636D-4982-879F-65BC62AF5E65}" type="datetimeFigureOut">
              <a:rPr lang="ru-UA" smtClean="0"/>
              <a:t>08.12.2020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7353660-AC76-41D9-95F3-3741D0E0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2959587-C201-4B96-97F7-0E689B69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3263-FFE1-4797-A503-D25C9E49CB7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6071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AEA63-52DB-4089-A6BC-B158712C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B53B61-325E-4B04-B50F-476343D6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62A1-636D-4982-879F-65BC62AF5E65}" type="datetimeFigureOut">
              <a:rPr lang="ru-UA" smtClean="0"/>
              <a:t>08.12.2020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ABBA81-DE56-4DC9-B8E6-7ACE9840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8E96B6-8320-432E-A24A-950AF073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3263-FFE1-4797-A503-D25C9E49CB7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0684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4774FDE-EE16-4F8E-8018-5998C9B7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62A1-636D-4982-879F-65BC62AF5E65}" type="datetimeFigureOut">
              <a:rPr lang="ru-UA" smtClean="0"/>
              <a:t>08.12.2020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A78D15E-5FD3-4B9B-AAFF-620F5EA8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42381E-DA5F-445F-93FC-E6FB8BBE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3263-FFE1-4797-A503-D25C9E49CB7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2847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4EB5E-9BAD-4E39-82CE-F9D54C1A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FCD8E4-03ED-4B92-BCC4-7F2ADA847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FE656D-A74E-4DF3-8B65-30D41D6E8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577F89-9EE6-436C-B755-397A0426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62A1-636D-4982-879F-65BC62AF5E65}" type="datetimeFigureOut">
              <a:rPr lang="ru-UA" smtClean="0"/>
              <a:t>08.12.2020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ECC3C6-3119-4A10-A480-0ADDBC68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0DFA84-D240-4159-B0A7-09CE1ECF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3263-FFE1-4797-A503-D25C9E49CB7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191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F9FA1-3BA6-4F57-8BCE-8EC2142C5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88B01C-7EF6-4C15-A360-F9E808B86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70263D-A952-4E57-BEA3-B8933B571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1B7FB0-DB91-4A9C-B208-E502C55A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62A1-636D-4982-879F-65BC62AF5E65}" type="datetimeFigureOut">
              <a:rPr lang="ru-UA" smtClean="0"/>
              <a:t>08.12.2020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13403D-A0D0-4232-97A1-64F26C3F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F1B1AA-3DCF-4256-9E46-7CCEFB2F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3263-FFE1-4797-A503-D25C9E49CB7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128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F5D30-1D52-40FA-B5B2-71F07D14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31229E-1527-4AB4-88D3-81C8FA027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7FB51-DBE8-47A7-B6C6-20D1AAC6E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62A1-636D-4982-879F-65BC62AF5E65}" type="datetimeFigureOut">
              <a:rPr lang="ru-UA" smtClean="0"/>
              <a:t>08.12.2020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03B270-8999-4F55-B2CE-51AA070FF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C7DC39-99FF-4F57-8059-17EDAF3F2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C3263-FFE1-4797-A503-D25C9E49CB7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3801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299CD-17E5-4E90-9E9C-49A46A41E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5540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One-dimensional random walk with unit steps</a:t>
            </a:r>
            <a:endParaRPr lang="ru-UA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C27330-BEEB-4720-88DB-6488F64BB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6989"/>
            <a:ext cx="9144000" cy="3302597"/>
          </a:xfrm>
        </p:spPr>
        <p:txBody>
          <a:bodyPr>
            <a:normAutofit/>
          </a:bodyPr>
          <a:lstStyle/>
          <a:p>
            <a:r>
              <a:rPr lang="uk-UA" dirty="0"/>
              <a:t>11</a:t>
            </a:r>
            <a:r>
              <a:rPr lang="en-US" baseline="30000" dirty="0" err="1"/>
              <a:t>th</a:t>
            </a:r>
            <a:r>
              <a:rPr lang="en-US" dirty="0"/>
              <a:t> grade student of</a:t>
            </a:r>
            <a:br>
              <a:rPr lang="uk-UA" dirty="0"/>
            </a:br>
            <a:r>
              <a:rPr lang="en-US" dirty="0"/>
              <a:t>Kyiv Natural Science Lyceum No. 145</a:t>
            </a:r>
            <a:endParaRPr lang="uk-UA" dirty="0"/>
          </a:p>
          <a:p>
            <a:r>
              <a:rPr lang="en-US" dirty="0" err="1"/>
              <a:t>Yehor</a:t>
            </a:r>
            <a:r>
              <a:rPr lang="en-US" dirty="0"/>
              <a:t> </a:t>
            </a:r>
            <a:r>
              <a:rPr lang="en-US" dirty="0" err="1"/>
              <a:t>Kozyr</a:t>
            </a:r>
            <a:endParaRPr lang="uk-UA" dirty="0"/>
          </a:p>
          <a:p>
            <a:r>
              <a:rPr lang="en-US" dirty="0"/>
              <a:t>Supervisor</a:t>
            </a:r>
            <a:r>
              <a:rPr lang="uk-UA" dirty="0"/>
              <a:t>: </a:t>
            </a:r>
            <a:r>
              <a:rPr lang="en-US" dirty="0" err="1"/>
              <a:t>Dorogovtsev</a:t>
            </a:r>
            <a:r>
              <a:rPr lang="en-US" dirty="0"/>
              <a:t> Andriy</a:t>
            </a:r>
            <a:endParaRPr lang="uk-UA" dirty="0"/>
          </a:p>
          <a:p>
            <a:r>
              <a:rPr lang="en-US" dirty="0"/>
              <a:t>Head of the Department of the Theory of Random Processes Institute of Mathematics of the National Academy of Sciences of Ukraine, </a:t>
            </a:r>
            <a:br>
              <a:rPr lang="en-US" dirty="0"/>
            </a:br>
            <a:r>
              <a:rPr lang="en-US" dirty="0"/>
              <a:t>doctor of science, professor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20229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B8C3-BA86-49B9-B7DA-8B5C615E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One-dimensional random walk with unit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8297C4B-1A43-402B-BE03-6FA425B81BD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In time unit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uk-UA" dirty="0"/>
                  <a:t> </a:t>
                </a:r>
                <a:r>
                  <a:rPr lang="en-US" dirty="0"/>
                  <a:t>the point starts at 0. In each time unit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=1, 2, 3,…</m:t>
                    </m:r>
                  </m:oMath>
                </a14:m>
                <a:r>
                  <a:rPr lang="en-US" dirty="0"/>
                  <a:t> the point is equally likely to take a unit step either to the left or to the right.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corresponds with being at position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time unit</a:t>
                </a:r>
                <a:r>
                  <a:rPr lang="uk-UA" dirty="0"/>
                  <a:t>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8297C4B-1A43-402B-BE03-6FA425B81B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471" t="-2241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Объект 4">
            <a:extLst>
              <a:ext uri="{FF2B5EF4-FFF2-40B4-BE49-F238E27FC236}">
                <a16:creationId xmlns:a16="http://schemas.microsoft.com/office/drawing/2014/main" id="{BBC2DC99-B26D-47F7-BB5E-556D0F24E3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5625"/>
            <a:ext cx="5181600" cy="373261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A642F0-3A0C-4D52-8590-E0A401258282}"/>
              </a:ext>
            </a:extLst>
          </p:cNvPr>
          <p:cNvSpPr txBox="1"/>
          <p:nvPr/>
        </p:nvSpPr>
        <p:spPr>
          <a:xfrm>
            <a:off x="11576895" y="6334136"/>
            <a:ext cx="28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3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96864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A0717-CDD7-430F-A6B6-BBC3CC29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</a:t>
            </a:r>
            <a:endParaRPr lang="ru-UA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A17F10-DE5C-44C4-BE7A-566428EBD0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Time unit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uk-UA" dirty="0"/>
                  <a:t> </a:t>
                </a:r>
                <a:r>
                  <a:rPr lang="en-US" dirty="0"/>
                  <a:t>always have same parity as a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uk-UA" b="0" dirty="0"/>
              </a:p>
              <a:p>
                <a:pPr marL="0" indent="0">
                  <a:buNone/>
                </a:pPr>
                <a:endParaRPr lang="uk-UA" dirty="0"/>
              </a:p>
              <a:p>
                <a:pPr marL="0" indent="0">
                  <a:buNone/>
                </a:pPr>
                <a:r>
                  <a:rPr lang="en-US" dirty="0"/>
                  <a:t>Number of the walks</a:t>
                </a:r>
                <a:r>
                  <a:rPr lang="uk-UA" dirty="0"/>
                  <a:t>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0</m:t>
                        </m:r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uk-UA" dirty="0"/>
                  <a:t>: </a:t>
                </a:r>
                <a:endParaRPr lang="uk-U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Sup>
                        <m:sSubSupPr>
                          <m:ctrlPr>
                            <a:rPr lang="ru-U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= С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f>
                            <m:fPr>
                              <m:ctrlPr>
                                <a:rPr lang="ru-U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uk-UA" dirty="0"/>
              </a:p>
              <a:p>
                <a:pPr marL="0" indent="0">
                  <a:buNone/>
                </a:pPr>
                <a:endParaRPr lang="uk-UA" dirty="0"/>
              </a:p>
              <a:p>
                <a:pPr marL="0" indent="0">
                  <a:buNone/>
                </a:pPr>
                <a:r>
                  <a:rPr lang="en-US" dirty="0"/>
                  <a:t>Probability of ending walk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uk-UA" dirty="0"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ru-U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uk-UA" dirty="0"/>
              </a:p>
              <a:p>
                <a:pPr marL="0" indent="0">
                  <a:buNone/>
                </a:pPr>
                <a:endParaRPr lang="uk-UA" dirty="0"/>
              </a:p>
              <a:p>
                <a:pPr marL="0" indent="0">
                  <a:buNone/>
                </a:pPr>
                <a:endParaRPr lang="ru-UA" dirty="0"/>
              </a:p>
              <a:p>
                <a:endParaRPr lang="ru-UA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EA17F10-DE5C-44C4-BE7A-566428EBD0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AE5973E-D67A-4FA8-B52C-EE7F4FF585D5}"/>
              </a:ext>
            </a:extLst>
          </p:cNvPr>
          <p:cNvSpPr txBox="1"/>
          <p:nvPr/>
        </p:nvSpPr>
        <p:spPr>
          <a:xfrm>
            <a:off x="11576895" y="6334136"/>
            <a:ext cx="28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4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75630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4D848-22DB-4641-989C-8EE47CD1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Reflection principle </a:t>
            </a:r>
            <a:endParaRPr lang="ru-UA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02E7A77-F764-40DE-9ECE-D7A85B5630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0733"/>
                <a:ext cx="10515600" cy="4351338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uk-UA" dirty="0"/>
                  <a:t> </a:t>
                </a:r>
                <a:r>
                  <a:rPr lang="en-US" dirty="0"/>
                  <a:t>and</a:t>
                </a:r>
                <a:r>
                  <a:rPr lang="uk-UA" dirty="0"/>
                  <a:t>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uk-UA" dirty="0"/>
                  <a:t> – </a:t>
                </a:r>
                <a:r>
                  <a:rPr lang="en-US" dirty="0"/>
                  <a:t>dots</a:t>
                </a:r>
                <a:r>
                  <a:rPr lang="uk-UA" dirty="0"/>
                  <a:t> </a:t>
                </a:r>
                <a:r>
                  <a:rPr lang="en-US" dirty="0"/>
                  <a:t>with integer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uk-U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uk-UA" dirty="0"/>
                  <a:t> </a:t>
                </a:r>
                <a:r>
                  <a:rPr lang="en-US" dirty="0"/>
                  <a:t>and</a:t>
                </a:r>
                <a:r>
                  <a:rPr lang="uk-UA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uk-UA" dirty="0"/>
              </a:p>
              <a:p>
                <a:pPr marL="0" indent="0" algn="just">
                  <a:buNone/>
                </a:pPr>
                <a:r>
                  <a:rPr lang="en-US" dirty="0"/>
                  <a:t>Then</a:t>
                </a:r>
                <a:r>
                  <a:rPr lang="uk-UA" dirty="0"/>
                  <a:t> </a:t>
                </a:r>
                <a:r>
                  <a:rPr lang="en-US" dirty="0"/>
                  <a:t>number of walks from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uk-UA" dirty="0"/>
                  <a:t> </a:t>
                </a:r>
                <a:r>
                  <a:rPr lang="en-US" dirty="0"/>
                  <a:t>to</a:t>
                </a:r>
                <a:r>
                  <a:rPr lang="uk-UA" dirty="0"/>
                  <a:t>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uk-UA" dirty="0"/>
                  <a:t>, </a:t>
                </a:r>
                <a:r>
                  <a:rPr lang="en-US" dirty="0"/>
                  <a:t>that touch or intersect abscissa axis equal to</a:t>
                </a:r>
                <a:r>
                  <a:rPr lang="uk-UA" dirty="0"/>
                  <a:t> </a:t>
                </a:r>
                <a:r>
                  <a:rPr lang="en-US" dirty="0"/>
                  <a:t>number of walks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uk-U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uk-UA" dirty="0"/>
                  <a:t> </a:t>
                </a:r>
                <a:r>
                  <a:rPr lang="en-US" dirty="0"/>
                  <a:t>to</a:t>
                </a:r>
                <a:r>
                  <a:rPr lang="uk-UA" dirty="0"/>
                  <a:t>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uk-U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uk-UA" dirty="0"/>
                  <a:t> </a:t>
                </a:r>
                <a:r>
                  <a:rPr lang="en-US" dirty="0"/>
                  <a:t>is a reflection of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</a:t>
                </a:r>
                <a:endParaRPr lang="ru-UA" dirty="0"/>
              </a:p>
              <a:p>
                <a:endParaRPr lang="ru-UA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02E7A77-F764-40DE-9ECE-D7A85B5630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0733"/>
                <a:ext cx="10515600" cy="4351338"/>
              </a:xfrm>
              <a:blipFill>
                <a:blip r:embed="rId2"/>
                <a:stretch>
                  <a:fillRect l="-1217" t="-23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 descr="Изображение выглядит как текст, карта, смотрит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1A4DCDFE-1785-4DF7-A7F9-8D3C1131E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67" y="3135814"/>
            <a:ext cx="7172266" cy="3382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9A618B-1977-4388-99AD-8517DF5A0CBA}"/>
              </a:ext>
            </a:extLst>
          </p:cNvPr>
          <p:cNvSpPr txBox="1"/>
          <p:nvPr/>
        </p:nvSpPr>
        <p:spPr>
          <a:xfrm>
            <a:off x="11576895" y="6334136"/>
            <a:ext cx="28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5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21202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6DEEB-1C62-4469-9042-1F2815FB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Theorem about reaching certain level </a:t>
            </a:r>
            <a:endParaRPr lang="ru-UA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D5DB18-369A-499D-923E-D900DFE10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72913"/>
                <a:ext cx="10515600" cy="24863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Number of the walks</a:t>
                </a:r>
                <a:r>
                  <a:rPr lang="uk-UA" dirty="0"/>
                  <a:t>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that reached level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uk-UA" dirty="0"/>
                  <a:t> </a:t>
                </a:r>
                <a:r>
                  <a:rPr lang="en-US" dirty="0"/>
                  <a:t>within the time</a:t>
                </a:r>
                <a:r>
                  <a:rPr lang="uk-UA" dirty="0"/>
                  <a:t>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uk-UA" dirty="0"/>
                  <a:t> 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𝑦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U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f>
                            <m:fPr>
                              <m:ctrlPr>
                                <a:rPr lang="ru-U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ru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UA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8D5DB18-369A-499D-923E-D900DFE10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72913"/>
                <a:ext cx="10515600" cy="2486316"/>
              </a:xfrm>
              <a:blipFill>
                <a:blip r:embed="rId2"/>
                <a:stretch>
                  <a:fillRect l="-1217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5935F97-667C-4E3E-931A-B3AF7885C88E}"/>
              </a:ext>
            </a:extLst>
          </p:cNvPr>
          <p:cNvSpPr txBox="1"/>
          <p:nvPr/>
        </p:nvSpPr>
        <p:spPr>
          <a:xfrm>
            <a:off x="11576895" y="6334136"/>
            <a:ext cx="28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7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04783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123A1-A175-4706-9F1F-C0961B09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Theorem about walking in barriers</a:t>
            </a:r>
            <a:endParaRPr lang="ru-UA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0A14B2A-2DF0-41D4-8850-E94344D3E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Number of the walks</a:t>
                </a:r>
                <a:r>
                  <a:rPr lang="uk-UA" dirty="0"/>
                  <a:t>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0</m:t>
                        </m:r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uk-UA" dirty="0"/>
                  <a:t>, </a:t>
                </a:r>
                <a:r>
                  <a:rPr lang="en-US" dirty="0"/>
                  <a:t>that do not reach barriers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uk-UA" dirty="0"/>
                  <a:t> </a:t>
                </a:r>
                <a:r>
                  <a:rPr lang="en-US" dirty="0"/>
                  <a:t>and</a:t>
                </a:r>
                <a:r>
                  <a:rPr lang="uk-UA" dirty="0"/>
                  <a:t>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ru-UA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uk-UA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ru-RU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of intermediate reflections</a:t>
                </a:r>
                <a:r>
                  <a:rPr lang="ru-RU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which</a:t>
                </a:r>
                <a:r>
                  <a:rPr lang="ru-RU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uniquely determined by the values of</a:t>
                </a:r>
                <a:r>
                  <a:rPr lang="uk-UA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ru-RU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ru-RU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ru-RU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uk-UA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uk-UA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UA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0A14B2A-2DF0-41D4-8850-E94344D3E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BD3613-49F9-4BB1-985F-9AC80F8A4F8D}"/>
                  </a:ext>
                </a:extLst>
              </p:cNvPr>
              <p:cNvSpPr txBox="1"/>
              <p:nvPr/>
            </p:nvSpPr>
            <p:spPr>
              <a:xfrm>
                <a:off x="897622" y="3309456"/>
                <a:ext cx="10456178" cy="1138260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ru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uk-UA" sz="2400" i="1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U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  <m:e>
                          <m:sSup>
                            <m:sSupPr>
                              <m:ctrlPr>
                                <a:rPr lang="ru-U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ru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uk-UA" sz="2400" i="1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U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lang="ru-U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ru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,−2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UA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BD3613-49F9-4BB1-985F-9AC80F8A4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22" y="3309456"/>
                <a:ext cx="10456178" cy="11382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10FC81F-72E5-4147-B98A-D2BC552093B0}"/>
              </a:ext>
            </a:extLst>
          </p:cNvPr>
          <p:cNvSpPr txBox="1"/>
          <p:nvPr/>
        </p:nvSpPr>
        <p:spPr>
          <a:xfrm>
            <a:off x="11576895" y="6334136"/>
            <a:ext cx="28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8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9596357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276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Тема Office</vt:lpstr>
      <vt:lpstr>One-dimensional random walk with unit steps</vt:lpstr>
      <vt:lpstr>One-dimensional random walk with unit steps</vt:lpstr>
      <vt:lpstr>Properties</vt:lpstr>
      <vt:lpstr>Reflection principle </vt:lpstr>
      <vt:lpstr>Theorem about reaching certain level </vt:lpstr>
      <vt:lpstr>Theorem about walking in barriers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Одновимірне дискретне випадкове симетричне блукання точки</dc:title>
  <dc:creator>Yegor _</dc:creator>
  <cp:lastModifiedBy>Yegor _</cp:lastModifiedBy>
  <cp:revision>58</cp:revision>
  <dcterms:created xsi:type="dcterms:W3CDTF">2020-01-08T19:42:40Z</dcterms:created>
  <dcterms:modified xsi:type="dcterms:W3CDTF">2020-12-08T16:53:43Z</dcterms:modified>
</cp:coreProperties>
</file>