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61" r:id="rId3"/>
    <p:sldId id="257" r:id="rId4"/>
    <p:sldId id="270" r:id="rId5"/>
    <p:sldId id="311" r:id="rId6"/>
    <p:sldId id="312" r:id="rId7"/>
    <p:sldId id="280" r:id="rId8"/>
    <p:sldId id="313" r:id="rId9"/>
    <p:sldId id="314" r:id="rId10"/>
    <p:sldId id="315" r:id="rId11"/>
    <p:sldId id="316" r:id="rId12"/>
    <p:sldId id="317" r:id="rId13"/>
    <p:sldId id="318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Pacifico" panose="00000500000000000000" pitchFamily="2" charset="0"/>
      <p:regular r:id="rId26"/>
    </p:embeddedFont>
    <p:embeddedFont>
      <p:font typeface="Righteous" panose="020B0604020202020204" charset="0"/>
      <p:regular r:id="rId27"/>
    </p:embeddedFont>
    <p:embeddedFont>
      <p:font typeface="Varela Round" panose="00000500000000000000" pitchFamily="2" charset="-79"/>
      <p:regular r:id="rId28"/>
    </p:embeddedFont>
    <p:embeddedFont>
      <p:font typeface="Work Sans Regular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8D93EC-832C-462B-AADB-2E02C8280672}">
  <a:tblStyle styleId="{778D93EC-832C-462B-AADB-2E02C8280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ECE12A-77C3-4340-B1EA-5E2BA49308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5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7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0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05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95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1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60" r:id="rId5"/>
    <p:sldLayoutId id="2147483667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381804" y="73419"/>
            <a:ext cx="5359358" cy="601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932" y="-398593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0344" y="85028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37092">
            <a:off x="7407256" y="4570509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812099" y="4504121"/>
            <a:ext cx="663801" cy="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4;p32">
            <a:extLst>
              <a:ext uri="{FF2B5EF4-FFF2-40B4-BE49-F238E27FC236}">
                <a16:creationId xmlns:a16="http://schemas.microsoft.com/office/drawing/2014/main" id="{98227DD8-F49D-EE80-D6F9-C88EA5A8D5FA}"/>
              </a:ext>
            </a:extLst>
          </p:cNvPr>
          <p:cNvSpPr txBox="1">
            <a:spLocks/>
          </p:cNvSpPr>
          <p:nvPr/>
        </p:nvSpPr>
        <p:spPr>
          <a:xfrm>
            <a:off x="1028382" y="2376430"/>
            <a:ext cx="5082947" cy="141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Pacifico"/>
                <a:ea typeface="Pacifico"/>
                <a:cs typeface="Pacifico"/>
                <a:sym typeface="Pacifico"/>
              </a:rPr>
              <a:t>Pedestrian trajectory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Pacifico"/>
                <a:ea typeface="Pacifico"/>
                <a:cs typeface="Pacifico"/>
                <a:sym typeface="Pacifico"/>
              </a:rPr>
              <a:t>prediction using pattern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Pacifico"/>
                <a:ea typeface="Pacifico"/>
                <a:cs typeface="Pacifico"/>
                <a:sym typeface="Pacifico"/>
              </a:rPr>
              <a:t>Recognition and CNN</a:t>
            </a:r>
          </a:p>
        </p:txBody>
      </p:sp>
      <p:sp>
        <p:nvSpPr>
          <p:cNvPr id="7" name="Google Shape;155;p32">
            <a:extLst>
              <a:ext uri="{FF2B5EF4-FFF2-40B4-BE49-F238E27FC236}">
                <a16:creationId xmlns:a16="http://schemas.microsoft.com/office/drawing/2014/main" id="{5573A4FC-CE71-0EA5-86A7-5466DE57500D}"/>
              </a:ext>
            </a:extLst>
          </p:cNvPr>
          <p:cNvSpPr txBox="1">
            <a:spLocks/>
          </p:cNvSpPr>
          <p:nvPr/>
        </p:nvSpPr>
        <p:spPr>
          <a:xfrm>
            <a:off x="5588700" y="2918650"/>
            <a:ext cx="29565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indent="0" algn="ctr"/>
            <a:r>
              <a:rPr lang="en-US" sz="1700" dirty="0">
                <a:solidFill>
                  <a:srgbClr val="C27BA0"/>
                </a:solidFill>
                <a:latin typeface="Righteous"/>
                <a:ea typeface="Righteous"/>
                <a:cs typeface="Righteous"/>
                <a:sym typeface="Righteous"/>
              </a:rPr>
              <a:t>Mubtasim Fuad </a:t>
            </a:r>
            <a:r>
              <a:rPr lang="en-US" sz="1700" dirty="0" err="1">
                <a:solidFill>
                  <a:srgbClr val="C27BA0"/>
                </a:solidFill>
                <a:latin typeface="Righteous"/>
                <a:ea typeface="Righteous"/>
                <a:cs typeface="Righteous"/>
                <a:sym typeface="Righteous"/>
              </a:rPr>
              <a:t>Mozumder</a:t>
            </a:r>
            <a:endParaRPr lang="en-US" sz="1700" dirty="0">
              <a:solidFill>
                <a:srgbClr val="C27BA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indent="0" algn="ctr"/>
            <a:r>
              <a:rPr lang="en-US" sz="1700" dirty="0">
                <a:latin typeface="Righteous"/>
                <a:ea typeface="Righteous"/>
                <a:cs typeface="Righteous"/>
                <a:sym typeface="Righteous"/>
              </a:rPr>
              <a:t>20101463</a:t>
            </a:r>
          </a:p>
          <a:p>
            <a:pPr marL="0" indent="0" algn="r"/>
            <a:endParaRPr lang="en-US" dirty="0">
              <a:solidFill>
                <a:srgbClr val="3AFCF2"/>
              </a:solidFill>
            </a:endParaRPr>
          </a:p>
        </p:txBody>
      </p:sp>
      <p:pic>
        <p:nvPicPr>
          <p:cNvPr id="8" name="Google Shape;163;p32">
            <a:extLst>
              <a:ext uri="{FF2B5EF4-FFF2-40B4-BE49-F238E27FC236}">
                <a16:creationId xmlns:a16="http://schemas.microsoft.com/office/drawing/2014/main" id="{9AE07D15-EABE-997F-072C-F745D2767A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6200000">
            <a:off x="6271125" y="1282943"/>
            <a:ext cx="1557025" cy="20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4;p32">
            <a:extLst>
              <a:ext uri="{FF2B5EF4-FFF2-40B4-BE49-F238E27FC236}">
                <a16:creationId xmlns:a16="http://schemas.microsoft.com/office/drawing/2014/main" id="{D618BD8C-F25F-1854-186E-09EA09CA7435}"/>
              </a:ext>
            </a:extLst>
          </p:cNvPr>
          <p:cNvSpPr txBox="1"/>
          <p:nvPr/>
        </p:nvSpPr>
        <p:spPr>
          <a:xfrm>
            <a:off x="5824425" y="1164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27BA0"/>
                </a:solidFill>
                <a:latin typeface="Righteous"/>
                <a:ea typeface="Righteous"/>
                <a:cs typeface="Righteous"/>
                <a:sym typeface="Righteous"/>
              </a:rPr>
              <a:t>Presented By:</a:t>
            </a:r>
            <a:endParaRPr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1055491" y="567744"/>
            <a:ext cx="3797600" cy="38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32">
            <a:extLst>
              <a:ext uri="{FF2B5EF4-FFF2-40B4-BE49-F238E27FC236}">
                <a16:creationId xmlns:a16="http://schemas.microsoft.com/office/drawing/2014/main" id="{804201B3-E554-1578-FC28-77B3463E6A3B}"/>
              </a:ext>
            </a:extLst>
          </p:cNvPr>
          <p:cNvSpPr txBox="1">
            <a:spLocks/>
          </p:cNvSpPr>
          <p:nvPr/>
        </p:nvSpPr>
        <p:spPr>
          <a:xfrm>
            <a:off x="4189863" y="2636629"/>
            <a:ext cx="5082947" cy="1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000" dirty="0">
                <a:latin typeface="Pacifico"/>
                <a:ea typeface="Pacifico"/>
                <a:cs typeface="Pacifico"/>
                <a:sym typeface="Pacifico"/>
              </a:rPr>
              <a:t>Discussion</a:t>
            </a:r>
          </a:p>
        </p:txBody>
      </p:sp>
      <p:pic>
        <p:nvPicPr>
          <p:cNvPr id="11" name="Google Shape;208;p36">
            <a:extLst>
              <a:ext uri="{FF2B5EF4-FFF2-40B4-BE49-F238E27FC236}">
                <a16:creationId xmlns:a16="http://schemas.microsoft.com/office/drawing/2014/main" id="{E9DA356E-7C41-0BDA-2983-0A39035586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5401325" y="303782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1;p35">
            <a:extLst>
              <a:ext uri="{FF2B5EF4-FFF2-40B4-BE49-F238E27FC236}">
                <a16:creationId xmlns:a16="http://schemas.microsoft.com/office/drawing/2014/main" id="{A5E1B2FF-8069-3F63-9554-12970F69F5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05" b="2705"/>
          <a:stretch/>
        </p:blipFill>
        <p:spPr>
          <a:xfrm>
            <a:off x="1487755" y="414438"/>
            <a:ext cx="3846246" cy="418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35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76593" y="3481986"/>
            <a:ext cx="8627157" cy="1199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Efficiency: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 &gt; 3x faster than LSTM baseline.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4x faster than Encoder-Decoder baseline.    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Advantage in training time too.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Hyperparameters: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Recurrent models have fewer (e.g., embedding size).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 has more (e.g., layers, channels).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 requires more tuning.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Flexibility: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Recurrent models adapt to varying input/ output lengths.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 needs adjustments.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Failure Scenarios: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Key goal: Minimize maximum error.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model's error resembles a Gaussian curve.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High-error scenarios: sharp turns, stopping, resuming.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Spatial Information: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Inclusion could reduce high errors.</a:t>
            </a:r>
            <a:b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</a:b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 - &gt;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Suggest exploring it in future work.</a:t>
            </a:r>
          </a:p>
        </p:txBody>
      </p:sp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Discussion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032FD4DA-2BA3-B0E6-4621-FD1FA147B226}"/>
              </a:ext>
            </a:extLst>
          </p:cNvPr>
          <p:cNvSpPr txBox="1">
            <a:spLocks/>
          </p:cNvSpPr>
          <p:nvPr/>
        </p:nvSpPr>
        <p:spPr>
          <a:xfrm flipH="1">
            <a:off x="252793" y="680261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Model Efficiency and Failure Scenarios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52A576-2B71-AD8D-257F-466D37F1C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603" y="954489"/>
            <a:ext cx="3896147" cy="11467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73B78-06CE-028F-E388-920B74E9F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594" y="2192496"/>
            <a:ext cx="3876578" cy="1469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4837C8-2F3D-65EF-1A38-ACF51154E603}"/>
              </a:ext>
            </a:extLst>
          </p:cNvPr>
          <p:cNvSpPr txBox="1"/>
          <p:nvPr/>
        </p:nvSpPr>
        <p:spPr>
          <a:xfrm>
            <a:off x="5540237" y="3778639"/>
            <a:ext cx="2797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Efficient area mapping &amp; </a:t>
            </a: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data distribution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3894413" y="391818"/>
            <a:ext cx="3797600" cy="38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32">
            <a:extLst>
              <a:ext uri="{FF2B5EF4-FFF2-40B4-BE49-F238E27FC236}">
                <a16:creationId xmlns:a16="http://schemas.microsoft.com/office/drawing/2014/main" id="{804201B3-E554-1578-FC28-77B3463E6A3B}"/>
              </a:ext>
            </a:extLst>
          </p:cNvPr>
          <p:cNvSpPr txBox="1">
            <a:spLocks/>
          </p:cNvSpPr>
          <p:nvPr/>
        </p:nvSpPr>
        <p:spPr>
          <a:xfrm>
            <a:off x="-190659" y="2523463"/>
            <a:ext cx="5082947" cy="1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000" dirty="0">
                <a:latin typeface="Pacifico"/>
                <a:ea typeface="Pacifico"/>
                <a:cs typeface="Pacifico"/>
                <a:sym typeface="Pacifico"/>
              </a:rPr>
              <a:t>Conclusion</a:t>
            </a:r>
          </a:p>
        </p:txBody>
      </p:sp>
      <p:pic>
        <p:nvPicPr>
          <p:cNvPr id="11" name="Google Shape;208;p36">
            <a:extLst>
              <a:ext uri="{FF2B5EF4-FFF2-40B4-BE49-F238E27FC236}">
                <a16:creationId xmlns:a16="http://schemas.microsoft.com/office/drawing/2014/main" id="{E9DA356E-7C41-0BDA-2983-0A39035586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1020803" y="190616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26;p66">
            <a:extLst>
              <a:ext uri="{FF2B5EF4-FFF2-40B4-BE49-F238E27FC236}">
                <a16:creationId xmlns:a16="http://schemas.microsoft.com/office/drawing/2014/main" id="{A678E14A-9144-9C48-FC96-2C3A63EDF07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1012" y="150127"/>
            <a:ext cx="3600689" cy="445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4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9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pic>
        <p:nvPicPr>
          <p:cNvPr id="527" name="Google Shape;5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32">
            <a:extLst>
              <a:ext uri="{FF2B5EF4-FFF2-40B4-BE49-F238E27FC236}">
                <a16:creationId xmlns:a16="http://schemas.microsoft.com/office/drawing/2014/main" id="{ABC792EB-9FA8-E3DE-2B3A-835D5FEDE2E6}"/>
              </a:ext>
            </a:extLst>
          </p:cNvPr>
          <p:cNvSpPr txBox="1">
            <a:spLocks/>
          </p:cNvSpPr>
          <p:nvPr/>
        </p:nvSpPr>
        <p:spPr>
          <a:xfrm>
            <a:off x="714685" y="2523463"/>
            <a:ext cx="5082947" cy="1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latin typeface="Pacifico"/>
                <a:ea typeface="Pacifico"/>
                <a:cs typeface="Pacifico"/>
                <a:sym typeface="Pacifico"/>
              </a:rPr>
              <a:t>Introduction</a:t>
            </a:r>
          </a:p>
        </p:txBody>
      </p:sp>
      <p:pic>
        <p:nvPicPr>
          <p:cNvPr id="11" name="Google Shape;208;p36">
            <a:extLst>
              <a:ext uri="{FF2B5EF4-FFF2-40B4-BE49-F238E27FC236}">
                <a16:creationId xmlns:a16="http://schemas.microsoft.com/office/drawing/2014/main" id="{550AFABB-085F-7AA5-FDF1-885F7B283E1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200000">
            <a:off x="782387" y="190616"/>
            <a:ext cx="2660025" cy="34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58421" y="1181958"/>
            <a:ext cx="8627157" cy="3358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 Challenging Task: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Pedestrian trajectory prediction is gaining attention due to its relevance in human surveillance, autonomous driving, and socio-robot navigation.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2. Shift to Data-Driven Models: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The ﬁeld has transitioned from physics-based models to data-driven deep learning models, where past trajectory information plays a crucial 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3. Evolution of Architectures: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Deep learning architectures have evolved, with sequence-to-sequence models becoming prevalent in pedestrian trajectory prediction.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4. Early Models: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The Social Forces Model and physics-based approaches laid the foundation, but data-driven models like Social LSTM have gained popularity.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5. Incorporating Advanced Techniques: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Recent works include Generative Adversarial Networks, Graph Neural Networks, attention mechanisms, spatial, and image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6. Unexplored Aspects: </a:t>
            </a:r>
            <a:r>
              <a:rPr lang="en-US" sz="10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Data pre-processing, coordinate normalization, data augmentation, and the use of Convolutional Neural Networks (CNN) are areas where further research is needed.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Introduction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102870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1550875" y="710275"/>
            <a:ext cx="3342575" cy="3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32">
            <a:extLst>
              <a:ext uri="{FF2B5EF4-FFF2-40B4-BE49-F238E27FC236}">
                <a16:creationId xmlns:a16="http://schemas.microsoft.com/office/drawing/2014/main" id="{24A4FAF1-1204-FE20-046B-BDDD7DD06809}"/>
              </a:ext>
            </a:extLst>
          </p:cNvPr>
          <p:cNvSpPr txBox="1">
            <a:spLocks/>
          </p:cNvSpPr>
          <p:nvPr/>
        </p:nvSpPr>
        <p:spPr>
          <a:xfrm>
            <a:off x="4026499" y="2475696"/>
            <a:ext cx="5082947" cy="1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000" dirty="0">
                <a:latin typeface="Pacifico"/>
                <a:ea typeface="Pacifico"/>
                <a:cs typeface="Pacifico"/>
                <a:sym typeface="Pacifico"/>
              </a:rPr>
              <a:t>Methods</a:t>
            </a:r>
          </a:p>
        </p:txBody>
      </p:sp>
      <p:pic>
        <p:nvPicPr>
          <p:cNvPr id="9" name="Google Shape;208;p36">
            <a:extLst>
              <a:ext uri="{FF2B5EF4-FFF2-40B4-BE49-F238E27FC236}">
                <a16:creationId xmlns:a16="http://schemas.microsoft.com/office/drawing/2014/main" id="{405E7E06-FBA7-5EC9-2EC5-77ADD1B129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200000">
            <a:off x="5237961" y="142849"/>
            <a:ext cx="2660025" cy="34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58421" y="1483027"/>
            <a:ext cx="8627157" cy="1199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Effective data pre-processing is vital for pedestrian trajectory prediction.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Data normalization includes absolute coordinates, origin at ﬁrst or last observation points, and relative coordinates (velocities).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Data augmentation methods involve random rotation, mirroring, and adding Gaussian noise to input coordinates.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The convolutional model offers an alternative to Recurrent Neural Networks (RNN) for trajectory prediction.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It employs a novel architecture with embedding, padding, </a:t>
            </a:r>
            <a:r>
              <a:rPr lang="en-US" sz="1100" dirty="0" err="1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upsampling</a:t>
            </a: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, and fully connected layers.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The 2D convolutional model outperforms other variations and recurrent baselines.</a:t>
            </a:r>
          </a:p>
        </p:txBody>
      </p:sp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Methods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032FD4DA-2BA3-B0E6-4621-FD1FA147B226}"/>
              </a:ext>
            </a:extLst>
          </p:cNvPr>
          <p:cNvSpPr txBox="1">
            <a:spLocks/>
          </p:cNvSpPr>
          <p:nvPr/>
        </p:nvSpPr>
        <p:spPr>
          <a:xfrm flipH="1">
            <a:off x="252793" y="680261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Data Pre-processing and Convolutional Model</a:t>
            </a:r>
          </a:p>
        </p:txBody>
      </p:sp>
      <p:sp>
        <p:nvSpPr>
          <p:cNvPr id="20" name="Google Shape;168;p33">
            <a:extLst>
              <a:ext uri="{FF2B5EF4-FFF2-40B4-BE49-F238E27FC236}">
                <a16:creationId xmlns:a16="http://schemas.microsoft.com/office/drawing/2014/main" id="{5BFD5D35-13C2-CD42-0AC8-FFD7D697B87B}"/>
              </a:ext>
            </a:extLst>
          </p:cNvPr>
          <p:cNvSpPr txBox="1">
            <a:spLocks/>
          </p:cNvSpPr>
          <p:nvPr/>
        </p:nvSpPr>
        <p:spPr>
          <a:xfrm>
            <a:off x="361829" y="3425304"/>
            <a:ext cx="8447801" cy="119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/>
              <a:t>Recurrent baselines, including a simple LSTM and an Encoder-Decoder model, are compared to convolutional models.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/>
              <a:t>The LSTM baseline embeds one position, while the Encoder-Decoder uses an encoder and decoder for prediction.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/>
              <a:t>Social information, such as nearby pedestrian occupancies, is introduced as an input.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/>
              <a:t>Three techniques for incorporating social information are explored: square occupancy grid, circular occupancy map, and angular pedestrian grid.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100" dirty="0"/>
              <a:t>Integration of social information enhances the model's understanding of the environment, improving prediction accuracy.</a:t>
            </a:r>
          </a:p>
        </p:txBody>
      </p:sp>
      <p:sp>
        <p:nvSpPr>
          <p:cNvPr id="21" name="Google Shape;246;p40">
            <a:extLst>
              <a:ext uri="{FF2B5EF4-FFF2-40B4-BE49-F238E27FC236}">
                <a16:creationId xmlns:a16="http://schemas.microsoft.com/office/drawing/2014/main" id="{4ECEFBC9-127E-30EE-603C-05E755DD938D}"/>
              </a:ext>
            </a:extLst>
          </p:cNvPr>
          <p:cNvSpPr txBox="1">
            <a:spLocks/>
          </p:cNvSpPr>
          <p:nvPr/>
        </p:nvSpPr>
        <p:spPr>
          <a:xfrm flipH="1">
            <a:off x="252793" y="2616004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Recurrent Baselines and Social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62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Methods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032FD4DA-2BA3-B0E6-4621-FD1FA147B226}"/>
              </a:ext>
            </a:extLst>
          </p:cNvPr>
          <p:cNvSpPr txBox="1">
            <a:spLocks/>
          </p:cNvSpPr>
          <p:nvPr/>
        </p:nvSpPr>
        <p:spPr>
          <a:xfrm flipH="1">
            <a:off x="252793" y="680261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Observation and future position data readings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83C17-53B6-685C-8EFF-891294B6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99317" y="1414956"/>
            <a:ext cx="3953042" cy="15022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FD5CB8-F725-C968-D71A-9372F57A2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99599" y="3197224"/>
            <a:ext cx="3952760" cy="1358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45E86-E567-D221-FD20-96E82487492F}"/>
              </a:ext>
            </a:extLst>
          </p:cNvPr>
          <p:cNvSpPr txBox="1"/>
          <p:nvPr/>
        </p:nvSpPr>
        <p:spPr>
          <a:xfrm>
            <a:off x="5292140" y="2176062"/>
            <a:ext cx="36258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Both Of these figures are from 8 different pedestrian data path pattern which include observation and future path positions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AA9D1-3B3C-07F3-E7F4-689C7D1E7F9F}"/>
              </a:ext>
            </a:extLst>
          </p:cNvPr>
          <p:cNvSpPr txBox="1"/>
          <p:nvPr/>
        </p:nvSpPr>
        <p:spPr>
          <a:xfrm>
            <a:off x="4607402" y="2837782"/>
            <a:ext cx="5426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&lt;&lt;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86619" y="391818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6"/>
          <p:cNvPicPr preferRelativeResize="0"/>
          <p:nvPr/>
        </p:nvPicPr>
        <p:blipFill rotWithShape="1">
          <a:blip r:embed="rId4">
            <a:alphaModFix/>
          </a:blip>
          <a:srcRect t="6747" b="6747"/>
          <a:stretch/>
        </p:blipFill>
        <p:spPr>
          <a:xfrm>
            <a:off x="6639219" y="419139"/>
            <a:ext cx="3477175" cy="37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32">
            <a:extLst>
              <a:ext uri="{FF2B5EF4-FFF2-40B4-BE49-F238E27FC236}">
                <a16:creationId xmlns:a16="http://schemas.microsoft.com/office/drawing/2014/main" id="{804201B3-E554-1578-FC28-77B3463E6A3B}"/>
              </a:ext>
            </a:extLst>
          </p:cNvPr>
          <p:cNvSpPr txBox="1">
            <a:spLocks/>
          </p:cNvSpPr>
          <p:nvPr/>
        </p:nvSpPr>
        <p:spPr>
          <a:xfrm>
            <a:off x="-190659" y="2523463"/>
            <a:ext cx="5082947" cy="1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4000" dirty="0">
                <a:latin typeface="Pacifico"/>
                <a:ea typeface="Pacifico"/>
                <a:cs typeface="Pacifico"/>
                <a:sym typeface="Pacifico"/>
              </a:rPr>
              <a:t>Results</a:t>
            </a:r>
          </a:p>
        </p:txBody>
      </p:sp>
      <p:pic>
        <p:nvPicPr>
          <p:cNvPr id="11" name="Google Shape;208;p36">
            <a:extLst>
              <a:ext uri="{FF2B5EF4-FFF2-40B4-BE49-F238E27FC236}">
                <a16:creationId xmlns:a16="http://schemas.microsoft.com/office/drawing/2014/main" id="{E9DA356E-7C41-0BDA-2983-0A39035586F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200000">
            <a:off x="1020803" y="190616"/>
            <a:ext cx="2660025" cy="34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93868" y="3084403"/>
            <a:ext cx="5547826" cy="1199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Data: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 Utilized the ETH and UCY datasets, offering over 1600 pedestrian trajectories for analysis.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Pre-processing Techniques: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 Explored various data pre-processing techniques, including coordinate normalization and data</a:t>
            </a:r>
            <a:r>
              <a:rPr lang="en-US" sz="1200" dirty="0"/>
              <a:t>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augmentation.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Coordinate Normalization: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Found that aligning the origin with the last observation point produced the most accurate predictions.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Data Augmentation: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Employed techniques such as random rotations and Gaussian noise, enhancing prediction accuracy.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Optimal Augmentation: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Random rotations combined with noise (NR) yielded the lowest prediction errors.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200" b="1" dirty="0">
                <a:latin typeface="Work Sans Regular"/>
                <a:ea typeface="Work Sans Regular"/>
                <a:cs typeface="Work Sans Regular"/>
                <a:sym typeface="Work Sans Regular"/>
              </a:rPr>
              <a:t>Applicability: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Demonstrated that the data</a:t>
            </a:r>
            <a:r>
              <a:rPr lang="en-US" sz="1200" dirty="0"/>
              <a:t> </a:t>
            </a:r>
            <a:r>
              <a:rPr lang="en-US" sz="1200" dirty="0">
                <a:latin typeface="Work Sans Regular"/>
                <a:ea typeface="Work Sans Regular"/>
                <a:cs typeface="Work Sans Regular"/>
                <a:sym typeface="Work Sans Regular"/>
              </a:rPr>
              <a:t>pre-processing results held true for both convolutional and recurrent models, proving their versatility.</a:t>
            </a:r>
          </a:p>
        </p:txBody>
      </p:sp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Results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032FD4DA-2BA3-B0E6-4621-FD1FA147B226}"/>
              </a:ext>
            </a:extLst>
          </p:cNvPr>
          <p:cNvSpPr txBox="1">
            <a:spLocks/>
          </p:cNvSpPr>
          <p:nvPr/>
        </p:nvSpPr>
        <p:spPr>
          <a:xfrm flipH="1">
            <a:off x="252793" y="680261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Results and Pattern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6CD8E-68F2-729A-4AD1-44820131A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593" y="641048"/>
            <a:ext cx="1355713" cy="356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00FC3-5254-4E5A-D7A6-43E6CB58A3FB}"/>
              </a:ext>
            </a:extLst>
          </p:cNvPr>
          <p:cNvSpPr txBox="1"/>
          <p:nvPr/>
        </p:nvSpPr>
        <p:spPr>
          <a:xfrm>
            <a:off x="6335243" y="4208726"/>
            <a:ext cx="2053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CNN model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Stucture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07621" y="2945496"/>
            <a:ext cx="4650129" cy="1199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Convolutional Models: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Experimented with different convolutional model variations and recurrent baselines.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Kernel Sizes: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Larger kernel sizes in convolutional models led to more reﬁned predictions.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Best Model: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The 2D convolutional model consistently outperformed recurrent baselines.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Architectural Choices: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Speciﬁc architectural decisions like positional embedding and residual connections had limited impact.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Social Information: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The addition of social information showed minimal improvements in results.</a:t>
            </a:r>
          </a:p>
          <a:p>
            <a:pPr indent="-317500">
              <a:buSzPts val="1400"/>
              <a:buFont typeface="Barlow Semi Condensed"/>
              <a:buChar char="●"/>
            </a:pPr>
            <a:r>
              <a:rPr lang="en-US" sz="1050" b="1" dirty="0">
                <a:latin typeface="Work Sans Regular"/>
                <a:ea typeface="Work Sans Regular"/>
                <a:cs typeface="Work Sans Regular"/>
                <a:sym typeface="Work Sans Regular"/>
              </a:rPr>
              <a:t>Comparison with Literature: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Compared the models with those from literature on both the ETH-UCY and </a:t>
            </a:r>
            <a:r>
              <a:rPr lang="en-US" sz="1050" dirty="0" err="1">
                <a:latin typeface="Work Sans Regular"/>
                <a:ea typeface="Work Sans Regular"/>
                <a:cs typeface="Work Sans Regular"/>
                <a:sym typeface="Work Sans Regular"/>
              </a:rPr>
              <a:t>TrajNe</a:t>
            </a:r>
            <a:r>
              <a:rPr lang="en-US" sz="1050" dirty="0" err="1"/>
              <a:t>t</a:t>
            </a:r>
            <a:r>
              <a:rPr lang="en-US" sz="1050" dirty="0"/>
              <a:t> </a:t>
            </a:r>
            <a:r>
              <a:rPr lang="en-US" sz="1050" dirty="0">
                <a:latin typeface="Work Sans Regular"/>
                <a:ea typeface="Work Sans Regular"/>
                <a:cs typeface="Work Sans Regular"/>
                <a:sym typeface="Work Sans Regular"/>
              </a:rPr>
              <a:t>datasets, demonstrating competitive performance and highlighting the signiﬁcance of effective data augmentation techniques.</a:t>
            </a:r>
          </a:p>
        </p:txBody>
      </p:sp>
      <p:sp>
        <p:nvSpPr>
          <p:cNvPr id="6" name="Google Shape;154;p32">
            <a:extLst>
              <a:ext uri="{FF2B5EF4-FFF2-40B4-BE49-F238E27FC236}">
                <a16:creationId xmlns:a16="http://schemas.microsoft.com/office/drawing/2014/main" id="{4F323A5A-5247-552B-F736-A92D96690203}"/>
              </a:ext>
            </a:extLst>
          </p:cNvPr>
          <p:cNvSpPr txBox="1">
            <a:spLocks/>
          </p:cNvSpPr>
          <p:nvPr/>
        </p:nvSpPr>
        <p:spPr>
          <a:xfrm>
            <a:off x="590107" y="53995"/>
            <a:ext cx="5082947" cy="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latin typeface="Pacifico"/>
                <a:ea typeface="Pacifico"/>
                <a:cs typeface="Pacifico"/>
                <a:sym typeface="Pacifico"/>
              </a:rPr>
              <a:t>Results</a:t>
            </a:r>
          </a:p>
        </p:txBody>
      </p:sp>
      <p:grpSp>
        <p:nvGrpSpPr>
          <p:cNvPr id="7" name="Google Shape;1358;p72">
            <a:extLst>
              <a:ext uri="{FF2B5EF4-FFF2-40B4-BE49-F238E27FC236}">
                <a16:creationId xmlns:a16="http://schemas.microsoft.com/office/drawing/2014/main" id="{E617A302-9F19-BB12-B2E4-709CB61B0189}"/>
              </a:ext>
            </a:extLst>
          </p:cNvPr>
          <p:cNvGrpSpPr/>
          <p:nvPr/>
        </p:nvGrpSpPr>
        <p:grpSpPr>
          <a:xfrm>
            <a:off x="252793" y="243497"/>
            <a:ext cx="1875043" cy="564709"/>
            <a:chOff x="4411970" y="2726085"/>
            <a:chExt cx="643107" cy="193659"/>
          </a:xfrm>
        </p:grpSpPr>
        <p:sp>
          <p:nvSpPr>
            <p:cNvPr id="8" name="Google Shape;1359;p72">
              <a:extLst>
                <a:ext uri="{FF2B5EF4-FFF2-40B4-BE49-F238E27FC236}">
                  <a16:creationId xmlns:a16="http://schemas.microsoft.com/office/drawing/2014/main" id="{84394854-8DAC-509F-AD08-D690F701FB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0;p72">
              <a:extLst>
                <a:ext uri="{FF2B5EF4-FFF2-40B4-BE49-F238E27FC236}">
                  <a16:creationId xmlns:a16="http://schemas.microsoft.com/office/drawing/2014/main" id="{8664060A-2FA5-C6F9-284D-A69F7951BF7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72">
              <a:extLst>
                <a:ext uri="{FF2B5EF4-FFF2-40B4-BE49-F238E27FC236}">
                  <a16:creationId xmlns:a16="http://schemas.microsoft.com/office/drawing/2014/main" id="{6044C427-2054-5F27-76D1-EC8A5776AC6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96;p43">
            <a:extLst>
              <a:ext uri="{FF2B5EF4-FFF2-40B4-BE49-F238E27FC236}">
                <a16:creationId xmlns:a16="http://schemas.microsoft.com/office/drawing/2014/main" id="{395239EC-779B-2707-D335-69C348EBA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53" y="-44648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43">
            <a:extLst>
              <a:ext uri="{FF2B5EF4-FFF2-40B4-BE49-F238E27FC236}">
                <a16:creationId xmlns:a16="http://schemas.microsoft.com/office/drawing/2014/main" id="{877DAB00-7760-AA2A-1142-93471848F8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24" y="114673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8;p43">
            <a:extLst>
              <a:ext uri="{FF2B5EF4-FFF2-40B4-BE49-F238E27FC236}">
                <a16:creationId xmlns:a16="http://schemas.microsoft.com/office/drawing/2014/main" id="{251D3CB5-F004-BF9F-8E36-E9BB80096D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8247">
            <a:off x="5103844" y="485302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9;p43">
            <a:extLst>
              <a:ext uri="{FF2B5EF4-FFF2-40B4-BE49-F238E27FC236}">
                <a16:creationId xmlns:a16="http://schemas.microsoft.com/office/drawing/2014/main" id="{02B60DDB-F2E8-70B3-EF54-40BC042A38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6678" y="4786376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00;p43">
            <a:extLst>
              <a:ext uri="{FF2B5EF4-FFF2-40B4-BE49-F238E27FC236}">
                <a16:creationId xmlns:a16="http://schemas.microsoft.com/office/drawing/2014/main" id="{49A44B6B-99C5-CFF3-BA90-7530AB415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43101">
            <a:off x="-427893" y="222179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2;p43">
            <a:extLst>
              <a:ext uri="{FF2B5EF4-FFF2-40B4-BE49-F238E27FC236}">
                <a16:creationId xmlns:a16="http://schemas.microsoft.com/office/drawing/2014/main" id="{8F3B22C8-16A3-A7EA-05E7-5220AC17B2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298419">
            <a:off x="8561433" y="4591958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032FD4DA-2BA3-B0E6-4621-FD1FA147B226}"/>
              </a:ext>
            </a:extLst>
          </p:cNvPr>
          <p:cNvSpPr txBox="1">
            <a:spLocks/>
          </p:cNvSpPr>
          <p:nvPr/>
        </p:nvSpPr>
        <p:spPr>
          <a:xfrm flipH="1">
            <a:off x="252793" y="680261"/>
            <a:ext cx="610281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b="1" dirty="0"/>
              <a:t>Results and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7D338-B435-5CD1-D654-9C201D9E3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528" y="756068"/>
            <a:ext cx="3147365" cy="320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6C6CF-8AD6-90FF-B2CF-8E3CCF57A94E}"/>
              </a:ext>
            </a:extLst>
          </p:cNvPr>
          <p:cNvSpPr txBox="1"/>
          <p:nvPr/>
        </p:nvSpPr>
        <p:spPr>
          <a:xfrm>
            <a:off x="5830989" y="4082254"/>
            <a:ext cx="247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Prediction and actual path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6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811</Words>
  <Application>Microsoft Office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Barlow Semi Condensed</vt:lpstr>
      <vt:lpstr>Varela Round</vt:lpstr>
      <vt:lpstr>Arial</vt:lpstr>
      <vt:lpstr>Pacifico</vt:lpstr>
      <vt:lpstr>Work Sans Regular</vt:lpstr>
      <vt:lpstr>Righteous</vt:lpstr>
      <vt:lpstr>Fira Sans Extra Condensed Medium</vt:lpstr>
      <vt:lpstr>Nunito Light</vt:lpstr>
      <vt:lpstr>Neon Cyber Monday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dc:creator>Mubtasim Fuad</dc:creator>
  <cp:lastModifiedBy>Mubtasim Fuad</cp:lastModifiedBy>
  <cp:revision>3</cp:revision>
  <dcterms:modified xsi:type="dcterms:W3CDTF">2023-10-26T21:29:29Z</dcterms:modified>
</cp:coreProperties>
</file>