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yq8ujQRKZkd3UQYuNVINwFMS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4E9D32-7E9E-444E-8DC9-0846B3C0CA65}">
  <a:tblStyle styleId="{1F4E9D32-7E9E-444E-8DC9-0846B3C0CA6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3887391" y="987426"/>
            <a:ext cx="4629150" cy="4873625"/>
          </a:xfrm>
          <a:prstGeom prst="rect">
            <a:avLst/>
          </a:prstGeom>
          <a:noFill/>
          <a:ln>
            <a:noFill/>
          </a:ln>
        </p:spPr>
      </p:sp>
      <p:sp>
        <p:nvSpPr>
          <p:cNvPr id="68" name="Google Shape;68;p3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jp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3.pn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2.png"/><Relationship Id="rId10" Type="http://schemas.openxmlformats.org/officeDocument/2006/relationships/slide" Target="/ppt/slides/slide2.xml"/><Relationship Id="rId9" Type="http://schemas.openxmlformats.org/officeDocument/2006/relationships/slide" Target="/ppt/slides/slide1.xml"/><Relationship Id="rId5" Type="http://schemas.openxmlformats.org/officeDocument/2006/relationships/image" Target="../media/image27.jpg"/><Relationship Id="rId6" Type="http://schemas.openxmlformats.org/officeDocument/2006/relationships/image" Target="../media/image19.png"/><Relationship Id="rId7" Type="http://schemas.openxmlformats.org/officeDocument/2006/relationships/image" Target="../media/image3.png"/><Relationship Id="rId8" Type="http://schemas.openxmlformats.org/officeDocument/2006/relationships/slide" Target="/ppt/slid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3.jpg"/><Relationship Id="rId5" Type="http://schemas.openxmlformats.org/officeDocument/2006/relationships/image" Target="../media/image3.png"/><Relationship Id="rId6" Type="http://schemas.openxmlformats.org/officeDocument/2006/relationships/slide" Target="/ppt/slides/slide12.xml"/><Relationship Id="rId7" Type="http://schemas.openxmlformats.org/officeDocument/2006/relationships/slide" Target="/ppt/slides/slide1.xml"/><Relationship Id="rId8"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slide" Target="/ppt/slides/slide2.xml"/><Relationship Id="rId5" Type="http://schemas.openxmlformats.org/officeDocument/2006/relationships/image" Target="../media/image21.jpg"/><Relationship Id="rId6" Type="http://schemas.openxmlformats.org/officeDocument/2006/relationships/image" Target="../media/image3.png"/><Relationship Id="rId7" Type="http://schemas.openxmlformats.org/officeDocument/2006/relationships/slide" Target="/ppt/slides/slide12.xml"/><Relationship Id="rId8" Type="http://schemas.openxmlformats.org/officeDocument/2006/relationships/slide" Target="/ppt/slid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8.jpg"/><Relationship Id="rId5" Type="http://schemas.openxmlformats.org/officeDocument/2006/relationships/image" Target="../media/image30.png"/><Relationship Id="rId6" Type="http://schemas.openxmlformats.org/officeDocument/2006/relationships/slide" Target="/ppt/slides/slide12.xml"/><Relationship Id="rId7" Type="http://schemas.openxmlformats.org/officeDocument/2006/relationships/slide" Target="/ppt/slides/slide1.xml"/><Relationship Id="rId8"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1.jpg"/><Relationship Id="rId9" Type="http://schemas.openxmlformats.org/officeDocument/2006/relationships/slide" Target="/ppt/slides/slide2.xml"/><Relationship Id="rId5" Type="http://schemas.openxmlformats.org/officeDocument/2006/relationships/image" Target="../media/image35.png"/><Relationship Id="rId6" Type="http://schemas.openxmlformats.org/officeDocument/2006/relationships/image" Target="../media/image34.jpg"/><Relationship Id="rId7" Type="http://schemas.openxmlformats.org/officeDocument/2006/relationships/slide" Target="/ppt/slides/slide12.xml"/><Relationship Id="rId8" Type="http://schemas.openxmlformats.org/officeDocument/2006/relationships/slide" Target="/ppt/slid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jp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slide" Target="/ppt/slides/slide12.xml"/><Relationship Id="rId5" Type="http://schemas.openxmlformats.org/officeDocument/2006/relationships/slide" Target="/ppt/slides/slide1.xml"/><Relationship Id="rId6"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jpg"/><Relationship Id="rId11" Type="http://schemas.openxmlformats.org/officeDocument/2006/relationships/slide" Target="/ppt/slides/slide2.xml"/><Relationship Id="rId10" Type="http://schemas.openxmlformats.org/officeDocument/2006/relationships/slide" Target="/ppt/slides/slide1.xml"/><Relationship Id="rId9" Type="http://schemas.openxmlformats.org/officeDocument/2006/relationships/slide" Target="/ppt/slides/slide12.xml"/><Relationship Id="rId5" Type="http://schemas.openxmlformats.org/officeDocument/2006/relationships/image" Target="../media/image5.jp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jpg"/><Relationship Id="rId5" Type="http://schemas.openxmlformats.org/officeDocument/2006/relationships/slide" Target="/ppt/slides/slide12.xml"/><Relationship Id="rId6" Type="http://schemas.openxmlformats.org/officeDocument/2006/relationships/slide" Target="/ppt/slides/slide1.xml"/><Relationship Id="rId7"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32366" y="4727218"/>
            <a:ext cx="7787208" cy="9831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Ch 25 Productivity</a:t>
            </a:r>
            <a:endParaRPr/>
          </a:p>
        </p:txBody>
      </p:sp>
      <p:sp>
        <p:nvSpPr>
          <p:cNvPr id="89" name="Google Shape;89;p1"/>
          <p:cNvSpPr txBox="1"/>
          <p:nvPr>
            <p:ph idx="1" type="subTitle"/>
          </p:nvPr>
        </p:nvSpPr>
        <p:spPr>
          <a:xfrm>
            <a:off x="131788" y="5700038"/>
            <a:ext cx="6461760" cy="1066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lang="en-GB"/>
              <a:t>WJEC/Eduqas Business A Level </a:t>
            </a:r>
            <a:endParaRPr/>
          </a:p>
          <a:p>
            <a:pPr indent="0" lvl="0" marL="0" rtl="0" algn="ctr">
              <a:lnSpc>
                <a:spcPct val="90000"/>
              </a:lnSpc>
              <a:spcBef>
                <a:spcPts val="1000"/>
              </a:spcBef>
              <a:spcAft>
                <a:spcPts val="0"/>
              </a:spcAft>
              <a:buClr>
                <a:schemeClr val="dk1"/>
              </a:buClr>
              <a:buSzPct val="100000"/>
              <a:buNone/>
            </a:pPr>
            <a:r>
              <a:rPr lang="en-GB"/>
              <a:t>Component One:</a:t>
            </a:r>
            <a:endParaRPr/>
          </a:p>
          <a:p>
            <a:pPr indent="0" lvl="0" marL="0" rtl="0" algn="ctr">
              <a:lnSpc>
                <a:spcPct val="90000"/>
              </a:lnSpc>
              <a:spcBef>
                <a:spcPts val="1000"/>
              </a:spcBef>
              <a:spcAft>
                <a:spcPts val="0"/>
              </a:spcAft>
              <a:buClr>
                <a:schemeClr val="dk1"/>
              </a:buClr>
              <a:buSzPct val="100000"/>
              <a:buNone/>
            </a:pPr>
            <a:r>
              <a:rPr lang="en-GB"/>
              <a:t>Business Functions</a:t>
            </a:r>
            <a:endParaRPr/>
          </a:p>
        </p:txBody>
      </p:sp>
      <p:sp>
        <p:nvSpPr>
          <p:cNvPr descr="Image result for market segmentation" id="90" name="Google Shape;90;p1"/>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what is a market" id="91" name="Google Shape;91;p1"/>
          <p:cNvSpPr/>
          <p:nvPr/>
        </p:nvSpPr>
        <p:spPr>
          <a:xfrm>
            <a:off x="152400"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pricing" id="92" name="Google Shape;9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5781312" y="5218787"/>
            <a:ext cx="2588790" cy="1563757"/>
          </a:xfrm>
          <a:prstGeom prst="rect">
            <a:avLst/>
          </a:prstGeom>
          <a:noFill/>
          <a:ln>
            <a:noFill/>
          </a:ln>
        </p:spPr>
      </p:pic>
      <p:sp>
        <p:nvSpPr>
          <p:cNvPr descr="Image result for research and development" id="94" name="Google Shape;94;p1"/>
          <p:cNvSpPr/>
          <p:nvPr/>
        </p:nvSpPr>
        <p:spPr>
          <a:xfrm>
            <a:off x="304800"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 name="Google Shape;95;p1"/>
          <p:cNvPicPr preferRelativeResize="0"/>
          <p:nvPr/>
        </p:nvPicPr>
        <p:blipFill rotWithShape="1">
          <a:blip r:embed="rId4">
            <a:alphaModFix/>
          </a:blip>
          <a:srcRect b="0" l="0" r="0" t="0"/>
          <a:stretch/>
        </p:blipFill>
        <p:spPr>
          <a:xfrm>
            <a:off x="1619672" y="620688"/>
            <a:ext cx="5472608" cy="2736304"/>
          </a:xfrm>
          <a:prstGeom prst="rect">
            <a:avLst/>
          </a:prstGeom>
          <a:noFill/>
          <a:ln>
            <a:noFill/>
          </a:ln>
        </p:spPr>
      </p:pic>
      <p:grpSp>
        <p:nvGrpSpPr>
          <p:cNvPr id="96" name="Google Shape;96;p1"/>
          <p:cNvGrpSpPr/>
          <p:nvPr/>
        </p:nvGrpSpPr>
        <p:grpSpPr>
          <a:xfrm>
            <a:off x="7265703" y="-5508982"/>
            <a:ext cx="1775732" cy="6525344"/>
            <a:chOff x="7368268" y="0"/>
            <a:chExt cx="1775732" cy="6525344"/>
          </a:xfrm>
        </p:grpSpPr>
        <p:sp>
          <p:nvSpPr>
            <p:cNvPr id="97" name="Google Shape;97;p1"/>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99" name="Google Shape;99;p1"/>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100" name="Google Shape;100;p1"/>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101" name="Google Shape;101;p1"/>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102" name="Google Shape;102;p1"/>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103" name="Google Shape;103;p1"/>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104" name="Google Shape;104;p1"/>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105" name="Google Shape;105;p1"/>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106" name="Google Shape;106;p1"/>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107" name="Google Shape;107;p1"/>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108" name="Google Shape;108;p1"/>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109" name="Google Shape;109;p1"/>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110" name="Google Shape;110;p1"/>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111" name="Google Shape;111;p1"/>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112" name="Google Shape;112;p1"/>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113" name="Google Shape;113;p1"/>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114" name="Google Shape;114;p1"/>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115" name="Google Shape;115;p1"/>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116" name="Google Shape;116;p1"/>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117" name="Google Shape;117;p1"/>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118" name="Google Shape;118;p1"/>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119" name="Google Shape;119;p1">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120" name="Google Shape;120;p1"/>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121" name="Google Shape;121;p1"/>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122" name="Google Shape;122;p1"/>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123" name="Google Shape;123;p1"/>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124" name="Google Shape;124;p1"/>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125" name="Google Shape;125;p1"/>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126" name="Google Shape;126;p1">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0"/>
          <p:cNvSpPr txBox="1"/>
          <p:nvPr>
            <p:ph type="title"/>
          </p:nvPr>
        </p:nvSpPr>
        <p:spPr>
          <a:xfrm>
            <a:off x="312138" y="141478"/>
            <a:ext cx="7620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Capital Equipment</a:t>
            </a:r>
            <a:endParaRPr/>
          </a:p>
        </p:txBody>
      </p:sp>
      <p:sp>
        <p:nvSpPr>
          <p:cNvPr id="470" name="Google Shape;470;p10"/>
          <p:cNvSpPr txBox="1"/>
          <p:nvPr>
            <p:ph idx="1" type="body"/>
          </p:nvPr>
        </p:nvSpPr>
        <p:spPr>
          <a:xfrm>
            <a:off x="26387" y="1472561"/>
            <a:ext cx="4329589" cy="480060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GB">
                <a:latin typeface="Arial"/>
                <a:ea typeface="Arial"/>
                <a:cs typeface="Arial"/>
                <a:sym typeface="Arial"/>
              </a:rPr>
              <a:t>Human capital on its own is only capable of working so hard and producing a </a:t>
            </a:r>
            <a:r>
              <a:rPr b="1" lang="en-GB">
                <a:solidFill>
                  <a:srgbClr val="FF0000"/>
                </a:solidFill>
                <a:latin typeface="Arial"/>
                <a:ea typeface="Arial"/>
                <a:cs typeface="Arial"/>
                <a:sym typeface="Arial"/>
              </a:rPr>
              <a:t>limited number </a:t>
            </a:r>
            <a:r>
              <a:rPr lang="en-GB">
                <a:latin typeface="Arial"/>
                <a:ea typeface="Arial"/>
                <a:cs typeface="Arial"/>
                <a:sym typeface="Arial"/>
              </a:rPr>
              <a:t>of units in a given time.</a:t>
            </a:r>
            <a:endParaRPr/>
          </a:p>
          <a:p>
            <a:pPr indent="-104140" lvl="0" marL="2286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Char char="•"/>
            </a:pPr>
            <a:r>
              <a:rPr lang="en-GB">
                <a:latin typeface="Arial"/>
                <a:ea typeface="Arial"/>
                <a:cs typeface="Arial"/>
                <a:sym typeface="Arial"/>
              </a:rPr>
              <a:t>Investment in capital equipment provides the means of producing </a:t>
            </a:r>
            <a:r>
              <a:rPr b="1" lang="en-GB">
                <a:solidFill>
                  <a:srgbClr val="FF0000"/>
                </a:solidFill>
                <a:latin typeface="Arial"/>
                <a:ea typeface="Arial"/>
                <a:cs typeface="Arial"/>
                <a:sym typeface="Arial"/>
              </a:rPr>
              <a:t>more units</a:t>
            </a:r>
            <a:r>
              <a:rPr lang="en-GB">
                <a:latin typeface="Arial"/>
                <a:ea typeface="Arial"/>
                <a:cs typeface="Arial"/>
                <a:sym typeface="Arial"/>
              </a:rPr>
              <a:t>, </a:t>
            </a:r>
            <a:r>
              <a:rPr b="1" lang="en-GB">
                <a:solidFill>
                  <a:srgbClr val="FF0000"/>
                </a:solidFill>
                <a:latin typeface="Arial"/>
                <a:ea typeface="Arial"/>
                <a:cs typeface="Arial"/>
                <a:sym typeface="Arial"/>
              </a:rPr>
              <a:t>efficiently and relatively cheaply</a:t>
            </a:r>
            <a:r>
              <a:rPr lang="en-GB">
                <a:latin typeface="Arial"/>
                <a:ea typeface="Arial"/>
                <a:cs typeface="Arial"/>
                <a:sym typeface="Arial"/>
              </a:rPr>
              <a:t>.</a:t>
            </a:r>
            <a:endParaRPr/>
          </a:p>
          <a:p>
            <a:pPr indent="-104140" lvl="0" marL="2286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Char char="•"/>
            </a:pPr>
            <a:r>
              <a:rPr lang="en-GB">
                <a:latin typeface="Arial"/>
                <a:ea typeface="Arial"/>
                <a:cs typeface="Arial"/>
                <a:sym typeface="Arial"/>
              </a:rPr>
              <a:t>Capital equipment </a:t>
            </a:r>
            <a:r>
              <a:rPr b="1" lang="en-GB">
                <a:solidFill>
                  <a:srgbClr val="FF0000"/>
                </a:solidFill>
                <a:latin typeface="Arial"/>
                <a:ea typeface="Arial"/>
                <a:cs typeface="Arial"/>
                <a:sym typeface="Arial"/>
              </a:rPr>
              <a:t>can support human capital </a:t>
            </a:r>
            <a:r>
              <a:rPr lang="en-GB">
                <a:latin typeface="Arial"/>
                <a:ea typeface="Arial"/>
                <a:cs typeface="Arial"/>
                <a:sym typeface="Arial"/>
              </a:rPr>
              <a:t>(even in job production systems) e.g. the use of power snips to cut metal faster does not detract from a firm’s claim of ‘man made’.</a:t>
            </a:r>
            <a:endParaRPr/>
          </a:p>
        </p:txBody>
      </p:sp>
      <p:sp>
        <p:nvSpPr>
          <p:cNvPr descr="Image result for lettuce and cucumber" id="471" name="Google Shape;471;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quality standard on marketing" id="472" name="Google Shape;472;p10"/>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3" name="Google Shape;473;p10"/>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sp>
        <p:nvSpPr>
          <p:cNvPr descr="Image result for RFID" id="474" name="Google Shape;474;p10"/>
          <p:cNvSpPr/>
          <p:nvPr/>
        </p:nvSpPr>
        <p:spPr>
          <a:xfrm>
            <a:off x="152400"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automation" id="475" name="Google Shape;475;p10"/>
          <p:cNvSpPr/>
          <p:nvPr/>
        </p:nvSpPr>
        <p:spPr>
          <a:xfrm>
            <a:off x="304800"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6" name="Google Shape;476;p10"/>
          <p:cNvPicPr preferRelativeResize="0"/>
          <p:nvPr/>
        </p:nvPicPr>
        <p:blipFill rotWithShape="1">
          <a:blip r:embed="rId4">
            <a:alphaModFix/>
          </a:blip>
          <a:srcRect b="0" l="0" r="0" t="0"/>
          <a:stretch/>
        </p:blipFill>
        <p:spPr>
          <a:xfrm>
            <a:off x="4427984" y="2446870"/>
            <a:ext cx="3709666" cy="2251985"/>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grpSp>
        <p:nvGrpSpPr>
          <p:cNvPr id="477" name="Google Shape;477;p10"/>
          <p:cNvGrpSpPr/>
          <p:nvPr/>
        </p:nvGrpSpPr>
        <p:grpSpPr>
          <a:xfrm>
            <a:off x="7265703" y="-5508982"/>
            <a:ext cx="1775732" cy="6525344"/>
            <a:chOff x="7368268" y="0"/>
            <a:chExt cx="1775732" cy="6525344"/>
          </a:xfrm>
        </p:grpSpPr>
        <p:sp>
          <p:nvSpPr>
            <p:cNvPr id="478" name="Google Shape;478;p10"/>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10">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480" name="Google Shape;480;p10"/>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481" name="Google Shape;481;p10"/>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482" name="Google Shape;482;p10"/>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483" name="Google Shape;483;p10"/>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484" name="Google Shape;484;p10"/>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485" name="Google Shape;485;p10"/>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486" name="Google Shape;486;p10"/>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487" name="Google Shape;487;p10"/>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488" name="Google Shape;488;p10"/>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489" name="Google Shape;489;p10"/>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490" name="Google Shape;490;p10"/>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491" name="Google Shape;491;p10"/>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492" name="Google Shape;492;p10"/>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493" name="Google Shape;493;p10"/>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494" name="Google Shape;494;p10"/>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495" name="Google Shape;495;p10"/>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496" name="Google Shape;496;p10"/>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497" name="Google Shape;497;p10"/>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498" name="Google Shape;498;p10"/>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499" name="Google Shape;499;p10"/>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500" name="Google Shape;500;p10">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501" name="Google Shape;501;p10"/>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502" name="Google Shape;502;p10"/>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503" name="Google Shape;503;p10"/>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504" name="Google Shape;504;p10"/>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505" name="Google Shape;505;p10"/>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506" name="Google Shape;506;p10"/>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507" name="Google Shape;507;p10">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1"/>
          <p:cNvSpPr txBox="1"/>
          <p:nvPr>
            <p:ph type="title"/>
          </p:nvPr>
        </p:nvSpPr>
        <p:spPr>
          <a:xfrm>
            <a:off x="304800" y="122094"/>
            <a:ext cx="7620000" cy="7866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Financial Incentives</a:t>
            </a:r>
            <a:endParaRPr/>
          </a:p>
        </p:txBody>
      </p:sp>
      <p:sp>
        <p:nvSpPr>
          <p:cNvPr descr="Image result for man pushing" id="513" name="Google Shape;513;p11"/>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pulling" id="514" name="Google Shape;514;p11"/>
          <p:cNvSpPr/>
          <p:nvPr/>
        </p:nvSpPr>
        <p:spPr>
          <a:xfrm>
            <a:off x="152400"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11"/>
          <p:cNvSpPr/>
          <p:nvPr/>
        </p:nvSpPr>
        <p:spPr>
          <a:xfrm>
            <a:off x="152400" y="1196752"/>
            <a:ext cx="8077200" cy="3139321"/>
          </a:xfrm>
          <a:prstGeom prst="rect">
            <a:avLst/>
          </a:prstGeom>
          <a:noFill/>
          <a:ln>
            <a:noFill/>
          </a:ln>
        </p:spPr>
        <p:txBody>
          <a:bodyPr anchorCtr="0" anchor="t" bIns="45700" lIns="91425" spcFirstLastPara="1" rIns="91425" wrap="square" tIns="45700">
            <a:spAutoFit/>
          </a:bodyPr>
          <a:lstStyle/>
          <a:p>
            <a:pPr indent="0" lvl="0" marL="114300" marR="0" rtl="0" algn="l">
              <a:spcBef>
                <a:spcPts val="0"/>
              </a:spcBef>
              <a:spcAft>
                <a:spcPts val="0"/>
              </a:spcAft>
              <a:buClr>
                <a:schemeClr val="dk1"/>
              </a:buClr>
              <a:buSzPts val="2200"/>
              <a:buFont typeface="Arial"/>
              <a:buNone/>
            </a:pPr>
            <a:r>
              <a:rPr lang="en-GB" sz="2200">
                <a:solidFill>
                  <a:schemeClr val="dk1"/>
                </a:solidFill>
                <a:latin typeface="Arial"/>
                <a:ea typeface="Arial"/>
                <a:cs typeface="Arial"/>
                <a:sym typeface="Arial"/>
              </a:rPr>
              <a:t>Providing direct financial incentives can encourage employees to </a:t>
            </a:r>
            <a:r>
              <a:rPr b="1" lang="en-GB" sz="2200">
                <a:solidFill>
                  <a:srgbClr val="FF0000"/>
                </a:solidFill>
                <a:latin typeface="Arial"/>
                <a:ea typeface="Arial"/>
                <a:cs typeface="Arial"/>
                <a:sym typeface="Arial"/>
              </a:rPr>
              <a:t>increase their output</a:t>
            </a:r>
            <a:r>
              <a:rPr lang="en-GB" sz="2200">
                <a:solidFill>
                  <a:schemeClr val="dk1"/>
                </a:solidFill>
                <a:latin typeface="Arial"/>
                <a:ea typeface="Arial"/>
                <a:cs typeface="Arial"/>
                <a:sym typeface="Arial"/>
              </a:rPr>
              <a:t>.</a:t>
            </a:r>
            <a:endParaRPr/>
          </a:p>
          <a:p>
            <a:pPr indent="0" lvl="0" marL="11430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114300" marR="0" rtl="0" algn="l">
              <a:spcBef>
                <a:spcPts val="0"/>
              </a:spcBef>
              <a:spcAft>
                <a:spcPts val="0"/>
              </a:spcAft>
              <a:buClr>
                <a:schemeClr val="dk1"/>
              </a:buClr>
              <a:buSzPts val="2200"/>
              <a:buFont typeface="Arial"/>
              <a:buNone/>
            </a:pPr>
            <a:r>
              <a:rPr lang="en-GB" sz="2200">
                <a:solidFill>
                  <a:schemeClr val="dk1"/>
                </a:solidFill>
                <a:latin typeface="Arial"/>
                <a:ea typeface="Arial"/>
                <a:cs typeface="Arial"/>
                <a:sym typeface="Arial"/>
              </a:rPr>
              <a:t>However, the benefits of an increased level of output can be easily cancelled out by a loss of quality as </a:t>
            </a:r>
            <a:r>
              <a:rPr b="1" lang="en-GB" sz="2200">
                <a:solidFill>
                  <a:srgbClr val="FF0000"/>
                </a:solidFill>
                <a:latin typeface="Arial"/>
                <a:ea typeface="Arial"/>
                <a:cs typeface="Arial"/>
                <a:sym typeface="Arial"/>
              </a:rPr>
              <a:t>work is rushed</a:t>
            </a:r>
            <a:r>
              <a:rPr lang="en-GB" sz="2200">
                <a:solidFill>
                  <a:schemeClr val="dk1"/>
                </a:solidFill>
                <a:latin typeface="Arial"/>
                <a:ea typeface="Arial"/>
                <a:cs typeface="Arial"/>
                <a:sym typeface="Arial"/>
              </a:rPr>
              <a:t>.</a:t>
            </a:r>
            <a:endParaRPr/>
          </a:p>
          <a:p>
            <a:pPr indent="0" lvl="0" marL="11430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114300" marR="0" rtl="0" algn="l">
              <a:spcBef>
                <a:spcPts val="0"/>
              </a:spcBef>
              <a:spcAft>
                <a:spcPts val="0"/>
              </a:spcAft>
              <a:buClr>
                <a:schemeClr val="dk1"/>
              </a:buClr>
              <a:buSzPts val="2200"/>
              <a:buFont typeface="Arial"/>
              <a:buNone/>
            </a:pPr>
            <a:r>
              <a:rPr lang="en-GB" sz="2200">
                <a:solidFill>
                  <a:schemeClr val="dk1"/>
                </a:solidFill>
                <a:latin typeface="Arial"/>
                <a:ea typeface="Arial"/>
                <a:cs typeface="Arial"/>
                <a:sym typeface="Arial"/>
              </a:rPr>
              <a:t>To be effective, financial incentives need to be linked to quality as well as quantity.</a:t>
            </a:r>
            <a:endParaRPr/>
          </a:p>
          <a:p>
            <a:pPr indent="0" lvl="0" marL="11430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p:txBody>
      </p:sp>
      <p:pic>
        <p:nvPicPr>
          <p:cNvPr id="516" name="Google Shape;516;p11"/>
          <p:cNvPicPr preferRelativeResize="0"/>
          <p:nvPr/>
        </p:nvPicPr>
        <p:blipFill rotWithShape="1">
          <a:blip r:embed="rId3">
            <a:alphaModFix/>
          </a:blip>
          <a:srcRect b="0" l="0" r="0" t="0"/>
          <a:stretch/>
        </p:blipFill>
        <p:spPr>
          <a:xfrm>
            <a:off x="457200" y="3775273"/>
            <a:ext cx="7620000" cy="2085975"/>
          </a:xfrm>
          <a:prstGeom prst="rect">
            <a:avLst/>
          </a:prstGeom>
          <a:noFill/>
          <a:ln>
            <a:noFill/>
          </a:ln>
        </p:spPr>
      </p:pic>
      <p:pic>
        <p:nvPicPr>
          <p:cNvPr id="517" name="Google Shape;517;p11"/>
          <p:cNvPicPr preferRelativeResize="0"/>
          <p:nvPr/>
        </p:nvPicPr>
        <p:blipFill rotWithShape="1">
          <a:blip r:embed="rId4">
            <a:alphaModFix/>
          </a:blip>
          <a:srcRect b="0" l="0" r="0" t="0"/>
          <a:stretch/>
        </p:blipFill>
        <p:spPr>
          <a:xfrm>
            <a:off x="6771328" y="5861248"/>
            <a:ext cx="1617881" cy="977280"/>
          </a:xfrm>
          <a:prstGeom prst="rect">
            <a:avLst/>
          </a:prstGeom>
          <a:noFill/>
          <a:ln>
            <a:noFill/>
          </a:ln>
        </p:spPr>
      </p:pic>
      <p:grpSp>
        <p:nvGrpSpPr>
          <p:cNvPr id="518" name="Google Shape;518;p11"/>
          <p:cNvGrpSpPr/>
          <p:nvPr/>
        </p:nvGrpSpPr>
        <p:grpSpPr>
          <a:xfrm>
            <a:off x="7265703" y="-5508982"/>
            <a:ext cx="1775732" cy="6525344"/>
            <a:chOff x="7368268" y="0"/>
            <a:chExt cx="1775732" cy="6525344"/>
          </a:xfrm>
        </p:grpSpPr>
        <p:sp>
          <p:nvSpPr>
            <p:cNvPr id="519" name="Google Shape;519;p11"/>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11">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521" name="Google Shape;521;p11"/>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522" name="Google Shape;522;p11"/>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523" name="Google Shape;523;p11"/>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524" name="Google Shape;524;p11"/>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525" name="Google Shape;525;p11"/>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526" name="Google Shape;526;p11"/>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527" name="Google Shape;527;p11"/>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528" name="Google Shape;528;p11"/>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529" name="Google Shape;529;p11"/>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530" name="Google Shape;530;p11"/>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531" name="Google Shape;531;p11"/>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532" name="Google Shape;532;p11"/>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533" name="Google Shape;533;p11"/>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534" name="Google Shape;534;p11"/>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535" name="Google Shape;535;p11"/>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536" name="Google Shape;536;p11"/>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537" name="Google Shape;537;p11"/>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538" name="Google Shape;538;p11"/>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539" name="Google Shape;539;p11"/>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540" name="Google Shape;540;p11"/>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541" name="Google Shape;541;p11">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542" name="Google Shape;542;p11"/>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543" name="Google Shape;543;p11"/>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544" name="Google Shape;544;p11"/>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545" name="Google Shape;545;p11"/>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546" name="Google Shape;546;p11"/>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547" name="Google Shape;547;p11"/>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548" name="Google Shape;548;p11">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Optimise Facilities</a:t>
            </a:r>
            <a:endParaRPr/>
          </a:p>
        </p:txBody>
      </p:sp>
      <p:sp>
        <p:nvSpPr>
          <p:cNvPr id="554" name="Google Shape;554;p12"/>
          <p:cNvSpPr txBox="1"/>
          <p:nvPr>
            <p:ph idx="1" type="body"/>
          </p:nvPr>
        </p:nvSpPr>
        <p:spPr>
          <a:xfrm>
            <a:off x="323528" y="1556792"/>
            <a:ext cx="375476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latin typeface="Arial"/>
                <a:ea typeface="Arial"/>
                <a:cs typeface="Arial"/>
                <a:sym typeface="Arial"/>
              </a:rPr>
              <a:t>The introduction of </a:t>
            </a:r>
            <a:r>
              <a:rPr b="1" lang="en-GB" sz="2000">
                <a:solidFill>
                  <a:srgbClr val="FF0000"/>
                </a:solidFill>
                <a:latin typeface="Arial"/>
                <a:ea typeface="Arial"/>
                <a:cs typeface="Arial"/>
                <a:sym typeface="Arial"/>
              </a:rPr>
              <a:t>lean production </a:t>
            </a:r>
            <a:r>
              <a:rPr lang="en-GB" sz="2000">
                <a:latin typeface="Arial"/>
                <a:ea typeface="Arial"/>
                <a:cs typeface="Arial"/>
                <a:sym typeface="Arial"/>
              </a:rPr>
              <a:t>can improve labour productivity levels through the elimination of waste.</a:t>
            </a:r>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lang="en-GB" sz="2000">
                <a:latin typeface="Arial"/>
                <a:ea typeface="Arial"/>
                <a:cs typeface="Arial"/>
                <a:sym typeface="Arial"/>
              </a:rPr>
              <a:t>A workplace can also be better organised in order to optimise production and productivity levels e.g. </a:t>
            </a:r>
            <a:r>
              <a:rPr b="1" lang="en-GB" sz="2000">
                <a:solidFill>
                  <a:srgbClr val="FF0000"/>
                </a:solidFill>
                <a:latin typeface="Arial"/>
                <a:ea typeface="Arial"/>
                <a:cs typeface="Arial"/>
                <a:sym typeface="Arial"/>
              </a:rPr>
              <a:t>cell production</a:t>
            </a:r>
            <a:r>
              <a:rPr lang="en-GB" sz="2000">
                <a:latin typeface="Arial"/>
                <a:ea typeface="Arial"/>
                <a:cs typeface="Arial"/>
                <a:sym typeface="Arial"/>
              </a:rPr>
              <a:t> or the increased use of </a:t>
            </a:r>
            <a:r>
              <a:rPr b="1" lang="en-GB" sz="2000">
                <a:solidFill>
                  <a:srgbClr val="FF0000"/>
                </a:solidFill>
                <a:latin typeface="Arial"/>
                <a:ea typeface="Arial"/>
                <a:cs typeface="Arial"/>
                <a:sym typeface="Arial"/>
              </a:rPr>
              <a:t>automation</a:t>
            </a:r>
            <a:r>
              <a:rPr lang="en-GB" sz="2000">
                <a:latin typeface="Arial"/>
                <a:ea typeface="Arial"/>
                <a:cs typeface="Arial"/>
                <a:sym typeface="Arial"/>
              </a:rPr>
              <a:t>.</a:t>
            </a:r>
            <a:endParaRPr/>
          </a:p>
        </p:txBody>
      </p:sp>
      <p:pic>
        <p:nvPicPr>
          <p:cNvPr id="555" name="Google Shape;555;p12"/>
          <p:cNvPicPr preferRelativeResize="0"/>
          <p:nvPr/>
        </p:nvPicPr>
        <p:blipFill rotWithShape="1">
          <a:blip r:embed="rId3">
            <a:alphaModFix/>
          </a:blip>
          <a:srcRect b="0" l="0" r="0" t="0"/>
          <a:stretch/>
        </p:blipFill>
        <p:spPr>
          <a:xfrm>
            <a:off x="4337911" y="2348880"/>
            <a:ext cx="3763178" cy="2378576"/>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pic>
        <p:nvPicPr>
          <p:cNvPr id="556" name="Google Shape;556;p12"/>
          <p:cNvPicPr preferRelativeResize="0"/>
          <p:nvPr/>
        </p:nvPicPr>
        <p:blipFill rotWithShape="1">
          <a:blip r:embed="rId4">
            <a:alphaModFix/>
          </a:blip>
          <a:srcRect b="0" l="0" r="0" t="0"/>
          <a:stretch/>
        </p:blipFill>
        <p:spPr>
          <a:xfrm>
            <a:off x="6771328" y="5861248"/>
            <a:ext cx="1617881" cy="977280"/>
          </a:xfrm>
          <a:prstGeom prst="rect">
            <a:avLst/>
          </a:prstGeom>
          <a:noFill/>
          <a:ln>
            <a:noFill/>
          </a:ln>
        </p:spPr>
      </p:pic>
      <p:grpSp>
        <p:nvGrpSpPr>
          <p:cNvPr id="557" name="Google Shape;557;p12"/>
          <p:cNvGrpSpPr/>
          <p:nvPr/>
        </p:nvGrpSpPr>
        <p:grpSpPr>
          <a:xfrm>
            <a:off x="7265703" y="-5508982"/>
            <a:ext cx="1775732" cy="6525344"/>
            <a:chOff x="7368268" y="0"/>
            <a:chExt cx="1775732" cy="6525344"/>
          </a:xfrm>
        </p:grpSpPr>
        <p:sp>
          <p:nvSpPr>
            <p:cNvPr id="558" name="Google Shape;558;p12"/>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12">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560" name="Google Shape;560;p12"/>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561" name="Google Shape;561;p12"/>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562" name="Google Shape;562;p12"/>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563" name="Google Shape;563;p12"/>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564" name="Google Shape;564;p12"/>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565" name="Google Shape;565;p12"/>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566" name="Google Shape;566;p12"/>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567" name="Google Shape;567;p12"/>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568" name="Google Shape;568;p12"/>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569" name="Google Shape;569;p12"/>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570" name="Google Shape;570;p12"/>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571" name="Google Shape;571;p12"/>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572" name="Google Shape;572;p12"/>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573" name="Google Shape;573;p12"/>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574" name="Google Shape;574;p12"/>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575" name="Google Shape;575;p12"/>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576" name="Google Shape;576;p12"/>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577" name="Google Shape;577;p12"/>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578" name="Google Shape;578;p12"/>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579" name="Google Shape;579;p12"/>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580" name="Google Shape;580;p12">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581" name="Google Shape;581;p12"/>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582" name="Google Shape;582;p12"/>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583" name="Google Shape;583;p12"/>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584" name="Google Shape;584;p12"/>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585" name="Google Shape;585;p12"/>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586" name="Google Shape;586;p12"/>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587" name="Google Shape;587;p12">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3"/>
          <p:cNvSpPr txBox="1"/>
          <p:nvPr>
            <p:ph type="title"/>
          </p:nvPr>
        </p:nvSpPr>
        <p:spPr>
          <a:xfrm>
            <a:off x="179512" y="260648"/>
            <a:ext cx="7995948" cy="7780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Adverse Impacts on </a:t>
            </a:r>
            <a:br>
              <a:rPr lang="en-GB"/>
            </a:br>
            <a:r>
              <a:rPr lang="en-GB"/>
              <a:t>Productivity</a:t>
            </a:r>
            <a:endParaRPr/>
          </a:p>
        </p:txBody>
      </p:sp>
      <p:grpSp>
        <p:nvGrpSpPr>
          <p:cNvPr id="594" name="Google Shape;594;p13"/>
          <p:cNvGrpSpPr/>
          <p:nvPr/>
        </p:nvGrpSpPr>
        <p:grpSpPr>
          <a:xfrm>
            <a:off x="1907693" y="1463571"/>
            <a:ext cx="4749580" cy="5300988"/>
            <a:chOff x="1907693" y="49805"/>
            <a:chExt cx="4749580" cy="5300988"/>
          </a:xfrm>
        </p:grpSpPr>
        <p:sp>
          <p:nvSpPr>
            <p:cNvPr id="595" name="Google Shape;595;p13"/>
            <p:cNvSpPr/>
            <p:nvPr/>
          </p:nvSpPr>
          <p:spPr>
            <a:xfrm>
              <a:off x="1924947" y="49805"/>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txBox="1"/>
            <p:nvPr/>
          </p:nvSpPr>
          <p:spPr>
            <a:xfrm>
              <a:off x="1924947" y="49805"/>
              <a:ext cx="2155345"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Staff Tiredness</a:t>
              </a:r>
              <a:endParaRPr/>
            </a:p>
          </p:txBody>
        </p:sp>
        <p:sp>
          <p:nvSpPr>
            <p:cNvPr id="597" name="Google Shape;597;p13"/>
            <p:cNvSpPr/>
            <p:nvPr/>
          </p:nvSpPr>
          <p:spPr>
            <a:xfrm>
              <a:off x="1924947" y="437187"/>
              <a:ext cx="2155345" cy="2155345"/>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4308130" y="49805"/>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txBox="1"/>
            <p:nvPr/>
          </p:nvSpPr>
          <p:spPr>
            <a:xfrm>
              <a:off x="4308130" y="49805"/>
              <a:ext cx="2155345"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High Accident Rates</a:t>
              </a:r>
              <a:endParaRPr/>
            </a:p>
          </p:txBody>
        </p:sp>
        <p:sp>
          <p:nvSpPr>
            <p:cNvPr id="600" name="Google Shape;600;p13"/>
            <p:cNvSpPr/>
            <p:nvPr/>
          </p:nvSpPr>
          <p:spPr>
            <a:xfrm>
              <a:off x="4308130" y="437187"/>
              <a:ext cx="2155345" cy="2155345"/>
            </a:xfrm>
            <a:prstGeom prst="rect">
              <a:avLst/>
            </a:prstGeom>
            <a:blipFill rotWithShape="1">
              <a:blip r:embed="rId4">
                <a:alphaModFix/>
              </a:blip>
              <a:stretch>
                <a:fillRect b="0" l="0" r="1119"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1907693" y="2808312"/>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txBox="1"/>
            <p:nvPr/>
          </p:nvSpPr>
          <p:spPr>
            <a:xfrm>
              <a:off x="1907693" y="2808312"/>
              <a:ext cx="2155345"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Limited Staff Skills</a:t>
              </a:r>
              <a:endParaRPr/>
            </a:p>
          </p:txBody>
        </p:sp>
        <p:sp>
          <p:nvSpPr>
            <p:cNvPr id="603" name="Google Shape;603;p13"/>
            <p:cNvSpPr/>
            <p:nvPr/>
          </p:nvSpPr>
          <p:spPr>
            <a:xfrm>
              <a:off x="1907693" y="3168355"/>
              <a:ext cx="2155345" cy="2155345"/>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4114332" y="2808067"/>
              <a:ext cx="2542941"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txBox="1"/>
            <p:nvPr/>
          </p:nvSpPr>
          <p:spPr>
            <a:xfrm>
              <a:off x="4114332" y="2808067"/>
              <a:ext cx="2542941"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Poor Supervision</a:t>
              </a:r>
              <a:endParaRPr/>
            </a:p>
          </p:txBody>
        </p:sp>
        <p:sp>
          <p:nvSpPr>
            <p:cNvPr id="606" name="Google Shape;606;p13"/>
            <p:cNvSpPr/>
            <p:nvPr/>
          </p:nvSpPr>
          <p:spPr>
            <a:xfrm>
              <a:off x="4308130" y="3195448"/>
              <a:ext cx="2155345" cy="2155345"/>
            </a:xfrm>
            <a:prstGeom prst="rect">
              <a:avLst/>
            </a:prstGeom>
            <a:blipFill rotWithShape="1">
              <a:blip r:embed="rId6">
                <a:alphaModFix/>
              </a:blip>
              <a:stretch>
                <a:fillRect b="0" l="-3999" r="-3999"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7" name="Google Shape;607;p13"/>
          <p:cNvPicPr preferRelativeResize="0"/>
          <p:nvPr/>
        </p:nvPicPr>
        <p:blipFill rotWithShape="1">
          <a:blip r:embed="rId7">
            <a:alphaModFix/>
          </a:blip>
          <a:srcRect b="0" l="0" r="0" t="0"/>
          <a:stretch/>
        </p:blipFill>
        <p:spPr>
          <a:xfrm>
            <a:off x="6771328" y="5861248"/>
            <a:ext cx="1617881" cy="977280"/>
          </a:xfrm>
          <a:prstGeom prst="rect">
            <a:avLst/>
          </a:prstGeom>
          <a:noFill/>
          <a:ln>
            <a:noFill/>
          </a:ln>
        </p:spPr>
      </p:pic>
      <p:grpSp>
        <p:nvGrpSpPr>
          <p:cNvPr id="608" name="Google Shape;608;p13"/>
          <p:cNvGrpSpPr/>
          <p:nvPr/>
        </p:nvGrpSpPr>
        <p:grpSpPr>
          <a:xfrm>
            <a:off x="7265703" y="-5508982"/>
            <a:ext cx="1775732" cy="6525344"/>
            <a:chOff x="7368268" y="0"/>
            <a:chExt cx="1775732" cy="6525344"/>
          </a:xfrm>
        </p:grpSpPr>
        <p:sp>
          <p:nvSpPr>
            <p:cNvPr id="609" name="Google Shape;609;p13"/>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p13">
              <a:hlinkClick action="ppaction://hlinksldjump" r:id="rId8"/>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611" name="Google Shape;611;p13"/>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612" name="Google Shape;612;p13"/>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613" name="Google Shape;613;p13"/>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614" name="Google Shape;614;p13"/>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615" name="Google Shape;615;p13"/>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616" name="Google Shape;616;p13"/>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617" name="Google Shape;617;p13"/>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618" name="Google Shape;618;p13"/>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619" name="Google Shape;619;p13"/>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620" name="Google Shape;620;p13"/>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621" name="Google Shape;621;p13"/>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622" name="Google Shape;622;p13"/>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623" name="Google Shape;623;p13"/>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624" name="Google Shape;624;p13"/>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625" name="Google Shape;625;p13"/>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626" name="Google Shape;626;p13"/>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627" name="Google Shape;627;p13"/>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628" name="Google Shape;628;p13"/>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629" name="Google Shape;629;p13"/>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630" name="Google Shape;630;p13"/>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631" name="Google Shape;631;p13">
              <a:hlinkClick action="ppaction://hlinksldjump" r:id="rId9"/>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632" name="Google Shape;632;p13"/>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633" name="Google Shape;633;p13"/>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634" name="Google Shape;634;p13"/>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635" name="Google Shape;635;p13"/>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636" name="Google Shape;636;p13"/>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637" name="Google Shape;637;p13"/>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638" name="Google Shape;638;p13">
              <a:hlinkClick action="ppaction://hlinksldjump" r:id="rId10"/>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Evaluation of Productivity</a:t>
            </a:r>
            <a:endParaRPr/>
          </a:p>
        </p:txBody>
      </p:sp>
      <p:sp>
        <p:nvSpPr>
          <p:cNvPr id="644" name="Google Shape;644;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GB"/>
              <a:t>High levels of productivity enable a firm to </a:t>
            </a:r>
            <a:r>
              <a:rPr b="1" lang="en-GB">
                <a:solidFill>
                  <a:srgbClr val="FF0000"/>
                </a:solidFill>
              </a:rPr>
              <a:t>lower costs </a:t>
            </a:r>
            <a:r>
              <a:rPr lang="en-GB"/>
              <a:t>and therefore </a:t>
            </a:r>
            <a:r>
              <a:rPr b="1" lang="en-GB">
                <a:solidFill>
                  <a:srgbClr val="FF0000"/>
                </a:solidFill>
              </a:rPr>
              <a:t>improve their competitiveness</a:t>
            </a:r>
            <a:r>
              <a:rPr lang="en-GB"/>
              <a: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UK firms trail behind many other nations in terms of high levels of labour productivity which makes them </a:t>
            </a:r>
            <a:r>
              <a:rPr b="1" lang="en-GB">
                <a:solidFill>
                  <a:srgbClr val="FF0000"/>
                </a:solidFill>
              </a:rPr>
              <a:t>less attractive to foreign investors</a:t>
            </a:r>
            <a:r>
              <a:rPr lang="en-GB"/>
              <a: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Improving productivity levels might mean short-term </a:t>
            </a:r>
            <a:r>
              <a:rPr b="1" lang="en-GB">
                <a:solidFill>
                  <a:srgbClr val="FF0000"/>
                </a:solidFill>
              </a:rPr>
              <a:t>job losses </a:t>
            </a:r>
            <a:r>
              <a:rPr lang="en-GB"/>
              <a:t>through the increased use of technology and automation.  However, this might secure a long-term future!</a:t>
            </a:r>
            <a:endParaRPr/>
          </a:p>
        </p:txBody>
      </p:sp>
      <p:pic>
        <p:nvPicPr>
          <p:cNvPr id="645" name="Google Shape;645;p14"/>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grpSp>
        <p:nvGrpSpPr>
          <p:cNvPr id="646" name="Google Shape;646;p14"/>
          <p:cNvGrpSpPr/>
          <p:nvPr/>
        </p:nvGrpSpPr>
        <p:grpSpPr>
          <a:xfrm>
            <a:off x="7265703" y="-5508982"/>
            <a:ext cx="1775732" cy="6525344"/>
            <a:chOff x="7368268" y="0"/>
            <a:chExt cx="1775732" cy="6525344"/>
          </a:xfrm>
        </p:grpSpPr>
        <p:sp>
          <p:nvSpPr>
            <p:cNvPr id="647" name="Google Shape;647;p14"/>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14">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649" name="Google Shape;649;p14"/>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650" name="Google Shape;650;p14"/>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651" name="Google Shape;651;p14"/>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652" name="Google Shape;652;p14"/>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653" name="Google Shape;653;p14"/>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654" name="Google Shape;654;p14"/>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655" name="Google Shape;655;p14"/>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656" name="Google Shape;656;p14"/>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657" name="Google Shape;657;p14"/>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658" name="Google Shape;658;p14"/>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659" name="Google Shape;659;p14"/>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660" name="Google Shape;660;p14"/>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661" name="Google Shape;661;p14"/>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662" name="Google Shape;662;p14"/>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663" name="Google Shape;663;p14"/>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664" name="Google Shape;664;p14"/>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665" name="Google Shape;665;p14"/>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666" name="Google Shape;666;p14"/>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667" name="Google Shape;667;p14"/>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668" name="Google Shape;668;p14"/>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669" name="Google Shape;669;p14">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670" name="Google Shape;670;p14"/>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671" name="Google Shape;671;p14"/>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672" name="Google Shape;672;p14"/>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673" name="Google Shape;673;p14"/>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674" name="Google Shape;674;p14"/>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675" name="Google Shape;675;p14"/>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676" name="Google Shape;676;p14">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5"/>
          <p:cNvSpPr/>
          <p:nvPr/>
        </p:nvSpPr>
        <p:spPr>
          <a:xfrm>
            <a:off x="1602318" y="4466288"/>
            <a:ext cx="6347048" cy="1368152"/>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15"/>
          <p:cNvSpPr txBox="1"/>
          <p:nvPr>
            <p:ph type="title"/>
          </p:nvPr>
        </p:nvSpPr>
        <p:spPr>
          <a:xfrm>
            <a:off x="251519" y="-46710"/>
            <a:ext cx="7620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What is Capacity Utilisation?</a:t>
            </a:r>
            <a:endParaRPr/>
          </a:p>
        </p:txBody>
      </p:sp>
      <p:sp>
        <p:nvSpPr>
          <p:cNvPr id="683" name="Google Shape;683;p15"/>
          <p:cNvSpPr txBox="1"/>
          <p:nvPr>
            <p:ph idx="1" type="body"/>
          </p:nvPr>
        </p:nvSpPr>
        <p:spPr>
          <a:xfrm>
            <a:off x="-15200" y="814006"/>
            <a:ext cx="8153439" cy="50597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Capacity is the maximum number of units that a firm can actually produce with existing resources.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Capacity utilisation is the relationship between the output that is produced with the existing resources, and the potential output which could be produced with it, if capacity was fully used.</a:t>
            </a:r>
            <a:endParaRPr/>
          </a:p>
          <a:p>
            <a:pPr indent="-50800" lvl="0" marL="228600" rtl="0" algn="l">
              <a:lnSpc>
                <a:spcPct val="90000"/>
              </a:lnSpc>
              <a:spcBef>
                <a:spcPts val="1000"/>
              </a:spcBef>
              <a:spcAft>
                <a:spcPts val="0"/>
              </a:spcAft>
              <a:buClr>
                <a:schemeClr val="dk1"/>
              </a:buClr>
              <a:buSzPts val="2800"/>
              <a:buNone/>
            </a:pPr>
            <a:r>
              <a:t/>
            </a:r>
            <a:endParaRPr/>
          </a:p>
          <a:p>
            <a:pPr indent="0" lvl="0" marL="114300" rtl="0" algn="l">
              <a:lnSpc>
                <a:spcPct val="90000"/>
              </a:lnSpc>
              <a:spcBef>
                <a:spcPts val="1000"/>
              </a:spcBef>
              <a:spcAft>
                <a:spcPts val="0"/>
              </a:spcAft>
              <a:buClr>
                <a:schemeClr val="dk1"/>
              </a:buClr>
              <a:buSzPts val="2800"/>
              <a:buNone/>
            </a:pPr>
            <a:r>
              <a:rPr b="1" lang="en-GB"/>
              <a:t>FORMULA</a:t>
            </a:r>
            <a:endParaRPr/>
          </a:p>
          <a:p>
            <a:pPr indent="0" lvl="0" marL="114300" rtl="0" algn="l">
              <a:lnSpc>
                <a:spcPct val="90000"/>
              </a:lnSpc>
              <a:spcBef>
                <a:spcPts val="1000"/>
              </a:spcBef>
              <a:spcAft>
                <a:spcPts val="0"/>
              </a:spcAft>
              <a:buClr>
                <a:schemeClr val="dk1"/>
              </a:buClr>
              <a:buSzPts val="100"/>
              <a:buNone/>
            </a:pPr>
            <a:r>
              <a:t/>
            </a:r>
            <a:endParaRPr sz="100"/>
          </a:p>
          <a:p>
            <a:pPr indent="0" lvl="0" marL="114300" rtl="0" algn="l">
              <a:lnSpc>
                <a:spcPct val="90000"/>
              </a:lnSpc>
              <a:spcBef>
                <a:spcPts val="1000"/>
              </a:spcBef>
              <a:spcAft>
                <a:spcPts val="0"/>
              </a:spcAft>
              <a:buClr>
                <a:schemeClr val="dk1"/>
              </a:buClr>
              <a:buSzPts val="2800"/>
              <a:buNone/>
            </a:pPr>
            <a:r>
              <a:rPr lang="en-GB"/>
              <a:t>     		           Actual Output		x   100</a:t>
            </a:r>
            <a:endParaRPr/>
          </a:p>
          <a:p>
            <a:pPr indent="0" lvl="0" marL="114300" rtl="0" algn="l">
              <a:lnSpc>
                <a:spcPct val="90000"/>
              </a:lnSpc>
              <a:spcBef>
                <a:spcPts val="1000"/>
              </a:spcBef>
              <a:spcAft>
                <a:spcPts val="0"/>
              </a:spcAft>
              <a:buClr>
                <a:schemeClr val="dk1"/>
              </a:buClr>
              <a:buSzPts val="2800"/>
              <a:buNone/>
            </a:pPr>
            <a:r>
              <a:rPr lang="en-GB"/>
              <a:t>		Maximum Possible Output </a:t>
            </a:r>
            <a:endParaRPr/>
          </a:p>
          <a:p>
            <a:pPr indent="0" lvl="0" marL="114300" rtl="0" algn="l">
              <a:lnSpc>
                <a:spcPct val="90000"/>
              </a:lnSpc>
              <a:spcBef>
                <a:spcPts val="1000"/>
              </a:spcBef>
              <a:spcAft>
                <a:spcPts val="0"/>
              </a:spcAft>
              <a:buClr>
                <a:schemeClr val="dk1"/>
              </a:buClr>
              <a:buSzPts val="2800"/>
              <a:buNone/>
            </a:pPr>
            <a:r>
              <a:t/>
            </a:r>
            <a:endParaRPr/>
          </a:p>
        </p:txBody>
      </p:sp>
      <p:cxnSp>
        <p:nvCxnSpPr>
          <p:cNvPr id="684" name="Google Shape;684;p15"/>
          <p:cNvCxnSpPr/>
          <p:nvPr/>
        </p:nvCxnSpPr>
        <p:spPr>
          <a:xfrm>
            <a:off x="2195736" y="5085184"/>
            <a:ext cx="3024336" cy="0"/>
          </a:xfrm>
          <a:prstGeom prst="straightConnector1">
            <a:avLst/>
          </a:prstGeom>
          <a:noFill/>
          <a:ln cap="flat" cmpd="sng" w="38100">
            <a:solidFill>
              <a:schemeClr val="dk1"/>
            </a:solidFill>
            <a:prstDash val="solid"/>
            <a:miter lim="800000"/>
            <a:headEnd len="sm" w="sm" type="none"/>
            <a:tailEnd len="sm" w="sm" type="none"/>
          </a:ln>
        </p:spPr>
      </p:cxnSp>
      <p:pic>
        <p:nvPicPr>
          <p:cNvPr id="685" name="Google Shape;685;p15"/>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grpSp>
        <p:nvGrpSpPr>
          <p:cNvPr id="686" name="Google Shape;686;p15"/>
          <p:cNvGrpSpPr/>
          <p:nvPr/>
        </p:nvGrpSpPr>
        <p:grpSpPr>
          <a:xfrm>
            <a:off x="7265703" y="-5508982"/>
            <a:ext cx="1775732" cy="6525344"/>
            <a:chOff x="7368268" y="0"/>
            <a:chExt cx="1775732" cy="6525344"/>
          </a:xfrm>
        </p:grpSpPr>
        <p:sp>
          <p:nvSpPr>
            <p:cNvPr id="687" name="Google Shape;687;p15"/>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15">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689" name="Google Shape;689;p15"/>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690" name="Google Shape;690;p15"/>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691" name="Google Shape;691;p15"/>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692" name="Google Shape;692;p15"/>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693" name="Google Shape;693;p15"/>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694" name="Google Shape;694;p15"/>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695" name="Google Shape;695;p15"/>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696" name="Google Shape;696;p15"/>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697" name="Google Shape;697;p15"/>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698" name="Google Shape;698;p15"/>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699" name="Google Shape;699;p15"/>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700" name="Google Shape;700;p15"/>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701" name="Google Shape;701;p15"/>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702" name="Google Shape;702;p15"/>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703" name="Google Shape;703;p15"/>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704" name="Google Shape;704;p15"/>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705" name="Google Shape;705;p15"/>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706" name="Google Shape;706;p15"/>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707" name="Google Shape;707;p15"/>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708" name="Google Shape;708;p15"/>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709" name="Google Shape;709;p15">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710" name="Google Shape;710;p15"/>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711" name="Google Shape;711;p15"/>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712" name="Google Shape;712;p15"/>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713" name="Google Shape;713;p15"/>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714" name="Google Shape;714;p15"/>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715" name="Google Shape;715;p15"/>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716" name="Google Shape;716;p15">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Worked Example</a:t>
            </a:r>
            <a:endParaRPr/>
          </a:p>
        </p:txBody>
      </p:sp>
      <p:pic>
        <p:nvPicPr>
          <p:cNvPr id="723" name="Google Shape;723;p16"/>
          <p:cNvPicPr preferRelativeResize="0"/>
          <p:nvPr>
            <p:ph idx="1" type="body"/>
          </p:nvPr>
        </p:nvPicPr>
        <p:blipFill rotWithShape="1">
          <a:blip r:embed="rId3">
            <a:alphaModFix/>
          </a:blip>
          <a:srcRect b="0" l="0" r="0" t="0"/>
          <a:stretch/>
        </p:blipFill>
        <p:spPr>
          <a:xfrm>
            <a:off x="6138659" y="1016362"/>
            <a:ext cx="1485017" cy="1636946"/>
          </a:xfrm>
          <a:prstGeom prst="rect">
            <a:avLst/>
          </a:prstGeom>
          <a:noFill/>
          <a:ln>
            <a:noFill/>
          </a:ln>
        </p:spPr>
      </p:pic>
      <p:pic>
        <p:nvPicPr>
          <p:cNvPr id="724" name="Google Shape;724;p16"/>
          <p:cNvPicPr preferRelativeResize="0"/>
          <p:nvPr/>
        </p:nvPicPr>
        <p:blipFill rotWithShape="1">
          <a:blip r:embed="rId4">
            <a:alphaModFix/>
          </a:blip>
          <a:srcRect b="0" l="0" r="0" t="0"/>
          <a:stretch/>
        </p:blipFill>
        <p:spPr>
          <a:xfrm>
            <a:off x="207257" y="4281055"/>
            <a:ext cx="4209363" cy="2367767"/>
          </a:xfrm>
          <a:prstGeom prst="rect">
            <a:avLst/>
          </a:prstGeom>
          <a:noFill/>
          <a:ln>
            <a:noFill/>
          </a:ln>
        </p:spPr>
      </p:pic>
      <p:sp>
        <p:nvSpPr>
          <p:cNvPr id="725" name="Google Shape;725;p16"/>
          <p:cNvSpPr txBox="1"/>
          <p:nvPr/>
        </p:nvSpPr>
        <p:spPr>
          <a:xfrm>
            <a:off x="207257" y="1417638"/>
            <a:ext cx="614175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Arial"/>
                <a:ea typeface="Arial"/>
                <a:cs typeface="Arial"/>
                <a:sym typeface="Arial"/>
              </a:rPr>
              <a:t>Hull City football club’s stadium can accommodate 25,500 fans on match days.  For its match against Norwich City, the club sell 17,801 tickets.  What is their capacity utilisation?</a:t>
            </a:r>
            <a:endParaRPr/>
          </a:p>
        </p:txBody>
      </p:sp>
      <p:sp>
        <p:nvSpPr>
          <p:cNvPr id="726" name="Google Shape;726;p16"/>
          <p:cNvSpPr txBox="1"/>
          <p:nvPr/>
        </p:nvSpPr>
        <p:spPr>
          <a:xfrm>
            <a:off x="189582" y="3024525"/>
            <a:ext cx="33123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Arial"/>
                <a:ea typeface="Arial"/>
                <a:cs typeface="Arial"/>
                <a:sym typeface="Arial"/>
              </a:rPr>
              <a:t>17,801   x  100    =  69.81%</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25,500 </a:t>
            </a:r>
            <a:endParaRPr/>
          </a:p>
        </p:txBody>
      </p:sp>
      <p:cxnSp>
        <p:nvCxnSpPr>
          <p:cNvPr id="727" name="Google Shape;727;p16"/>
          <p:cNvCxnSpPr>
            <a:stCxn id="726" idx="1"/>
          </p:cNvCxnSpPr>
          <p:nvPr/>
        </p:nvCxnSpPr>
        <p:spPr>
          <a:xfrm>
            <a:off x="189582" y="3378468"/>
            <a:ext cx="998100" cy="0"/>
          </a:xfrm>
          <a:prstGeom prst="straightConnector1">
            <a:avLst/>
          </a:prstGeom>
          <a:noFill/>
          <a:ln cap="flat" cmpd="sng" w="28575">
            <a:solidFill>
              <a:schemeClr val="dk1"/>
            </a:solidFill>
            <a:prstDash val="solid"/>
            <a:miter lim="800000"/>
            <a:headEnd len="sm" w="sm" type="none"/>
            <a:tailEnd len="sm" w="sm" type="none"/>
          </a:ln>
        </p:spPr>
      </p:cxnSp>
      <p:sp>
        <p:nvSpPr>
          <p:cNvPr id="728" name="Google Shape;728;p16"/>
          <p:cNvSpPr/>
          <p:nvPr/>
        </p:nvSpPr>
        <p:spPr>
          <a:xfrm>
            <a:off x="4644008" y="2852936"/>
            <a:ext cx="3600400" cy="2448272"/>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With a capacity utilisation of 69.81% the football club still has to pay costs such as rent, salaries, wages, food and cleaning.  The lower the capacity utilisation figure, the fewer units these costs can be spread out over.</a:t>
            </a:r>
            <a:endParaRPr/>
          </a:p>
        </p:txBody>
      </p:sp>
      <p:pic>
        <p:nvPicPr>
          <p:cNvPr id="729" name="Google Shape;729;p16"/>
          <p:cNvPicPr preferRelativeResize="0"/>
          <p:nvPr/>
        </p:nvPicPr>
        <p:blipFill rotWithShape="1">
          <a:blip r:embed="rId5">
            <a:alphaModFix/>
          </a:blip>
          <a:srcRect b="0" l="0" r="0" t="0"/>
          <a:stretch/>
        </p:blipFill>
        <p:spPr>
          <a:xfrm>
            <a:off x="6771328" y="5861248"/>
            <a:ext cx="1617881" cy="977280"/>
          </a:xfrm>
          <a:prstGeom prst="rect">
            <a:avLst/>
          </a:prstGeom>
          <a:noFill/>
          <a:ln>
            <a:noFill/>
          </a:ln>
        </p:spPr>
      </p:pic>
      <p:grpSp>
        <p:nvGrpSpPr>
          <p:cNvPr id="730" name="Google Shape;730;p16"/>
          <p:cNvGrpSpPr/>
          <p:nvPr/>
        </p:nvGrpSpPr>
        <p:grpSpPr>
          <a:xfrm>
            <a:off x="7265703" y="-5508982"/>
            <a:ext cx="1775732" cy="6525344"/>
            <a:chOff x="7368268" y="0"/>
            <a:chExt cx="1775732" cy="6525344"/>
          </a:xfrm>
        </p:grpSpPr>
        <p:sp>
          <p:nvSpPr>
            <p:cNvPr id="731" name="Google Shape;731;p16"/>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16">
              <a:hlinkClick action="ppaction://hlinksldjump" r:id="rId6"/>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733" name="Google Shape;733;p16"/>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734" name="Google Shape;734;p16"/>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735" name="Google Shape;735;p16"/>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736" name="Google Shape;736;p16"/>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737" name="Google Shape;737;p16"/>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738" name="Google Shape;738;p16"/>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739" name="Google Shape;739;p16"/>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740" name="Google Shape;740;p16"/>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741" name="Google Shape;741;p16"/>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742" name="Google Shape;742;p16"/>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743" name="Google Shape;743;p16"/>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744" name="Google Shape;744;p16"/>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745" name="Google Shape;745;p16"/>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746" name="Google Shape;746;p16"/>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747" name="Google Shape;747;p16"/>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748" name="Google Shape;748;p16"/>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749" name="Google Shape;749;p16"/>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750" name="Google Shape;750;p16"/>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751" name="Google Shape;751;p16"/>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752" name="Google Shape;752;p16"/>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753" name="Google Shape;753;p16">
              <a:hlinkClick action="ppaction://hlinksldjump" r:id="rId7"/>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754" name="Google Shape;754;p16"/>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755" name="Google Shape;755;p16"/>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756" name="Google Shape;756;p16"/>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757" name="Google Shape;757;p16"/>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758" name="Google Shape;758;p16"/>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759" name="Google Shape;759;p16"/>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760" name="Google Shape;760;p16">
              <a:hlinkClick action="ppaction://hlinksldjump" r:id="rId8"/>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7"/>
          <p:cNvSpPr txBox="1"/>
          <p:nvPr>
            <p:ph type="title"/>
          </p:nvPr>
        </p:nvSpPr>
        <p:spPr>
          <a:xfrm>
            <a:off x="181049" y="317641"/>
            <a:ext cx="7620000" cy="7060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Problems with Spare </a:t>
            </a:r>
            <a:br>
              <a:rPr lang="en-GB"/>
            </a:br>
            <a:r>
              <a:rPr lang="en-GB"/>
              <a:t>Capacity</a:t>
            </a:r>
            <a:endParaRPr/>
          </a:p>
        </p:txBody>
      </p:sp>
      <p:grpSp>
        <p:nvGrpSpPr>
          <p:cNvPr id="766" name="Google Shape;766;p17"/>
          <p:cNvGrpSpPr/>
          <p:nvPr/>
        </p:nvGrpSpPr>
        <p:grpSpPr>
          <a:xfrm>
            <a:off x="2992628" y="1252344"/>
            <a:ext cx="5179771" cy="4608903"/>
            <a:chOff x="4804" y="231408"/>
            <a:chExt cx="5179771" cy="4608903"/>
          </a:xfrm>
        </p:grpSpPr>
        <p:sp>
          <p:nvSpPr>
            <p:cNvPr id="767" name="Google Shape;767;p17"/>
            <p:cNvSpPr/>
            <p:nvPr/>
          </p:nvSpPr>
          <p:spPr>
            <a:xfrm>
              <a:off x="436430" y="2682181"/>
              <a:ext cx="2158130" cy="2158130"/>
            </a:xfrm>
            <a:prstGeom prst="rect">
              <a:avLst/>
            </a:prstGeom>
            <a:blipFill rotWithShape="1">
              <a:blip r:embed="rId3">
                <a:alphaModFix/>
              </a:blip>
              <a:stretch>
                <a:fillRect b="1896" l="0" r="0" t="0"/>
              </a:stretch>
            </a:blip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7"/>
            <p:cNvSpPr/>
            <p:nvPr/>
          </p:nvSpPr>
          <p:spPr>
            <a:xfrm rot="-5400000">
              <a:off x="-858448" y="3545433"/>
              <a:ext cx="2158130" cy="4316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7"/>
            <p:cNvSpPr txBox="1"/>
            <p:nvPr/>
          </p:nvSpPr>
          <p:spPr>
            <a:xfrm rot="-5400000">
              <a:off x="-858448" y="3545433"/>
              <a:ext cx="2158130" cy="431626"/>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Idle Staff/Low Motivation</a:t>
              </a:r>
              <a:endParaRPr/>
            </a:p>
          </p:txBody>
        </p:sp>
        <p:sp>
          <p:nvSpPr>
            <p:cNvPr id="770" name="Google Shape;770;p17"/>
            <p:cNvSpPr/>
            <p:nvPr/>
          </p:nvSpPr>
          <p:spPr>
            <a:xfrm>
              <a:off x="3026445" y="2682181"/>
              <a:ext cx="2158130" cy="2158130"/>
            </a:xfrm>
            <a:prstGeom prst="rect">
              <a:avLst/>
            </a:prstGeom>
            <a:blipFill rotWithShape="1">
              <a:blip r:embed="rId4">
                <a:alphaModFix/>
              </a:blip>
              <a:stretch>
                <a:fillRect b="1896" l="0" r="0" t="0"/>
              </a:stretch>
            </a:blip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7"/>
            <p:cNvSpPr/>
            <p:nvPr/>
          </p:nvSpPr>
          <p:spPr>
            <a:xfrm rot="-5400000">
              <a:off x="1731567" y="3545433"/>
              <a:ext cx="2158130" cy="4316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7"/>
            <p:cNvSpPr txBox="1"/>
            <p:nvPr/>
          </p:nvSpPr>
          <p:spPr>
            <a:xfrm rot="-5400000">
              <a:off x="1731567" y="3545433"/>
              <a:ext cx="2158130" cy="431626"/>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Increased Costs</a:t>
              </a:r>
              <a:endParaRPr/>
            </a:p>
          </p:txBody>
        </p:sp>
        <p:sp>
          <p:nvSpPr>
            <p:cNvPr id="773" name="Google Shape;773;p17"/>
            <p:cNvSpPr/>
            <p:nvPr/>
          </p:nvSpPr>
          <p:spPr>
            <a:xfrm>
              <a:off x="3026445" y="231408"/>
              <a:ext cx="2158130" cy="2158130"/>
            </a:xfrm>
            <a:prstGeom prst="rect">
              <a:avLst/>
            </a:prstGeom>
            <a:blipFill rotWithShape="1">
              <a:blip r:embed="rId5">
                <a:alphaModFix/>
              </a:blip>
              <a:stretch>
                <a:fillRect b="0" l="0" r="0" t="0"/>
              </a:stretch>
            </a:blip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7"/>
            <p:cNvSpPr/>
            <p:nvPr/>
          </p:nvSpPr>
          <p:spPr>
            <a:xfrm rot="-5400000">
              <a:off x="1731567" y="1094660"/>
              <a:ext cx="2158130" cy="4316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7"/>
            <p:cNvSpPr txBox="1"/>
            <p:nvPr/>
          </p:nvSpPr>
          <p:spPr>
            <a:xfrm rot="-5400000">
              <a:off x="1731567" y="1094660"/>
              <a:ext cx="2158130" cy="431626"/>
            </a:xfrm>
            <a:prstGeom prst="rect">
              <a:avLst/>
            </a:prstGeom>
            <a:noFill/>
            <a:ln>
              <a:noFill/>
            </a:ln>
          </p:spPr>
          <p:txBody>
            <a:bodyPr anchorCtr="0" anchor="b" bIns="10150" lIns="10150" spcFirstLastPara="1" rIns="10150" wrap="square" tIns="10150">
              <a:noAutofit/>
            </a:bodyPr>
            <a:lstStyle/>
            <a:p>
              <a:pPr indent="0" lvl="0" marL="0" marR="0" rtl="0" algn="l">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Under-utilised equipment</a:t>
              </a:r>
              <a:endParaRPr/>
            </a:p>
          </p:txBody>
        </p:sp>
      </p:grpSp>
      <p:pic>
        <p:nvPicPr>
          <p:cNvPr id="776" name="Google Shape;776;p17"/>
          <p:cNvPicPr preferRelativeResize="0"/>
          <p:nvPr/>
        </p:nvPicPr>
        <p:blipFill rotWithShape="1">
          <a:blip r:embed="rId6">
            <a:alphaModFix/>
          </a:blip>
          <a:srcRect b="0" l="0" r="0" t="0"/>
          <a:stretch/>
        </p:blipFill>
        <p:spPr>
          <a:xfrm>
            <a:off x="6771328" y="5861248"/>
            <a:ext cx="1617881" cy="977280"/>
          </a:xfrm>
          <a:prstGeom prst="rect">
            <a:avLst/>
          </a:prstGeom>
          <a:noFill/>
          <a:ln>
            <a:noFill/>
          </a:ln>
        </p:spPr>
      </p:pic>
      <p:sp>
        <p:nvSpPr>
          <p:cNvPr id="777" name="Google Shape;777;p17"/>
          <p:cNvSpPr/>
          <p:nvPr/>
        </p:nvSpPr>
        <p:spPr>
          <a:xfrm>
            <a:off x="274310" y="3284984"/>
            <a:ext cx="2615448" cy="1411107"/>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alibri"/>
                <a:ea typeface="Calibri"/>
                <a:cs typeface="Calibri"/>
                <a:sym typeface="Calibri"/>
              </a:rPr>
              <a:t>Fear of redundancy and job losses as a business seeks to lower their costs.  Equipment risks becoming outdated.</a:t>
            </a:r>
            <a:endParaRPr/>
          </a:p>
        </p:txBody>
      </p:sp>
      <p:sp>
        <p:nvSpPr>
          <p:cNvPr id="778" name="Google Shape;778;p17"/>
          <p:cNvSpPr/>
          <p:nvPr/>
        </p:nvSpPr>
        <p:spPr>
          <a:xfrm>
            <a:off x="286739" y="1628800"/>
            <a:ext cx="4968552" cy="1152128"/>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alibri"/>
                <a:ea typeface="Calibri"/>
                <a:cs typeface="Calibri"/>
                <a:sym typeface="Calibri"/>
              </a:rPr>
              <a:t>If capacity utilisation is lower than 90% then assets are said to be under-utilised.  This means that they are not being used efficiently.</a:t>
            </a:r>
            <a:endParaRPr/>
          </a:p>
        </p:txBody>
      </p:sp>
      <p:grpSp>
        <p:nvGrpSpPr>
          <p:cNvPr id="779" name="Google Shape;779;p17"/>
          <p:cNvGrpSpPr/>
          <p:nvPr/>
        </p:nvGrpSpPr>
        <p:grpSpPr>
          <a:xfrm>
            <a:off x="7265703" y="-5508982"/>
            <a:ext cx="1775732" cy="6525344"/>
            <a:chOff x="7368268" y="0"/>
            <a:chExt cx="1775732" cy="6525344"/>
          </a:xfrm>
        </p:grpSpPr>
        <p:sp>
          <p:nvSpPr>
            <p:cNvPr id="780" name="Google Shape;780;p17"/>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17">
              <a:hlinkClick action="ppaction://hlinksldjump" r:id="rId7"/>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782" name="Google Shape;782;p17"/>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783" name="Google Shape;783;p17"/>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784" name="Google Shape;784;p17"/>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785" name="Google Shape;785;p17"/>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786" name="Google Shape;786;p17"/>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787" name="Google Shape;787;p17"/>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788" name="Google Shape;788;p17"/>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789" name="Google Shape;789;p17"/>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790" name="Google Shape;790;p17"/>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791" name="Google Shape;791;p17"/>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792" name="Google Shape;792;p17"/>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793" name="Google Shape;793;p17"/>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794" name="Google Shape;794;p17"/>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795" name="Google Shape;795;p17"/>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796" name="Google Shape;796;p17"/>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797" name="Google Shape;797;p17"/>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798" name="Google Shape;798;p17"/>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799" name="Google Shape;799;p17"/>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800" name="Google Shape;800;p17"/>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801" name="Google Shape;801;p17"/>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802" name="Google Shape;802;p17">
              <a:hlinkClick action="ppaction://hlinksldjump" r:id="rId8"/>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803" name="Google Shape;803;p17"/>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804" name="Google Shape;804;p17"/>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805" name="Google Shape;805;p17"/>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806" name="Google Shape;806;p17"/>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807" name="Google Shape;807;p17"/>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808" name="Google Shape;808;p17"/>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809" name="Google Shape;809;p17">
              <a:hlinkClick action="ppaction://hlinksldjump" r:id="rId9"/>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8"/>
          <p:cNvSpPr txBox="1"/>
          <p:nvPr>
            <p:ph type="title"/>
          </p:nvPr>
        </p:nvSpPr>
        <p:spPr>
          <a:xfrm>
            <a:off x="0" y="332656"/>
            <a:ext cx="7931224"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sz="4400"/>
              <a:t>Improving Capacity Utilisation</a:t>
            </a:r>
            <a:endParaRPr/>
          </a:p>
        </p:txBody>
      </p:sp>
      <p:sp>
        <p:nvSpPr>
          <p:cNvPr id="815" name="Google Shape;815;p18"/>
          <p:cNvSpPr txBox="1"/>
          <p:nvPr>
            <p:ph idx="1" type="body"/>
          </p:nvPr>
        </p:nvSpPr>
        <p:spPr>
          <a:xfrm>
            <a:off x="457200" y="1600200"/>
            <a:ext cx="7859216" cy="48006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0"/>
              </a:spcBef>
              <a:spcAft>
                <a:spcPts val="0"/>
              </a:spcAft>
              <a:buClr>
                <a:schemeClr val="dk1"/>
              </a:buClr>
              <a:buSzPts val="2800"/>
              <a:buNone/>
            </a:pPr>
            <a:r>
              <a:rPr b="1" lang="en-GB"/>
              <a:t>Subcontracting Production</a:t>
            </a:r>
            <a:endParaRPr/>
          </a:p>
          <a:p>
            <a:pPr indent="-228600" lvl="0" marL="228600" rtl="0" algn="l">
              <a:lnSpc>
                <a:spcPct val="90000"/>
              </a:lnSpc>
              <a:spcBef>
                <a:spcPts val="1000"/>
              </a:spcBef>
              <a:spcAft>
                <a:spcPts val="0"/>
              </a:spcAft>
              <a:buClr>
                <a:schemeClr val="dk1"/>
              </a:buClr>
              <a:buSzPts val="2800"/>
              <a:buChar char="•"/>
            </a:pPr>
            <a:r>
              <a:rPr lang="en-GB"/>
              <a:t>If a business has very low capacity utilisation, then it might make more sense to pay another firm to make the products for them.</a:t>
            </a:r>
            <a:endParaRPr/>
          </a:p>
          <a:p>
            <a:pPr indent="0" lvl="0" marL="114300" rtl="0" algn="l">
              <a:lnSpc>
                <a:spcPct val="90000"/>
              </a:lnSpc>
              <a:spcBef>
                <a:spcPts val="1000"/>
              </a:spcBef>
              <a:spcAft>
                <a:spcPts val="0"/>
              </a:spcAft>
              <a:buClr>
                <a:schemeClr val="dk1"/>
              </a:buClr>
              <a:buSzPts val="2800"/>
              <a:buNone/>
            </a:pPr>
            <a:r>
              <a:t/>
            </a:r>
            <a:endParaRPr/>
          </a:p>
          <a:p>
            <a:pPr indent="0" lvl="0" marL="1143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816" name="Google Shape;816;p18"/>
          <p:cNvGraphicFramePr/>
          <p:nvPr/>
        </p:nvGraphicFramePr>
        <p:xfrm>
          <a:off x="701493" y="3469828"/>
          <a:ext cx="3000000" cy="3000000"/>
        </p:xfrm>
        <a:graphic>
          <a:graphicData uri="http://schemas.openxmlformats.org/drawingml/2006/table">
            <a:tbl>
              <a:tblPr bandRow="1" firstRow="1">
                <a:noFill/>
                <a:tableStyleId>{1F4E9D32-7E9E-444E-8DC9-0846B3C0CA65}</a:tableStyleId>
              </a:tblPr>
              <a:tblGrid>
                <a:gridCol w="3127950"/>
                <a:gridCol w="4000850"/>
              </a:tblGrid>
              <a:tr h="370850">
                <a:tc>
                  <a:txBody>
                    <a:bodyPr/>
                    <a:lstStyle/>
                    <a:p>
                      <a:pPr indent="0" lvl="0" marL="0" marR="0" rtl="0" algn="l">
                        <a:spcBef>
                          <a:spcPts val="0"/>
                        </a:spcBef>
                        <a:spcAft>
                          <a:spcPts val="0"/>
                        </a:spcAft>
                        <a:buNone/>
                      </a:pPr>
                      <a:r>
                        <a:rPr b="1" lang="en-GB" sz="1800" u="none" cap="none" strike="noStrike"/>
                        <a:t>Advantages</a:t>
                      </a:r>
                      <a:endParaRPr/>
                    </a:p>
                  </a:txBody>
                  <a:tcPr marT="45725" marB="45725" marR="91450" marL="91450"/>
                </a:tc>
                <a:tc>
                  <a:txBody>
                    <a:bodyPr/>
                    <a:lstStyle/>
                    <a:p>
                      <a:pPr indent="0" lvl="0" marL="0" marR="0" rtl="0" algn="l">
                        <a:spcBef>
                          <a:spcPts val="0"/>
                        </a:spcBef>
                        <a:spcAft>
                          <a:spcPts val="0"/>
                        </a:spcAft>
                        <a:buNone/>
                      </a:pPr>
                      <a:r>
                        <a:rPr b="1" lang="en-GB" sz="1800"/>
                        <a:t>Disadvantages</a:t>
                      </a:r>
                      <a:endParaRPr/>
                    </a:p>
                  </a:txBody>
                  <a:tcPr marT="45725" marB="45725" marR="91450" marL="91450"/>
                </a:tc>
              </a:tr>
              <a:tr h="370850">
                <a:tc>
                  <a:txBody>
                    <a:bodyPr/>
                    <a:lstStyle/>
                    <a:p>
                      <a:pPr indent="0" lvl="0" marL="0" marR="0" rtl="0" algn="l">
                        <a:spcBef>
                          <a:spcPts val="0"/>
                        </a:spcBef>
                        <a:spcAft>
                          <a:spcPts val="0"/>
                        </a:spcAft>
                        <a:buNone/>
                      </a:pPr>
                      <a:r>
                        <a:rPr b="1" lang="en-GB" sz="1800"/>
                        <a:t>No</a:t>
                      </a:r>
                      <a:r>
                        <a:rPr b="1" lang="en-GB" sz="1800"/>
                        <a:t> production costs</a:t>
                      </a:r>
                      <a:endParaRPr b="1" sz="1800"/>
                    </a:p>
                  </a:txBody>
                  <a:tcPr marT="45725" marB="45725" marR="91450" marL="91450"/>
                </a:tc>
                <a:tc>
                  <a:txBody>
                    <a:bodyPr/>
                    <a:lstStyle/>
                    <a:p>
                      <a:pPr indent="0" lvl="0" marL="0" marR="0" rtl="0" algn="l">
                        <a:spcBef>
                          <a:spcPts val="0"/>
                        </a:spcBef>
                        <a:spcAft>
                          <a:spcPts val="0"/>
                        </a:spcAft>
                        <a:buNone/>
                      </a:pPr>
                      <a:r>
                        <a:rPr b="1" lang="en-GB" sz="1800"/>
                        <a:t>Less direct</a:t>
                      </a:r>
                      <a:r>
                        <a:rPr b="1" lang="en-GB" sz="1800"/>
                        <a:t> control over quality</a:t>
                      </a:r>
                      <a:endParaRPr b="1" sz="1800"/>
                    </a:p>
                  </a:txBody>
                  <a:tcPr marT="45725" marB="45725" marR="91450" marL="91450"/>
                </a:tc>
              </a:tr>
              <a:tr h="370850">
                <a:tc>
                  <a:txBody>
                    <a:bodyPr/>
                    <a:lstStyle/>
                    <a:p>
                      <a:pPr indent="0" lvl="0" marL="0" marR="0" rtl="0" algn="l">
                        <a:spcBef>
                          <a:spcPts val="0"/>
                        </a:spcBef>
                        <a:spcAft>
                          <a:spcPts val="0"/>
                        </a:spcAft>
                        <a:buNone/>
                      </a:pPr>
                      <a:r>
                        <a:rPr b="1" lang="en-GB" sz="1800"/>
                        <a:t>No need to maintain</a:t>
                      </a:r>
                      <a:r>
                        <a:rPr b="1" lang="en-GB" sz="1800"/>
                        <a:t> machines</a:t>
                      </a:r>
                      <a:endParaRPr b="1" sz="1800"/>
                    </a:p>
                  </a:txBody>
                  <a:tcPr marT="45725" marB="45725" marR="91450" marL="91450"/>
                </a:tc>
                <a:tc>
                  <a:txBody>
                    <a:bodyPr/>
                    <a:lstStyle/>
                    <a:p>
                      <a:pPr indent="0" lvl="0" marL="0" marR="0" rtl="0" algn="l">
                        <a:spcBef>
                          <a:spcPts val="0"/>
                        </a:spcBef>
                        <a:spcAft>
                          <a:spcPts val="0"/>
                        </a:spcAft>
                        <a:buNone/>
                      </a:pPr>
                      <a:r>
                        <a:rPr b="1" lang="en-GB" sz="1800"/>
                        <a:t>Risk of damage to brand</a:t>
                      </a:r>
                      <a:endParaRPr/>
                    </a:p>
                  </a:txBody>
                  <a:tcPr marT="45725" marB="45725" marR="91450" marL="91450"/>
                </a:tc>
              </a:tr>
              <a:tr h="370850">
                <a:tc>
                  <a:txBody>
                    <a:bodyPr/>
                    <a:lstStyle/>
                    <a:p>
                      <a:pPr indent="0" lvl="0" marL="0" marR="0" rtl="0" algn="l">
                        <a:spcBef>
                          <a:spcPts val="0"/>
                        </a:spcBef>
                        <a:spcAft>
                          <a:spcPts val="0"/>
                        </a:spcAft>
                        <a:buNone/>
                      </a:pPr>
                      <a:r>
                        <a:rPr b="1" lang="en-GB" sz="1800"/>
                        <a:t>Lower</a:t>
                      </a:r>
                      <a:r>
                        <a:rPr b="1" lang="en-GB" sz="1800"/>
                        <a:t> capital investment costs</a:t>
                      </a:r>
                      <a:endParaRPr b="1" sz="1800"/>
                    </a:p>
                  </a:txBody>
                  <a:tcPr marT="45725" marB="45725" marR="91450" marL="91450"/>
                </a:tc>
                <a:tc>
                  <a:txBody>
                    <a:bodyPr/>
                    <a:lstStyle/>
                    <a:p>
                      <a:pPr indent="0" lvl="0" marL="0" marR="0" rtl="0" algn="l">
                        <a:spcBef>
                          <a:spcPts val="0"/>
                        </a:spcBef>
                        <a:spcAft>
                          <a:spcPts val="0"/>
                        </a:spcAft>
                        <a:buNone/>
                      </a:pPr>
                      <a:r>
                        <a:rPr b="1" lang="en-GB" sz="1800"/>
                        <a:t>Increased costs</a:t>
                      </a:r>
                      <a:r>
                        <a:rPr b="1" lang="en-GB" sz="1800"/>
                        <a:t> of production</a:t>
                      </a:r>
                      <a:endParaRPr b="1" sz="1800"/>
                    </a:p>
                  </a:txBody>
                  <a:tcPr marT="45725" marB="45725" marR="91450" marL="91450"/>
                </a:tc>
              </a:tr>
              <a:tr h="370850">
                <a:tc>
                  <a:txBody>
                    <a:bodyPr/>
                    <a:lstStyle/>
                    <a:p>
                      <a:pPr indent="0" lvl="0" marL="0" marR="0" rtl="0" algn="l">
                        <a:spcBef>
                          <a:spcPts val="0"/>
                        </a:spcBef>
                        <a:spcAft>
                          <a:spcPts val="0"/>
                        </a:spcAft>
                        <a:buNone/>
                      </a:pPr>
                      <a:r>
                        <a:rPr b="1" lang="en-GB" sz="1800"/>
                        <a:t>No factory</a:t>
                      </a:r>
                      <a:r>
                        <a:rPr b="1" lang="en-GB" sz="1800"/>
                        <a:t> space needed</a:t>
                      </a:r>
                      <a:endParaRPr b="1" sz="1800"/>
                    </a:p>
                  </a:txBody>
                  <a:tcPr marT="45725" marB="45725" marR="91450" marL="91450"/>
                </a:tc>
                <a:tc>
                  <a:txBody>
                    <a:bodyPr/>
                    <a:lstStyle/>
                    <a:p>
                      <a:pPr indent="0" lvl="0" marL="0" marR="0" rtl="0" algn="l">
                        <a:spcBef>
                          <a:spcPts val="0"/>
                        </a:spcBef>
                        <a:spcAft>
                          <a:spcPts val="0"/>
                        </a:spcAft>
                        <a:buNone/>
                      </a:pPr>
                      <a:r>
                        <a:rPr b="1" lang="en-GB" sz="1800"/>
                        <a:t>Delivery issues – unhappy customers</a:t>
                      </a:r>
                      <a:endParaRPr/>
                    </a:p>
                  </a:txBody>
                  <a:tcPr marT="45725" marB="45725" marR="91450" marL="91450"/>
                </a:tc>
              </a:tr>
            </a:tbl>
          </a:graphicData>
        </a:graphic>
      </p:graphicFrame>
      <p:pic>
        <p:nvPicPr>
          <p:cNvPr id="817" name="Google Shape;817;p18"/>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pic>
        <p:nvPicPr>
          <p:cNvPr id="818" name="Google Shape;818;p18"/>
          <p:cNvPicPr preferRelativeResize="0"/>
          <p:nvPr/>
        </p:nvPicPr>
        <p:blipFill rotWithShape="1">
          <a:blip r:embed="rId4">
            <a:alphaModFix/>
          </a:blip>
          <a:srcRect b="0" l="0" r="0" t="0"/>
          <a:stretch/>
        </p:blipFill>
        <p:spPr>
          <a:xfrm>
            <a:off x="2195736" y="4890913"/>
            <a:ext cx="3628256" cy="1692449"/>
          </a:xfrm>
          <a:prstGeom prst="rect">
            <a:avLst/>
          </a:prstGeom>
          <a:noFill/>
          <a:ln>
            <a:noFill/>
          </a:ln>
        </p:spPr>
      </p:pic>
      <p:grpSp>
        <p:nvGrpSpPr>
          <p:cNvPr id="819" name="Google Shape;819;p18"/>
          <p:cNvGrpSpPr/>
          <p:nvPr/>
        </p:nvGrpSpPr>
        <p:grpSpPr>
          <a:xfrm>
            <a:off x="7265703" y="-5508982"/>
            <a:ext cx="1775732" cy="6525344"/>
            <a:chOff x="7368268" y="0"/>
            <a:chExt cx="1775732" cy="6525344"/>
          </a:xfrm>
        </p:grpSpPr>
        <p:sp>
          <p:nvSpPr>
            <p:cNvPr id="820" name="Google Shape;820;p18"/>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Google Shape;821;p18">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822" name="Google Shape;822;p18"/>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823" name="Google Shape;823;p18"/>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824" name="Google Shape;824;p18"/>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825" name="Google Shape;825;p18"/>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826" name="Google Shape;826;p18"/>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827" name="Google Shape;827;p18"/>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828" name="Google Shape;828;p18"/>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829" name="Google Shape;829;p18"/>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830" name="Google Shape;830;p18"/>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831" name="Google Shape;831;p18"/>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832" name="Google Shape;832;p18"/>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833" name="Google Shape;833;p18"/>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834" name="Google Shape;834;p18"/>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835" name="Google Shape;835;p18"/>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836" name="Google Shape;836;p18"/>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837" name="Google Shape;837;p18"/>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838" name="Google Shape;838;p18"/>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839" name="Google Shape;839;p18"/>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840" name="Google Shape;840;p18"/>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841" name="Google Shape;841;p18"/>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842" name="Google Shape;842;p18">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843" name="Google Shape;843;p18"/>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844" name="Google Shape;844;p18"/>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845" name="Google Shape;845;p18"/>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846" name="Google Shape;846;p18"/>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847" name="Google Shape;847;p18"/>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848" name="Google Shape;848;p18"/>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849" name="Google Shape;849;p18">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9"/>
          <p:cNvSpPr txBox="1"/>
          <p:nvPr>
            <p:ph type="title"/>
          </p:nvPr>
        </p:nvSpPr>
        <p:spPr>
          <a:xfrm>
            <a:off x="107504" y="142042"/>
            <a:ext cx="7620000" cy="8743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Rationalisation</a:t>
            </a:r>
            <a:endParaRPr/>
          </a:p>
        </p:txBody>
      </p:sp>
      <p:sp>
        <p:nvSpPr>
          <p:cNvPr id="855" name="Google Shape;855;p19"/>
          <p:cNvSpPr txBox="1"/>
          <p:nvPr>
            <p:ph idx="1" type="body"/>
          </p:nvPr>
        </p:nvSpPr>
        <p:spPr>
          <a:xfrm>
            <a:off x="221940" y="1087744"/>
            <a:ext cx="7620000" cy="4800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Another technique for improving a firm’s capacity utilisation is to rationalise.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Rationalisation is the process of ‘</a:t>
            </a:r>
            <a:r>
              <a:rPr b="1" lang="en-GB">
                <a:solidFill>
                  <a:srgbClr val="FF0000"/>
                </a:solidFill>
              </a:rPr>
              <a:t>shrinking</a:t>
            </a:r>
            <a:r>
              <a:rPr lang="en-GB"/>
              <a:t>’ or reducing the operational size of a business.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This can be achieved through the sale of under-utilised assets so that means the </a:t>
            </a:r>
            <a:r>
              <a:rPr b="1" lang="en-GB">
                <a:solidFill>
                  <a:srgbClr val="FF0000"/>
                </a:solidFill>
              </a:rPr>
              <a:t>remaining assets actually work harder</a:t>
            </a:r>
            <a:r>
              <a:rPr lang="en-GB"/>
              <a:t>, increasing the capacity utilisation figure as the same is being produced with fewer resources.</a:t>
            </a:r>
            <a:endParaRPr/>
          </a:p>
        </p:txBody>
      </p:sp>
      <p:pic>
        <p:nvPicPr>
          <p:cNvPr id="856" name="Google Shape;856;p19"/>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sp>
        <p:nvSpPr>
          <p:cNvPr id="857" name="Google Shape;857;p19"/>
          <p:cNvSpPr/>
          <p:nvPr/>
        </p:nvSpPr>
        <p:spPr>
          <a:xfrm>
            <a:off x="883524" y="5423962"/>
            <a:ext cx="6696744" cy="1016362"/>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Arial"/>
                <a:ea typeface="Arial"/>
                <a:cs typeface="Arial"/>
                <a:sym typeface="Arial"/>
              </a:rPr>
              <a:t>Customers might be lost as the business perhaps now offer fewer products.  Job losses might also occur so redundancy costs have to be paid.</a:t>
            </a:r>
            <a:endParaRPr/>
          </a:p>
        </p:txBody>
      </p:sp>
      <p:grpSp>
        <p:nvGrpSpPr>
          <p:cNvPr id="858" name="Google Shape;858;p19"/>
          <p:cNvGrpSpPr/>
          <p:nvPr/>
        </p:nvGrpSpPr>
        <p:grpSpPr>
          <a:xfrm>
            <a:off x="7265703" y="-5508982"/>
            <a:ext cx="1775732" cy="6525344"/>
            <a:chOff x="7368268" y="0"/>
            <a:chExt cx="1775732" cy="6525344"/>
          </a:xfrm>
        </p:grpSpPr>
        <p:sp>
          <p:nvSpPr>
            <p:cNvPr id="859" name="Google Shape;859;p19"/>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p19">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861" name="Google Shape;861;p19"/>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862" name="Google Shape;862;p19"/>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863" name="Google Shape;863;p19"/>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864" name="Google Shape;864;p19"/>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865" name="Google Shape;865;p19"/>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866" name="Google Shape;866;p19"/>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867" name="Google Shape;867;p19"/>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868" name="Google Shape;868;p19"/>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869" name="Google Shape;869;p19"/>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870" name="Google Shape;870;p19"/>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871" name="Google Shape;871;p19"/>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872" name="Google Shape;872;p19"/>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873" name="Google Shape;873;p19"/>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874" name="Google Shape;874;p19"/>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875" name="Google Shape;875;p19"/>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876" name="Google Shape;876;p19"/>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877" name="Google Shape;877;p19"/>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878" name="Google Shape;878;p19"/>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879" name="Google Shape;879;p19"/>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880" name="Google Shape;880;p19"/>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881" name="Google Shape;881;p19">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882" name="Google Shape;882;p19"/>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883" name="Google Shape;883;p19"/>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884" name="Google Shape;884;p19"/>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885" name="Google Shape;885;p19"/>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886" name="Google Shape;886;p19"/>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887" name="Google Shape;887;p19"/>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888" name="Google Shape;888;p19">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214036" y="404664"/>
            <a:ext cx="7620000" cy="9941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Learning Objectives</a:t>
            </a:r>
            <a:endParaRPr/>
          </a:p>
        </p:txBody>
      </p:sp>
      <p:sp>
        <p:nvSpPr>
          <p:cNvPr id="132" name="Google Shape;132;p2"/>
          <p:cNvSpPr txBox="1"/>
          <p:nvPr/>
        </p:nvSpPr>
        <p:spPr>
          <a:xfrm>
            <a:off x="323528" y="1856844"/>
            <a:ext cx="8136904" cy="3893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alibri"/>
                <a:ea typeface="Calibri"/>
                <a:cs typeface="Calibri"/>
                <a:sym typeface="Calibri"/>
              </a:rPr>
              <a:t>By the end of this topic you should be able to:</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Explain what is meant by productivity </a:t>
            </a:r>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Understand ways of measuring productivity </a:t>
            </a:r>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Explain ways in which productivity can be increased  </a:t>
            </a:r>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Evaluate the importance and impact of productivity for a business and its stakeholders </a:t>
            </a:r>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Explain the concept of capacity utilisation  </a:t>
            </a:r>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Calculate and interpret capacity utilisation </a:t>
            </a:r>
            <a:endParaRPr/>
          </a:p>
          <a:p>
            <a:pPr indent="-285750" lvl="1" marL="742950" marR="0" rtl="0" algn="l">
              <a:lnSpc>
                <a:spcPct val="120000"/>
              </a:lnSpc>
              <a:spcBef>
                <a:spcPts val="0"/>
              </a:spcBef>
              <a:spcAft>
                <a:spcPts val="0"/>
              </a:spcAft>
              <a:buClr>
                <a:schemeClr val="dk1"/>
              </a:buClr>
              <a:buSzPts val="2000"/>
              <a:buFont typeface="Arial"/>
              <a:buChar char="•"/>
            </a:pPr>
            <a:r>
              <a:rPr b="0" i="0" lang="en-GB" sz="2000" u="none" cap="none" strike="noStrike">
                <a:solidFill>
                  <a:schemeClr val="dk1"/>
                </a:solidFill>
                <a:latin typeface="Calibri"/>
                <a:ea typeface="Calibri"/>
                <a:cs typeface="Calibri"/>
                <a:sym typeface="Calibri"/>
              </a:rPr>
              <a:t>Evaluate the concept of capacity utilisation for a business and its stakeholders</a:t>
            </a:r>
            <a:endParaRPr/>
          </a:p>
        </p:txBody>
      </p:sp>
      <p:pic>
        <p:nvPicPr>
          <p:cNvPr id="133" name="Google Shape;133;p2"/>
          <p:cNvPicPr preferRelativeResize="0"/>
          <p:nvPr/>
        </p:nvPicPr>
        <p:blipFill rotWithShape="1">
          <a:blip r:embed="rId3">
            <a:alphaModFix/>
          </a:blip>
          <a:srcRect b="0" l="0" r="0" t="0"/>
          <a:stretch/>
        </p:blipFill>
        <p:spPr>
          <a:xfrm>
            <a:off x="6752220" y="5805264"/>
            <a:ext cx="1617881" cy="977280"/>
          </a:xfrm>
          <a:prstGeom prst="rect">
            <a:avLst/>
          </a:prstGeom>
          <a:noFill/>
          <a:ln>
            <a:noFill/>
          </a:ln>
        </p:spPr>
      </p:pic>
      <p:grpSp>
        <p:nvGrpSpPr>
          <p:cNvPr id="134" name="Google Shape;134;p2"/>
          <p:cNvGrpSpPr/>
          <p:nvPr/>
        </p:nvGrpSpPr>
        <p:grpSpPr>
          <a:xfrm>
            <a:off x="7265703" y="-5508982"/>
            <a:ext cx="1775732" cy="6525344"/>
            <a:chOff x="7368268" y="0"/>
            <a:chExt cx="1775732" cy="6525344"/>
          </a:xfrm>
        </p:grpSpPr>
        <p:sp>
          <p:nvSpPr>
            <p:cNvPr id="135" name="Google Shape;135;p2"/>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137" name="Google Shape;137;p2"/>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138" name="Google Shape;138;p2"/>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139" name="Google Shape;139;p2"/>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140" name="Google Shape;140;p2"/>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141" name="Google Shape;141;p2"/>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142" name="Google Shape;142;p2"/>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143" name="Google Shape;143;p2"/>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144" name="Google Shape;144;p2"/>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145" name="Google Shape;145;p2"/>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146" name="Google Shape;146;p2"/>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147" name="Google Shape;147;p2"/>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148" name="Google Shape;148;p2"/>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149" name="Google Shape;149;p2"/>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150" name="Google Shape;150;p2"/>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151" name="Google Shape;151;p2"/>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152" name="Google Shape;152;p2"/>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153" name="Google Shape;153;p2"/>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154" name="Google Shape;154;p2"/>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155" name="Google Shape;155;p2"/>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156" name="Google Shape;156;p2"/>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157" name="Google Shape;157;p2">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158" name="Google Shape;158;p2"/>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159" name="Google Shape;159;p2"/>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160" name="Google Shape;160;p2"/>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161" name="Google Shape;161;p2"/>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162" name="Google Shape;162;p2"/>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163" name="Google Shape;163;p2"/>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164" name="Google Shape;164;p2">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20"/>
          <p:cNvSpPr txBox="1"/>
          <p:nvPr>
            <p:ph type="title"/>
          </p:nvPr>
        </p:nvSpPr>
        <p:spPr>
          <a:xfrm>
            <a:off x="251520" y="404664"/>
            <a:ext cx="7620000" cy="7060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Increase Asset Use</a:t>
            </a:r>
            <a:endParaRPr/>
          </a:p>
        </p:txBody>
      </p:sp>
      <p:grpSp>
        <p:nvGrpSpPr>
          <p:cNvPr id="894" name="Google Shape;894;p20"/>
          <p:cNvGrpSpPr/>
          <p:nvPr/>
        </p:nvGrpSpPr>
        <p:grpSpPr>
          <a:xfrm>
            <a:off x="100415" y="1330007"/>
            <a:ext cx="8205220" cy="2760634"/>
            <a:chOff x="1845" y="563898"/>
            <a:chExt cx="8205220" cy="2760634"/>
          </a:xfrm>
        </p:grpSpPr>
        <p:sp>
          <p:nvSpPr>
            <p:cNvPr id="895" name="Google Shape;895;p20"/>
            <p:cNvSpPr/>
            <p:nvPr/>
          </p:nvSpPr>
          <p:spPr>
            <a:xfrm>
              <a:off x="1845" y="563898"/>
              <a:ext cx="2346539" cy="2760634"/>
            </a:xfrm>
            <a:prstGeom prst="rect">
              <a:avLst/>
            </a:pr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119172" y="674323"/>
              <a:ext cx="2111885" cy="1794412"/>
            </a:xfrm>
            <a:prstGeom prst="rect">
              <a:avLst/>
            </a:prstGeom>
            <a:blipFill rotWithShape="1">
              <a:blip r:embed="rId3">
                <a:alphaModFix/>
              </a:blip>
              <a:stretch>
                <a:fillRect b="0" l="-9999" r="-9999"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119172" y="2744822"/>
              <a:ext cx="2111885" cy="4692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txBox="1"/>
            <p:nvPr/>
          </p:nvSpPr>
          <p:spPr>
            <a:xfrm>
              <a:off x="119172" y="2744822"/>
              <a:ext cx="2111885" cy="46928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Find New Markets</a:t>
              </a:r>
              <a:endParaRPr/>
            </a:p>
          </p:txBody>
        </p:sp>
        <p:sp>
          <p:nvSpPr>
            <p:cNvPr id="899" name="Google Shape;899;p20"/>
            <p:cNvSpPr/>
            <p:nvPr/>
          </p:nvSpPr>
          <p:spPr>
            <a:xfrm>
              <a:off x="119172" y="2468736"/>
              <a:ext cx="2111885" cy="2760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txBox="1"/>
            <p:nvPr/>
          </p:nvSpPr>
          <p:spPr>
            <a:xfrm>
              <a:off x="119172" y="2468736"/>
              <a:ext cx="2111885" cy="27608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en-GB" sz="1200">
                  <a:solidFill>
                    <a:schemeClr val="dk1"/>
                  </a:solidFill>
                  <a:latin typeface="Calibri"/>
                  <a:ea typeface="Calibri"/>
                  <a:cs typeface="Calibri"/>
                  <a:sym typeface="Calibri"/>
                </a:rPr>
                <a:t>Sell in more markets</a:t>
              </a:r>
              <a:endParaRPr/>
            </a:p>
          </p:txBody>
        </p:sp>
        <p:sp>
          <p:nvSpPr>
            <p:cNvPr id="901" name="Google Shape;901;p20"/>
            <p:cNvSpPr/>
            <p:nvPr/>
          </p:nvSpPr>
          <p:spPr>
            <a:xfrm>
              <a:off x="2931186" y="563898"/>
              <a:ext cx="2346539" cy="2760634"/>
            </a:xfrm>
            <a:prstGeom prst="rect">
              <a:avLst/>
            </a:pr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3048513" y="674323"/>
              <a:ext cx="2111885" cy="1794412"/>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3048513" y="2744822"/>
              <a:ext cx="2111885" cy="4692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0"/>
            <p:cNvSpPr txBox="1"/>
            <p:nvPr/>
          </p:nvSpPr>
          <p:spPr>
            <a:xfrm>
              <a:off x="3048513" y="2744822"/>
              <a:ext cx="2111885" cy="46928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Extend Product Range</a:t>
              </a:r>
              <a:endParaRPr/>
            </a:p>
          </p:txBody>
        </p:sp>
        <p:sp>
          <p:nvSpPr>
            <p:cNvPr id="905" name="Google Shape;905;p20"/>
            <p:cNvSpPr/>
            <p:nvPr/>
          </p:nvSpPr>
          <p:spPr>
            <a:xfrm>
              <a:off x="3048513" y="2468736"/>
              <a:ext cx="2111885" cy="2760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txBox="1"/>
            <p:nvPr/>
          </p:nvSpPr>
          <p:spPr>
            <a:xfrm>
              <a:off x="3048513" y="2468736"/>
              <a:ext cx="2111885" cy="27608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en-GB" sz="1200">
                  <a:solidFill>
                    <a:schemeClr val="dk1"/>
                  </a:solidFill>
                  <a:latin typeface="Calibri"/>
                  <a:ea typeface="Calibri"/>
                  <a:cs typeface="Calibri"/>
                  <a:sym typeface="Calibri"/>
                </a:rPr>
                <a:t>Product new goods</a:t>
              </a:r>
              <a:endParaRPr/>
            </a:p>
          </p:txBody>
        </p:sp>
        <p:sp>
          <p:nvSpPr>
            <p:cNvPr id="907" name="Google Shape;907;p20"/>
            <p:cNvSpPr/>
            <p:nvPr/>
          </p:nvSpPr>
          <p:spPr>
            <a:xfrm>
              <a:off x="5860526" y="563898"/>
              <a:ext cx="2346539" cy="2760634"/>
            </a:xfrm>
            <a:prstGeom prst="rect">
              <a:avLst/>
            </a:prstGeom>
            <a:solidFill>
              <a:schemeClr val="lt1">
                <a:alpha val="40000"/>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5977853" y="674323"/>
              <a:ext cx="2111885" cy="1794412"/>
            </a:xfrm>
            <a:prstGeom prst="rect">
              <a:avLst/>
            </a:prstGeom>
            <a:blipFill rotWithShape="1">
              <a:blip r:embed="rId5">
                <a:alphaModFix/>
              </a:blip>
              <a:stretch>
                <a:fillRect b="-5439" l="-496" r="495" t="-12557"/>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5977853" y="2744822"/>
              <a:ext cx="2111885" cy="4692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txBox="1"/>
            <p:nvPr/>
          </p:nvSpPr>
          <p:spPr>
            <a:xfrm>
              <a:off x="5977853" y="2744822"/>
              <a:ext cx="2111885" cy="469285"/>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Sales Promotions</a:t>
              </a:r>
              <a:endParaRPr/>
            </a:p>
          </p:txBody>
        </p:sp>
        <p:sp>
          <p:nvSpPr>
            <p:cNvPr id="911" name="Google Shape;911;p20"/>
            <p:cNvSpPr/>
            <p:nvPr/>
          </p:nvSpPr>
          <p:spPr>
            <a:xfrm>
              <a:off x="5977853" y="2468736"/>
              <a:ext cx="2111885" cy="2760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txBox="1"/>
            <p:nvPr/>
          </p:nvSpPr>
          <p:spPr>
            <a:xfrm>
              <a:off x="5977853" y="2468736"/>
              <a:ext cx="2111885" cy="27608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en-GB" sz="1200">
                  <a:solidFill>
                    <a:schemeClr val="dk1"/>
                  </a:solidFill>
                  <a:latin typeface="Calibri"/>
                  <a:ea typeface="Calibri"/>
                  <a:cs typeface="Calibri"/>
                  <a:sym typeface="Calibri"/>
                </a:rPr>
                <a:t>Discount prices to raise sales</a:t>
              </a:r>
              <a:endParaRPr/>
            </a:p>
          </p:txBody>
        </p:sp>
      </p:grpSp>
      <p:sp>
        <p:nvSpPr>
          <p:cNvPr id="913" name="Google Shape;913;p20"/>
          <p:cNvSpPr txBox="1"/>
          <p:nvPr/>
        </p:nvSpPr>
        <p:spPr>
          <a:xfrm>
            <a:off x="106776" y="4437112"/>
            <a:ext cx="820891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Arial"/>
                <a:ea typeface="Arial"/>
                <a:cs typeface="Arial"/>
                <a:sym typeface="Arial"/>
              </a:rPr>
              <a:t>Any of these techniques might </a:t>
            </a:r>
            <a:r>
              <a:rPr b="1" lang="en-GB" sz="2000">
                <a:solidFill>
                  <a:srgbClr val="FF0000"/>
                </a:solidFill>
                <a:latin typeface="Arial"/>
                <a:ea typeface="Arial"/>
                <a:cs typeface="Arial"/>
                <a:sym typeface="Arial"/>
              </a:rPr>
              <a:t>help a business to sell more </a:t>
            </a:r>
            <a:r>
              <a:rPr lang="en-GB" sz="2000">
                <a:solidFill>
                  <a:schemeClr val="dk1"/>
                </a:solidFill>
                <a:latin typeface="Arial"/>
                <a:ea typeface="Arial"/>
                <a:cs typeface="Arial"/>
                <a:sym typeface="Arial"/>
              </a:rPr>
              <a:t>and therefore to make better use of their existing resources.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Drawbacks include the </a:t>
            </a:r>
            <a:r>
              <a:rPr b="1" lang="en-GB" sz="2000">
                <a:solidFill>
                  <a:srgbClr val="FF0000"/>
                </a:solidFill>
                <a:latin typeface="Arial"/>
                <a:ea typeface="Arial"/>
                <a:cs typeface="Arial"/>
                <a:sym typeface="Arial"/>
              </a:rPr>
              <a:t>additional costs of research</a:t>
            </a:r>
            <a:r>
              <a:rPr lang="en-GB" sz="2000">
                <a:solidFill>
                  <a:schemeClr val="dk1"/>
                </a:solidFill>
                <a:latin typeface="Arial"/>
                <a:ea typeface="Arial"/>
                <a:cs typeface="Arial"/>
                <a:sym typeface="Arial"/>
              </a:rPr>
              <a:t>, product development and promotional activity.  Sales promotions also must consider price and income elasticity!</a:t>
            </a:r>
            <a:endParaRPr/>
          </a:p>
        </p:txBody>
      </p:sp>
      <p:grpSp>
        <p:nvGrpSpPr>
          <p:cNvPr id="914" name="Google Shape;914;p20"/>
          <p:cNvGrpSpPr/>
          <p:nvPr/>
        </p:nvGrpSpPr>
        <p:grpSpPr>
          <a:xfrm>
            <a:off x="7265703" y="-5508982"/>
            <a:ext cx="1775732" cy="6525344"/>
            <a:chOff x="7368268" y="0"/>
            <a:chExt cx="1775732" cy="6525344"/>
          </a:xfrm>
        </p:grpSpPr>
        <p:sp>
          <p:nvSpPr>
            <p:cNvPr id="915" name="Google Shape;915;p20"/>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20">
              <a:hlinkClick action="ppaction://hlinksldjump" r:id="rId6"/>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917" name="Google Shape;917;p20"/>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918" name="Google Shape;918;p20"/>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919" name="Google Shape;919;p20"/>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920" name="Google Shape;920;p20"/>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921" name="Google Shape;921;p20"/>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922" name="Google Shape;922;p20"/>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923" name="Google Shape;923;p20"/>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924" name="Google Shape;924;p20"/>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925" name="Google Shape;925;p20"/>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926" name="Google Shape;926;p20"/>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927" name="Google Shape;927;p20"/>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928" name="Google Shape;928;p20"/>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929" name="Google Shape;929;p20"/>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930" name="Google Shape;930;p20"/>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931" name="Google Shape;931;p20"/>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932" name="Google Shape;932;p20"/>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933" name="Google Shape;933;p20"/>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934" name="Google Shape;934;p20"/>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935" name="Google Shape;935;p20"/>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936" name="Google Shape;936;p20"/>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937" name="Google Shape;937;p20">
              <a:hlinkClick action="ppaction://hlinksldjump" r:id="rId7"/>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938" name="Google Shape;938;p20"/>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939" name="Google Shape;939;p20"/>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940" name="Google Shape;940;p20"/>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941" name="Google Shape;941;p20"/>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942" name="Google Shape;942;p20"/>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943" name="Google Shape;943;p20"/>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944" name="Google Shape;944;p20">
              <a:hlinkClick action="ppaction://hlinksldjump" r:id="rId8"/>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21"/>
          <p:cNvSpPr txBox="1"/>
          <p:nvPr>
            <p:ph type="title"/>
          </p:nvPr>
        </p:nvSpPr>
        <p:spPr>
          <a:xfrm>
            <a:off x="251520" y="188640"/>
            <a:ext cx="7620000" cy="778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Maximum Capacity Issues</a:t>
            </a:r>
            <a:endParaRPr/>
          </a:p>
        </p:txBody>
      </p:sp>
      <p:grpSp>
        <p:nvGrpSpPr>
          <p:cNvPr id="950" name="Google Shape;950;p21"/>
          <p:cNvGrpSpPr/>
          <p:nvPr/>
        </p:nvGrpSpPr>
        <p:grpSpPr>
          <a:xfrm>
            <a:off x="539552" y="1124744"/>
            <a:ext cx="7488832" cy="5469400"/>
            <a:chOff x="0" y="0"/>
            <a:chExt cx="7488832" cy="5469400"/>
          </a:xfrm>
        </p:grpSpPr>
        <p:sp>
          <p:nvSpPr>
            <p:cNvPr id="951" name="Google Shape;951;p21"/>
            <p:cNvSpPr/>
            <p:nvPr/>
          </p:nvSpPr>
          <p:spPr>
            <a:xfrm>
              <a:off x="0" y="0"/>
              <a:ext cx="7488832" cy="1271953"/>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txBox="1"/>
            <p:nvPr/>
          </p:nvSpPr>
          <p:spPr>
            <a:xfrm>
              <a:off x="1624961" y="0"/>
              <a:ext cx="5863870" cy="1271953"/>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1" lang="en-GB" sz="1900">
                  <a:solidFill>
                    <a:schemeClr val="dk1"/>
                  </a:solidFill>
                  <a:latin typeface="Calibri"/>
                  <a:ea typeface="Calibri"/>
                  <a:cs typeface="Calibri"/>
                  <a:sym typeface="Calibri"/>
                </a:rPr>
                <a:t>Inability to Accept Extra Orders</a:t>
              </a:r>
              <a:endParaRPr/>
            </a:p>
            <a:p>
              <a:pPr indent="-114300" lvl="1" marL="114300" marR="0" rtl="0" algn="l">
                <a:lnSpc>
                  <a:spcPct val="90000"/>
                </a:lnSpc>
                <a:spcBef>
                  <a:spcPts val="66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No spare capacity</a:t>
              </a:r>
              <a:endParaRPr/>
            </a:p>
            <a:p>
              <a:pPr indent="-114300" lvl="1" marL="114300" marR="0" rtl="0" algn="l">
                <a:lnSpc>
                  <a:spcPct val="90000"/>
                </a:lnSpc>
                <a:spcBef>
                  <a:spcPts val="22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Need to turn away paying customers</a:t>
              </a:r>
              <a:endParaRPr/>
            </a:p>
            <a:p>
              <a:pPr indent="-114300" lvl="1" marL="114300" marR="0" rtl="0" algn="l">
                <a:lnSpc>
                  <a:spcPct val="90000"/>
                </a:lnSpc>
                <a:spcBef>
                  <a:spcPts val="22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Damage to brand</a:t>
              </a:r>
              <a:endParaRPr/>
            </a:p>
          </p:txBody>
        </p:sp>
        <p:sp>
          <p:nvSpPr>
            <p:cNvPr id="953" name="Google Shape;953;p21"/>
            <p:cNvSpPr/>
            <p:nvPr/>
          </p:nvSpPr>
          <p:spPr>
            <a:xfrm>
              <a:off x="127195" y="127195"/>
              <a:ext cx="1497766" cy="1017563"/>
            </a:xfrm>
            <a:prstGeom prst="roundRect">
              <a:avLst>
                <a:gd fmla="val 10000" name="adj"/>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a:off x="0" y="1399149"/>
              <a:ext cx="7488832" cy="1271953"/>
            </a:xfrm>
            <a:prstGeom prst="roundRect">
              <a:avLst>
                <a:gd fmla="val 10000" name="adj"/>
              </a:avLst>
            </a:prstGeom>
            <a:gradFill>
              <a:gsLst>
                <a:gs pos="0">
                  <a:srgbClr val="C18585"/>
                </a:gs>
                <a:gs pos="50000">
                  <a:srgbClr val="BC7272"/>
                </a:gs>
                <a:gs pos="100000">
                  <a:srgbClr val="A8606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txBox="1"/>
            <p:nvPr/>
          </p:nvSpPr>
          <p:spPr>
            <a:xfrm>
              <a:off x="1624961" y="1399149"/>
              <a:ext cx="5863870" cy="1271953"/>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1" lang="en-GB" sz="1900">
                  <a:solidFill>
                    <a:schemeClr val="dk1"/>
                  </a:solidFill>
                  <a:latin typeface="Calibri"/>
                  <a:ea typeface="Calibri"/>
                  <a:cs typeface="Calibri"/>
                  <a:sym typeface="Calibri"/>
                </a:rPr>
                <a:t>Pressure on Machinery</a:t>
              </a:r>
              <a:endParaRPr/>
            </a:p>
            <a:p>
              <a:pPr indent="-114300" lvl="1" marL="114300" marR="0" rtl="0" algn="l">
                <a:lnSpc>
                  <a:spcPct val="90000"/>
                </a:lnSpc>
                <a:spcBef>
                  <a:spcPts val="66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Working at 100% for a long period of time means that machines are more likely to fail.</a:t>
              </a:r>
              <a:endParaRPr/>
            </a:p>
            <a:p>
              <a:pPr indent="-114300" lvl="1" marL="114300" marR="0" rtl="0" algn="l">
                <a:lnSpc>
                  <a:spcPct val="90000"/>
                </a:lnSpc>
                <a:spcBef>
                  <a:spcPts val="22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Inability to meet customer orders</a:t>
              </a:r>
              <a:endParaRPr/>
            </a:p>
          </p:txBody>
        </p:sp>
        <p:sp>
          <p:nvSpPr>
            <p:cNvPr id="956" name="Google Shape;956;p21"/>
            <p:cNvSpPr/>
            <p:nvPr/>
          </p:nvSpPr>
          <p:spPr>
            <a:xfrm>
              <a:off x="127195" y="1526344"/>
              <a:ext cx="1497766" cy="1017563"/>
            </a:xfrm>
            <a:prstGeom prst="roundRect">
              <a:avLst>
                <a:gd fmla="val 10000" name="adj"/>
              </a:avLst>
            </a:prstGeom>
            <a:blipFill rotWithShape="1">
              <a:blip r:embed="rId4">
                <a:alphaModFix/>
              </a:blip>
              <a:stretch>
                <a:fillRect b="0" l="1122"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0" y="2798298"/>
              <a:ext cx="7488832" cy="1271953"/>
            </a:xfrm>
            <a:prstGeom prst="roundRect">
              <a:avLst>
                <a:gd fmla="val 10000" name="adj"/>
              </a:avLst>
            </a:prstGeom>
            <a:gradFill>
              <a:gsLst>
                <a:gs pos="0">
                  <a:srgbClr val="DC5B5B"/>
                </a:gs>
                <a:gs pos="50000">
                  <a:srgbClr val="DE3636"/>
                </a:gs>
                <a:gs pos="100000">
                  <a:srgbClr val="CD262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txBox="1"/>
            <p:nvPr/>
          </p:nvSpPr>
          <p:spPr>
            <a:xfrm>
              <a:off x="1624961" y="2798298"/>
              <a:ext cx="5863870" cy="1271953"/>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1" lang="en-GB" sz="1900">
                  <a:solidFill>
                    <a:schemeClr val="dk1"/>
                  </a:solidFill>
                  <a:latin typeface="Calibri"/>
                  <a:ea typeface="Calibri"/>
                  <a:cs typeface="Calibri"/>
                  <a:sym typeface="Calibri"/>
                </a:rPr>
                <a:t>Decline in Quality</a:t>
              </a:r>
              <a:endParaRPr/>
            </a:p>
            <a:p>
              <a:pPr indent="-114300" lvl="1" marL="114300" marR="0" rtl="0" algn="l">
                <a:lnSpc>
                  <a:spcPct val="90000"/>
                </a:lnSpc>
                <a:spcBef>
                  <a:spcPts val="66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Pressure on employees to produce more</a:t>
              </a:r>
              <a:endParaRPr/>
            </a:p>
            <a:p>
              <a:pPr indent="-114300" lvl="1" marL="114300" marR="0" rtl="0" algn="l">
                <a:lnSpc>
                  <a:spcPct val="90000"/>
                </a:lnSpc>
                <a:spcBef>
                  <a:spcPts val="22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Quality is replaced by quantity</a:t>
              </a:r>
              <a:endParaRPr/>
            </a:p>
            <a:p>
              <a:pPr indent="-114300" lvl="1" marL="114300" marR="0" rtl="0" algn="l">
                <a:lnSpc>
                  <a:spcPct val="90000"/>
                </a:lnSpc>
                <a:spcBef>
                  <a:spcPts val="22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Greater risk of poor quality goods </a:t>
              </a:r>
              <a:endParaRPr/>
            </a:p>
          </p:txBody>
        </p:sp>
        <p:sp>
          <p:nvSpPr>
            <p:cNvPr id="959" name="Google Shape;959;p21"/>
            <p:cNvSpPr/>
            <p:nvPr/>
          </p:nvSpPr>
          <p:spPr>
            <a:xfrm>
              <a:off x="127195" y="2925493"/>
              <a:ext cx="1497766" cy="1017563"/>
            </a:xfrm>
            <a:prstGeom prst="roundRect">
              <a:avLst>
                <a:gd fmla="val 10000" name="adj"/>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0" y="4197447"/>
              <a:ext cx="7488832" cy="1271953"/>
            </a:xfrm>
            <a:prstGeom prst="roundRect">
              <a:avLst>
                <a:gd fmla="val 10000" name="adj"/>
              </a:avLst>
            </a:prstGeom>
            <a:gradFill>
              <a:gsLst>
                <a:gs pos="0">
                  <a:srgbClr val="FF4747"/>
                </a:gs>
                <a:gs pos="50000">
                  <a:srgbClr val="FF0000"/>
                </a:gs>
                <a:gs pos="100000">
                  <a:srgbClr val="E300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txBox="1"/>
            <p:nvPr/>
          </p:nvSpPr>
          <p:spPr>
            <a:xfrm>
              <a:off x="1624961" y="4197447"/>
              <a:ext cx="5863870" cy="1271953"/>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1" lang="en-GB" sz="1900">
                  <a:solidFill>
                    <a:schemeClr val="dk1"/>
                  </a:solidFill>
                  <a:latin typeface="Calibri"/>
                  <a:ea typeface="Calibri"/>
                  <a:cs typeface="Calibri"/>
                  <a:sym typeface="Calibri"/>
                </a:rPr>
                <a:t>Demotivated Staff</a:t>
              </a:r>
              <a:endParaRPr/>
            </a:p>
            <a:p>
              <a:pPr indent="-114300" lvl="1" marL="114300" marR="0" rtl="0" algn="l">
                <a:lnSpc>
                  <a:spcPct val="90000"/>
                </a:lnSpc>
                <a:spcBef>
                  <a:spcPts val="665"/>
                </a:spcBef>
                <a:spcAft>
                  <a:spcPts val="0"/>
                </a:spcAft>
                <a:buClr>
                  <a:schemeClr val="dk1"/>
                </a:buClr>
                <a:buSzPts val="1500"/>
                <a:buFont typeface="Calibri"/>
                <a:buChar char="•"/>
              </a:pPr>
              <a:r>
                <a:rPr b="1" i="0" lang="en-GB" sz="1500" u="none" cap="none" strike="noStrike">
                  <a:solidFill>
                    <a:schemeClr val="dk1"/>
                  </a:solidFill>
                  <a:latin typeface="Calibri"/>
                  <a:ea typeface="Calibri"/>
                  <a:cs typeface="Calibri"/>
                  <a:sym typeface="Calibri"/>
                </a:rPr>
                <a:t>Unhappy employees due to the constant pressure e.g. over-worked</a:t>
              </a:r>
              <a:endParaRPr/>
            </a:p>
          </p:txBody>
        </p:sp>
        <p:sp>
          <p:nvSpPr>
            <p:cNvPr id="962" name="Google Shape;962;p21"/>
            <p:cNvSpPr/>
            <p:nvPr/>
          </p:nvSpPr>
          <p:spPr>
            <a:xfrm>
              <a:off x="127195" y="4324642"/>
              <a:ext cx="1497766" cy="1017563"/>
            </a:xfrm>
            <a:prstGeom prst="roundRect">
              <a:avLst>
                <a:gd fmla="val 10000" name="adj"/>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1"/>
          <p:cNvGrpSpPr/>
          <p:nvPr/>
        </p:nvGrpSpPr>
        <p:grpSpPr>
          <a:xfrm>
            <a:off x="7265703" y="-5508982"/>
            <a:ext cx="1775732" cy="6525344"/>
            <a:chOff x="7368268" y="0"/>
            <a:chExt cx="1775732" cy="6525344"/>
          </a:xfrm>
        </p:grpSpPr>
        <p:sp>
          <p:nvSpPr>
            <p:cNvPr id="964" name="Google Shape;964;p21"/>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5" name="Google Shape;965;p21">
              <a:hlinkClick action="ppaction://hlinksldjump" r:id="rId7"/>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966" name="Google Shape;966;p21"/>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967" name="Google Shape;967;p21"/>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968" name="Google Shape;968;p21"/>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969" name="Google Shape;969;p21"/>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970" name="Google Shape;970;p21"/>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971" name="Google Shape;971;p21"/>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972" name="Google Shape;972;p21"/>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973" name="Google Shape;973;p21"/>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974" name="Google Shape;974;p21"/>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975" name="Google Shape;975;p21"/>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976" name="Google Shape;976;p21"/>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977" name="Google Shape;977;p21"/>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978" name="Google Shape;978;p21"/>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979" name="Google Shape;979;p21"/>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980" name="Google Shape;980;p21"/>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981" name="Google Shape;981;p21"/>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982" name="Google Shape;982;p21"/>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983" name="Google Shape;983;p21"/>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984" name="Google Shape;984;p21"/>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985" name="Google Shape;985;p21"/>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986" name="Google Shape;986;p21">
              <a:hlinkClick action="ppaction://hlinksldjump" r:id="rId8"/>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987" name="Google Shape;987;p21"/>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988" name="Google Shape;988;p21"/>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989" name="Google Shape;989;p21"/>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990" name="Google Shape;990;p21"/>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991" name="Google Shape;991;p21"/>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992" name="Google Shape;992;p21"/>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993" name="Google Shape;993;p21">
              <a:hlinkClick action="ppaction://hlinksldjump" r:id="rId9"/>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22"/>
          <p:cNvSpPr/>
          <p:nvPr/>
        </p:nvSpPr>
        <p:spPr>
          <a:xfrm>
            <a:off x="251520" y="1556792"/>
            <a:ext cx="7632848" cy="2520280"/>
          </a:xfrm>
          <a:prstGeom prst="roundRect">
            <a:avLst>
              <a:gd fmla="val 16667" name="adj"/>
            </a:avLst>
          </a:prstGeom>
          <a:gradFill>
            <a:gsLst>
              <a:gs pos="0">
                <a:srgbClr val="81D2FF"/>
              </a:gs>
              <a:gs pos="50000">
                <a:srgbClr val="B3E1FF"/>
              </a:gs>
              <a:gs pos="100000">
                <a:srgbClr val="DAEFFF"/>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Quick Fire Five</a:t>
            </a:r>
            <a:endParaRPr/>
          </a:p>
        </p:txBody>
      </p:sp>
      <p:sp>
        <p:nvSpPr>
          <p:cNvPr id="1000" name="Google Shape;1000;p22"/>
          <p:cNvSpPr txBox="1"/>
          <p:nvPr>
            <p:ph idx="1" type="body"/>
          </p:nvPr>
        </p:nvSpPr>
        <p:spPr>
          <a:xfrm>
            <a:off x="191358" y="1556792"/>
            <a:ext cx="7620000" cy="4800600"/>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0"/>
              </a:spcBef>
              <a:spcAft>
                <a:spcPts val="0"/>
              </a:spcAft>
              <a:buClr>
                <a:schemeClr val="dk1"/>
              </a:buClr>
              <a:buSzPts val="2000"/>
              <a:buFont typeface="Calibri"/>
              <a:buAutoNum type="arabicPeriod"/>
            </a:pPr>
            <a:r>
              <a:rPr lang="en-GB" sz="2000"/>
              <a:t>State the formula for calculating labour productivity.</a:t>
            </a:r>
            <a:endParaRPr/>
          </a:p>
          <a:p>
            <a:pPr indent="-457200" lvl="0" marL="571500" rtl="0" algn="l">
              <a:lnSpc>
                <a:spcPct val="90000"/>
              </a:lnSpc>
              <a:spcBef>
                <a:spcPts val="1000"/>
              </a:spcBef>
              <a:spcAft>
                <a:spcPts val="0"/>
              </a:spcAft>
              <a:buClr>
                <a:schemeClr val="dk1"/>
              </a:buClr>
              <a:buSzPts val="2000"/>
              <a:buFont typeface="Calibri"/>
              <a:buAutoNum type="arabicPeriod"/>
            </a:pPr>
            <a:r>
              <a:rPr lang="en-GB" sz="2000"/>
              <a:t>State 2 disadvantages of holding too much spare capacity.</a:t>
            </a:r>
            <a:endParaRPr/>
          </a:p>
          <a:p>
            <a:pPr indent="-457200" lvl="0" marL="571500" rtl="0" algn="l">
              <a:lnSpc>
                <a:spcPct val="90000"/>
              </a:lnSpc>
              <a:spcBef>
                <a:spcPts val="1000"/>
              </a:spcBef>
              <a:spcAft>
                <a:spcPts val="0"/>
              </a:spcAft>
              <a:buClr>
                <a:schemeClr val="dk1"/>
              </a:buClr>
              <a:buSzPts val="2000"/>
              <a:buFont typeface="Calibri"/>
              <a:buAutoNum type="arabicPeriod"/>
            </a:pPr>
            <a:r>
              <a:rPr lang="en-GB" sz="2000"/>
              <a:t>Give 2 issues that can have a negative impact on labour productivity.</a:t>
            </a:r>
            <a:endParaRPr/>
          </a:p>
          <a:p>
            <a:pPr indent="-457200" lvl="0" marL="571500" rtl="0" algn="l">
              <a:lnSpc>
                <a:spcPct val="90000"/>
              </a:lnSpc>
              <a:spcBef>
                <a:spcPts val="1000"/>
              </a:spcBef>
              <a:spcAft>
                <a:spcPts val="0"/>
              </a:spcAft>
              <a:buClr>
                <a:schemeClr val="dk1"/>
              </a:buClr>
              <a:buSzPts val="2000"/>
              <a:buFont typeface="Calibri"/>
              <a:buAutoNum type="arabicPeriod"/>
            </a:pPr>
            <a:r>
              <a:rPr lang="en-GB" sz="2000"/>
              <a:t>Analyse the impact of staff training upon productivity levels.</a:t>
            </a:r>
            <a:endParaRPr/>
          </a:p>
          <a:p>
            <a:pPr indent="-457200" lvl="0" marL="571500" rtl="0" algn="l">
              <a:lnSpc>
                <a:spcPct val="90000"/>
              </a:lnSpc>
              <a:spcBef>
                <a:spcPts val="1000"/>
              </a:spcBef>
              <a:spcAft>
                <a:spcPts val="0"/>
              </a:spcAft>
              <a:buClr>
                <a:schemeClr val="dk1"/>
              </a:buClr>
              <a:buSzPts val="2000"/>
              <a:buFont typeface="Calibri"/>
              <a:buAutoNum type="arabicPeriod"/>
            </a:pPr>
            <a:r>
              <a:rPr lang="en-GB" sz="2000"/>
              <a:t>Examine the reasons for low UK productivity levels.</a:t>
            </a:r>
            <a:endParaRPr/>
          </a:p>
        </p:txBody>
      </p:sp>
      <p:sp>
        <p:nvSpPr>
          <p:cNvPr id="1001" name="Google Shape;1001;p22"/>
          <p:cNvSpPr/>
          <p:nvPr/>
        </p:nvSpPr>
        <p:spPr>
          <a:xfrm>
            <a:off x="629592" y="4950146"/>
            <a:ext cx="6696744" cy="288032"/>
          </a:xfrm>
          <a:prstGeom prst="rect">
            <a:avLst/>
          </a:prstGeom>
          <a:gradFill>
            <a:gsLst>
              <a:gs pos="0">
                <a:srgbClr val="FFFF66"/>
              </a:gs>
              <a:gs pos="100000">
                <a:srgbClr val="FF3300"/>
              </a:gs>
            </a:gsLst>
            <a:lin ang="0" scaled="0"/>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22"/>
          <p:cNvSpPr/>
          <p:nvPr/>
        </p:nvSpPr>
        <p:spPr>
          <a:xfrm>
            <a:off x="629592" y="4950146"/>
            <a:ext cx="6696744" cy="288032"/>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Google Shape;1003;p22"/>
          <p:cNvSpPr txBox="1"/>
          <p:nvPr/>
        </p:nvSpPr>
        <p:spPr>
          <a:xfrm>
            <a:off x="6894288" y="5345059"/>
            <a:ext cx="8640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End</a:t>
            </a:r>
            <a:endParaRPr/>
          </a:p>
        </p:txBody>
      </p:sp>
      <p:sp>
        <p:nvSpPr>
          <p:cNvPr id="1004" name="Google Shape;1004;p22"/>
          <p:cNvSpPr txBox="1"/>
          <p:nvPr/>
        </p:nvSpPr>
        <p:spPr>
          <a:xfrm>
            <a:off x="292946" y="5372931"/>
            <a:ext cx="8640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Start</a:t>
            </a:r>
            <a:endParaRPr/>
          </a:p>
        </p:txBody>
      </p:sp>
      <p:sp>
        <p:nvSpPr>
          <p:cNvPr id="1005" name="Google Shape;1005;p22"/>
          <p:cNvSpPr txBox="1"/>
          <p:nvPr/>
        </p:nvSpPr>
        <p:spPr>
          <a:xfrm>
            <a:off x="3389290" y="5345059"/>
            <a:ext cx="1224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5 minutes</a:t>
            </a:r>
            <a:endParaRPr/>
          </a:p>
        </p:txBody>
      </p:sp>
      <p:pic>
        <p:nvPicPr>
          <p:cNvPr id="1006" name="Google Shape;1006;p22"/>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grpSp>
        <p:nvGrpSpPr>
          <p:cNvPr id="1007" name="Google Shape;1007;p22"/>
          <p:cNvGrpSpPr/>
          <p:nvPr/>
        </p:nvGrpSpPr>
        <p:grpSpPr>
          <a:xfrm>
            <a:off x="7265703" y="-5508982"/>
            <a:ext cx="1775732" cy="6525344"/>
            <a:chOff x="7368268" y="0"/>
            <a:chExt cx="1775732" cy="6525344"/>
          </a:xfrm>
        </p:grpSpPr>
        <p:sp>
          <p:nvSpPr>
            <p:cNvPr id="1008" name="Google Shape;1008;p22"/>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Google Shape;1009;p22">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1010" name="Google Shape;1010;p22"/>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1011" name="Google Shape;1011;p22"/>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1012" name="Google Shape;1012;p22"/>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1013" name="Google Shape;1013;p22"/>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1014" name="Google Shape;1014;p22"/>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1015" name="Google Shape;1015;p22"/>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1016" name="Google Shape;1016;p22"/>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1017" name="Google Shape;1017;p22"/>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1018" name="Google Shape;1018;p22"/>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1019" name="Google Shape;1019;p22"/>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1020" name="Google Shape;1020;p22"/>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1021" name="Google Shape;1021;p22"/>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1022" name="Google Shape;1022;p22"/>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1023" name="Google Shape;1023;p22"/>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1024" name="Google Shape;1024;p22"/>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1025" name="Google Shape;1025;p22"/>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1026" name="Google Shape;1026;p22"/>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1027" name="Google Shape;1027;p22"/>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1028" name="Google Shape;1028;p22"/>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1029" name="Google Shape;1029;p22"/>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1030" name="Google Shape;1030;p22">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1031" name="Google Shape;1031;p22"/>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1032" name="Google Shape;1032;p22"/>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1033" name="Google Shape;1033;p22"/>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1034" name="Google Shape;1034;p22"/>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1035" name="Google Shape;1035;p22"/>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1036" name="Google Shape;1036;p22"/>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1037" name="Google Shape;1037;p22">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5000"/>
                                        <p:tgtEl>
                                          <p:spTgt spid="10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type="title"/>
          </p:nvPr>
        </p:nvSpPr>
        <p:spPr>
          <a:xfrm>
            <a:off x="171542" y="160338"/>
            <a:ext cx="8177534" cy="9221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What is Productivity?</a:t>
            </a:r>
            <a:endParaRPr/>
          </a:p>
        </p:txBody>
      </p:sp>
      <p:sp>
        <p:nvSpPr>
          <p:cNvPr descr="Image result for bricks and clicks" id="170" name="Google Shape;170;p3"/>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dMAAAKeCAYAAAD+0PGCAAAgAElEQVR4Xuy9B5itWVnn+985V06n6tSpk1PnQKZbacCA4syAXoWxR7gGRsdWlHEcHBhBpb0gYkC4khX10REBr4EZoMkGQLvpHE8+lXPtnPd9/u+39znVh072InSf9f/OU8+p2rX32t/67VXf/3vf9YYQdIiACIiACIiACDgRCHU6nY7TCHqxCI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gKYvAiIgAiLgTkBi6s5QI4iACIiACHhOQGLq+QLQ9EVABERABNwJSEzdGWoEERABERABzwlITD1fAJq+CIiACIiAOwGJqTtDjSACIiACIuA5AYmp5wtA0xcBERABEXAnIDF1Z6gRREAEREAEPCcgMfV8AWj6IiACIiAC7gQkpu4MNYIIiIAIiIDnBCSmni8ATV8EREAERMCdgMTUnaFGEAEREAER8JyAxNTzBaDpi4AIiIAIuBOQmLoz1AgiIAIiIAKeE5CYer4ANH0REAEREAF3AhJTd4YaQQREQAREwHMCElPPF4CmLwIiIAIi4E5AYurOUCOIgAiIgAh4TkBi6vkC0PRFQAREQATcCUhM3RlqBBEQAREQAc8JSEw9XwCavgiIgAiIgDsBiak7Q40gAiIgAiLgOQGJqecLQNMXAREQARFwJyAxdWeoEURABERABDwnIDH1fAFo+iIgAiIgAu4EJKbuDDWCCIiACIiA5wQkpp4vAE1fBERABETAnYDE1J2hRhABERABEfCcgMTU8wWg6YuACIiACLgTkJi6M9QIIiACIiACnhOQmHq+ADR9ERABERABdwISU3eGGkEEREAERMBzAhJTzxeApi8CIiACIuBOQGLqzlAjiIAIiIAIeE5AYur5AtD0RUAEREAE3AlITN0ZagQREAEREAHPCUhMPV8Amr4IiIAIiIA7AYmpO0ONIAIiIAIi4DkBiannC0DTFwEREAERcCcgMXVnqBFEQAREQAQ8JyAx9XwBaPoiIAIiIALuBCSm7gw1ggiIgAiIgOcEJKaeLwBNXwREQAREwJ2AxNSdoUYQAREQARHwnIDE1PMFoOmLgAiIgAi4E5CYujPUCCIgAiIgAp4TkJh6vgA0fREQAREQAXcCElN3hhpBBERABETAcwISU88XwLd3+h0A/Hqk49Ee3/7c0AUv7P184ePf3lnq3UVABC5+AhLTi/8zfgrPkILZfoTzeyyRfSQx3S6e/L73dcHQF+qzNPcpvDZ0aiLw9CIgMX16fV4X6dluV7knYpH2MDyaOj6KmPJl218iMb1I15OmJQLfegIS0289c73jN4zAdsv2kazTx/EgS0y/YZ+EBhIB3wlITH1fAd/u+Ttbio/kJn4My3S7USsx/XZ/+np/EbhoCEhML5qP8mk6kX+LV/fCKZoYPtL+6hMQ06cpLp22CIjAU5OAxPSp+bl4c1bOWmqkFFnkzYLRREXgKUpAYvoU/WB8OC0XIe3xkafWh5WiOYrAU5+AxPSp/xldtGfYsbSY7Xuej5Qn+ti5oxLTi3Z5aGIi8LQiIDF9Wn1cT8+TbTQaiMVi6HQ6qNfrSCQS4GOhSAeVahHZdMYmVm820OkAiVjSfq5Uq4hGo4hFY5Y72mw1EYlEbJxmk99HEQ1HbaxwOGy/a7fbqNVq9jPfhwcf42tCoZA93jt6jz09qeqsRUAEnkoEJKZPpU/jIj2XjY0NpFIpE1QKHg8KYDQWRgcttDpNeywc4u9CaLXbJnyRUBTNdhPRcAzNVsteE4/HEQlH7fm0Suu1uj0WClE0Oyaakch5waSQciz+fruwUlRDofPPu0jRa1oiIALfIgIS028RaL0NzJrk0bNQ05mkiWkbbdQaNbM0KZSNRtOEkT9TMuPRBNqdtlmY0UjUwo0qlSrazRb6cxm020Cr1bKxKdY949Os31AI0ShFOtih5TkEgsvnBeKtQwREQARcCUhMXQnq9Y9JoFQqIZMJ3LjVatVEjBYqxS8cCWM9v45cLmdWqAmtydv51JZ2hxYrLdlAMJPJwLLlYZZphYIJJJJ0BQcHhZaPJZNJe01gqQZiyp8pyuFICJFw4D7WIQIiIAKuBCSmrgT1+sckwP1L7nsGohY55+blz9VaDal0Gg1z4TZtP5NCS/HkQYvzvJVJQe0gmQzZ72mI8mmxrrbW6g2zOvleiUQgrCbY4TA6HQY5nY8dprXK4Cc+HImcF2F9lCIgAiLwZAlITJ8sOb3OCNBl+lgHhatnDVIoGYBULpcxMDBwrtxCs0VRowsW+MpX/hUf/ejHcOutt6JSqSGVTKNcrmBpaRm0coeHRzAzsxu7pndhYmIIV1x2CNdeew0OHNhr6srT6e2PUsiDwCe6iANhpUXKfx3KaauDcHf/9dHmwPN/rOOJzF9LRQRE4OInIDG9+D/jb+oMH09MuG9pwUZmMSZMEClqDEgqlmqIxBL40Ic+jA9/+MM4c+YsQgij1Wrbfibdw/F4AplM1h6nUPLxWq2OYrGIVrOMRJx7pR0be/fuGVx//fV44YtuwMGDB5BKJc3ipR4GmthBL+bIgpJszMcWS4npN3X5aHARuGgISEwvmo/yyUzkwlJ8j1CGr2d4PqLmdGC+UjsuLDTfezhk7tog6Cd0znJcX9vCO9/9Hrz17b+LaDRmlurIyIh9H7iGY8hmc1hbXUcymTLrlsIYBCUFLlxas3GLCG5392GbWFpcQKvVxLOf/Sx813e9GP/xla+wAKRoEMtkQk1RNZczB+LJPapZytc8ltiGwD3dC4/gFcEvHibGKtT0ZBapXiMCTwsCEtOnxcf0zTpJCkkQBRuIIQN1uukij+a9fZi2dFAuFZC2AKPuLzodtJocl+koYYSjYTQbHUSjdPcCm5tbuPnm38QHP/ghhGIJTEzvOReQxECkzc1Nex3H6O8fMNFcXV0zMabgxmJxe4yWLgWRVm+hUDBrN5fNIBoNm0u3XC6hkN9CJp3E0aNHcOONP4rvfckNQTBTs7vX2mojwlji7n4uf9luNhGm8nZFtNVoIBIP9lWbtLKbTbOC+X6tNm8OQibq9TpzWduIx6OBJdzNbw0s4J62PoIwKzvnm7W4Na4IfEsJSEy/pbifam/2GGJ63rg6f9LntOC8RUshCkci2NrYQjabRSQWRanICN6siWelWkM6k7D90A996I/wczf9HCKxGPbt24dYMoNKvYVQOCjEEI1EUKlUgrxQhC0at1qtob+/39zC+XweW1tbSKXSyGYyQQGIZMpcvnx9jNFInbZF7/Kr06Y1W0ez2UCpWEQ2m8GLX/xCvPKVr8SVVx5BlKLXvWmolCs2z1Q6ZdYq3dGBaHJ/NSj8QFWMdYW1ZaIbP7fv29PErTzPL4V4LIZqpXKucARHMSuVbmUT6q7iPtWWhM5HBETgSRGQmD4pbBfLi3pi2lPJbZZpb4pf5+btuUXP/6JZZ+4mEEvEuyKUQjQSRr5QRa6PuaTAd3/Pv8Mtn/wUDhw+gqHhYQtCqtSbiMZZ7YiViSKWOkNB5QtYiIECSRHjcyms3EOl2Ja7Qkc3cLMVPCcej5k7t1qtmIjScqWlOD4+hpMnTpj49vXlMDt71p57/fXX4aorLsNPvPrGc67nep2WZx3pZAqR6HmTkRZpNEbrlEUhaPWWkclmsbG5hWgigU67jXQqhUqlbO/Do1QuIZPOmNVrdn+Ywt0VVNu47bnUlZpzsfw1aR5+E5CYev35b6+N27u4P5bfsZdiwlhY7peGUKvWkUylewmi5xJQNjdL6B/I4Obf/B38xltuRq6/H4cOHUY+X8LC4gL6LZo3hFC3IlIikUR+K2/WLdWN1h0tO1qW8VgcsWjU9lLp4qWlmojHkS+UsLq+YW7ivr4+JBNxs1Ypwol4UL6QJ8YgpsLWFhrNho2fz2+ZhduXy2Bm5yRe/oMvw4033oh0OoxqtY1Oq4V0KoZqtWHjFIsFs2p5LolkwgSS1niz0zarmgfdyhRP7t8uLy9jfGwc9ToLUQQ8aYzSxRw2i/Qxbl68Xo+avAg8fQlITJ++n9034MzNgdkd57EspZ5blxLa22PlyygNUZRKtBxT5tLNZJKoVAPX7ate/RP4yEc+iquuvgbVRgPLK6uYmdmDza0tsxx5VGossBAydyjdtdw3pVjFozGUSkWzcHOZrFmqdPPyObT+Mqk0qo0mOmHukXJPNhpYscWSjcfn8+A+6/zcHHLZHMbHx01Ead3y8WQihtnZU6Zt6XQKL3/5y/BL//UmsGBSudRGMhEGtbDnla2Wq0imkigWCjZ2pi+HMgU2Fjc7s0a3c/d9Wf4wRsFtNSwRJ4goZo4sn8nbCB4UYm2afgMWsoYQgW87AYnpt/0j+HaewCNF8154Pj13rmVmXtCMmwIWlO9jQYVms4VoLIpavY3LLr8Ss3MLuObaZ+Ch4ycwtXMapXIFJ0+dwf79+7GZz2N6eifW11e7Jf+i4D4krUyWCeTeJy3RsdERbKyt2/vSqmTAUa1aRSwSRTyVxuLqqkX+0gVsrt1WkCaTZvH8TgcrKysYGR7B5samuaCnpqbs/RYXl9DpNHHw8AGcPXPaLN5atYyhwQH8wmtfi//4yh9AudRBJsV8h3IAACAASURBVBOygGUauc1G08SdNYUb9SY+84Uv4oMf/jCOHz9ue6S0rn/oh34Ir/mpV4NTaNRZSzh2TkxNRM1C7Qkq91Af+/N/vNScb+fq0XuLgAicJyAx9Xo1nBfKR8cQCK65de3o/txpo4MYyqUmstmgy0u1Bpw+M4uXfN9LsbmVx959B7C4tGJljBrNNqZ3zWArX7BoWe6RVioldMA8UFapD0SQ+5O01Rg0RNcuLT3uSfLLXL7xOIaHhkxw55aWke0fQDQeQyKeMPFitHCrERRooPCOjYyZoFJwJycnzfW7ukwBD2N0fAQLS3NmsdZrNTSbdRPxhflZHNx/ADfd9F/w4hfdgFw2SO9pNoB2i5WaQvjdd7wDv/HWt2H3/gPm5qa1u2vnLtx155023p/8yZ+YcCcDNOcSh7bX1g93OueqPT0af4mp13+gmvzTiIDE9Gn0YX1zTvXRBPW8yRRYpOePoDwfZTVmkTW9sn/veveH8Au/8DqMT+zA0PCoiUypUkWxVEYHgTuW7l9apUNDw1hZWcLAQM7GolXKvdBquWL7lBRC7lMyCpePpVNJ2xeltUpXr9X4TaZQpzUcj5vIUkS5z5pJZzEyMopkIol77r4H09O7zLKk0NLyZQSvWY2pOBrtBirlklm9fbksmo2apdbUKhUsLy3ikqOH8ed//mcYGkwiFnim8b73fhg//Z//M/YfugTFah2Tk1NWpYkBTFdcfiXuuftuzM/P4wMfeD9e+tLrAzHdFmfU+543DZFeOPGjfLgS02/OqteoIvCNJiAx/UYTfVqO17M2gxZmD2tZ1mlblG2aQUbdo9VuWR3cWDyNVrd835/+6cfxszf9HEZHx0xg640WiuUyxsbGkaLLNRSxvNFqrY6+/gGzDNk1ZmV5wd6TYkg37OL8grls19bWMDw0aMLGPclUMmmP8Xnc71xfX0ezA6QyWRMx7rUy8Id7o0yrobhRTENW4SiEvr5+s1ZXllctuGlwYABn52cxNDpkwsef+/sCMaXLl/mlqWQc8/OzJrLXPf+5eNvb3oJMGohFBzA1NYlGK4xIPGP1fRltzNKEPLeFuXlzZdP9+xM/8eN44YteYFZ4ONTGwQP7kE4nkMlSSGHBTtzr5c1DOp02Fr1Wc716xk/LJaWTFgHPCEhMPfvAH3m658X03O9DFmsLCifbovGCT9HqpXRwf5KRuIVSB5//whfxH172cuzff8BEbsfklBUz2LN3HzY2NxGPJ80qTaZSKOQLlmfKYCXutaZTCUs14dhDQ0MYHh7G6dOnTVAZ6HPy5EnrWco0GLqB+TgFh8Ud+gYGUGs0zzUDL5fK5mKlmDI/ldZnJBSxCF+6lZuNlqXVUNQnJiZQqVWwtLpsZQcptNFIyKxUVlBiGg1TbIYHB3HyxDGUSgVcfdWV5mK+5ZZPm+D2DYxiq1C1KkiszJTL5LBv3wHbP927dy/W19ewsryERqOGxcV59PWnsbGxiv379uItb/l1XHbpfvRlIhZYRau71/e11+3mwmbmWqoiIAJPXQIS06fuZ/MtPLOHByJZSkkosFLZsLtQKFoZPlpdlhHTtUbLVeAL//hVvOTF34UDl11qzz965BJ7bj5fQMVarjHfk+3XKJ5hEzZLpUEIsXgEp8+cxo4dO2xPk6JKwaQlPD09ja2tPEZHxrCwsIi1tXUTHXMvd63nHVNTWFhcsrxVWpuVctnyVPNbBQwODpkVOzQwZELKaONoOGKRwsH5h9k3BvVmHSOjwygU8rYXyr3YUrmIoaFBE9MTx4+b25min0omTGh5jp/73OewuZZHJN2P3bv3mCu5PzeAaDhq582qTLVaFRPjY1heWbDKTOUK3dt9WFyYw9zcLH7pdT+N1970E4F7u1o1a5/u5p5F2pvnt3Ah6K1EQASeJAGJ6ZMEd7G8rJeLuX1Pj48FX0EtW0sz6YroysoWxkb7USq18fo3vgnv/L134gXf871IZzPm6jx54pQFEQ0O0kXbRqPZsuAeCiHFkl8c0zrJdIIIXVpk3EOlJUtrjCUDFxYXsXPnLiwtr1g1JZ4Lg3xooQ4MDppAWsH8dMoKKFCMaCJSmJj+kstmLWWnWCie649KoeSeKd2o7HnaP9iPpeUlM7aZJ0rrcKC/H+VK2fY4Bwf67bz5f6vZMEuZrlj+jgUiWKh/5649Jp7Hjp3AxtoGopEYhgaHkS/kkU2nTKRr9TKGhgbQ7tSxuDSL8bERcyH/05c+jfe/53fxwz/8w3YzwLlThMmE31saEPNudYiACDzlCUhMn/If0Tf3BCl457uqBO91XkxZdzaCRp1ViKro7zu/b/rFL34NP/CyH8SLXvL9ZuXRHUvhGRsbtRSV2bNnTBBWV1fN7ZnNZJFJp81NGwTVdExorZdpvYlisYSzc3PoVKrYd+lltu86ODiMcqVqUcDxZNIKRLAAA8W2UCphbXXVrEcKEfdbed4U8a3NTXsvFoHgjQBdzHT39vYlaQHSTTw+MYZmq2nnTZGk1WznFwYWFhZsX3RpaQnJZMKEOhKNYGpyCusbaxgZGbb930KhhImJSStgUa81sby0YjcR3L8dGR606N9kMobVtSX09WWQzsRRKGwhmYiiXtnAwtmH7L148Aajl0/L/3lzokMERODpQUBi+vT4nJ70WT5ei7SufD6seXavRSn3PSl0ySQFoI5cNiiE8Md/9HF87GN/jU1afvW6Cdvo6ChGR0fwj1/6B6zOnsXA+Lilslxy9Cgi4TD6cjnLr6Ro8XF+TzGNROMmnPaeoYilztx++x2Y2jWDgYFBhCMxpNJZE1U+z8oOdvdAWQxhc30NAwP9JuAUVP5fyAeVlMIMhKoxOrdt9XzNxZxMmqt3cWERQ8ODZu1SXOlWPnX6tAkuu9fQDTsyNmpVjEzkYlF7Li1bunlpYXNfldWRBgaGrPjCyPCoBSHFo3ET4WqljKWlBSRTMQwO5FCp0rKNI5NNYWlpHrFQHSvzp3DZZZfhU5/6lJ07o5U5fu94vM9P0b5P+k9DLxSBbygBiek3FOfXD/btvhg+3vufv2hvr2wURMAynYUl8Go1IBEHbr31AfyPX3kjbv/aneaCrbZaSPb3IdeXw6lTp3D6+HFwH3PXrmkcOXwYS4uLtsFK64w5oxQeVjZi+gqtPY7PzivcQy1Xq9anNJvrR6FYxuDwCJaXV62QPcIRbBWYvpIz1/D84qLtsXIPMx5lgBH3Y0Pmhh0ZHjbxpNu31Qj2N1k+kCLI4CgKFoW9sJU30VxeWbbnU0zXNzZRbzRsD5fCy9Sc9U0WjIBFC9OapfDydXRNj48N48SJY+aibjRayGb6zIJnWcE9M3uQSMRQrpSwuDiHhx68F/FEBJVqEYXVJQxPTWAol0Ai3MTdd9+NT37yk3jBC15g59kLSKKw9io5PdoylZh+k/+ANbwIPEECEtMnCOpRn2YW1fnfbi9oE3QbCWQp6D3S+z94rNMJn6vt+uRPIwgWerSjJ6aP1AM7xPfnyVPw0GIzMnQYeAQmVAY1Z1mn/cTxNdz8lrfiox/9KA4dOoi+vjSWlxdw8NARzM4t4r7778fY2Bj279tnLlcK5ezZs7bXaW5kwEoABgFGScsdZQRtqxNBvQnUG01zr0aiUUt/YdTv2vo6JiZ2mGixEw2LQGQyaXM7c080k8taQfrVpWWrfzsyzBSXOXMhU7xZ9IF7nSxJ2KjXMD7BwgzVrphmzQ2bSCYxuXMKy8sriEXjZlVWKjULuqJVy7EsCCtMizplpQEHB4Mxi4W87a3SamW1pWKxjEw6Z7WHq9U6pianzcU9tXMn4gnWCW7jlv/9t7YG9h4+jM2tDVx1xX4kojWcOXMGH/jg+3HFFVfYTQd5kVUvVcY+CEZXP+xjDj7380vvkdZA77fbS0WqsP6T/1vTK0Xg0QlITF1XR/caxgtoMhW05GIpOdZvZ1tP1nZlg+uxEboCO1ayjtGhFtETigGdbbVZH+M61+vB3QsUsobb7SY6bXY0iVqVoZ76sedmmG3IYjFLbaFr1KrqtlomEJFucXaO2ag0kUgnsLG5hkQmaXuSlXoQdFRrAK9//dvx3vd+CMlkFs99zjOxtrqIUnkDqVQYJ46dRDqRxe6Z3SamdJFSBKzxNuvSsqBCNGbWnLVYi1JUWN2oGbQ0C8fRDiXQbLVNsKq1atB5JcvczTBWV1eQy2WRSifNhcvfUdQoTLQ2O6026lW6jGF5qHZL0GpidGTYckaLxTzCoY5F1dbrVcSiEetxSrGnIEcTnGMdxULZ9mFTySwqpTry+SLaLUYyh5GIJ1EqF5BKJYBQG4lE1D5Tfo5MAaKQhiPsrRpDKMTIZc6bljGDnGqIxRLI9vXZHJkuQ/fv2bNnLZK4L9fB+HjQ5u26655vVvRNN92EdDJxrs4va/xyflwv5EbLnmug3qjZOmq26hbBzBshc2MzDQm8gQn+PbxPba9nbderL111/evX60XgHAGJqeNi2FzfxMDgQDBKt9Rqtcb0iw4Syag1oo6z1zSArU1GmaYtkKVVq5mdGo3xIt29qj3Cxa3GC3I8ZuJ47uhZwybk3bQWM4G7rUlA66xlATKpdNragVnkLKNi0TEhYtBQf44FDlgkoIloLI5i5fwNwUc/fgt+5md/ztyXz3jms6xZ9+L8fBDsUyzYfuDe3XvQaVMU+szio5DSNcnv+cWoXY5t1YpYeYh7mPWGXfT5WDyZRa0Zsp8p9HTX1uoUoCgS9CujY67hdCYQUIopx6c4UjRpxTEVhVYoXb605PicjfU1bG1toFktY3hs1Kon7dgxga/ddisa9SoGBoeCMcg/nkQ5XwSicWTTOTRqTdQqVcQSyW5gUxE7JsYwe/Y0gDpvley8hkaGUCwxJ5U3AhGzuNPpPqRSGSQSKaRTvAnIYqtQsAAouqt5g2AlE5tNs7wL+WVMTAxY/V66pe+5/Wu49tnPxoED+/H6X/7v2Llzp81teCiHZpP9XtlwnY3Im9aEnJY2XclbmxvoH+g3RmaZd2+gGBmcy/Vta/r+CLWAJaiOVwC9XAS6l//OE91UE7FHJtC1THmBi8YpIB202h3E4mHUah0TChZHt4hZdJBOBUE8xa0tZFkY4IJK54+1B0ZrrmflMS2EOZxmmYUZmEOXceBMDtJGgu8phiH+jhfinvR2z5kVeSrlPEKhGJIptg8Djh9fx4/+2Ktw7PgJ7N2/BxM7RnDbbbcil80gEU9hfm4Blx69AkePXIb77rnHAmqsoEOtYZZpkNoSM7GkiFA8t4spxZVzMAs5lsLK2pade08IuBwr1SA1hRbq3NxZhCOhc4UVmC7CnqWcn825AxRLBXv+xNi4pbdQgNudphWtr5bLdl4veuEN+OQn/4+5gpkvS1GbX1pFvVQFEikMD41alSRG/TJIieLI3qV872ajinIpj638GsKRtj2+urqMJvNoE8w9DVqxxeMphMJ000aQTmdtnzWb67MArcGhYZw6ddKCpRhxbP1Z0yl89jO32B6tCW08Zhbz8uISRkdGMDv7oDkcmIaUzVjztt49G9ZWuT+cQ6NeN/4JWs6dNjY21jHI2sXdNnHn7/IepTuNxFRXNhH4hhCQZeqMsYMG/aGsoBOLot5oo91hC7AQWDCIPaW7Xjp7pzZdwCastGS5R9l62J5rYOB+/RUucNd29zi758zG2GyBFuGA3cO6t5g7l+IaiDi7nVEoeT5WiSgRPJ/u6FiwNWq//79//LX4+098EhM7JpFMpy1tpFIt2Z4jg4ZGR0YxMz1j1ma5WDGxYAeXoM9oG7FozNzDFErLI2VpIEu1Cd6DIs8jsELraDQ7yBfKVm6wV++XosI9yWqN4zPHsmOuUVpotHat+XeHaSq0cmv2ez5OAR8fG8XE+ATqjfq5Rt1bW5sWbLRnzx7cffdd586Ngl4o1ZEdGMWOHVMYGhwy4Wejc+aqUqUZiWvu+mYVQ0PcK92kAWsC9+CD96HTDqG4UezqVQho9dyotAC7fUvjCUSTSXt/zoHjWk5sKIRcrt8sa1rUx48dw8biQhDp1WhY7izTjL74xS9gfCyOxfmS3SRY4/NIBPv3TwTd8+gt79YMrlVr1m+1XCoinWWP2W51jW5JxUdc6hJT5yuABhABu27LMnVbCBvrq2Z1UEzW1jcwMDRs4tYrDX/2zIpFge6e2YWB/gRaTaBYqKAvl0K1zv6YERPVRxJRimqzTbdi0AuTVlMgfB3bX6zV2kim+uyiTuvEXKdBfQU7avXg2lypBD8zMLbVBpaXi1bQgB1ZpqcH8MY3/hb+4A/ehUw2h5nde6xyEaNa6Q7e3NzAkSOHrRVaxFJTwhY1y96egQsxZHujvR6iVuWoFrhygxxWWpA870BgrYVardYVU+7NpiyNhY/RTcxiCEydYREFs9aScczNzZkAMWiJv6f1ya9Wp4VdM9PmAudz5mfnghuOUMj2WPleFNnB/gEszM+jVa9hcGTUiiE0ajUMTezGzplDtu/J59EtWilXulYwsJVfx/DwIMKhFpaW5zE4xIjeFZy49y7eEgDxLNKZIfMQ8BNkuUIGMXH/lcJcLZXPfwi1KlKjw3b+Ubq8ratNB4W1PHKDAxjs70c6k8b4+Bii4TAmd0xgbWXFvBmnTp6wNBy6dRkhzaYAz3n2s/Drb34Djh6ZRqMedNlJZdjFp2JucR68CYoluC/f2zt9hLUuMXW7AOjVItAlIDF9nKXw2F7woD+lRZdm+0zMCqUa0pkEytUO3vzmX8PnP/cFDA8NWzDNlZdfYb0yL7lkT9cyBVoWWXS+K8uFbl4KUs8ipXXaCyKiFcjUku0xnHVu6VG2GCDTYERoFbd8+jM4efIU7r//AQt8YbUejsG9T6aa3H777SaKOyamzD3NOrqs2nPvnbdjz8F9mNm90/JMW806qpWa1emNx5IW8Uo2HKtX9i5w13Zsf9UCjLpWKF2mgcCVjRWF0WrhRuOWP9qr8sN9zKAGcM3OgXmdtncaYmpKNmjoneReZrCfyXuLYrlgOa48GPnbbgaucJYgnJ2dNXft7t27kUqmrZj9P/3TP9t7HDhwAIn0EMLxPqsTTOuWhfGZnmOpNoyUDdECppchgtOnjmPx5ENAqIlILhP0cN2sIjW80wKrGLjFXNahwREMD48EOaP1ulmkwyNDOHP2jAVPUbB5k8BI4FOnz+DoJZda8FS1UsX83GwQhdzfh7OnT1s0Mm8sBvpyOHPqlLm2WRuYt0sU1ofuvwM/duP/hbe//WabP/vFZnMpu9lh5DNd+8Gt1fZw823CKiGVEIjAN4yAxNRRTBkxSjFiK7BIlFG6wJe/cjve87734+/+/hOWIrFzaqftk7EjCqv2vOpVr8LP3xQ0kA6Zi+7haQ3bBbVXjcgsvG01/1pWqo8pmLwwt604PIsd3HH7nVaNiLmYbDnGqFSrSxvlPmbUXLPcG6TVRqvTUjBSWQtwWV3ZwMLCkqV/XP8dz8P62iKSyRA2t9bsQk4RrVVY7D6CWDRlF/5QuGM3ETaLbs1cCiWtoSCClxGuHRNGCjnL+PHg47RYeY6cP4Nw+Do+j2JmLU7bbcvpJLtsLmj+TQ4WqFSrokOLPhLs0XIPNBDomN0kMNWF73XHHXeaoO7Zsxdjo+P4+Mc+bs+lmFYbETRCgYCaqzgaNxc2U2sY4MT34I3Eff/yZbNEh3ftxM5p5qDWLMDpec97EZLJIZRLQV1dWqQULr4vrXPe1DAgijcAxTK9AcVALAcHrMBFPBlHrVm38ovc42RxC7pxb/2Xf8E1V12Fe++9B8lEHIloxPZT19fWEI1Eg2IRpQJSsSY2Vs8iFovgvvvvMM3k+zIVp9Gomks8cJVfeGxLldneYPUbdlnRQCLgHwGJqZOYBgG0dBvSRVqrt/AbN/8mPvihD1tln3SGASItXH/9dwTpEK0WpiZ34sEH7sczrr0Wv//7v27pM9vr4ppluc1i4PfM9eT2F/c+aX3S0vzqV7+Ku++9D5/89GfNzUpRpBBw/y2oHMRqOqxa1GeWCvdQKUoUFpbuo+u5Xq8gm0miXmMqBQNYItg1vQenTh23wKP+/gS28ksWdMPG2Y16B/FoBvFYDu1mDLVGGQjXLfqWIhcEFjEwKmLWKSNz+Z6bG5u278n3pfDxHHmw+D1r6DLnkxGoHIMFCyisLKJAizMo/p4xa5ZiRGHi+1Foo8koUll2YtkwMaS7lmPS5Z5IpE2s+dj6+gZOnz6DZCJle6q8ueANx8TOvZhf3kA8wbJ9IZSKJautu2vXLiu8wK4vzHtlT1N+DhRXWor8SsSj2NgsIhJN2TlTxLmnzHFWV9dM1HJ9WXDPli7n6emdKFeKdlPCxyiqA8NDWFpZwqGDB819SzFlYXy2nDtz+pRZ5ctLS+b2ZWs4uuXpaud6s1Z0fWHUyysWdFSrV7C0PIdWk0FTXCdV2z/tdIJtgocfwQJjGg/d0jpEQATcCUhM/w0Mg1SDoJk1j+2FyGlbXnf9Dbjtjrtw9TXPQLXSwPLKGgaHRrBz57R1PaGVVbLC6xTEk/iZn34NfuEXX22FHSiYPBiw1DsonMsreXz1K1/BLbfcYhV8HnjgAXOVUngGh4eRL5VMPHkRp7VJ8QlSNZiC0UJfLijWnkwkcPDgIbPUuC9IwZidPYlEPIyzZxZw6SVX4+CBo+jLDuKrX/kn3Hrbl3Hd9c9ENhfB6uoiovEwWs0IUolB1KohpJND2MyvINNHIQ0sawYcUeSsCXiIaRzBXi4FbXlp2VzKFFcKHwWX+6qsRkTB4jmSLc+LOau0Vmml9sYJcle5ZxvUC7aCCgwO6jRNQC1PNJVGk9HCDMwKRUxU2W6N/7Nu7srKKjY2t6yjDM9pbauIkfEps9h5E8BerCwEcfbsHCrlGnZOTVmwD28EVlZW7Nx4Tiw1yMjhRqthpS54c3DiBPc1gw4yK0srVsaQLeUYPUwrd2ZmF86cPdV1USfNagxFI+bmzm9tWu4ryyBOT+00sZ6a3GGeCLp/2Q1ncWHebjpmpnfZjQW5JuNVRFCw8cnwuc97Fj7ykb+wm5F6o2qfC79ozfJodIO4uBcfOH+D4hy8EQv6sXIfN4jK5vrpeRz+DX8ieqoIeEtAYvoEPvpeOgqtKgbKBLVegyCPtTV2PBnEL77uv+Fv/vbv0QkxwCSJYonBRRn0Dwzi0KHDOHbsuJmXvMgy35NiwGCU51/3fHP58WI2PzePh449ZBfuQBTDVmquV4CdPwdCA7Ms2Xqs2QkidzvttllA3Ffk2NwzpHCtrqzimc94plUYoiAzcIcXSrYjO33qtCX5T+4YxcBgGuUK9zPz1m9zfW0Dp0/OotUMY9/+w0glc2ZxsWpQwgq3r2Ln9JRVJqIbl0wCN29gmdJSC9J3uLdK92Pdbj5uu+22c67ferVscxkYGrF9TfYyDYo9NM7tufY+niCQKbCoem7wTriDcJwRviwnGDGrkjcQ/J4CSVFlIBD3ZkeGx8winV9YtHnQ6t21Zy8WlmjZbVq1JraNY2AVBdgitBlXHQqhL9tnvHtiw7mOj41hdXMBLVSsNyqFsFJmhaWYjccbitHhERO6peVFjHbbvFE0KZbsm9o/MGyR3xyvv78PK8srSCVSWFlZts+JngwKNIOT+By+B9cgz5+fdV8GKOTnbf3RdfylL34Oi8uLGBkdwurqkhXjbzTrViuYQWsUUxPITnDjQ15bG1sm+jy4zraXL+wFcD2BPxE9RQS8JyAxfZwl0AtA4oWm12uTwhcILKxwwPs/8GH85E/+FPYfPGzJ/ptbRURiCcs5ZLNoujdpTbJxNVt5UZApHNxb21hn8+y4BfLQ4qDVRuHjxZPiQ3Hk7wLLLwiuoYXMwJZjrAs7EhRr52O8wPM8+V499+qB/fvsdxQDHhxzx8QETp44iR1jU7jk0OVod/JodlYRjhRx8vRdKOaLuOqKa3Fw3zPw0b/8LJqNJDKZUQtGWlg6g1SOhZtKqNeZN8tauMG58QhyXoP2aBSjXkGGeIwBOincdddd9lhvf5XRuHycbPmY1dRtsXJS1LgE45wXUH7f+0xaVIVIOBBQi3RmxHDbrFSKRrXWQCyetApHZqX3D5hVSvc3hZPWGQtonD07iwP7D1iAFD0Iu3bNoJgv2A0Jg4mGB4dQLgdF7nnTQpY851p7E0trJ5DLsvhFyESU780iFjyXVDJl38/Pn0U2GxT4Z/AUP8NatYL+gRFsbZZMGHm+PKfJicmg0lE8buPxvHPWgq5josf1wPV0zz33YmP9LGamR8xjsbG2YoFsz37ec/AP//BZY0Y3O1NxEiwMYr9tI4ygGpYV0wiFEO8W1w9ugIJi/r1UowvF1furpQCIwGMQkJg+zvLopXf00i3MqotGzXqkdXPP3Q/hec+/3nIl09ksimW2DNuNBdaMjcax/8AhC7yhuNFdxyASWhK8UHG/ikXSGc3K92EtVwpfEJwTNNKm+FG8+RwWk2eCP39mKgitkVqDDbiDCkObG+tdK6NjkayXXnIU5VLZXI2MAqUrkHVxuefIcfZMzyC/voFKdQnReB7RRBmhcB733L2MfXvGcPUVL8Tachhrqw186Qu34cglh7Fz9zgWVo6jhTwy6SE0mykridizQmkR8qCoBek6QTUkq35Uq2PH5A6zlvm7XH+fuTuDqkZBKDLn0Qtaoqj2Ul0uFFR7D1q83ZsaWoS992U1J75fqVy1KlCMVGa0LUWoWCpbs3MKPi23nsud1mUv2jadSlkxhFIp6C1KAV1cWLB9U1qWdItmshn0DyYRT7OQf9ssSPZOpcXHfeqlpWWUCiVrP2dBSKmE5epyH5QVmSisPGe6ozlnnt/smVnjUK5UTDS5PvgcWpDc9+V+N9nQcg4K8cfNqxDULA7jn7/8j7j3zjuwVWJLuRAqVeb6tuw9ea9DYWawEvfeexmx66ur9v7Mre1VpuJ64lrhDZ8OERCBYplVOQAAIABJREFUJ0ZAYvoEOFkVo25UKi2EoP1Wn+WMXnPNszHPCFh2DmHT6w5QrtSw98ABPHTshHVXYeF2q3VbrWJledmKC1A4h4ZGTGhpCVFsKZy0MmiZBO7RIPWEgkLrhQIYBOu07fl0CQ8O9dvFkBdspn5YYfdGHXv37LbIYRZnp0txY33dLuZHjxyxKjw86uU8YuEG0uk6ltcexNr6Mm544VG87a2/jVx2DF/8/J34mde8ES+64eXY3GjjE5/834ilItgxPYD+oTgK+QZC6LOKP72KTD33bmBBsv5A09jRZcgbBQYWcS6MMmYBe+bL9ixZznm7ePL1vZuZCz8mcy1buaegBvB2y5Ri2gvAomVKgaKAxuIJs0y5T0nrnVZZkl6BJmsKs43ciEXgslhDPMZ9WZZe3MTo2DDQCUSJN0J0Q6+trWJ9k3xrXaFLBJZksWQVlaxCRiQWKH6YtZrD5vJlCHYkEUOrxqjmIC2Kbea4780o5MnJKTt3prmwAD8FlZ10KIbc5y2VmAfLSOogMIvpUsHN0QSuueYqLK8s4eqrr8RLX/p92La9b/jO1XBgfeQGEA0DiWhQVL+XLsXPyqzYbkrWE/jz0FNEQARUtOHx10DvotLr4hFU+2GnkDTe+IY34V1/8F6EwjHs2r0by6vrliIzNDyCYrmCvoFBs9AmduywaF7e6TeZYd8tOk9rJNTh3mlwAbPKPl1BobDygk+Loef+pCBRlBnIxICXyakpbGxu2IWaRd8Z1cmG1tlM2krXURys7F2jbikXl156idXV5blT2JLxDSTiS7jrjgU89zl78fGP/3+olmt48MEHcfPNN+O+++7H+mYTS0vA8647iNHR3Wi2krj77hNYXNzCVVdfg3a3An+QwmP24zkrtVfYno9yXhSB+Xnu8Q2Z5VgoFpHN5c65r4OqSd0CFhbAFKS69Nj0LvK9PVruN6YzfeaeNVd4iILVNp6shUur7+zsnEVa90obMkgpnkjYPmu5UMTY0LDtZ97TLcQwMNCHUjmPyR1jyOaSKJcLKJW2sLI8bxWIWGCjWqV1m0en3sHY9AELrkKDrvgQwvEEhgaG0N/XbxYqrXEKX69+MBuWs0JRvrCFeKyFZjOo3WuWfK9UFCLYOT2D0dFxVKp1K1VYbzCfN2Qia9Yq5xhP2xz37t1jQVKF4paJKgtNsCvNtddeg1/5lV/EwsIm/uWr/4Jbb73NgrDIlcFeI4NxvOYnX2E3OFzflrvbjagOyjIWz+UAP/5fip4hAn4TkGX6OJ8/95B4keFeHoWsJ3j33Xcfrrn6WTh86DIsLa+iEwojnc0hXyxZIfVWJ2SWEAN2WFVoaXnZ8joZQ0PXIYOPThw/gX379lkaCa2WXhAPBardDFx0LI3HLi+8IPMCSKuOF21+T1ccc1wpsnSXDg8PWUeTYN8rgo3Ndesss77GghGXoVorWTcVK8PHzitbt6NY3sBH/uJtuOrK78I9XzuG//qLb8Lm5jrWNuatC9uznrcXb/ifb0Aik8H/eP1vY362hfGRy3HXHWsoFNcxuoPVg+g67JUKDAKRgojdqAUA8eJN9zjnTfc0bxAoriyW0A46wJkA8zmMROURVElqmItz+9HLuw3+Z9GK6Ln9YKa4UJSC1JiE5f0uLrGY/A5Lf7GUlXodY2PjJryLs3OoFUs4dPgAarUKEskIstkUlpfnsLm5imJxA9VaEfk8+6AyF7ZXrYrua36+I9jc6MD2g5MpjI/vsOhppqfwHoNCyp97ngXW4mXkLj8v3vg0m2soFuZRazDYiS7uhO25NposXMGUlhCiLDYxNIKpqZ0WrFQolEBBZjBVJMKbIha7D5oC8H3S6STWN9Zwww3faWPy5sVYV6ooFVnzOKgQxa9UvIqFufutMfmRI4dsz5Y5rBR3rqdeCpPfl0jNXgSeGAGJ6fZ6CQ+rCBP8olcTtneRpqDyIv+rv/om/L9/+F6rujDAdI9YBKVyGeFIBNncIMLhOAqFGmZmDuL4iVOYmpq2/U02iC5XaOHQbchUjqD8HgNFuGeXSsYtp5NdWXqiZ8UIIlHMzc3bBY4iRYEPI9iHZEBJPBFFOpu08VfX1rGxnjcX8PLiLKYnJ7BnZgqFrQWgs4VKeR0nji/i1a96CX7r7b+NwkYV/+Wnfwlf+scvYHTHAB48voLvfNEhvOXmt2F6ej/WN4p4wxvejFv/9V4LRpocP4IdY0exvLyIO+/8Kvr6khgYzFoLulC4DRaUMNdtJI54LI1olGk6QKFYsMjXjY01tNqNoPF3t4YtxZGsgwpPsBsXfvHmIbj4B0FID8vB7USxtMgOMVtB3uXAINh+jqk/ZiVaeUVGzzIQiUE4QZlBPpdiVKkUceDAbnORLyzMY3Fx3gKD6pUSwDKOoQ4uv/pKK5xA8Tx+/BiWF+as/B9dq+trVURSw9i3b39ws5Bhd5eWiRIDl/jY2TNnMDw0Ym5mCh7d2tzrZhDT4vwptBolO2cr5p/OWNWkWrnMhRfUf+SEq7z5Caz+gSlWpEoik8pga7OCteW8WaPcvx8eGbTv2V1mfX3VuucEhScSaLWb1iw96N4TXBzi0TZWlmZxdvYM3vnO38MrXvED2NziFgZzdHkzUOsKdTeK+mF3Nb3CSvQkXFhKSaWVntjlV8+6mAhITC/sqdy9DrDwOr+YjkEriRdllufj/4zgHR4eRyqTRqlWN7darV6yOrqMxN3aKqPZiGDPzBE0m3HEE1nb+6KYVhsldEI1hCO0RhJot5liQ2uhg1g0DHZyCQokVCxRv9VqWLI+g1kYrEQLg+fAfcBOq2MuxfmFWezaPYUWmphbZORoP06dnkcqGcO+PdPIpcNWKWfHWAxzZ+9CuAN8+lN/hLGRS/CHf/D3eM97/wybmxVc+7zDOLtyO371Lb+C7/jO56NSTeDVr3o97rz9GFJJdjuhm7qFh+4/g+nJQ2btzs+exMrKHIqldeT60xgeHcDG5qZFzrJ2cDjMykRJhMJBdSDLFY100Oo00KgzojQo+GDpLlb1iO7SoEyj5ZJ2m3Pzdezhyf1giiEFcn1lC0vzK7aXaDcXYbp5g8hnFmjo5U4y8IiD0zLmmPQyUFQGhrO4897brIhCix6IXJ/lknLfksE+FJ8777gDMzO7zTLkOnjooYcsR5hVi+KZIezYtR/Tu2YsT7a370jPAC3foCoSLesQzpw5i7HxcUtPOX3vvYxksqLJYfZhtTzdDvoGB6zA/VZhy8pMco981aoeRSwl6uzpM7bvzbKH5a0tHDx0BSKdpLnvF+bnrNoRKzOtrixhaGjAuhVx7zcaC+HUqRNWOIIlCxmwZFsNLMHVBvKFDYs4fve7fw833vgDVr+ZkcCZVILN/Lpiyc+CDo2O1YJmho2JMhs12LFdQB+jFvDFdPXUXERgGwGJ6aNYpufFlK3UeIceVMnh8Z4//ABe97rXYeeuGVQbDCABCoVNtqZGX38OrRYTJRIYH9uFRoOFz9NW+o/l70rlTcSTYbQ6LEgQR6fNSMvgYsp6sCxbxzq4PSFlQ2tGhu7ftw8L84vmojx16rQJ60DfIB564BiuuPIoOuEqTpw8jYnxadx9z4MYGd6Ba66+HJXSBkrV+zGzp4a/+esHceMrpvGB9/416vkoXvrSl2N2fgGJ+DAmJo5go7iCfHkeX/3al/Fbv/M2/M47PoDJCdaOHcD42KRZb+kUbwBCJmSN5gauvHI3YtEENjfK+Pzn/hm53Cguv/xqbGxsIZaIIxxlHmXT6sRSECkwtMRohQ30D2Jri9WZAjHtuXDPi2mvRGFQfrDdCVzfVgO5UMD87AKatSAfl+5gWoKBeAWBT0GeJIs5BAE7vBFh1C3dzAsLCzh14n7khvttD5rCRdd5YCEH+598H+57fu1rt5u1efjwYePPSGl6CVpI4MDhKxCJRk1Mewfnwr3gXiQ29yM59vSuaavERKt03769KOULSHHfnI0R2IuUNxqxoPwiH7MUqV5ucjaLarliNxKs5buytIxUsg/hUML2w1kFisFSXC/8n91+uKVAMeTNGQWUe+fc6+UNCS3rZCyGhgk/GxBUsba+hPWNs8FWQbVmXpJarWxeBs6JNz7nCjkwkrpeM4/I+WN7k7gLBVbXXRG4uAlITHtieoGLN7iwt01IGbQS5Ew2zSV73XXXY35+AZlsP1qdiHUv6YCuxCiisbDtbUXCSbvYxeN9CEeSqFTpyuVFqohUOopGi2IaQQjBPiwFhz04Q7yQMiOw07SLJC/ELPLAAgsHDhy0UoLTO3fZxTOXHcC+vftRq+XxwENfQ7sVwcZqDZddeg0S8SwqlU3kcmEcO/03aEXb+KMPvhrXPec78df/61a86b/9CTK5OIr1JaTTQxgePIKBwWGcOH0c61sbaHSaOHrkWrQaKayubpgrs1Ip2Ji8SDMNBKFVrG/dh3o1bDmp0fAwSgWmcRTR3z+MZDqKZqeCNmqIxIKoU86VZRdbLRZ0CFJDHh7BS+7c/wtcutyLpRDysBscBHuyjIY+ffIUchQcq3gU1OgNyg3GbP852DtNnssLZYUj5vWeOPYQ4skUDh89hP6BnHVxsc4v9pqg6EMylTZXMK2xTDpr+acMyKKLn3V+GU1dKLdQKNFFGzHh42O9HFoKOCOoKaK8iaCIUQjp5qZlTEFl2UCWerRiFOGQpcSUreF3AuEo9zkr2Lt3b5DSxL1y9smNxcwzUimVLZ95eGTcxt61a9r2YxmpTbFcWl5Af18Oy0sLVpKQvV0ZQMVaztxjpRBm4lH0p1NodxidvGxieuN/egV+73ffareNjWbN3Nthq9/bsdKY/Mx6gsooaDYCeLhlKgv14pYMze7RCEhMv45MrwcnL9rcumICfQL5fNE6j3z607fgpS/9Abug1uptNFtsv9VGX3/GSu4VCluWspHLDSAez1iLNFqq7N3J1ma8OIXCLIpPC6jJnT27cNmeVou1bQMBibC5d6d9riADi7Bz3233zG7LN901PYNCvohcdhBrq4uIRFuW77hn1z5k0mmzYjrhZbTDZ7C4sIi//tiHcfllV+EVP/yj+Oxn78D0rhiWlht4+9t/E+FwBq997etxYN/VaDX7wEq9w6NDmJ2bN6szEJQ0iqUVRGNV9OeG0WrE0GiuIl86gSOHL8ENL/ge/OVf/q3V7V1YWMOJk2esjCLdvRSG4MaE+7vswpJENBJHsxUw3i6mgcewV44QduHvRVAHHWqCtm50zc7PnUW1UrKbHbp6e27eXgAUPzcr42iViFoWjMM7GgZ90RLlJ51KpywXlecWBEElwdQaujppodLirdUa6OvvN6uULmNWs+LzB4d3INs3GljN7aC9HG8y2IuVgkix5OPFQt4iqy3waH3dBJ+fNXNZB/r67TwSqZSluZTZai6dQjQet71g7j8zpYrCyhsHrhVG844MDWN9a9NKEgZpVkMWqU2XMIOIyuWiuay5b8oaw0yPopizrR4tcSs8Ee2gVtw063NoeAAP3H83Uuk41tYWUKmULB+W65IBcL1dU1r8VqzEcnnp9z3v5u1u657/i+oEEdlfv6eqC7IIXHwEJKYP+0x7ZmpgHQUX+oi5YddWNzA6OoTXvvaX8K53vdv21ZJJFh0AKgzySLNrdNs6rDCvdGLHFBLJDCIRBtHUrMQgCz0wT7FUZjGAtAkBXboM9uCFlBdbHoxopTXDg0JCNy8DTCi8G+sblmLDsZ5xzbNw7KFTSMYTWF6eRyYVxRWXHka1soFqdQPzS3diei/wf/7ucyiujuPaa6+36OJQchGxbBMf++gfY2r8Wfi7v/0U3vzrb8b4yGVoVsZQrjRsXzOZjqFYWMfk1DjW15aBcAHjO+KoFsPIr0XQNxDDV2/7JB46dh++8MXPm+v7u7/nJWg02rjjjntQLrfRaFCgcshmWGSfVlDQ19TyUqPRoBdqt4n59m45gcAGwrq9eEPPamW0Kc/p2IP3Isv+pt2oWVry/AqirqMmjnQJc2zuO9I6pZhR7FLprOVtUjAZoMQLf4u5vUECq+XPxhOBdcpiD0VLH0kHqT0IY6tQw/LKlkVRM0+VRTnYbo+hvAz8mZzcYXuULAPIlKV6tWaWKAOQaD2yLyktWo5txS4iYRRL3FMP3Nq8+WJhixijolmGMpu1RucsvEFX9fL6MqZmdpqLmYLKPGO6ltlUnKLJOsMsGkFrlvnHtJbpoubzeSPXrubRrGzhRS9+ge3ND/Rn8Vd/9Rf4q7/6X/j3//77UatXubNqwU/ct+/l8lJQeVhFqG3tA4M/pYe7esgpEFMFJV188qEZbSfguZgGe5Vff/T27wLrhOLGfPvNzTye85zn2t4bA3ESSUZvxsw9F09GEUtELEo1zeo4LAPYBhLJNCoVimnCUjPoCmSeoXVCqRTRadGVFkaz1TJrx0rp0e0YpYi3LXF/75691o5rgFZeN8jmissux9zcApqNNk48cAwveMF3I5etYXHxVkxMtvD5L53Cj/zgYfz2//Pn+Ncvn8KNr/x5TO4aRzhRweHLh/Gu9/1PtJpZvPiG/4Szp7YwNLgL/blR9PeNYm5+znqyxqNJhJFAvbmCTmgF2b461rdOoJYfRqJzCcYn+4DYKrYKS5hfOIWtfBlbBeDyKyaQSbPN2AzOnlnH2moZ7VYC4+OTVpiAgkHrjWJqLk7W3Y0EKRtmmFod3kBMe/1be6UFecNBLhSrrc01zM+dsb3U7T1UbX/PitcH//PmgyJK4eodtk8L5qMG3WWsfnCjaV/M66Sbl43Lg9KQzOukJd424aOYUJj6coNYWl4z1y0Fim5WumXp/nzooQetL2mKnVt4o1SvWYlCNv/mY6dPn7IxKcwsvs/3DXeLW9TZjo0t4WIxE0e6VXlTxQ47xMVi/vx+q7SBSr1s1ZJY7OPwoUNWGpFizRsIinfQfi/I8e3VTb7jjjvMSt2cO4FsXxJ79+7G/v37sGtmym5QmAL03ve8u2uVsig+Xbz1oJpVJHChn2tk8LC/n+1/T+Rr1Y23iek2Qb2gzaouyyLwdCcgMbU76+1308Efv0Uudtj4O29Nmnm8731/jJ96zWtw6dHLgmo3rTDabdbgjSCTSyGVSVpSfzjGtJAI6s0g/cMqAdWZoM+9wjbi3UIEaDfQaTGylHuJQdBHs826tDGz1vhcWhC0OthF5PgD92NschKXX3oZThw/HhRmr1YxPjKFvvQQ0qkVtHA3jp8u4k2/MY2fefU78Zb//s/4zbd9AM9/9otw94P/jO/9D8/E+97/dvzxR/4AP/9zv4XxkRnsnLgKlUIG8TgwN38/xsaHzFquljqIhfrQDs0hlj6LcnUeO3f14fDu78eXP1NFEwWMTLWxsnYKDx0/jmuecRA/e9NP4fnXvQCf/vQX8I53vBd7Zi7D3OymfdVqTSSTaQuGSaTidtNAUQ3q+Z7PfzwvpoGoUlB7nWJ6jQa4N8mgL6a3Ujh61lYvnzUQEbZlS5uA0+UbWLVhExJyLRWZQ8wgnyAAipWH+FnyZ9sfZwGIGPe7KSQx+yxZ3Yr71Xw+y/qRPwWR3V1WlpcwNTmJ/v6cfd+fy6GwtWHVkthajf7/UydP2M1ZLpvB+samuY5ZEpE3U8yFpeVrjtNQ2MS/V7OYLl+KsrWfs4pPIbRQw0Z+1fZlrfHB4CBOHj+JkZFRE2LOkQX8uYZ7NZ6Zc0t3NznMnzmGwibLHm6ZkO/dN4PrrnsenvfcZ2FhcRY33fSzFoTERvT8q2ChC3ppelHSdNnTkreAMfsb+vqbU7aMO2+VBt6WC4zXp/s1VOcvAoER0OlVDfcSSBA9e/44fxfNajPm5mXD5TpTPML48R//Sfzpn/4ZDh48iPxWAbm+IRSLDbtg0RplikO1UbNrRTyVQCLF3qF0r6XNcujL9pulOToyZu6+ZCKKWilvF0yqF/fuuI9olZG6Bdx5QeRzi/ktHD162PaxGFVbpXVXrVlQUjhcxs6dGdx++y3mdv7Xr34QU1N78cLrvhv33V3DpUevQqXch0qjjrGpYew+OIb3/fEH8exnXYF6LYat1RiG+y5FpbKK4dEOiqU8GrWmuf1CnSbaoTM4MXs/9u5J4hN/8zmEO6M4vO86HL50GmeWbkexWMc7f//38R3f+WKgk8Cv/dpb8YlPfMbcxelUH/bsPWDu0hMnTmFlmYUm+pHN9QV7krGgu8wjialF6UbPd+qx63C3IATFjPmhLLLQaz3XE8tIOGg83rN0AyEObk56VhXFJuhQE1RO4nPp3uUXxdT6fEaiKBQrVuOX68GqKoWjJu5BX9Ykzpw+aZYpax/zc2HEbCIWw8rKkgnM6Miw9dejtcr9XwYF0Rqni5cCSgFnsQaWOGyYV4I9ZAvY2MzbDRlzc9MMgLNthxZY+IH7rZYikwojl03Y+VhLNubOlisYHw+CnBYW2eh9yIKueEPBGxCKIV3EPPjaWiVvua9nzpy2vFsW4Ng9M43JqQlzTd/4o6/EpZdeavPjQddzKpEM+rsyIIllF8/9AfXElLvuwcHgpfO/l5h6eZn1ZNKei2lQGzW4VX64kNrPXeu0Wq2bi/bIkaOWktKraJNKZjE5xdq7GczOziORTmNy5zROnjmNRquJfQf2YW19zS5+LJYebC+x9F+3fBy7iHRTCwrFkl2oKaq8oPc60wRBLXlEwyHs2TONhfmzqLNRdiGPI0cOW25hLL6Gf/zyV3DNNcDnP/P3uP+uBbzs+34GoUgdTO/MMeq4PoNUZgfWN6so1jYwubvfRJPuv/JWBqnIXmRzQKHEVnFNJOOssFNCOJLHrXfciX/38iF86H0fw8kHqrjxxh+zIKr7j6/iZT98FL/zjj9EJjGBm372jfjIX34auewodu7cZxfptfUVNFpVTM9MdQu0N7G8tI6zs4t2k7FjYvJc6y/OebtVGgQFsZ1a8NXrmtNz/fY6nZxPqel1l+l5FgJLNKh4GFzSewX5AwGngAapOqwkZUXw2cA8zt6eURRKZVTrLRN+WqodhJHJsnwhb2SqGB8bQqGwhhr7qdItG42YO5eBObzpoXuVnxUfYyEGiikLQATRuUX0s3H65iZWVtcxNr4D6xtMN2JQVgiJVBojY6N2o0UmbJnH7QFWsGK9ZRa4OHbvHUC7hmgy2U2Z4X5usD6t4H5fv90s0Kqm14NWvbm02wEHuvJZW/jw4UO4/fav2Y0B3dDcrl9dW8YVl1+O6697vgU0/ciP/AhmZiaNYakYFNlnbwI26wlczx00W3Vk0vQAtK0jzfb91EaNXZeCtoV8bjQaMtd2PP7Izcl79/jb99E9uSZrmk9TAhLTcwEU28W0e/HtdBPTARw/fgZHjx61/Tfe2dPiZFTo4uKiFSq/5tpnYXW9gDOzixgYHoHte8VoWeTRZhNpbrpyPEaXWDPwDjrNBrLppInE5hZbgrEietgsYloZvGAuLS2a4I6ODGJ4qA8Lc6exvrqCS44cwtBwHPOL9+OhY4v45V9+Od74P96It/zazXjfe/8SvEaxsNKH/+R3ce01L8Ke3c/GVVe9GAsLNYxM9KNQXUC1zpzXDuKREdSLOayvbmJyxwT6+ztYWPj/2XsP6DjLa230md5nNDPqXe7dpgZIwPROAAOmBRIINQESagglHAIBAqFDKCG0mF4TQu8toWNcZdmS1TXSFE3v5a5nv/pkh3ty1vnPuev+gD1raanOzDffN3qfd+/9lFWo8pXQtaETBxywDe6441asW9uNQw46CfWNRvQPFnHV707BiSediQ/f/xw/PfkslEs2zJ29A0plo1Sr0WgM8aTSNdodnEFa0NDYLJ6znPeySmd7trGxUdqQbNeynUkykWpLKp9dgqfW8hYNpsxCKalRuaWaDSOZO5sWX83wQbUZ1c//lQRDcg11kgRG/o5t1hSNFAzMJI0hkUyjyuOTjgFtIu0Op8xe2V7ncfu8TlLExPyA4ets34rvbiwqMpR0KoUZM6ajxu+X0IEvv/wCKBWkpcpWc5ZORzw2s1U2WEarDQ2NLWJs39YxBYHA6GTgAQlXlLdEwkzcURFuJn0FunJe3oOx8XF5LL3RhLJIiXQwmK1yzJT2MNGImllunjjz5bkmwahECValLJIatt9XrvgKhQLJTg7ZEPA9Lub+hTz22WcfnHHGT8SwgfJURvpmsirQfsJNEmPBKOpqqqRrwM0EgVZrE1NTLFVxhTmsSbg8PH//+W0rmH5LEWULPuytYDoJpmrR1czatbkOW7wWix4nn3w6HnjwAcyYPl18VSk7iIwHYbboMW/+QgQC4yhVzMgXjQiGY6ji3MpsFK0emZKlEh2LyiSnQkdP2TJVBZRe0NSA6SRJSUBhZUpwIAs1n8+K5nTqlBbExoMYGaL9XAYd7c2gvE9nCGNoZACXXPITHHP0j/GrC6/EW69/jNFgBot20OPJJ/6GKncHzjvvP/DBB8tRLvlQyHnhcFuht7CtGIbOmIDTXoNCxgZTxQursRqBsS/Q0p7DitVf4IADZ+Keu5aha/UYjjzqUFgdJYwGK3jk8QsxfdrOePTR93DLLXejqbEVNpsbsVgGxZIOfl8dBgaH4XJXSYuRAd2U2hC4Gho4V/RMuhZ9+OGH8vNtttlGZBs0pyDJi39DSQhlL0rzqfJO2foWo3e6FBU3BZOrVBTVMtZuCnzZxt1EcJo0ykcRHF+TvMvqkraQrE4ZKh4MhoVk5nS6hYzEGXk0TotGvxg/MNoun0ugva1BPJd5nGzdSrSaOA8pTS0/aLLQ2tIiXYTuDeslID2XSUNvsqDK70ckMAqd1Y6ddv6B+PAu/2olfP4aeR7KoQhyJFwR9BizV+Vxi6mHAWUYdSUEx0JCPOJ5krZ4viCmGNqIQd7XE50XSlrE+MFmE1ON8HgE06ZPkxY19xusTEcDI+hbtw6NHe3CRuaclsfAjeTSpUtx2mmnSi6rzarH8HBcqsx4IoqmxjpaEUyRAAAgAElEQVT4fWYJzLGYaJzBlrdR3JTISFbxfDrJy+W14//HVpLvFow+37GXvoWDKdu7/2qXprV3eZ2VNAaIRFR0GH1Px4IBSeNgSofDSTamVWZHZmsV0hk9AqNs39WhWDHIYsU2WrGYQ7GQFQKJAlNWpzr5nouiyt7MSMVS0RmkElNt3iy8VU6UixmEg8OIR8dQ53dj1owp4rkbCvfj3j9djt0W74X99jkKff1BpLPAfgcsxH0P3IcNG8ZwzNKfY3BgHHPmbCv6Ts7hAoEovFWNyJdDKOvHkE3pYNE3wGX3IjgSRGNrGt0DH2Hh/Go88vDz2Lh+HPvttRSOqgwMDuCeu67Awrl74LJL78Q9f/q7VCxk8zrdNhTLOSG8DAyOoKNjFhoa2xEdZwRcEuHIuIRs09jC5XZIpUVijt1ql7ZnT89GAcv29g6JuKNGlMBIIGVLmNUl536iz50gDLEa5WZE0msETDnvVKb7vKmW8CYw3bxtWAbnltR1OpRER6eTtms8kRKAJTAFRkZFL8vHIKDyb0nw4Xsjm44hEh6VzQ/JQqzu3C6XsGl5/Dx2ynTWrF4tGzCCUX19nUhcSGLq7tmIZDqFVDqH2XPmyVzZanOKwQfntAQ+brLI9maLODAyJNaVbBUzwCA+Po6ezrVig0ibQloo8rh4jHX19RjoHxDgFDayiaSrkpjdk51rs9ulhSx+0DYbBgb6pS1LWY3H5ZZAAnZG6uprJaqO4Dl9+nSsWb1KXi/nxOvWrYfL4UIunxFW9fz5s7Hd9otw9VWXihyo2u8WH2afl1IibhhppK8qU8W+LsH4b9q8W9u73zGk2QJezhYOpgKZUj1Mzkwn5qTatSeYvv76OzjqqCPR0Fgn3qceDz1cWwB9FkPDa1Fb1wi9wY1wpIhwuICmlumISIVWEtAQMC1SHlIQhyM9yU20RS2XlOuRTicVkTYzZYnAKoazy0IuiWQ8hPj4KGZNb0Wt34mN3Z3wVTnw0IO3wWbPYb99fyLHHxyv4OLfHIFzz78Ed93zGK793T3weqehtXk6OjvXo7rWBqMlhUiwBLtpKnSGFGyeBGKRHCz6eqkmbNYSVne9ju/vCTz1yIt499VenH7KxTDp/SgaevHkixdiWtuuOOe0e/D666sxa85ixOIh6I0ZJDNBeHwm9PX3oam5BQaDE6FgCqFQEsmkmktycc9kEyiWszDqdGiorZUKtK6uToCPDk+cKRKMOP+TdndBMaEJThpxiH8rBCazacJBapNcQ8BUCGSbrq2WbqZJOqR61ZdRLOcFTNhGJsCRKMb5uL+6WkCa1RQBiL8nmYdm+srBKIZyMYfWlkapknm8FjNnkJvSf8jwdVMnStu+QkHMNsikpWaYrW0SjjzeKgwNj6KqyofxWFLCAUplVnp8v1QkiYZsYFaHjILzeT3S+h/jeEGng6/Kq1qn4hilRy6bF1lWbV29aJH52piewyQjAr6aoRrkvBXo7mW1SGudP6MhPm0W29paRS9LswcC+bp1nWKSwdkv/194/H19ffB6fHKe6SPN1q/DacbatSsERK+79irss/fucDroQDU+QbwyIDgaRE1trYApH5uGJ9ptcwDdCqZbAPp8x17iFg+mm8jMap42Ec85eZlpQHDNNb/DddddK9ZzM2fOQFdXJ773ve9h+Vfv48yzjoPBaMbjT7yMSsUDi6UexYoVxbJJKoRsnm1D6lLTKomE1Sm5SIxdKxdhsZiQK+QRjkTEWo/mAdytk/Shq9AxZxTBQB8WzJ0Gi7GIXDqCSjGNV1/6G1at+AJLllyAufP16FxfxnMv3IxdFx+Ak075BR7+y6uYPnMe7PYqrN/QiZmzOuB2OVEqlKCHC/k0jfszYjZRyKdgsbCsG0EwsgYzZ3jw3HOPYcO6Iey7x6moqWFYdREvvfQU2jracNrJl+Af729EdV0bijSSiEYnQ79Xr12DhYu2QTQWF8LRRx9/IoChklqYHlNAJsfntTLhDakoZ6oF0d+yda7NShmCrlJyHOI8Rca05rs7OTc1Kn2u6iIospHWztVMN1Souwq73pSVykABgik9cFUbWLMBZO4sK2JKSFhV5jJZ2QTwtRCI2JEgAYmM2Snt7TIT5I1VJJ+Tj8PXSkkOfXWlai5zJqmqVYL1xt5eAWPKoKpratDU3IpMLo++vmFx1eL7qaa2QewLWckREFkZWq20EiSD1yE6Vc5vGTDPFrNKyDFPMKMN0tYlM5zANxYKyXFxw0VSFzdrrO7DwYBoYdkFkTxT6YbQiUvpYukSRUAlm5dtYM6DOQvm17xZjHR5ssBiMWJ4uB8+vwup5DhMpgqGhnpx7i9+josuPE+OPRYdl40IzyevN72L2eLVggk21xjzsbeC6XcMabaAl7PFg6kakm7SlX79mrOAOfTQJXj1tZcxbdoUafvOnTcHn3zyMfbYczvcc+/V+NlZv8Bnn/XAbGnEihWDmDZzG1JbpG1Ho/fSBJhWygUhoJDZW5ZqqyDaVLY4x4IhWQzp5iPJKnoglWCU2gjqatyYOa0ZfT1r4bTq8c8P38a9d92GG69/ANVeI8qGIt776K8wWrzYfY+jsHrNGPbZ73is796AXCGFxXvuhEIphvBYEmuW98Jm8cBstDEVFcWcHfnSGKp8KYwnPwKpK+tXvIa+vhj22uMoNNRZsbozi5dfvRSL5h+EY5dcjo/+uRYzpi9CQZdFrpKAw+lFcDSBsdEYmpqmCROWbdIVKz6Hv7YKVocBqUxM0ktUXqnKeo2Px+BxOGX+SKYpqyPOTNva2qQiJeAQUKXNa2WUmzJi4I1fM/aOJBqdVGXKQ1YDUwWeqrLUwPZfKyCdSJkqerVwk0Q0Z/ZsvPnGG6qF73CKOQIBhgBE0g7boqygCfoEOM7+WFjxOU0TWbcELU0TS2tAVoU8DgIIQYuvj0QsGjXE4nFs6OkR4HN7vGhpnQK9zoye3j50TJ0h4Muq2F9N3a9OcmlJBKqu9qGnez08VT5hG7OyZOuYYK4xoocDAXkN1M0GQyGZT5KIxLe7pl0Njg6jvkZZC3IjQuANB8MSB0eQU77UNtE019XWoKmpCVVej1SprGApismyo6Iro6bWB17aZDICu8MEb5UDr77yIg479CA8/tgjYvpAvXRjQ6N8zfPFmSo3AZtfl6+D6hawBm99id+RM7Blg6k2Mp24mFq3V9RyElqtzO733W8v9HR3weNxwuXiIk8CUjMeevgm5PM9uOP2h/HKS+vQ0LgIX37Vi6qaevjrqxGKxmGzk5VK4CQBKQPQ+J27/3xRiertnBcmpJVHDaLf65V5WDIZxdDQBsyZ04r6ejdWrPgS2y5aiL88+CSu/I/L8cwzT8LlNINOSMuWPYqPPv4MS444Dk6nFXPmzcLHny6Hv9qOaTNmoLlpCkYDcegqDhh0LowGAqjoSkgkGGJNRmUaNkcOMAzjtTfuQzqZw757LkGZTNEx4KGHLsXixfvijFOvxCt/X41ttqELVB4VQwlFHWekCRj0JLbY4PXWCkt31YrlmDV3DqKxcWHM0uCfrWsyPNnS5jyS1ngOO2enSsPIqjBO0/aWVql0CVJcwNlSZFIOzyMXfFax/Jo+uTYLtZ+cbSsXJQKBVKIiP+L1U+1P8ZelaTvBU6+uK0GdBCYNgPbff3/cfPPNGOztVcxYk1nAkzZ6rAJpR0jQ0WwfuSliZcbqmLpgDbSpRyWg0uCB1SF1tQTjbE6l2IhboU4vrV1WodSDskKNUVs6YV9JIGMlTlYt26ScbZIY1FBfK0zZcGgMjS3NqMjx5AV4+/v7xT6Q55nnjG1ygiGrS42UxXk2wdTlZBWZEj0xN3WSkWq3y7WrrqmWzQrb3bxOBH+2iEkK4/fcZLAyL5dTKOTjyGbT8hzpVAw6eV9FEQ8H4axyIRmNYNfFu+Kdd94QrhHtG2WOq9dShMoT1b0WuydncRONXs7qf2Kmv9VB6TsCQd+dl7EVTFmKKStW9UFzey7CelY/iqXY3FKPar8HRkMFPr8bgwO9+PSzj3D8cXvjgT9fjnvvfhbvvxOH0dSK4bEs0rQItFdQVV0H6JihaZQFOJeLQVdJw2IyAGW9aBDz2QyGBvqxYP48Yfam4jGExoYlnaW52YPpM2vx5ltfYLfF7Xjuudew9IjT8c6772OPvRbjpRffxF+ffxDhYAannXwBFi2aBejiGBpZj8OWLJIF3enwYcXyIRjRAKORbNUKcoU0ItFhkbDY7dVIpmLQ6wswmlL4859vwG8uvxTrOrswGsriDzf/BEcfdQouOPd6PPKX17D9dgeKxR4NBGifWKjksXr1aiGnsGJjxdLZ2TnpuMNFmaxSugRxFspFWavcSCpiJce/4Y0AIlmgNKC32aRVykpOfIl1OpkB9vT0yH0IsmaTDQYdc1LLApDUd7IToGamvJjUfTKEnTpMi8hACsWsMKtZJZuMVpgMnOnx9esFpDULR4auE6BU6otioWrpNTx+brREslMowmAis9gielVqa0n2ocyGmlHelzNQktSoVdXpTLDaVSIN56NUsUym1eiAocEBeVw6XjF8nTpMypW4WaCRPYft0irPpKFjvJ2+ImBLf2ACaU93j5B9aLLA1m1tdY3K5M1nUcwXJqU2fE4Gt6eSOSVLSsalwuU54HkfHRtDMBjCjBmzxECCbGzOY/mZDGduDtxuEtDTcm3p+fvFPz+E0W4Va0KSsL74/DMVJVjMo7+/F42N1TILdjlU+HiWph5WzpNLcswkpvFaqmg3XtfJmvVfLQm5090cY7876/HWV/ItPgNbwZRlguxyGYOlwFR8vAVMgfXrN+AHu+4Mu42tKyfS6RiOP+5oOBwW3HDDH7B8+W146om3cNcdH2DuvAOwdl0E2XIJrmoHCijB7nJN2LDRRtAIXbmEfKaAYo76uxyS6UHU1zaiytmA1SvXYCzAtmYWs+bUwGxJo7OrDwcfvDN+f+2t+MlJJ+PDf6wSy7pywQ+/149sJobA8AjaWqcgMNYJvTGCRdu0YcbMJphMVuh1ZMG60bl2GIWcA3Z7E3p7+zEWGoXVZhb7w5raKqRSEWQzCWGM+mpKsik479wf4szTLsJNNz6I++/7K6ZMmQed3iasTK5nFqsFY6GgLMYESbZHSeIhMBEMuThrbjsEIIIgAZNVkGSFusjYDcvPWYVpgMaNB39GLSdBlCxYgidJO3x8hnPzcdKpHDrapspFo2EA9ZEmi0kxf8E5aAk2q0Ni0xSBCTBb+Ty8xtzIFGC301+5KKBHECGwK7awXghFfD5WY7yRhMSbBv7io2w0yrHws9nCKrUg1aiyJaQeMyfOBiYxwaBspSjvBzof0VoxFk9KZcmwcYISWbuJWEwYu2ypMr2FbVWmv5CExHYrZ8801s/mMzImYJucaTFCNjIYxEBCKuhcXgCVX/N88ngJuFoFTaDOZVOTKTZKkkV5V0HSahwOl2xEhilVSueEca6qVKbSZOR4aJ2ohaBXMcu3mBfm8qzZMzF71kx0da3FsocflDmr08XAdlVnJhIFuFwkQUHkSex0OB1mOV82m0WuaSqdlGsiuDmZQPMtXm23Hvp3+gxs2WAqKEpaLa+x9P9U7FpJSWL48dzzf8cJJxyH1pYG2O0mVMo53HTj73HJry/C8Eg33nrnGrz3zkpc89vnsXDhYVjfnUY8k4en1o18JQub0ygMT5KLrEY7zHobynlWpZRzhFFTl8NgfwDd68aBkg5WiwktbVbYHGH09vfjvPOPws9/dgGWHHYyXn9rNXZdXINF8/fDe2+MyN9XSilZlEZHe+H25XD8j3dHPD6GpqZ6DA+FkEjQn7Uag4MhOBwtiIR0+OzzleLkYzaXMDDQiXIlJxmrC+dvg8BwCJ3dX+GHSz34/e/ux5sv9eHSX98Mvc4Hb7UPJosOqUxKbACHhgOorlZJLARSFXGmqkou3gRNDXhYVRJ0ufByvkcAIshxAdfYsFzsWeHRUEAj8/BnEpJdLsvCSlDlB0Hik48/RyaVRXNzk5DD0hmSvYpiv8dFn+QxVaFqUWBsH2qOV2T/qrBy8ULm3LTESpKsVnXc/J6MXM3qUNOxapW1duxk9/JnBFO2nPmuorsPU2ZSNMYvlmG22GVmWapArCglQMFiRUtLqwAjvXy5oWCFT6LP4EA/GhrrMR4JTQAkHaAo34G0fA16yqkSSPNaTISlJxMpef+KIcOEMT43K6zUS3TwkLg0QpnmRZ2FwVpBKUeWrkAszHab/JZBCyRdSaKOySz6V2ELy8aE54WORjSRSEkFz+cjOLN9azIbpPXLLNX58+dhl52/J6B7ya/PAJ8qm61gY+9GITNxgzRlSo3YYBJo0ynac04EvMsmZ5MdoczDJ47065+/06v01hf3rTgDWziYcnFRcVJsCVYqXLA2cxLVA/ff/yhOPeUkLFw4G4l4GAcesDemT2/DTX+4DvUNwLXXnYpYrICrr1oGt3sOUukqjITi0FtNcPvsKOsyYlqg11lQyhvhMPvgcniRTnKx6UE0uhGxaEgWKJOhgp122g65fARr1nyKe++9HbPnzMSSIw9A32AJ1dW0C/wUVlMjtlmwN5obfSiXAkilR1BCGsccuy9cHqClhXPGfiTiBVRgR9e6ITQ0TIPeaMPnX6yUuWSpUpAq+MLzzkUoGMMbr7+HTC6MQnEcHVN9ePLpB7HiiwBOOPYy+LztsFi9YmoeiUXQ3FqHr1Z+DIfDg/bWmQIY3d3dAgYEQwIRSS1s0XJhV/O3kHy/eYuUuk0uxARX3pfAyfsRSPk4/B1v/Jnkb060flnB0ZnHbnNKSHtXV5cAEolLdOuh0QGzXelepGaEqs1L8FOpMwq0zRaTMKpVHqkyhCAYcaZHcGUr0ziRPqM5KP1nOlbNopDVHMGULcpUJo3hkYAAUTKVEfBk5BurOgIaj0NYs4W8zGVRLmNgcGByrjw6EhB/XOpSg8ExqQLpssS5cn9fr8wtSSqiIYjM9olSBrNYCPK1sF3OartApq/ZJoDKY+GGRKXkVGA2F5CIj4hGl6YQbB9zps2uQ4kyGO49SKyiCwP0MDtdqKuth9tdJbPoYtGJVJKg65ZWM4+H18Fb5YbRyGo4Ky5K2267CIlkTKrrjo42fPLJJ/J6RkdH5Bq43U5hyZ9//i+xzaLpAubhUAw11R7ZfPAHE+FC/+LxsDUp9VuBMVvMQW7hYEogpWRAmncosYqpGNXend3fMnDH7X/C5ZddjLb2BsTjQVxz9eX485/vQi5D0tAAzjv/AOy734E44cTzoNczw3QqBoajSOUKcHrtMNvLcDrcMBldKOctsOirxGc1FBrB0MBGxKMh2GwlzJ7TBOiZw5kWIslDD/wFuWwRJ598CuzuPKrqgA/f+wRvvNSL444+HfV1Lait0yEWXYGOqR6R6IyNjQgA0FCeHclCwYj6umno3kCwdmIoMIDhsV6UkEImV4DfY8WLz72Kr77cgGOPPgXTZ/uQzIXxz3+8hvVrQzj0kFPhsE6F1eaFx+vD0EgA9Y316OpeARgzmNI2HeGxlIRnsx2qpbGQqCNt2HRaFnXO4TQCDAGNwMq/0dqmBCjen5UrZSeckfJ+fDwCDh+HFSTBlT/n9wQgykaq/Wx7WkEpDUGVIMHgdqedxghRqWo1VysSiViFqmPhlI6xZxrRbHNGy8SGqqIToP26tZ32eJpmVUu1EanHhNdvLBFDYHRUSEB8nVKFV3RwOF2yueLzM8+2XFJxbnwsyl3YZm1vbxNDDzKfN27skfPFWboMWI1GpdMslRAZDcAgOazUJbsmTR74XDTPZzekyksSkl1+p8DUIexhgrnZlEM+FxEAZcXLuWkgMCJt5cnQb0qOLDT74HnQocS2NcPBHZwnt8NkrBezBzLSOSsl+UkDU1aVDB4fHOwXswnOQrs3dKGmtloIYLW1fjFB4dfiNdy9DkcddQT+fN8tMnEZHYvCX121yTVbpfVtMtGfoDlsMav11hf6jT4DWzyYlpGbyFyknINt3gkwLdOQGzjs0MPx1VefoqrKirpaD45eeghuueX3OPywA/HIsmdx+GEzcdvdf8Teex6AUpkxaDMQilQwHq8gkUqioaUG5ZJO5ChOuxuFbAmjY90IhruQTeZQ52vHvPktyBR7sbF3JRgQ8tiyZ7FhXRgnnHAq5s1vRGB0GF+t/ApPPvk8fnHOFVgwf7Ysxv39azB9BnDKqQdhZHQDpk6Zh76N9Lel5y69Zt3IZkyIBC2IBJ34xydvo2QIooAcGluBF59/CYPrU1i69CjpcgfDwDvv3YT5M/fDzjscg3A4h9a2qWKPmMmWUNvgw+p1X8Lr88Hvr4HJYMHa1Z1SCWnVpdbOJYhJbFilMlmxkojECpQ/J5gqRyNVWbHy5M/YHmblycfhgk+g0fx5NZ2pyjPNYWRgAHMXLlCgWq3C03s39oo5Alu97R3tKr5NTxBlC5LISSkG24X0QaZpAw01lHGGqkg1tq5OGURQ5sOQggntoyIeqe9Z4REYWZVJ+9Vpl8eKjEcQjoREf2tz2GQ2TCDjzJEPZZN4OBPKpRJGR0bk2FiBWqxKLsKPwMgwomNjLJPFWYk3VvnUas6fO182CXQp6upaJ9Ug3bNMRup4y9KebWxqgd3uRL5AULaqNBwG5OhUOhE3JEZdAfU1HowERgRICXbRcFB2kTqLWTZBlO/QJlE8AtkOp56WWlWhuztR37YAM2fNkOqUXQeyejk3JRksm2XbuYxkkoEKFgFatqUJ2CRVsSNTLuXltQ8ND6KxsQ4fvP8uamr8ouV2OhhEoNmpKE/mzcF0a+T4NxpbtriD2+LBtFjJKAE/CKZcaI0TKRiQuWZDQw18XnrDVrDP3rtgfHwImXQEp55yAs4/99dobbbjiacew0233YiXX/4YPt985PM+JJI2DA6Nwu6ikT1gs7hgs1iQSkUxFlqDin4YVU4fOhq3g8tTwafL38CCRbV47rlHceftD+PSXz2MHXdsR74UQSFnw07b/xBPP/so5i5oQqEYF0P9k07aDbvt1orA2AaEwoOo9c9Gf09FZC9OD3f2MQQCKUxp3Qe33/gGps1qRCzTiZHIMP7++m8xq3077Dj/EBiMZRR0wCWXHo4fHnI8zjnjDrz10ihmzZ6D8eSItCzdVX4Egn0oIoaamlZ4q9qwdvUa5LMpAUBWkxpQahmfXPwIRFy4+TWBRjxhTabJODBNO7p5BagFgBMIWY1qYMfqi4DCKpY/JxEnHA5KG5ez2/q6Rkm7ITCEQkEBGVZ6/BBQZoROmdfYIFIevQnQmxQrVxr9E5pHgiWPV9Oo0q2HIKq1qDVWL/W0JBHlchkBDb1xIommUsLY2Ch6ezcqAw5PlbB3qVclcUdi5AwmRRoyswXN7NECaGY/OhZAPpWCr46z6BoxThB7SYaRT3j1dq/vFl1sU3Oz6DU39HRjsLtbiE4dM2ejvr5R2qOFQgXJZFrkN8JQZ0VpYqoLeQFl2Ix6pKJRDA4PokB2sJnt3zJsdpu0y9mu5mycrWG+Zs54uXEiILe1tcPlqoUOyuGIpCOyhnkdI+MhYXuzWqXJBIGV5iRsYxM4+Rx8rZViBpVSTr7nB+PfautqsHbNSjGCWN/VCYt5Iu1HPk1sYuRr1UngsWy9bT0D34QzsIWDaQmFckZVLDCgVKYzjmp5FfLK/HzGjA54q7gQjuPEE5fg2WeX4fhjl+DAA/fEEYedCrfdiNtuvxVWpwlLl56GqVN/AKOhAamUDcFIGP1DXZJ7SWYoXWWSceZUJtHQbERjYxVK+Qx6uvuxeLfdcdddd+PUU07Fux+8j6Y2CHMzMJiDy96O4f48auvdiCV6MJ5k9FkHDtx/d6xduQJ2uxlePwOpczAbG7ChuxsWux4uVzV0eiceeehDmCrzROc4PNaNP953OQ44bDYOPegQ9K8PI5EGjjzOj5tvfBA33/AMrr1qGWZN31fOR6GUh8VRRHC8B+lsWgDWaKzCRx+uhplZljrKJVihOYV9q7F2CXxcgDXZh0bqYZuW7VxKaAgwnF0SbFlpsVXLuSorVzJ4VVpMSVqYbP/y8QlE9IUlmA4PDwrZZTwSExao31eDaVOmo7auWmaJ1DsODGyUiouLr9vphbeqBjarC7lsCclMAmabIh/JUs2Zp44ZqioPVQGsSq1hy18D/E0SGWat5qUq4xx2PBYRclBTS5NY/r3//nvw+qqE2MY2KRd/VuLcfOigEwchVvc8tqGBPjg9bnR0tIupPKUlvHFjQhAloYkSEla5dM+imUVoPILqulo4nE6Mjo4hnc5KIg8rYKYQ8WvOaWlTyWvPTQIrZJXfqofdZEFfd48cf1NTg1TGnJ3aHTaZZYoZhMsl14nHQcN/PgavA9vFxTylQcxkJZGL51tpWCXhxueVTcbg0IAQjdjy5evk12IdWSwgnYjAamT3uiCewGTvUj9bW+PHqlVf4ZCDD8Tjjz000dZlRurmBDI+ml5ZcG69bT0D34AzsIWDaRm5YgZmIzVtBuSpC5RgaTWeeurJx3HCCcdi4cLpKJcT2H+/XfHii0/hyit/hSntDfjNpddh7VejOPqYo3HZFefjmGNPwdhYBT7vdGSzTmmdRhMB8VQNBQOyS2c1VeU1wFcNhCPrxMv33HNOwEk/ugxHHH4CVq5YC50lgWdeOg9edyv23+OXqPFOhdPegEw2CLM1jl9edCjSpeUoM0MybUelbJDWrtXmQTbHxcWEGJ1z/I34asVavPPGejTV/gDjEbIwK9jvkAXwNkZw/31/htcNNDTr8PabT+FvL32On55wPVqathVrRLPZLXPk8eR6FHR9qKltgt1ai6H+GIKjGUnMYcXOBViJ+jOTJv0EDIIgq0hWNgRBfmY7l5UpF2cu7ARFzW1Hc0HSpDMEN4Iob1yklYeumqHyd6xkLFa25RmjlhfCUWB4FHoD/WN98PmcaG2l528RnzqqLnsAACAASURBVH32KZyOKkRCMRj0NsycMQ/xVAIGsyaF0UmFq4EnAZMVnLB0zZZJswY+LzdcqkpVs3UeN80VmO05EhjCrNmzsNNO38P555wDt98n5CNaRrKaZHuU1R5fj8WoqmVuDmpqSM5SBgzEdoNUdGq2SdBgxqoOKsycuaBSLQIYT8QxNDyMKVOnIp8jc9slwE3g5X1YCYtTUo7kIiOMZjPI+mWFaYQePje9htPIS+ACpMLM5Bi6rq4nj6GxmZuDMXlMs5jvK9CkRjQSHBPNa1Nzo8x22Rrm47Clz8egLSavV2Q8LO1dWgvymvL9Uu93IxOPTDC6DaJJTSW5IdNLq5j/M5dffolYEirZWgEV+lubFIAW8px5q2uz+Y3HrCUDad2Gr6+1WyPevgHo8x07hC0cTCsolQtif0e3HLZjKQkoFiswm3R45JFlOPfcs2A2l1Fd7cCxxx6KF198GksOPwAtzbVYtbwXzz7xLoymIl59exm+XPEFzjjzCrS0tMOga0Yua4PDVi3JH3Q1ikT70D7FjWxhI5K5UdGavvLCExjsH8eJP/q5Eq8bgIcf+jNqq9tw3LEnIp8twl9twboNA/BUAWf9fG9U17iRSEYQI2OWhuTjcVisDpH0GM1W5LIuRMM2ZLJl/GXZMsycOR+jIwlUe+cAxXp09bwHg2MDqnyK0LFqxed4793PcNihp6OlZRaMBg8MRjfSmSJKZQOS2UE0tOrhsPuwoSuIcIjCez9YbDkcRnFv4uKqgEcxYbngEhQ1Bu3mFSgXV34vDNcJGQ0BSeLKbKpaJYgoRipzS5maohZNgjA/+D3lFrl8CpUygYfzTROikagY6e+2eGe88cbfUVPjRF1dDebOm41cuohMqoDOtRsRDiVQ19AEj5/2fmZ5Hh4PQVQZ6psFfEjo0ghLBHKNucuZK1ulBF8xnjBxLqtHLBGVtvKCBfPx9ttvY8OGDXIfLTKOFR2rS4KJ1eRApURNrlUxi0sqwo2pLgRT3o+VIGedRhPlOpyp0uCAmlI79FYLcmLiUBQTfkbX1dbWiYUhE3jIZPZPJNxQnqMZ7vP3PIZ4NAKTjm1udhBKcDjtyBfyyGTT8rUEMCSTUpkSlDPZvDwPK2xuiuxmg2oVp1My56Y8SplcUBqTFcP9cCQslShfL8GW77fBoSGRURXGR4VNb3M4kUklYHc4sPdee4pV4qrVX2HmtGno6+0WQL34VxdCP2HqUCkq4IeRolU149aSlrT1WYvp03yct4Lpdwy5voEvZwsHUzV74S5d0xByBJNIULvpwPU3XItLLrkEc+a0wWgsYfHiHTEy3AO/zwVujn/643Nw5KGnw+EuY952Htx7/4148tlHcNVvn4OdczzvPBRzzBBV2Y6+6griqU58tWYUZ57dgGuuvAmXXXAn/vr8B8jmAKsdeO6vtyAScOCc0+5FPpdCQzOwsnMNlhxjxtKl+yCTjiEVo+tANXKFDGBIIZ3NIZkqySJKE3mbeTYquVn4030PwuOzIhofQb4QQyXfALt+Afz1RZhd3fh0+Ub87cVfYYeFh2Pn7X6KVKoEr98rTF8T81SLFcQTGfhrrPDXGhEKJtC1dgjlkhHV/nqpAA3GykSqiUkWTG0eytkmwZTtX21mys80cdA0qPzMtufmfqyqxar0nwRYVmDaTJMLozZPJei63Q5xb8qk88jnFDFo1oxZGBzqQX2jD0YjzePXoq6e5hZJ1Pgb0NE6HbksyWUGjIZiWN3ZI3NJgoFGNJKc1BKJM0lpN/O9Ia1eiWUzTkhpyihIAotJ2pxsJcvcz2wQpyI6EimAZoWrzfcUZUaNEkiCYpiq+hsJjxcNbFnAVPhR0mImmNLVySSzz0KezNeykIosLifGxiNy7DzXTNwh2PEakJxE39umpmYx2RATCotFjPZZGbN9u3HDWtTWVsn5ZnXJrglBKp6IybyU55hEMLKCeW1Z3dJYn0BOopfDbEApmxKDB6/Pi8gEo5v/Twz/drqciCeS0tbnJoKSJZmBy7ksI5+Jo3dDJ/LpNOxOFxrq6zClo10C1fv7NuKFF56VPF8d2O7PIhaJwuPzyHlKshPDVnOZ+lTr5NIqnYOv5dnyl183zt9amX4D0ehbfkhbwVTTr8t/nLqaMclddOHY45bipZdfQF2tH3V1fmy/3QK89sqLMqOsqfZil+8txgvPv4FiJYV8KYBTzjgaRxy9P9557x3cc+9DoIcBGcE2G5BJAwYdMHdOCy6+4EqYjT5ccP65GA8PoX8wj222M+KJx/+Gf7y3Fmecdj4a69vgdBUwGBjG7HnA1b/7MQb6ulAq5DHQG0S1tw2ZfAIVUxZWhwvhcAqFAkHADiOm4suPE3jnvTdR00jv1yD+cNO5WL92HA//6S3UN+uxtrsX1//haJx26tnYZ++T8NWnCWy77Q8QGAuhUM7CV+vBytVfoq7eixnTFyAwnMSq1Z/B6arAZfcjndQL4aZUobNO8V+i0TavMjXTBgITgVFr//JvOJdkBStVmpXHXpKKhp81zSo/sy2oGSMQELQ2HolW+XwGLlcV8pmyzBYL0s4soqWtBqvXfIyZs5oxNLQRVose113zB5x91nlobZ6BQt4AV1UDTJYqrFq1RkCGoMqFn1UYn4PzW41tTIDgjcfMxVpYvWUF4HaHXUCeJgqcdXK2R/ITX5ds15gSNPG3Ao6SJEMDYb1oZbPUiE6QdGipx2xSqU71qlo2GKmR5byVQKpYuXqDCWabDaPh8KQmN5EkaOrEOIHzfsa/EVBTCdo/lmVjw3NJXSmvRTg0LFpOh9Mh7XheR7ZYSRzSG5V5hfIIpibXKkYNbB3TYYlVr8NigMVEYhkrdoOAqZo5myRizev3i3tSfjNPYmXZWIHb4xFzhkqZ7dwghoeGEKR5vsmERQsXYOeddkRTQz3efectvP/uW/jr889ir712wthoRIz/2RVJplJC3tI2YARSbZ6txe9pnZKvA+pWMP2WI9c38PC3bDAVQfgmU21aujHnkYsKF6Httt8Gw8NDsmNvbKjD4t12xaPLHpEILI/bieGhQTFICEdGUd/ox+BIFw445Pu44qoLkM6G8O4Hr2Ek0It8PonmpnrMn70rGvzb4I4bX8Ntv38LDY1OJLNfYvFec/CXR+/ADdfejysuexhzZrbDZBtHOBrDsT9qxTFH74+udV8im0rBpDPDZnEgk6IfIRBJhyRQ3OHyYywAtDbtgvfe7sYD976K7y9ehO6BT8DO3Ccf/QNX//YWPPrQq4inYli8tw2PLHsR511wAx5+4HW0Ne2MdIbyEAfK+ixGw70wWfOYNqMBKNZg9ZdxhCNd6JhmhsXswtgILfEMMMjcVAEhF15Nc0nQ0+abXNAIotpizopHWfCRxVqU+2+uKeWiyL8hGGkAK2xSM830VdSZtHvzabjcdkTCMfir6sT4vpgvYvqMZqRSQWRyY6irt2L16iEkImvx9PPP4YrLrsLGngxO/emPkc2bsXrdEJqaWmTBX7Vqldgbsi3JRZ8tXrZ7CZ5aq1dLoxGZxoT5gZwHairznAMb5f1BS0DNKYllJjWanJdqQeUEH35NYMwXGYtGe0Y6/5TlcUoMzp5InLE73FJ9R6MJqWZ1epNoVtmJsGxm28h2MUlAtCJkpUyZSmNjg2hZE/HY5LnjXJTHSTAjQYubCCFF6SCbSHoN85rwNct81GoXQpMEB5QVeEoLv5hhs3vSbpEkKVW9m2V+63R5BPSFUWxg2AHbs3pEIgRdHQqlLFraGiWZh8+Tz1L3msPQhg3QWa3Yd+89sduu38cTjz+CP95+G3baeabsdzmO4bFS30ybT44DuJlhi/nrFSjfP5oeeHNA3Qqm30A0+pYf0lYw1VKjUUGGmY5OVU3QMm/+/AXSmvL7qiXdZN+998WzTz8rCz0Xw0RyCFdf8wts2NCFu+++H3X19RI2zcXmmGOPx/z5C2G1WOH2GLCh5zM8++wz6Fo7gMAAsO3cJfhy+Qe49Dc/wrm/+iWOO/JYPPvMh9hrr0VY370cgRDw60u2w/4HbI/+vjUYG+mDy25HTZUfoyOjsFnsiGdKMNj9CEfHYbVbUMq1wKzbFnf98UHEkuMoGyIom4Dlnz+DFZ8PYMmhv4THqUNTswNvvfsovvhyCPvscyamT9sO6TRzNO1CYgqGA4inQpgzdzpcbhs+/2wlouEc/F6fmPEz/xS6AiqsQiysKm0iWdE8dln1sKJktae13bjQcdHT7AJ5DrW2qda6Ve5CikyiARh/p80c+VmrPuQ+KKK9owXR8SQqRYNUifPmzEUmG0Y0OojWjiq8/8H7GBz8HJ9/8U8ce/RZSESBe+++Hkccfjxmzd0F2YIDHo9XLArdLo+AKRNX+PjUa5J8JH631Jwa6JClpDSSRGNUP2NlyQqJbFghgpGwpOM82SGbBgIpQVONE8jjJWucXtAEZL6mooRkU0JSAQPjy9I6VpuNMqxWp4QLRMcTMJs5yzSJRSHfWzz3rCSVaYMRA/19ouF0Ou3ydTrN1qpLTCCoVyXgEmRZzfl9NMlISuudnQOyaXmNWPFx88KfsUqn9WQiSRa2F2YTCUTK7zcc6AUqWegsVlRoaD3BFGYAAY/bZnNIa9pqsaO2rkH0vXwM5vzyPTIWHUUymxQAbWttk/Sg4NgYSrzmOh2GBvsxtb0NtTU+FPJZ3HTjteC/J4t6nl+rGciyRTzh38v3H0cJvFaaoxY/a2C6+ThhK5h+y5HrG3j4WziYTtAxZavLuaaqTLnArensxA9+sCsa6psQDIbRWN+MJYcfiTtuuxPNTS3CJMwUBnDqmfvhtNNOxaWXXoe//+11YbwadA5EQjkUckbYrF7o9AmMRVaiptaCfDGFdBzoaNoV0WgAx/1oD/zzg0/w+acbsN0OM7Cu+wvUNwGnnbEfOqb4MTyyHmZDBSRdWMmCTaXRUFuHDV1dgKkaOmsz0tkCYolxGEuz8P6baXz82XuYt60PH3yyHnf+aR8cveQMfG/hUpRLnI0VcOutV2CP3XfBdtsdiky2FT5/DWxOA0Jhuhi5MB4bx4JFcxEIjApwrN+wVvR+tb4OJCJkPYfgdGdQhgGZvEHMAbjwcoHVAqq5WGspMXzfE1j4N/w9FzxWqZpBAhdBSTExK9KPBpia9622GGpB21qFwaSYcCSIeXMXIDAyhkULFkgI9eBwF3bYYTbefe9lvPDiMlRXO7H/AYeBY8mfnnQszj3nEpz8k7Oxas0wXFVtiIzHZEH3eWmo3yzASMBhBJnSnPJ1kU2sqjXV8lWVqWr5luU8EbQYOcf2LA3lucjT1F7eXBUta5UpoCoSrqIrI5VJSpVFXWapUhI7QtryUbMpICzBCxUEx8alxet2eWV2yRSaWn8NsmllA8j7WUwmDA4OiKSqtrZaGLHR8QgcDpu0kVn1JuLRSYtHtrAZ+6bNp3nuNRmRzqj0qNSTMpfXanOIkxc3kdws8hqGw4NIpMIi+UxEIsqPSG+Ex18r7WtPlVccmDjfJZgSYDkvzsuMuIzuwW40tjUincqIVSL9hiMhRrml4HG5UeVxSzwhtczMcmUE4qyZ02VjgEoRrU1+HHTAXpg6dYpIe7SbZgjK95Xmq/z16nQrmH4D0ehbfkhbNpiK8LuMCo3oJ3SAXCjZrnrz7bdw8IEHiuSApg50qzn0h4dgoK8P7W1teOqpJ9HUWot1G1fh8isuEQbi888/I+xE8T1lVJW9Bsk44HTa4PVbZZH3VVtw1x2P4dJf3YP1a9fCUI4BlRRaW2rR09cLmxN45NHTMTS8CpVKVnbkBp0R8VhKdu5ctGOxcclT3TAYQLyog9M+HZVsI9avjuKxh19FTYMBgXAEu+/eggfvfxqn/PQMvPLql2L+c/CSWtx1+7M44+Qb8eKLH2LazAUYo/erRQ+jwYyu9T2YOXOmVEgEwOXLv4LX6xEZSjGvA8qs1Iqo6DICJqFIXKoNHpdGFuJcjm1ALriagxG/JliynUcg5Y2klPhE/Bl/Z7JoLVx62ZKYpBcCEAGJ9+eMkn8n8WVMZSlVkIynoDfkUFfvhsMODA52YfacqejsXInjjz8WV155FRZtMw+VSgGz5szEk088iXPO/i2eevw9LN5jP4xFoqL5ZFciNs6FuyjVeG2tBx53FVatXC3SI7PJAQdTT2y01SMxiEt2CfliTlrCnDlqbWm7zSYtYoIV9cVqGK9CFLT5qapSSzCaVYtYALnMmSWrYMp1CmKWwfMYHY+LNIXEKNoTRmN0KyoI0LHtymqYXYDGhgaRKfHGUYWDGaijAfmeWmAyduOxqJjLz5gxQ4C/s3MNxsZCvAMsdpLDlKa2qa0D7qoqMbhne5Zf09mJ108Y2Ay2N5tRzOVlzszjocRHWMtmK1LJ5ISdvk70wxoxTQNi6nFTGbKNPZMzaubDcsNFu00+B4+XoxcaPtDjV5JyshlpW/PxMumEyHr4Xv3+LjvhjDNOwx677yRtYJErOSayZivKPYnV7tfbwBMS4//hMr7Jx/t/+ABb7/YdOgNbJJhqu1LJwdQxvkvJH8ha5K6fi9btd/4RF114gezwqTevlAtYetQSrFq5HN/bcXvcc/edaJs6E9mSBb0DG+BwVLBom2m4845r8dBD92Bd10oM9oVgMVTDanHj3fe+xA03XYof/fhIPPLwC7jx+kdhKhtQ47YgHFyLUDiDXReritTlKqC/bxXcNCtI5uB20+uWbUWzcD3jyahkicJmxlA8Cgvmw5DeHtf+9iaYTSXojHEJS/ng7b/i9RcGceZZP8e0uRaM53JYvuZOPPX4Opx07DLsuP2uSOVGhRGrTBZK4mfb3Nwsi+LHH30kRBESe+jYw4WO1SJBg79ndmd6wkOXrUIutDyPBD6yNrWZISsfjWjEr/lc/F40kyazVEqcU4rdoIXPk5CFlFZ9nFkq56C0OAmR+MLqkWDauaoLLc1T0NhkQyY3iMBYl8TPrevsw67f3wb33/8Efnjwcfjyq88xc/Y0vPTqi7j59ptx+y1PY0rrbiiWC6jyOSW3s9rvR4Lt4pIO6fQ4xqOjcDkcmDplirBpR0ZCGBoeQFt7M2w2zlON0urOF+iyRHN/zjvV4qpmoWQecx5sm8ziFABVJj7yNyrQnFWpcgDSKm75uXzoRf9JGQrBkueFelSeL25IxGpPZq/KClEDLE2bS0AicKqQcaccJ887DTNY/TGvd8aMqQgEggiGxrG+cwN0Rhsam9rQ2NyG0VAYVX7m3TLuLYvW9laR7ETjUdlAGMpG6PJqZs5j4jVLphKoYts4EZ9kCOdzWTG9V3NmZQloNhlhYx5uLj256dJGAFp6EN8r2qxcWU/mJ0MQ1My1DKeLTlgmDA8NYGSkH3vtuRh3330HamvYYmfcXRpeDz2d07KxoesUO1A8JwRnrUX8P1vT/5tgujnJcfMn+m/e/X92bFvv9f/3GdjCwVQFSrMi4EJInSKrn2K5jCuv/C1uueVmMei22yxIxMcFTD/95J847tiluOuPt6NQMsJsr4XF7JBQ55ZWN445bm9su+1scXGhhWBH6yycdtpZePHvr+Kggw/HihVd4qfKRblSjKKcDyIaAX5y8jyceOKB6O//HIODnaitdoonKtnADnsVcnnFHjXbrMgVc8gXMygaPMjrfXBaFuDay55CIhrHtKl1+OyLVbjuhiNx6EE/xR67nIRENoBoFlj25DmYMXsm9t3zbBhKO4p7TFmXFGYk3W648Le3d8jcjCkwmjRFtSk1oFCLvIjipZpS7VkuUFyYNEmMJn/RXJD4WARc/h1Bln9HQKmvrZOvCdBsC9PLVrnlKGkIg7v5uGLMbrbAZKa8Y1zpTJ1VqPbWIBTuhq9GD5u9gGCoG0sO/RF+c+mNOO7YE/DFF8ux0/e3xR1334SXX34PZ599GWbP2QbV1U0YDgwLoNb465CMpVEsMEA7DW9VLaLhFFLpMVhsRVT0Ucxd0IzwWA4busZQLrngdjTBYjfA5lAGFCrpRtnt8XuCq9PBOTFBRLV4eR6lRSycN7oiKSKNAlEl31CV00RUCtvjTrtcmw8++EDayPS3VZUmbftimDptulR+/BuCJy0ItYBvjfiltcsJenx8Hp9yYYJkw9Y3NEk7NjASQjSWgtnigMvtRSqTRUMTLQtN0oImUYozVmqhrTYrMvE0UrHEpMaYgEVAZQVoEr02Qcsobkf8P1PMWkgrWf62mBcjE3oycwPAD8p8xN84EpH3iRa/p7FzNUctqTQNRomE49slGBqF3+dBPBZBqZTD66+/jLmzmXWrtjis1JkAxHY+H2tSTvPvgO6/sxL/n4Dh15/n/+S+/51j2fo3/9fPwBYPpuKpOkFsYWXK/3ZGZh3/o+Px+uuvSYvT6bAhHBrFkUcchnWdq/DDQw7Eiy/+FSMj4yiUrCiXzGiub8PgUCfSuT74fQ6UCmU0N7ZIGxI6E4JjTOJwwmZtgN1VQFHXi5GRKIw64KYbf4jW1mqsWvkR6utc8HpsCIz0y1yNdnMGg8rmTOdycLidorGJxscBUwvcvh3w0fsDePDeV1FX40FnZzd2W1yPl197Chee+x9Y9uCbMFiBPQ504S8PPo2jjz8bzzzZhW3mH4gIUdyQEb0o25Q0i586dZoYDXStW4fGpqaJXFESQpRUQvPalYXO6UB+QjDPypHtPpVraVbtugnNqLYAsjrSqgsluTDB4/LIffh4BFOaxWuSErYOydDl9zRCEBapxSYEIS7ADSR85fIYDa7HjjvNwMqVH+Psc07DySdehKVLzsG6dWvh9bnQPrUehxy+N67//QOorZ6HTD6OfDkBGzWsZM3qLEDRgGQyhIYGL3RlG4b6IvB4SxiLrEFJN4x0oYL6ageclumo9k1F55qA2AearCZpb/IYSdbhMToczonQ8LxUqBpzV7Ns1ypQBaQTLchJxvCmSpWLPk3kudl4/JFlcEk7VbWVpYpLpqUyI7Dw+QlE3Hho0iGNzMVKT1klKu9c1TEguOuFHLRm7TpEo3HMmj0PnqpqITpxTjtl2jSJkWMCDglRhWJeuhEGk6qqbSYjcun0pG6YlR7Bnsxho0FpV/m9sG3zvN5kEJPkZpGvDTq9/C1BlK+RVbOWFqS9DgK/Nk/n+0eq9bxKeuLmhRaHNMuob6gVg4f6ump0d3dhYON6fPL5J5g7Z5a0wav9PphklKNupUIRBuP/B1aEW0Hx/zqIfVMOYAsHU7VjVZZjJHywbSYOoFi4aFuMjAzLrNBht2A8EsT3d/ke/D43YtEwgsERRMYDuPjSc3H99dchMJRHR1sVUDYiGBhHXTUdkHKSisEWqcvlFSkAdHls6B+GtwFYvBg45SeHi/tLkWkh2SzSiYSwGalJJUnD7XSJDIJNQFYKZsbKUDuYzsDp2Ral8nz8+qJb4HW1IZEYQCA4gNdefRjx8QyOOPJ0VNcCHh/w91eX4bln38TPfv4Adth2G4RGHbDYTCiUY0hnElI1ch5H0g0j4LhocV7JRY7nhiBGkBS2p7jiWOHz06YuJ1WR5lvLx+H3vL9WrU7a4jF3cyJFRqvCuFgqti59bhWoymLPuK8S5SHK7o8LKT/zeHgcU6ZMQXBsCAZdEfVNRnT1rMIJxy/FlVf8AYt/cCjGQxXMnj0LiWRU2oHDgVH4a+plY+OixV02Jc9D4wVdpQKXw4XxYAw2ixMudwHZ/BDsrjSC4bUwm9y47JLfwWmvxu+uvhF2pxXjMYatNyORMKG/f1AAoa6uXubaBFRNVqP5/arKfuI9NsFa1shLX2ebqipMkeI4W+RjvP7Ky7C7XEgnYnBVeeX8U7JSU1sn54bnna9HMXAVo1ULYdcYrSqQnV7KlL4wcIASpQrqGxoRDtOsnqHsetTVN2F8PCbvMTJvmVpEa0C9UbVp6dYUj0dhNgJWo05eO2PYNDa3sOKtbH0r43rOOQmsmTRBMy5VZ5yEJUnfUZ69Da1tck35OxpF8Ka5UfE88fVqEiy+Rr4PZWPHuDiWpqUCvDV05dJh3txZUqFuWL9OMlMtZpK+1ByVmxD+g4sMzqRCyP9Xt61g+r86fd+lO28F0wlnG+6UhdTL+SiAGTPnyO6bi4bH7UAqGYXbZcfxxy3Fn+69CyaTTkT6O+5Ujd9edSH+48pf44O3y2iqAWwmPxwWL0YDw3C5LEglOZ+yon8wjvbpwA/2NmOvg5rQ3l6D/o0DyKZoGG6AxeCAxeCESW+GrkJ/0iKKpYI4xlD7VyhXUCgRWI0wmSkv2B6vvDKOhx96EQ21rRgc+RJXX3sqzjj1HOywzf5IZvswHAL+eNePsO++R2DhwsPF/NxiasV4yMosaWTyIcn1bG1tlcV+xYqVslCx2tKsAFlZqTAAtcBpWlK2/8h81shFBE8u4ARTTZrAxUv7mosuF3JWHVz4eT+tHazs9ixiWJ/NZGEymmTxVG1iWuZxlm2RCrqlpUXamcND6+Bx62B1JGD3JPH80+9h6ZJfYPXKPng9TWI2wOozlWZ25hQMjfbA6qjAbKGrkjKyF3mOHpIt6nHUAkUzQrGPMW1WCa+/tRpLjqzDXbe+gFjQixNOPA6xeAgr1mzE9Flkf/tRW/09kYBQQjU4ODiRoFMr5CWCqtbe5XOpFq9qk2ubBm1+r7UxN1WtEy1fnWpJKl2uQUBJy3Wl566MJSZmi5ofLR9Dk/No1o3apmRzu0S93obAKDWf9BnWo6NjqrCEOUNOp7KYPWcOhkdGBNjZoWElzhkuw7xJbIqEhlHto+lEVhy+tPB3wiO1rKxkyS5WbOeitH8JsgR+djEcdrck3Wy+YWJ1zfcP33sMgO/p6ZnUIWssb017nMtmsGrVSnl/sBIOB0fFv5c70YUL5+GrLz7D3174Gw4+eH/5X0rE4hIfSKKTtNP/d+wjhQP/JZhuatf/56CxNURuK5h+y8/AJgKSIkMUCxUhYxQKCkw7u9Zjk9bKmAAAIABJREFU//33l8WLYFpd7UGpmJWK9KILz8UzTz+BcJhaTwMCwzH8/oaTsNtebXj7rVfwwTsfYc1KiIUgpRjcCDM4ZOZ0N6ZOa8Ze++0IgzmNoUCnePUazVnYrS7oSjZUCmboijZkUnnkMjmYLUZYbSbRIJZJMrG6kUpz/XHC6arH0KAd11zzd9isNSIr6B9YjUsuPROZTB43/v5euHzAHvu7cOcdj+Bnp9+AZ559H9vvuBB9vXH4q2ZjZHQI2cI4qmtUpUPyEa3ntFYggY4tRTFqz9LpiCbrFvng4h5PxAWsNOILZ3aTbM98XipIPoZGjtEqWo2YJLmrws4laKpElEQsIXNGVsJ08GG8F6siRprV0PnGYJCWryzwPjoFDWLdOsphPsYfbrgV9/3pUdTXdSARq6DKQzMGi1RweW5IjGUYzMxXtaNzXQ9mTJuFbDoPt9ODwHAANXUkVY1Apw/i8+V9eOKx/8AhBxyKu+96EJf++lbMmlODnt4gdt9jAX7zm98gGDLgzJ/9TljJBBKel0AggIGBQSFONTU2C8tVkdu0DwWmClBVkowGpNr7Uvu9pBdN6GwVq1kFpot7UTg0of9UmlDeeN34e23ToxFtlBWiipDTOggkdeUK7D40SgeElaiY3xt5fa3SXmd13dTYKF694oyUTkhlybYqpTY6sOtSkVYuXZsImJ1r1yKdSgvjlmQpGuA7HQ64nE5p7UqLdSINiFIfptrwtrlrFoGOGzqtncv3lZZGxHMj34vlJPNuLXA6GIPH2XQFG3s24M3XXxGWvs6gw6WXXIyLL/4VrBPvRf49AwekG6WNp/+r9ey/AktSCf7lvv/ZAPbrP9O+J4d8K5h+y6HkXw5/C69M1dtZ823I5yswmXW4+JIr8Pjjj4nGjf8uVqsBel1JAHXPPXYVK8FXX3kJB+1/EJ5+7FkYzUncfu9SlMoj8PrMcNj0GBnqES0ciUjxaAY+T6MsQAODPQJ29bVtSOfHkMxvRH1tIzIJPWKhPFy2OnE4YvsTuiKK5SwqugpiKZqP1yGTpd6xAUZjNR7+y7t47bVuYbQyPYUkqVIxh1wuDavNjKIujtffvRFffTGGE4+5Hi1t05HMMrXFC4e1EcHwGExWBnurNBeCKed9KkZL2fqxguCims1QL0lrRNXu5eJH+zrOnbRZKBcoVhWsPLQWLRdFLuSc6XFx5GNrIeFcDGX2ZuPzx8Q0IZOmtIMEFkVW4TkjcNJ8gC5UnF+rvMwyautzWNPZj5dfvBXV/qmYv/BgtLTRsnEW/njnMuy793Ew65tQ1pXhr/VIGgqfM5nKo6NjJkaHQvC4/BgaGBLtMIwbkSmuFjP/f/7jSdT6puK0n5yPf3z0Dlo73BgZjePqa87DcUefjg/fX4kLL74OfYNJOX5uCAhyPF8ELEpZenv75DVtskakob5xM6LRpsxU7b/y6y1frcrUAIePTb0r55O09lPRbio+TpuNEnA0kwmNcETA5c/4O15bblhIoEtlSqivaxDmNCtSdiEI3DzO/t4+TOfcdHgI8XgMVVVulCWnlGMBFxxOC8KhgIwFIoERwGxBx5R2TGnvkPNBPSirRgIxq1LNY1kLFmAaDj/YseB7iK+NmzGyvfk39Bfme0mbAW8++yWYEjDZUWBXhbm2dH4SwqDdhsefeFQYvsu//AJzZk+T/3OCt96gm5zrGzhLmbCJ/LeL+r+rXidA9v8Npv8Vo2nzSlXJpdQKtPX2XTgDWzyYlvgPJgJ5Bapcm3baZXf5hwsEhqU6TcQjMBor4sSSyyZxztk/w2233ozbb70Rl118EQYGolh6bAt+fNLe6N74HoyGHGxmiwRVZ9M5GPQkOXEeyPlSGga9RXI1g5FhmO0FiXvTlx0wG9wwlJU1X6GQESB1uM2o6A0YCrASaUE+XwVv1QyJePv52TejpZVs1nGkk0W0tUzDeKiEquoKegZ68ctzD8Z551+I3X6wBPFxOyo66iSdMgsjM5MLFl2bCKRM9CCBhouo1oblAszqRgwK6NojFZZqP2oyh0KxOBmPxlmXxpLkgqixXLW8UoKqAppRWTyFnJJNCet1bCwIj9uLYqEEu402gmUxHKirq0X/QC+qqmiEXgOdnsHbAXh9HkQiq3HGmQfjwguuQGP9DmhotiCayGFoYxcefuIpXHT+79HatL2YBwyNDMn1ZSXtdvvQ1zeEprpWSZGxO0oolsKIxrtR5S3g/Xc+QS6lx/d32VmYqJlCCDUNwPPPvwSXswEXnnsdlj3wMqbPnQ+jzSHnjxsEbib4uvmhNiVWfPzxx3JOuJmwWVnFq8qR4KccoBTAbapG1eKqVas8/6x62Ubm4yg29ETkGCU4wgxW10N7DN5XhQjkJ+/D328eQsBrara6kEznpQrlJoB6am5ilH+yG2kyd3WQdjzbtjXVftl4kQRFBnxvb48wjAm+lBApoFfdCfr3SgKORNap18P3E0FQnKQqFWHicpSs2vuZyWg9Ph//hnIpMpVV3J4ywdAkMgRns9koPsTscLDq5WdWwzwmt8clot777r0V3JdKIcqCmvF2Bsa3kXVchokMwP+yMv33v69AjQr+9fbvKlG5qhMf/HormH4XAHTz17DFgynf0tks9YD85wfGo3EsWLRQ5lJsaVEfZ7WYYGNupq6I6HgIPzvzNLz5xmuo8dtx1BH74ZfnXCP/oDfdcjjcvgBKxSh0YtKig67MMOYEdIaQJGAY9FbJsNTpjCLByZdzXNagr9jU35aNKrcROZR0OehNJRgtdoyFaerdApttOrxVs3HuL65HJp9BOl9EQ4MDxyz9Me6753mUc3UYCX2JGQuBV195Dddd/Rhuv+0htLfPQqFIVrAZZV0aoSg9WZvEhKGvr38CCKjHU9mkmlSFCxuJSQQ4LrLKoF6BquhzDYZJ4omWU0kQ5cKnAEMt7Px7zWZQm7uyuKDbTzyWUGbpOiPaWtsRCoZFW0otIhdET5VT5A4Wqx7ZDFm4JhHqu1xFvPDCgzj1lF/gqy83IJ5K44N/voDRsSAOPfxktLV0AGW/5JcaDFZxFMrni3C7qyTMwOvyIZfKQ2ccQ77Sj0QshGOOPhIXnXc1tl2wp+TODo92YfpsL95++1kExgo4YJ8TkU270VAzH5liGnprZZKJytfKTQLbpVz8p02bNrn4r1u3TgK96bKkVVsEXFaCWsWltWE1drlW3Stzfc41FYFrckwh8hqlM938Y/M5rOZ9LLmoFXWsnDuTgGRzuJHM5MQbl8/FjYwGdtxo8bWsXrUSM2fOQHW1H2OjAQz0D4jWtLm5CTU1tSJVoqFJsaBm6bwJoWzCr5hEH41VLO3oMjevyqSiyEB1dlMm2r4EYj6ndvyaCQbPpSZnIbjyfUQwpZkDJTia3IbSKXYe2B0h1yCXzcqG7LTTT8VJJx0n/6PJJD2iJ1rhhbwY9UvVzw0CjUdI8AOQyWZgs9qkfc35PW/8WhjRWtB7kTtwdgEUqPK6y8ac706OFZjLOkFwnOiBCXucLH3e6HWsHmvr7btwBrZ4MGV1wJ1zYWJu+tjjz+LXl14yEXadVrteI3fs3F4XRMvGr5mvePzxp+Khh3+Fd958G8se/ARz5gK3//EsrOt8Hz6fHoZKCYUc8ydpCp+CXk9CCps7VOrTrFwvZCJU1AdzKoW2S99bZFDWF1HW5VHR25ErMLi6GQZ9B9aujePeu/8Oj0+HobEEzjn7YFx+ya2Y2r4QRn0VsqVB3Hnf+WionY99Fv8MNbWtMJq5gDmggweJTAAuHzNB7QiNZmRepuZtFqlOudhptn/8zAqL0hgCqZYTyQVOLBiLRVlguHiQPKL0o2rmJYueZHIqaYamT93UruOyU4bZpJ7X6fCIpIjPx2qPPsB6XQVOlxWNTdXoXLsCdXVeaX93rR9GONiNe+6+F7fceqNUrFdddT1O+elZaOlogstjg8XMeZwFLnszRoeVU082m5QIL7vDjFQiKq37tg63sHczyTLS8QoKxQysNr2YNByxdBf88c4n8MJf38FPfnw2amumwGAywF1F8owe/UPDk4QanhO2PPlaaZbA+SmBi25DlPJwseV5CY6FpBPw/7D33mF2l9X2+Dq9zcw5Z3pLz6QnhIQEkKIEQYoBlN4EBaQqHRG4qIAYQAFBUUC9FEFQAUWRIiAltBRKCJBepvc5M3N6/T1rv2ef+TByfe7vr+/V5DxPnsmc+dT38372evfea69N75tjxoWbta+r8SKNwD7HSghgDtOaThcyxs+xSZ3veDC1erbGaBtheukxGgxi7dq1smhqbG4WhjhdZF47Q9I8PkuU+KwpvsCQKfORUbLMc1nxkidMoHAFSVHsd1usPy46ZKV8cHHBpWIU2XRGPE9eA4FdFmaZJJonkihmGh6YWl3TFUhJbspQ5neaL+Zc5VnJZyB48W8ELualeZ88Hs9DrWGCbWvrTjQ1NWL5Ucux/MtHIhiktjHf+zxyfNaesRZunJESdg6UyWLRCnYEQl0sMFLDELX6rbQfDCGLwEsxB8xrooeuH0MmLHZYshnxCCql/auPEKV2f/4tRmAXB1OCKLuRUJosDZ/Pja8eezI++uSTkpIPDUmKBAw7dVH9AqT0TqmO9PrKv+DVle/i1ZcfwvFHn4OOthQuuHApTjzpc/jwo2dQETCvHMO8Eup1kCjCchlaQlL0PbDZuRImiBo2BCXmbA4yoVJFMC0gkXTA629CIlkFj3smbrjh1xiJBMSjcnhTePP1P+OaK+/BSy+/jp6eOE478yDc/Ysbsdei5Wjf6kPLjNno7N0Br7cSuXQAo8kOhOvSSCVz6O9Nwm5zFRtkm2bY6hGpp0SjT69F+33yezHqdlupzpT7MCxHMNXG3jTcNHwmbJ2R/a39QOn108DQiJtFjQuD/UZdx3hKFBdIoKGhivED5PMJVFUFsH3HZlx73VU4YL8v49CDT0AyPYjTzjgKt95yL/aYfxCSmSjKQy5UVVdICVNDzQIM9rpRXVmJSKQPFSEnEqkBlJc5EYv2IZ0ZRTTWhwkNs5BJ+mF3DeHdD9fhuv86DVddcQWuv+43+PmdL2P+gkXI5grwlWeQQS82bd6JcKhO5BQJiqzP5SKA3hV/EiBZ6sGwLwFTWaxcLJCxTKNN4FLRCipP8cOQN8GT4vtGdcq0euNHWcDi7dnYoNwYeAVUq9UhOOkChj8JkDzH5s2b8cG776KyrhZNzc0ClMq05vMxzGGnYUx3doo6VF1trdyDMG9zGQErzh8yo63sZAFTSx5QFl+cLzBNCvSahKGdN80KOC7cjwCr5DQFXS3v4cKMY8l5wfHieMu7YjfEK84ZLsgoZVjqgiNhXTLyhyXkzJ9cvLW0TMcXv7gMBx24RK6UNdtkX5OVLApfvgBSGTMGCvIGsMfa7xExTYs8EzqWx2AjyYtdddhJhwx4LnbM85FnROliVckCCY8ZkU78Vx/16neD6v99PN0NpqKsQwWfnKxiJ05qQaiyUvJINIjUWY0MDQjQ1tVUobOjVUhFJD784r4VOOa4s3HaqYvx5cNOwHlnfwexYeBXvzkb/rJ22Gy9SKd6TW7GQRH3HAqIShkM8hR698Ip4UeTUzJaczlIjFj0b+3I2xzIFcoRT/hRXjEba9f24o47nkRz0wL0D3yMn9xxHhYuWIovHPA1kBjp9gNr1r6K++59BDfdcB9mztgXPb1DkqOi4PhQZBSTptQhmRmUll4Dfew4YowkL4EekRoQgoCpTcyI+ABX/NxOS2ZoKJiDpHFTw8PQnKrxqOGnAbSyNdULG4lStcfcf6giJK3Uclzh2yCeXDw2Is3H/X6yqnvR0BBCd88O1NSGsHb122hsnI3qyhmAzSmlPBXBKryz6l1MoopTMoXIcB+qqsuQSToQKm/A1k2tmDKpBQV7F7K2VowMD6GCYcVMGSrKmtE7sBHeQAwbt3Tjv64/CeecdR2+ftp38dprH2POrAMwGh9BtpBCJj8Kpycj3Wpaps2SkOl7770nxpH3T5H88gqyV10CqAI8xXGkcaytqZX7E2F/l0O8VJbVxKJxAbDGxiYBDX5PoJYONQ7TlFy9NvHs0hkZ/5KxtngxGirl9vTWCMr6fwLqU089Jd81NDWK98Sa6HTG5FilFrMI0HPnzCmVQ0mIufg9y6I8Hh/iCRP2L9UHM+RcbG2owEnvToT9VSO31A82LSpamgvWJvKm7ptz0UhY0ps3nZrsMr78O+dNIpWQceaSlePZ1tYhcpMcM445x5K51O7uLnDt4fUzusO2csPo6u6AvZDD8iMPwwXnny3nGxlNoqLca+7xX9judIYqTmlZIPDZ+P3FHHZxH+axmU6g1+wuhoBFBVxCvGZb4SKIhve/rnX9LBDdDaz/N4F1lwdT0eaV5sZObNmyDUuW7oNp02eIZJ3kljxepFMMBVFs2yPC80ZeMIIvH/N5zFpQgyuuuA/33H0puluH8IufPgBGQJ959lp8svE5OFxdQCEFJ70/5mdsSeTSLiAXEiAVIRrxSLlqZ0g4b+rYGS5iq62cE3ZHNVLZIDzeqbjmmnuQy1UjHvcjn+vHe2v/jHPOPgvr1m1GW1cOjz95Ifbf72jMbqHGbyPcngokknnxoEaiQxgc7sacObPR0dGFwYGIGAOCJo0DvVIyUzUMR8Nlcp4ZwXktcVFwZMiqsqpKjJ3xAEZKTF4Fkc/SVhUCSj6PpDT2ZscZdgkJIpnISMPsZCIuijUkYQUCDHemMTjUJSpRH3+yA/945RG89PJzuP0nD6OhfibCoUnYvrUfXr8bldUVkhfLZm2oratEPDEkwzk8NIiJjS0oZFwYjL4HuDZjaCCLjZ9swGMPv4LLL/4JFu0TwifbV+Oaa07Fueech29+43Y895d2zJ6zADvb29E0qRbDsX7xZJjqmj93Pgb7BrF69eqS18axCQYrxGDT+BOYVH2If1N2M586azb32GOBbKPayFu3bBOJP/4+fXqLeKSlZuJFz1S9e+ryMsyun7GSL+ORycyyABjPTw90r732wltvvYUd27cb+T/WCsdi4l5V1dWJ98pwLj1RinJobSpLgFwe5t2LIdtUEj6/71MEKCn4KIrK6/mddi4CTMh6zDMl+9iU06iohHp+HCOek3NIcpTFkh96qZxjPAaBl2A6Eh2ReUvBjIH+IQwPj8qCkHrC9FCNN5sRWUYCaygcQnkFF3xDSEajoszExeCZZ56JxYsWo6+/T54Hx2DOnGmIRsciKoGAA05maIpSExzhTJrvhSEvxmIk4znl/efvaeagWY7kYE42I94xr0G8XDKuHU4haP1vP7uB9X87Uv9vttvFwZRSbhADxwL/e++9H9d/7wZMnjINAwODUg4iRfLlZQKoDPdOnjQB8egoPG4XOvu24kc/uRb3/+qXGOqL4LyzL8T9v/hvZFMRLF08FRddfCT6hlYim+8AbMNw2b1wFILIZ/2w5crARWnBxhxeltWGRcPHl5XxKTIefcgX/BgYsmHu/GX4/R9fx733v4KZM+ehqyuJYMCHlkm12Lj5LQzH4zjoi5Nx/6/vxr57L0d/rw/VVZORztrFY+vq6oHDnUV5yIGhgSS6OxPS9NwfoFiCUTYiaJIUQ2Nl9GVN3aKGeTlFraEueqYUbdD8qrJFye6k0SZA8zhSoB8IiBGm4aKhpMFiD1YyQ0k2ymVyqK1pwEgkKmNBcXSSwoJBenZDsDvS0m7t2mvPx9HHHIZ99z0a1bVUM2pCf28Bk5r3RFdXn2kVVuFFPDksBI98toBgWbl0lE6letHY6ENP/zps3jaKTR+/DGehGcefcCyGh/uxZVsXVtxyMc4883wcc8wpWPXOBsycsVQYrx5fGbKFAvqHIkim0jjg85/H2lXvIMpesl72+IyVRAuMgDo7tvSUPCkruYj3z3lFMGWKQXqpVlTIOHMMA34TJiYxTPqJBgLSbMA0GGDz+pxZ/GRzKCsvL4GmFUzVs6QB5rEIDgQiesg8F404yTxdHZ3y/Aje9O6raqpLYXnxaGNxwzguqoQRuJQM5PW7MMpQTNFbFQ/VwkwmSYger+R7GWVRScNieZCydDlH6IHyw3nB4zCsS2+TUQ7tRsT58/777xe9/DQ8AS5GWVpDKcswHA4Skqi8RGYvm5qb+lR/gDKYZB/vEBZ7Y2O98CAoRZmKG4ES1aLmGKu+tM53Ho9jxjQGc+EEabLMK0MVqK+tEYJWbZ2pl9UyOw0SfJaXywWQPIdAQMQk/tVHAXQ8kP5P3/+/gZHdZ5V3oDD+DdwFxmXslo3QPT1TuoLHH38i3lm1Bk3NE8VzowHgi+5hGDidFI+psb5OWKasa/P47ahqLMcVV1yMs75+Iepr/PC5AnAW7Ojt7MHtP70AwaodiKc/Qia/Ey5bAK5CEwqZgOi/2l1p5O0DXN9KaJPEpGKWVXqF5gsBwFaJ4VE/guE5uOq7tyGV9sPpClMCHfacA72tXWiaaENbXz9efuVOtLV145yzV2DKxDkYGWFrOZ+spMkmbZ5cjUlTq/De2m3Ip2oQriTxhmU/RvqPHhA9UxoP7TFqQMAlhe4EW360TpAhupHR0VKYjoZIGb0EZxpFHlel4GgAOJ7qrfrLfFIvKcScWAJV4Rpk0iylYEu0GMIh6vQ60d27DRMmVIp3unLlSzj66EOxfWcUc+Y1IpZywl6oQWyY4cmQ5KHTuQhiyR5UVzYhXNGIth074PU44XR1IJH5BNu2A+s/ug+V5fOwcM5y2N1DKDjyOPH4o3DT93+Oc7/5HTz//CpMnT4R0cQgQlU1GIxEMRhJoLFpGmbMnIuVb65Cd8cOuG1UBwrJvTIsq3nivr5eKRmh0WR+jx8ChhGZT4kQBQUNuro6JApCICV40GCTRUoyGMPHrL/lPgRClsdw7DjODGGy5IdgZ2X5WsO7mufjeelp8tkQrAmuVbymfMHoGxeNO1eW3IdgImxqWfAwUpE1ZSxFMX/1ttPZOGxOCwFKmkVYyqdKLrMhFGneXBqji+h/XpjcBCqCOT1Pzi0CKIFe9Zt13Hht3Ifg6va4kcnn4PZ6hUxl3mHKXjKH6ygK58dFKjEyPChhYf6T1nZx0+Gmqb4RA719pTpgno/eMK+VUSkCJ8+tkRh6wxyrEuErnxUSW319ndFL9nJRUiYELXr/ixbtKXOD37GUSFS+3CbMmybRzmW6C/3z55+/MyKnYxEH3UdzqruA2f4/f4u7PJiazhYukRKcP38BYrGEvIAbN202Qtpur2iFBsoDKOQMI5UsR6rRlJX70N6+A+ecdwL85VHcdefv0VgbQn11A95b/QkW7eXDd6/7KkajG5BItsHtLMBtd4uouq3ghs1pQ9rGfqWAs2CDk71C834hZeQdzM2VIZ2vQVPzwXjggTX4w5N/RuPEsLT9IjiMDg+jKhxGb98Qpk6vwoMPPIZlBx0lqj9eTw0CZUHpiUnWJFM11OKlvurO7b3weesRiw3D7eE9aV2jyZlq/tOUwbD5tzFQqofKVlb0NkhEoYGkgaExNJ1d3CUSDv/P8aJB0r8pIUnKJJjP8/uk0To9pWQ8g4aaZsSjUVG1CQad6O3bhopQFu1d/XjqyV/jnTfX4+Zb7gBldj/ZsA0nnnIF3lz5LqqrGhAIhNHdNYj6xiopLUrF3UiOeuEPZOF0j0h5Uk/feqxYcRMOPeRL2G+f/VAVrsbmrZ049vgv4Bc/ewynn3oBnnzy79h3n0MQJRvU7cT2nTuk16o/UI76xmYMRYZFJavc70OArNZkqhSOlCbpDpsAKO9ZOuH4fDJ2HAuCGo0zw8BiuLMZAQ2ChKhLuemZOUp9W+nVqyQjj0eFKgN2rPUsSJ3weDBVCUNlwGprMy6MVHCDoCe50Txz0ia0PxozzQm4Da9HWsZJ7pKlXAbIeGyTN8/JvGJ5ipVNrNciZLWim8Z9+D3vW67JRfEKhxDXtZONtpnTULASkHS+EKz4HffnWBKAWVpDLoB6oiIK4jY1vXx3OU7DI8NSd8rnIaHhBD1tk7/lIpmsXYI3nxvnsEpYmuiBiQpYGcY8v+aUpeyn2AWH183vma4xNdtxWTBxLA1xyyEe7ZIlSzBlyhQB4GnTp6KqaoxJbM3T6v9LLftKNaqGUyCdhxjDKuZg//8jzVgnqE/taxLelnpY619VsWk3w/izxnuXBlPz4uflxf7oo4+x//4HSK9MfihswBUvDQpzU/QcGFajYdGSD4aJKoMhdPa+jzvvuRiP/PZR/P1vnXji9/fgzjtux7vvbsE11y3B3kunYOuW1QiWczUal3BxbWU9+odHUeDL7/UhPRpDLmZHQ2gahkZ64A8XMBh1Ili9GJnsPBy1/CYsWDgDG7evwpe+NBP33nMHFiw8AuVBoLUVePnvv8Xfn1uNW2+5HxOaW+DxBBBLRJErpJFMx1BZFZTQ8ZYtO0WooLK6CYEAw5PGMzXAx/IX0zvUhNwMOUgZoWOydS7xoGlQ4wnj7WgTcBo8/lMjwjGmUVJjY8LGhpCUzbFEpdywM8MhxEdSKGTscNhsqK+txlBkB2AfgsszgkMOW4yLLrgG+y45FpR0ffyJn2JkNITTz7hBBPfDlWVIxFmz65LrkQblrjq4bTWIxnciWJXEaKwd4UoHXv3HGzjssKOxY8d7cDiSmDlzFp564nl8+1vX4ZHf/gWzZi6Cx81a1KiECtvad6KxuR5V1VX4cP0H6CMxqDKEQq4gRpp5OS3HoDGm8eR3VgaoGmBeF8dXQofl5cLuVLIMF20cax1DbkPDq6QvGnt6pAQNem7pbBYDg0PyrAg2qjLFSALLjTRUr2CmbFpeF69XFZFU81avV2X86CkqcUnC8lQ1KtYN8yevSxvB87nyO6OlTCA2ikwcCw3h8m+8TiWjEbwZ2SCY8d648FAlJEMy8gkwabcinoPfqaeqPVqF+V08L6/BquHL8+m48hzWMi3uo51o6InyHnnoLQkwAAAgAElEQVR8flR8Qu+X+2q+m+8/ozQMvWvrOI6FtovjnNAQvy4iGVngfaq8ppfEtFRc5u70lmlSPpVNpzF92lQceeThqK3xGT6ivH8iN1xsNs+ynwT8Xq8QFvnMCOq8L809q/dMIX+GkY10oihnFEVYIOIcjIVlU3k4PXZER6Lw+T1wuB2S0iJR69NddRRIlWxlZDA/BbW7eBnPLgem1gmgLz8n4YMPPojLLrsczc1UGUpjREJqpsaPHoBZpTMMZmr9uI/b6YTLYUcy1Q23fxiPPvIQjjnqFExobMKKm2/BEUechgM/D1z93a9hOLIRbmccqcQAA7go5AtwuPwoOPzSeNxZiMOR98BrDyGTz6DgSiOVq8KkaYfi2xf/Aj3dlcgU+jEU78Vbrz+Kxx74C+746e9E4+Eb31iG71xxE5YfeRpad5DNWI9wuAY723bATj1aF1Be4ZfQUnc36xvZJ5Khxyzi8YjQ+YVZKvk4YwRpHBhmNAsK45Gr7quye8lWZAG/lVhi9UCU5amGThmfOu6skUykkpg6ZTo627vgJmNVVHgcqA6HBQQbJ1AxqQtrVq/FV487Cq+9vgPnnvsl3HbbnaitX4hgeD6qa6uQyycwMjwi4uns/JKIm5Kn6GgEwRB7gvYiFPIglR5GNhuF12dDZ2c7Zs1qwkvPv4X/uv4m3PPzh9DYMBPNzS1Y/+FmzJo9B5u3bMXESc0IVQaxbfs2bN22RRqmV1VRkN3kIGmEaShpmLVmkh4lja8Cmqj/FFmqHE8Bn3welaGwERnIZsUwq1yj1mtSUk+Bj8DE0LGEOQksVFXyB/DRRx+VjLdRoDJdflQAwcz5Yj1oscRDc9+8Ps3n6vPh9fHa+U89aRXa0Gdt9WC1nEVzoso45j4EQ81/CjHJbpdyG5GvHI6gqrpa3jeGx8WrL4aJtTbWKHCNfVT0n9tqA3qeR+cY91eCFv/P86h3yfPwuLwejon2TNUaXP7UqAzHnABIMNbcLp+1aiXTHnCxye30ew0R83zcVz18826Z1Am3lSgO5R3dLsTi8eKYdCAUrADF+1k/u8/eSzGxuUnKaxYv3hML91iAeXNnGGC1E1iBdMJ053G5DfuZqk5C2HIZwGOzAr/f+8/UZCsGFqhwlRb5UVbpMFLH1JeIT/CnYUgWP2NAar74NKDu6izjXRZMraDKl+7000/HP/7xChoaGoXQMDjEFT9ffkcxX0SpQYaDzepOPK+yMsSjI6ivD2LbjvU48shlOProI3D6qVfgZz+9AR+uexO/+e/ncOutn8ecuQEM9G+Ho5CBy1FAMhFFWVk1MjnWmyZhxzA8JE/YAkikM0gjj4amfbD6vRiuve4JTJw4DZ29W/Gty76ArxxxCo459AIpn6Fo0qpV/8Cv738cP7j+l5g6ZSbSaTvKyplPG0YqE5OWYewMQ3WnZDIHn68cNhuFEihRRw/TkCA0PMixoYGkF55kyUSaLETT0osfEUFPG7CqrDLhN121W0OS2rFEDaR6LBoWlObihRzcTi8KORsK+SwyKZK8mtDX04H6Jjc++LAVL73w33j9lXW44eY7MGMesOadNTjpuG/j7VVbUR6ehlA4iGiMeceMhIezKQdyaSdcngTc/ihSiQIqAjWSh7XZySLuRGd3OyZPDuLZZ1/EytfX4PRTz8ec2XugLFCH/v5RVJRXY8OmjZg3f75I0/X192Lj5k1ihKtramRuDEeMeo+wXpMkTJnuLjTg/I7jpp6Wej6ab+T8oTEPB0MlZSINearHSIBQY605R0OWcwmollVUoCIYKkYVDMGH18EcLBcWvEaGFnWuG/GHYou7UiPyMVIZnxf/ERSU9ENQ0Jy3dTHAe+P1WclB6hHxefP/mi83UQ6PAAyvUVv2MUzLmKWQhIqKWeq1cxyt3YUUjJSgFBmKCACP94R5LjN3TRmX9FItvq+au6anyvHkQoHPRc+t92fqRJ2l/L4J35rSMH74f3ILOL7ch79biVIaelXvnPOdY8jvlfEeEQ3rsNgZjndlmCVQNuSLDOd4bFSaBXDBFYkMIpNKYc7sWbKImzt3roDtIV88UJjqxVJjUB/CpGyKUGeJxqpcqnnPzXb6SaVNQw5mXnJ52jYnolGjkUwtZnlf5ZjjO+2Y8L1+doPpLkRA0lsdD6ScDHPnzhOiRThUKVJivX39xTlik/Cu6NNKrZxRlOFLJOUyHhN2CYfC2LDpffxoxRXYuGEDXnj2Ffzge1fj/HOvw6FfcuPSy4/Czh0fIlTmg63AXAvLTSiSQM1RAnafTPLyshD6BuPwldehsnovXHDRz5HJu9DVl8S0qQG88fo/sGz/w9C9YxhDIzmsuOty7Lnn3jjs0BPg81SiqnIKhofZ69EOt9cJRnPsjjwiwwOi4ctWcGVlIeRzdqTSCVRWspaUpJi00SYuMi1N6Iz3aUQXNN/GQaFnmssyPG6XkgMN26o3QeNAA0bvgaChhCU1wOo90NenmtBIZBQ+jx+x6AjmzGrBJxvexrx5jfhkQyvOP+94HH3UcTjy8BPh8ACr3n0MD/33M/jxit9i3h77YzROI2BHOpVHRZDhrBEkY3n4PZUo2PvhLx/F+2u3Y1LzbPi8ZfB7A4iltiOe3ok331iD1as34qvHnIoF8xchn/cgFsshky6gv39IPNCDDv4C1qxZjU1bNokXSNYoayu5yKCwuhbp0zATCAgCmpek8WY4Vkk19FZpuBV4CQiU4eO+HCtuTyBW8QIFUxop/o1GXUUe+Ld4MonaOopGGAIUAaC2tk6MPnOrFIYgI1iILx5P8VmYnwo2fPbcV8tQeA8aeeF10Mvi79ZnrEZTS22sRlTPpfsQZNSbo+et+Vlul8qkYXeaPK4hNxnANWFUiqiY0hgVwNCx5fdsysCFSqKo2KWgpmFc9YI5rupdaohVoyca0uW+6t2OLSSNhCEBkdtpH10eg8ckmBKoeWwldfG6xUMs1hvrgkDzvAQn3oukBFJcaFWgvqEJ7W1t8ozkfXE6hbBEGURyM+iZuhkFcznR2dEhHiPnD+O/gwP9mDRpIg466CDJxXKOkBk+eXIjBgejwnzm9e7cuVOYzLxHLkA43tRa7u3rQUNjA/bdZykOO+xQlJWbNpT0fCXi4qbzQJlPjWoUkdgCrNZI724w3YXB1ICHHX19A5gzZw5qqmuLJAKgu7dHXgppnSUqJdSiZbjTtLES4YJ0EpVhNmxOo7ysDh5fGj39H+Bnd9+JKy+9BnNmzkBv1w4Bsdt/ehjK/BmMUgDCS9ZjBukkhb/9sNmzcLiSSGVTcLionRtCQ9NC/OWZj3D33W+iabIHW9tTeOZPt6FrWxoXX3AtQgGgeUoTnnvl7zj44CPQ0TaIqspJSCSY8yiIwWcD7EmTG6X5N1vGJUX4nN052IaKryMNBcNURuKN98bQLo0LX0KGeFlbqIZKc2lkmjJnyhpBtudSgobmVHUFb8bP5OesBmssl8gFil0UeNwuL8oDXtFAhqMXiVQvJjbX4qk/voCDD16GjZsGccNNZ+HY44/Annsci5nTF2N4NI1gZS1GhllAH4DXl0Q62y2A6XUH0NWzHiOxQdz783tw282/lnCWx+3DmvdWoav/BaRSfsyccQBmz9oD+RzvmYsZ5rt6pUfp3Pns59mBDz/6UGoEa2rrRdwjGksKMPu8LiQSowKi2mOU98zxoDGi9ygqN8UQn5SkFAriDZkxpiddLmCoSkn8mzJWNbROQNIxU0CR/F+RTc3vaGDZ+YV6uTw2QXDixEkY6B+QOczzagkKnytBhx+yTTWnqV60sm75d/WyNC+pYKOEJFVt4twg4Iwxllm3bO5dPTNep+rtiteYYkckww7n33h+zcGKKEIxtaBt/XgN/E5LkWShV2ynxuPxY80LK/lNyXG8Hivg6SJP700JTnx+GgZnmJrXrOFZfTf4LPkdnz2vR3v68u88js4HjeoQRMnW5u9ClKKEoY0L8TRCwRBGinljyZmzzprs69Eo0pJGcMPv8yIyOFTsqONCZWVYjtPd0/WpNItet0Z/OHd4P+pp62IpFAoiRDZ/Mo6OjjYctfzLuP571yEc9iIWTaK8jHwKE0YWopM4ptJVYUzSQubVmIe7G0x3ETAd75VqHolg+o+XX8PJJ58s5A4CCo1/Z3eXEStgZw8CHEXpM8x7MZdomlYzFEOZwJqqZlE0isV7kEUHTjzhaOkY87OfPoAFs5uwcWMHzjm3GaecfIiEfqsrA8ikYsImpDLS8MgAwjVlSGeBweE0mibug0JhCs4+7wdweh3YvC2HS6/4HC6/6EbsPe8rcIAr0zRefOUpPPfyKlxyyY8wf95MJOIEaYrCs81URsA0GApgMNKPVDpmXiqXAdJ8nvlfI1/I1acyNQmUfKFpeOh9se5USUNjRrdcmoWzxINgypU7j60lFjyWNT+quTSr96DgQJZjR2sHpk6dgYqgE62tH2PGrEps2daGF559DHfd8TAefewZfP6gJjz11LP43L6HYjiSxYTmOejuicBfZliz7JeZSrLkgao4WUSGt6K7O46rv/MNXHn5Csyf8Tn4yoBtO7fgkUd/gcWLF+Lgg4/H8IgLZYEQKirCGB2JiyrU9JbpqKuvxcBQH15f+Zqo7NADIYhGhkZRW9ck+3R27JRuQmRt0rCZ3q9ZyV8qOYdGlR819tb8HhWpSARRo6/hRM35cY7y3hSgrUAgwBiPSZ2pqT9lWDIlnp0BJJ8YZIbqKdTO58ptNI+teTyCuHpg+ny07yybsHd1dZWYyrpoUkDQEhIFH82rmlCiyaepx8x3iudSMhvHil5p34AhGKk3p+OjnjA9KZ5PF2W6YOPvvN/ysvLS9atXqqFeTS/ovKXnpuF1AiGPzY/msxVM9Xp0fwVQ/uQ5FOj1ueiCwRqWV+9aFxQ8DxcLPAafD58H38FkyqhmpRJJAWSqUfF3jtfwUAQzZ8yQhVzA50dLS4vkoJlzZknZxEkTSiDPY9ID5fk0nM1t6SQY9S2zONEwOdWuUuk4RmMjEk4eGuzHGWecjksvOUfGJBalg+CW0h0CqSnNEQrx2EeUrHaDaSnMvSvUmY4nHY39buribr75Vtx3332l/BZfuPaOThERJ6OOq2cJDZHZKySKop6m5BOoIetERaAJufwocoUuVFf7cdllF+GH378RLpsbTscQmGJZseIUDEc2wWZLIptOIlgWQD6TRjrH3J4LeVs5EulyhCuX4ve//xiPPfEM6iYCbPG56p2/4ppLf4wX/vQR0qk+XHblETjrmxdj/sLDEQo3I5VkBwo/PB72BKXxsQtppq+/G4ORPtgcpqeoFN3n6S16xLOkV0rxBuM5mtCu5fUoeeJq2Pk3KZUgE5BkhaI2qnqjSsYwBCbD/qSR4E8aGAnvsayjSHISY5YmEacasUQnJk0pw3vvb8DNN5+JubP3xonHnS/Sxf39H+A7V9+Gu+/8I5Ys+RzaOzsRDtcjFmdpUx7BoFvCxX5PGVLZjYjEenDIssW4/5dPYumi/TEayaKtqws3rvgavnn2pfjSIcdhZyuBcSahTkJuVB6i1zZlyiTUNdTgtZX/QDaXkrZevO7BoaiEx8OVdaJeFR2l7q6nRPRhfpLjyFAsjRbDgBS+p4HjgoO5Oh6H3pzJ43nQ091Xqh2lMS6VXRSF3zmuOvYKKFJ2wjykzwsyNjVHaXR88+Khkkim5B/J/dtIIDOMXC1Z4jFYKsJ6SvVeeH1cDNDLZMiQ16Qt5vQ6eF/8KMvWSkBSb1Y9V+6vLegI9LxW8cy8JIOl5d3i2PC6Few11Kv5W819KqPWeP3VkhuuKKfYhWHzKjnK6iFp6oHXqCVIquxFcGcolffF73g+3V6JZRwHfqcLHfWW+fwUXHnt3J/jpNtxjDW8S6CbOnWqLEzGFp1pBMrK5V0iCHKsQxVBkfbkM6c+84SmZmHj8vd4NCbHo5gMx5PiE/RYuaCS+lgunmqqpbSKiwINT2t+mnW5XFQp8PO9LbDPb1VY+s5SCaqtbac0ljjrG1/Hcccdbno9541DalKsRXpx0UAU6KVaGLy7PdNdwDP9bK9UXnvp1HnyyadJ30m+ANp1orWN2romD8XcjqyyZWWalxfXlMiwdVUSgwOjCJbXoXlCPbq7NyOe6MXFF38d769di52bWzFvzkS89NK7+NGKL2LuPB+2blknK1CP04FUbBQ1DZXoHuyE0z0R1TWfQ39/HU49+WbMWzQZ6zZvwoqbv4ED9/0KDvzccoQrgEV7TsPTf3kEhxx6HD78aBANDdMk/8qw0fAwO91EEQyG0NzciLb2HeJhUQNW2p2NMKTqkTAUX0IaLtbhEehYFsPQDj80cPRuqMCjBnLMu8oVi81ZNmRW9sIiLIra60pfS4j4QtMg0RNQkJHwl4NAAUxsniiNqdPZTlSE42iZNgM/ue1uHHLoMrR3ZEU+cPv2nTjzjGvwxWXHYvPmLVKqMjqagNvFVm+jcLnJ5o2grroG3f2rUFlXwCvPr8b53/gxXnn9T3D7UliydBHuvPN+nHPOhXj9tbfR1DwfHk8jRkaMGAKvbdq0aXB5HPjT00+ivqFaVKqkoXiUZK0K+LwV6Ozqh8vpw777LEZ/X4eAJOeOgoxpw5YXAQYCLI0sj79q1Sr5OXPmTNmHIWOGk2mYqcJD8FNg5JjTQPOYSmzidsoWpiGnWlH/QH/JO2EezyhM8bgm30ggNdrA6RKgauRBFlI+r4QOeW5+eP/cnosA3hND0OrZcc5wX4KDgo7OCfUKeV38ju+LzgMNz/LaeC71HFkWQzDVRRe3U8+R46HsV84jEZqoqhLA47/Jkyeju7vHlI8UPWGeV8tDeCz+47NQ1i7HRIUXdHxUzs+0XDT1u/wbr11LabQf71jJmMntal0px4tRAHYJ4r6a1uDf+Y+M7P33318kHHmv3IYLAd4Dy08YASBo8vgU6eA1CHcjHhf71NvTK/fCfyRIGqD0IpvPijazplOoIy42imVCRcKUvpfjw+ASoXDapTTJ6bALcc8QnnLo7uoQWdNjjjkK5593ponuloK7Y/KHfHa7wdTievyne6Z8qa0rJl3Vm9AW660cWLx4X3mR+J2WE7AwX18emTSfKmMulVRLuy56NZGhGBrq65BKxZHJ9mPWrGrsvWQRXv376/juVZfgm2dfjdPPmIRzztsPq955CcHyChSyabhseTh9DmTsaSRSTZg25QRcdumv0dYaQP/wRhxyVAN+//BfMHfGoRgcbIPTW8Bzz/4G6977GGef/WPMnjsP0Sg1T+0IhaqwbdtOAVKG0QaHBtHTa0S+nW4TvqZ91THQF433ye8Innxt+DLTKNLDYfmHepncny+utGmzkYHpkxeS3+mqXz0fJWpwH2W70iird0oDxDrNmqpajIwOoboqhNp6O95avRZvvvYsfnDdXXj5tWdx0SXH4lsXXYM5s/ZHXe1M+P1NoukLWxpOhxteF8X7WxGk+FEhhnwuhraOXvT3voxHH34F117xADK2VpTXAJ98+CF++MMHcOMNP8G8BTOQy1GTuExIRR9++CH23XdfyaGvWvO2tHRze+wilk8DT+MuDOhYBg0NExHwB7F920Z0de4seWi8N96jLhg4bvQ4eK8EUM4vEkEIVBwT5rXpiahHxWdGr1bBSEXdCXRalmQWOaZFncvjwsgoWbsQ0GPUwagmRYqkHi6KTBkNnw//Rpav5nTprZjWZTYTYiy2LuN5xfP1eEoKQEoqU6KQAruqKikTVsO71jIQDZdyX30fBXBcTon+mByiR66b98G8McFMa1JV55nbcKwU3JhvJKuc7yy353Y8ljJmxZcq1rzq9fG6ucghwIlH6ffLfjyn5kaVocwx03w291O2tb43xks1Nc0amVEPmdepCxFeD58p70c9Q5KMOAcMs9bUFvNdUyYxnyVrPxnF0PeVKSYN1/PeKOdJgRAN3Wu+VPPcvE6Oh46BbmdC7aLXYa6H7Il8TkRpCKxCqsukpExndDSCFTffhKVL5ot2ttfnQjwWN6V0bsMd0cXMbs90F/BM9aXSF1mT8/yeXuV+++0vL7OSCWiAWtvaZJJwcv8zmMr0KVZUm5osKQNxk0TDHNkI/IEozjnra/jlz3+J66/5Lr537Y2YPQf44S0nYsPGt+G05+HmxOU5CkDG7sCUqYfib8/0YMWPnkJz83xkcwksXDQZey9diHt/+XOkMwkc/dW9cO21N2L5EaejrS2G+obZSKVI23dLCEhKdoIhWRzEYuy4ERev1C5GU5WOTOyGL5Q1LGTypYbZaPKebEE11sNxLOeZlzAvDTGPrV4IfypL1ORcTbmIGkgaKxotLUmguhTHK57oRlkwh40bunDbbVdjUvMMnPG181BWYcOrK5/GZZfciNWrWjFhwkwMDsZRHiyD2+tALpMCE8A+nw25bAwufyfeWdOBN1+9HyHfHHxuv/0QrASo2LZ9+wb89W8v46QTL8Cei5cgnaaiD3PfHny4bj322Wcf8SLpPfT2dSEULkcBJNAUxHsTtnPegVCoFnYbJe9iSKfimNA8pkCknjjHTlm3NMhKGiKw0vDTQ+d8+ejjT4rjPNbgWxd0NMZ8hho25D4cT+7H+SvMzHBQniu/M8QXQ/BhqNp4e2b+mkWQARv9m8nlOUqlMDymCiJoOY56eeq1q2HWRZU+azHsxVAr/6+AoYZW1+5qatSo23jtogmdLkVKlITE4/FetA5WmcAaJuU8j0ZJkPGXJBCtaQVdMOjCQFMLvG8SgXTBaJqMe8R7VdDW43BbfkxI3ghG6EfLkCj6onlhRmD4Yc5SF0g8F/fjfen84L1EIkOS92Q+fnTYCDpw3OrrG+T6uD+9VIZmlVSlfA7NO7O0TLv4WG3amK9k/qf78/+6sDFyjiyBM3l01r3TzSd72ChEse1iCijkMNDfi0MOORjfvfpiZDNM8xjzZ8ptdoOpjvcuUWdqDTlx4uhLzv+/9urbOPnkUyRvpOEgriA3bd5cKrr+bDA1Q8jSjkwmiXwhg3gshebGqXDYY+ju2YYVN1+Gu+68Axeeez6efuLP2La9Aw//7qsYHtmMRKIPftavZYFE2gFPWT0qq/bBVVf+Fu3tSfgD1XAggFScHVG7JQdYEQY+/Ojv+NZF1+NPT76NiRPmIx5nz0QTlt24cYN0hKEBYY2kvkjsVGHChyRUmZIWgimNJEO++uIbprKppTMkE7IfAyVFGSUWEbj5DmnOVHNmaizVO9GwHf+ucm0sFaFnwG0qAmXCWEzlOuAtH8b0yfNwx48fwJFHLIc/4IfPT8GMBIaHHKiunINoPIXKqmohVonAei6FYMCDoaFuTJhQg5XvvIlb7lyKy89/EDMbj4c32IP2gT488cefYo/5R6Bl5lw0NDdjaCiFpmYStjIYHWa5RhmWLFmKlStXiufIPBKL2GPxYYTDLGcYEoPa0DAB4VANeroHMByh3m0lwuGKkhwdx4ygx2ehRpw/Gf775JNPZI6pB0WyG9VvCIT0PLmNlnFw8cHtNPeq7Fwen9fBZylg4HLA6TI9NwlsfD40+owc0EjyeXAfU95kSjz0mWhoXj0u/V7FBriv5jIVTGRBUVQ+UvKNOb7p82n1UJSoo8Bk9WBKnioNMiCLBr1n9abk3dK+uUVNZw2f8tgmB5qRBSyviaCr5BoFf55TvViGywlWvF4VZ2A4VO9fwVpz+RoK50/rPLaCMsGQbGj+Xd81epIkCvG8nOu8JgIp71HtC7fn/yVf3dSA2uqakvwk99FFFCNM3NeaC9axM96mEZLhR73+8UDKcVLPVJ+P2YYEMcDpMDn34kHGVLtksW0qFhoa6vDB++/ioC8cgBtu+C6GR9hknqzfuHTQUiDf7ZnuAp6pTnYN9ZSMgsODO+/8GX5820/E0HESc+JVBCvQ1t5eDEkZApJM2HEzVfhtbAycZ8mFE9HROGqq6mG3s75vB6668lSsWfUG9lq4EOlYAr/+zfN45NFj4AsMIJrYIp0rbGBHiwb4/XOxem03brzpz2iZ2Sgvoj0bQrl7CrxlPdjc1oqHfnsJ6moXY/8DT0djcyOqq5qRiFJA3DQjHhzsx6TJE8S4cjFgjKfRfDVGKiV3wWulN02vk6SqsbzXWOkPj0FPh166ekJKumC4kGDK+lolIOlLq2Ot3gfHU4FUPV5uQ0B12DJIxAYxpaUCb67agFdeehy/uOtJ/OnPf8SChS2IRwsYHspiwsRZ2LGjVzrCwOFAPDmKqtoQ7Lk8Cqk0PP5+bNn5MfbbZyqe+MOf8eXDvyK9S4ejaVz+nRNw1ZW3o6lxT1Q31CFry8LjrkI648FAXw8mTmhEc9NEbNiwCdu370BNdV1JGD0UppzesPQnra+rQ11to7B98zmbsH8z6TSGIxExOhxjehe8bw1nc7rQ+O6xxx6lpukMZSogjsZGMXXqFCNuX9TvXb9+PTrb22F3OiWnpuCioXSCJQ2sEHyQx1BkSACUXg+/49jS++TzYKRBIivFfrnGYzQKXvosFKDUUzM1lCbfqqFdvi/K6FYw1UUB71k9VO6jXpNeL0FS830KkKXFViGPQDGnqSUzqmFsNcw6f9UbVCAniY7pBvWEFVQ1EkDQ5DvNcKqW3PAYSghjSVYuMyY8ocQkzfEq8HJfXo+yenkM8drtEHIa9+MiykSDYrKdhsGVTMUcOceK0Qk+b44n91OQZeiUC0iWvJjwvlkAazTAulBV8CSY8v4VSK3bWMdvPNCO/c3wHJRQKeAs8qkkZvJZcg6wkUAM5WV+rP/oAxx44P5YseJ6ef+ddiBf1Fv+V57xeID/T/19l/BMOfl19aWrdT58Cm6feea5WPn6m6UVIF8kviisgRsYMIQQkfsurqKtE4FgShUXCXdSVi+blc4vbncB0WgvvnjwPqiu8qGvqx3LDjwQ113zS9x22yGYNtOOdP4jZLLUki1HIT8LVaFDcFSqc6MAACAASURBVN751yLv8KC1bQjf/96FePKxF5EZCaGj5x0c/tUgbr/jYSzZ61ykc2Ww+/wo5OzwufxISqiMBfxVolzS398nBp05T74gRqicuU16FjlpWMzFKP9Gaj6NpvF2mF9hE3FTrkGwJVArM5EGwoRyjWcq/RkFmI2B5jjTyPLDMaQRpHGhgaQB0edgSE8VSCZ60NJSjTXvfYyrrzkWe8w9EF9ZfjEmTgohXO1FNOJBuGIOorEECnYI4aZ3oA++MjciI/3w2p1ws49k6kP4gkmsfmMNbv3BY7jj7h+joRmYNXsifv/753DiiRdi1aqdCNdWweV3IZsjKSQC5BPYc+EMyQW9sfJt1NU1wmajFz0q1zs8wlKOAsrLAgizFnQgIjXJkyZSoLwGO7fvLBFVuBjj2HCsVDWI47BpE9nbBuS4DT0Xfics0XxGIgTqMbGMgaDIMVy7dq0YXyWxaKmRzj8eM5PLiCQdx1UBQH8ywsBFD5/ZGE/AMLHVU1EPT0GC80BZrFomoiFfXsdYuNGAsXq6vCYN8/K6uI/OByWlWaNB6sWxTtZVHC+tcVVJRfXGCCY8BseV57SWyTCiMDQYkb9rCFbvl/ekAhlSZjI8XJJN5DaSsyZIFkydq44FnyGvgferoM19lYyl98VjBwLsyMTWfqZRgaY1CIb0PDkPuJggcYofzZvy2be3dyCbyUtdMI9tRPZNfTL3I9Ney5dMMLfoTxaVqyRlxeYYxQiENZRr9UCtEYHxxzBkXFP4YgycTYhL/Mhi2Mn32iY2xeG0oa6uBu++uwZHHHk4vn/95cgks/CwR3ORALarA+ouAaY6ifjCcHIpgYBzdL/9lmFo0HgU6oFxEnMCG0ajy0xlhj3+yTO1SeE8PQB6gKzbTCZGUFHuh8/jQnNTCAcesAeefuoxXHXZxfj2RbfiWxfsg89/sQFp2yrEk1Hks0FMbDoaTz7ej3vu/R3qJwakMfbfn38JR3/5UKx7b4fIhK159yGsuPUhPPjQ26hqnA53eTlSiRSyCZIwTJh58qRmbN22CcPDEQll0diwDGZMJpChIao1sKSHuV4qL5nSBbMKZgcYo8tr8mXMxyVKZRNjYEmOIUkM+VLOVIdGX2o1gFoWw78rS1K9KJudQhI9aJnehAcfeBxfPHgZIpE0Ljj/HDz9pxeRywQx2M8Sn2p4/V60dm6XtnfBygqMRIdRX+VBpHcrRkeG8PcXnsXO7dtw/nkXgDyq8hCwZs0GfP/62/HL+36HusYWRONAqKoZrR3tGIlFsWjPmRjsa0U8msRA/7D0U2UulIaWhAxqAs+cNV2UjiKDgxgaYqeXAPw+eobUZXahMlRZ9P5MqFGBU0OO9Fho+Biy1VAvvxO5wWwK7Z2tMi6MRHDMVcVGZfVIlCGI0ACrF6leD8GU+WN6ovRsVK1IQ718lloTzeehBCWTL2Xo18jm8aNlKPybYXabTjg8Fu+LPw1pj03sC/J3rXsVL7lI9FEPjsdUNu94Q6+eFd8dWZAWZQk1z8nxIKDwo3lTfTcJklIaIuFlF2JRk3PlPvybesm8Ps3tWq9b743n4iJUyj6KoVwFVIIpUz3qnXNsuJ+ColEgMpJ8rLPm8+S5aC+U2avgyvwnx1Tvh9saW8PuU1VwOkwJlakDpdY1F7pmQSJ5YTZtt42RKA1gmTpee8H+Kc9Ux/mzPFH1RpU3wnMYLV4yeOVujPqZhHxNhIHbEGtpK2wOIJmIibTmunXv45ijl+P7112GvLUlXUkpaUyzd1cK/e5SYKrhNa0PY45z8eK9QbdHafOckJXVprk1SUh8cbVYeTycss4qKyEfD7IZTnjWu8VQGQrCxtKI2gCOWr4/fvOre3Hrj67DuWfdhFNPmocTTtsDw8mXkMqQZDETHvt+OPqIn2DytGnY3LoRjzz8U2zb1Inbbr0Fbi/wg+8dj6WLv4KDlp2Oxgl7o3toBN5wGfLZHKJDEfE0y8q8SKZi6OvtkgUAX0QaGxRM/agp82FIiDVlRo6MKiwqRKEG0SwKlCFoDDBfLBMOGvM+CaYs7+FxlKhBQ8CXUZiBUrDvNC+qLY8Yi8PzBVSUBUVLF8ih4GjD8OgQVr/9PK696i488rtncMG3DsB13/0J5s5ehqaGeQj4mtDT1yPiFYEKN3KFFGLJGDw+N5LRnUiOduI7l12Ps752JfZY1ACPP4rOLvYr/QPWr+vCySddgtnz9kJv/wgqa1oQGbajo3cHDly2NwZ6W7F9y3okYinkszbU1jYKS5d1lvQspk+fisqqECJDQ4hFoyJgQTCNDBnd20kTJiNOhC56ZhqOVNapLjBoKJUVql1G6O3UN9ahqiZcyqmtW7dOxpkGjl4s/3H+EYiZy1UjyfGmYXd7KfgxJGPMhRABQHN+hhFrSkM052fIR8b7lHyotiUpgqmyfnUffeY09ur56YJKj6HAbGXz8r6VzWtlwKpHWjL2NNzF8CmPq/dO4NJuMVxcEIg4JwlUBBleiwmnuhCsCEsUht9rSJTbch8FJF6jNh5QkpEADxfXuU8LjCgJiyBoQuXGI9b8rQmbm1w0IxiMLvF5czsueIzy1MQS61hz0xrWVUIZxRAcBNK4YdvqAt/YJvaPNUILPr8JuSuAyrqew0ZdYCntGxPZtYZ71SNVL1ND62MkMAOU9KzpIdMhlYgUy5qke54pe5MtCjnpKMMcLwGYz2fL5k9wx203Y+8lC429sGg9W32O3WA6zgP7d/5VqeZq8PSl58Tv6urBoYceKS8lGab0DjiJ2Paqo7MTvX29pZW7AumnGi6wLVI+IwL4DLnkMgV4XD6EKjzo792KKZOrcdIJh+OBX9+HH9/yQ5xxxrU4/rgQzj7vMHR0r0S20IDJU07Aj276A159eRsC5TYcfdwSXH7plfjc0i+hgDQmTAGe/etz+MZpP8Srr36C2rpZKLhy8FYAPT3dcDv9CFaUo66uFm+8sVK8xdraGlntatcbGloCIfMf/JDyzpeT5KJ0sX2TeemMGMUY4cG8qBxD7q/0fxonviQel1teZQKyvIwstXAZmcFUJoV8zil6wXZHQkTne7sHMWfmIoyM9qKAEQwMduK++6/AQH8aF5x3FxYsaMTKN1/H8uUnYtOmLgQrJiCfLUPeFofbn0Ym5UQq4URlVQUGBrtQE/KjdesGvPLqS7jiisuwefs76OmL4d77r8ZXv3os6muXoKmxBdmsFzW1U7BtezsyWTsmT29ATUMQb73xOoYHB1BX2yA1nyPDUdTUsM8rvVPjbTCETw+GhCF2Yunu7pVxomhAmg20i4Lq1iJ/rQvl/pxPCn6qREOQZG6UvWXp/dIAc84xnzpr1iy88cYbJZ1fGnX+oyfLayDQs4xHw7ksLzEG37BflUDEv7NXp+YrDfuVykhG+k5qYVFAZCRSypHyO/WIOX/kGdODS1JWkj1tx/qS8jueT40l54jOCyubl/evQMT/W6NDBAIFEQKiek303rgYUEUpXgvPbxX/INDo9QqzORgsdW9RACQQ8zq1+wvHTolaFLEI+FlSY2pb9f74kwspVRHiXOCH96blc1zI8J7MdmHZl9tzWy4C1HMlgNOu6PujIKzvmlmojjUe4HbqHetCRsd0fHcz8RwlIqBCMmYsrR8FVw2/6vgLIBMAHU6pc9VFiIaVJWSfM2RFl8sh9awMQRvmMlMWJC46sGXzerz95msSJOa1SJ9VCeIpLUrrUIskqU/JJ/1zM5t/Z5wp3ve4pnT/7nc07vo1T8cJoh6XTuqnn/4rLrnkSskt0mgYBmsaEyZNFKM15pmOdbhXMpKssm0snuCq1S6twzzOCkSHsqgMU21kAG5XEuecdQruvvMe3H3nrTj7nKuw7IvAty4+CsMjO+HyLMKO1lm46KIbMHfOHLz/wWr89Zm78MILL+Kh3zyN0RjwzPM3YceWGK685F40N87DYCSJxglhdPd/jGHJydRj2rTpEmKikoqyB/li0CDReGpYTIkkWq5BI8B/KqpAg21ChPESQ1TDbGog+JKrZ5+nvCI1i1k+Y3PA5XEib8ubFxEFuJzlyGU88PgyyKMPZd4K5DMeBMryGBzahiVLZ+G2W6/HPvucJJT7Z5/7K9au/QRXX3M9prbMQj7nQyblRkXIga7eDagOT4HHUYfurjY0NISQiiVQ7i3D5m3voq7Jg9bOVpx82gH4xV33Y+aCecikAqivmYOhQWogh9Dd04mJk5vR2FyFd9a8gnQqi4qysHiZfh/LdtiJxLROI5iKilDfgNShco4Y8o4h9tAYCzAUDJNTDdn4nzodrd+rp29E8tOivMSPzL0JE4R4xPlHQ8rQMGtceS4+KxUq5xzetGmzXDNBh8/QhKdN3prbGdk641kpKPJ5Erj4HOOpJMqCrHU0YTmNMGjYk9dDMOB8IUhoHlFBjsfgdyTX6EKL5+M/npt5QAKZekOcNwoS4vPkCshljLoQj8/FgnrW/Kn1m5oTVlazIUalpZcuOwVpPldznJorpUfPcif+NByCMsmFG1GNgrQsczqNUpH+47l4v9ze2tCd1601xDym5mGVdc1zE1BVotAsXo0HbQ2/WgFPw8/6TvF39Xw1XK6erRL6lJ+gx9HUgqapxh9fy9n0GYzdK91b1vmqRCBB2WgwGEzm9wRTssLpuXLpZUL85lh52ApplAU8ePjBB5FMJRDwsNQsDXexfyp1hc284EHJPRnzouU8/2FY8x8f5lUw1YnLyaUT9uc//4X0xaTh1DpTvkiTp06RF5CMXs0p6XO3gin7/eVtNKZmJeZxliMZtaEyTHm+fpQHbDjx+KPw+COP4uorrsE3z/0uln/Fix/c8C288uqfcdCy83D8CXdjJJpBNj+Euto69HQOwu6Ioj+SxXHHLsGVl92Io4/6GpIJqqmEUVFRi97+LpSHXOju6cbkydPQ3z8gUmWaN1IihIbF1KDSQPE+FQxNKNZ4G/qy6epVv1OWpZURzRdSPJ5MDlRdMcY4h0wuZ3q+2hn+5XFzUhvr83jhsDmkq0tX50bU1obR3T2Ezo7NOP7Y4/DmWx/gksvOw0UXXYoJk2aiZcZclJXXoquzH25PAHabBx43vQiKyveiosKHWDSCMl8AuTT7QtITHoI3YMfa1W/jhFNOxQsvvI2W6QswGrGjoqIe/X3UKS5D44RadHRvQ2v7JiEe1dU0Ik6Ckwh2lIsSE4lARuatVbRzpYTAye4+AWE3Sy1upuhFkNL4vwBTq91Qw8hFGMeIHwLhli1bREyAY85/LLHgAokeEQ075ybBgB8CLAFBjT8XU8oOJcmJ84EfLqQUhDRvx8USvSaX14O+QSN9qPNc5wT35TPmOZVERHDUBZl6kur5qloQz8Xj8Zr1XVMSFeeJLlipPMRoDr1T6f6SSJTyo1pbym0JjJzXSoTitZe8NbvRReb2HFPV1OXCgvfB8eC2nP88h4aqjVfvkOYKfM48JsdGRVoM34DSnB4BeBPlMcQ6BVoN/fIZcSz4+xj3wIRudYGh+WTrPBG4Kr53Si6zeu46R9QJUEdgPGjqe6l/H38Oa7j30/PUgBvL6rROQcO6JTBlVycpoxsDWQVjyg7a7VkMRwZw4gkn4OtnnCYRHL4NfCXcFNgoRrTGwHQMPneD6b/hSkLBlJeuxA0NyZ1//oV45pkXxBvhhOYLxb9Na5kuXh09U30hSmBTFD4wU7AA4kYunxX1EI+rDIWMF6EgV3w9aGoI4rBDl+FPT/wZt/7wDhx11Ck47czpOO30I+H1ZfD0Xz7AXXe/gfqmOmTRg0zCiZC/BalcO7ojo4j0vocLzrkLv/rVbzFj1jSkczQelejrH5QQHXsbUgqQYT+ugCdNmiTGiuFCGjf1NvSF0zCayQOb+j5+uC3vn8dQlqYaQo6ZhukUeEuEkmJtkNvD1SvzPDnY7C54PRTC9yCbH0YmPwhHIYApzQuwbv2LOOALk/DqK5vwwG9ux5ZNnbjxhttRWVWOy668CH984ilE4yRjcDXL3qkFOF3MDVUhPuJDJr8Tk6exd+QAtm7pwMI9ZiAeJTHHjk2bO/DRx2/htddX4pvnXInZs+cjnwvAZa9ER2cfPJ5yLFo8H1t3bMDa995EbT0F1HOoCFSWel4yh0y5NnraBFBhtyZN9xwaX6oVcRuG59ithIIJDHtZvU+rZ/Cvwm5mTBmmM7qyBDeOvwIFwZDPjeDJ50Wwfffdd0uLH/XiGAJmuJHe7Jo1a0qhUi3PUDUfPjslEqnhL9htIidH0NDwp3pC+sz1+fNauI0V6HhMfpRsZlioJk+r4GP1RBV4dR8KElDByDDHTS6S5+U7qF62vnfcd4xNbjgBFAxhuRfnO//OeazHYiiWY8LUjQKSLiQJjtyH5CWWf2nTdXrcuvDU6A09ZmUYs6xFVZJ4LJ5DZRgVZJRxrIsS5RnofVgBzeqx61zRFIt6oJpPtXrP4xdm4+efbsvv9XmOB1kjXf9poXoDqvRIiz+l1teEjw1YKzGJ3xFMc9KXmbKU9/7yHkxorJf+qyz54wvEZzPmmfJ8u8H03xBCP/uSFUQVVI844svYuHGbEEv40d6LLTNnSOhq+44dJXlBXUkqTd28CCxrsAsJgSxZr6scbnsF/P4C4sk2zJ87TXoFPvrQH3Dd1T/ERRddgBNOWoxvnnsiMtlhfOXYHyIY8sHl8WP/A/bGyy/9A/W1E/D26k145LErkYqV4+tn3IT58xYiUxiVusJEim3PqEDkwYwZLfj4o3WidESjRcNJQ6EGTV8CgqYydLXInkZLc1AKpir0zePwJVAWKQ2MYfcaj1RfcAKMYSEyikMvieDiEd1au80F2EaRzfcDWS+cCKG+0YbOng1YumQmfn73r7DX4mWoq58Jl5vCC/0iJD9pUgvClfXYuqUNtXXlGIl1IeCtRSrmhtPTh0h0HRrq6/GjH96GE086HbNmV2HVqgE8+sgt2HffZZgyeQlaps9AZXgiujojKOS94m3OmDkLocoAVq1ZiURqBJOnNsEOJ9rbKPgwQUQT2LJMNGztDild2GvxXhJGZXjXsEQ5Jsaoqwem4PfpVf+nAVZno3oiamg1pCbqWcUG1KqUQyPN72lU6Z0ytMgwIsGTXUO2bt0q10Eg4POiN81n8eKLL4o3pWQe/annVtAUjzabEQ/CmgvVXKzmzzSiw3NpCFlzourNciz4Nw1paoREwZH7lmq7i0xxk/MzBBr1CDW3zJ9ad6serpKJeE6ei/uQSUtZPgVzJQIpgCkwcXsek++/khDF+/ez/V1Yjsfrk2MWvVANs3Lcx+a7IeDpWPC58vfxY6VzwRrtUQ/RCnT6d/U2dax1f12s/DMQGq9WFyVqm6z76Xmsnq0CtpkLJp5mmP6lGWr+U3IYxhqim+MV/6yEKLBG1y19VhftuQduu+UHRhcua5jODMXLHClq+JqqCFNjuNsz/TeHVQVT9dD23ntfRCLU1TR1ZvpST29pkRDqlq1bxVh96qUoFsgomDoEYFhGUIDbFYDPGYLDmcRwdDsOPnh/TJs8Bf/9q99h4dz98f57b+C0Mw7D1d/9Fk4/40Ss/6hPOqKccsopOPNr38Tyow5DT38SBx88C089+VfUVM2G2z4FtY01SGb7kUcGiXRKFHxmzthLGghv3fAhwtWVMmkVNHV1Lew8u73UzWJ8z03NjWnO7FPkkOKboyxLHl/DUJwGmv9iXIfjasQgAigUHBI+ZQjS46EA/jBCFVVIRlmgn8DQSDfWrH4BXzvt69i4qR/hqllIpvIoC1SgkOdzcGFkOCZGLkuv1j0quS2/J4iCrQ+fbNyCZ/92P/zeCpx82onY0Q6cecZS/PSO+/HFg76Krs4Eyssa4fNUIxbLoK8/gkWLFiKTTUpOOltgQ+cKpDNxJJMZpJJGA5bauVu3bpO5QE9vQvNEAdLq6ppS+I4eqbKblchmNZKfBajjjad69WqcSOxQj0sXOkrsUe+QHh/BlQs8PrMFCxaI8eczaW9vFxCjl7Rs2TL87W9/k3nMZ83teQxdHPH5cVslubgpll5cHPHa1RvSECOvUUXuNa8nZWPFulYlrigYGAa5aVOmXpGC8/hQJu+Z3n1FebAk5q+sZ83ZqyIUj6HsYJ6bQMv7JSucteAcL1008Fo0JMxx4/Y8DvdnPpMLJz5v/k7C2ehoVK5XrqeorMQFDSMF/KmC9hwLzSkroHPea/7bmh7RPKWSH3Uho/PDCmrWhdZngaL+fXwuVLfVyJnVNFvzquM9W7Vlqp70WdET67E+6/jm76Z6weU08oMd7a24956fY+6cKYgMRVEW8MHldoin+mkwNUo3u8H03xxM1SPlbRB4CKY2G42DYRkq624SO1L0dEuYl6td6yTXdmzyYkgeXirlKMwDp90NvyeMXGEU0fgOnHba8WIonvrD86gKTkFHx1Y89PBPERnpwuVX/BBeP+AvAz5e/wk+v/9ybG/dglgG2LLxVVx9+S/w5JMvYNbs+RgY6ofdZUMiPYIsWKZQBbejFps2boDXDQSDJqRLo0EjwJdZ229p+JYGgEaIRkSl1fTetOhc6xitITfrI9cXUVftrD3jv+gomZ8uWekjb0M0NiJdJ8oCXtTX1mDbtg+wdO9ZeOuN93H/vSvgcuVw2teuxeSpQfjLpmNwMIWaqomIjqaBglvq2Vg64/fbYHdSGCKGdK4XH6/vxW23XIKzzzkTs2cvZOc0VNYA765eh6+f+W388fevYJ+lh6C/Lw6PKyQhTJLJ6uqrsHbt2+jp7YQvQJKE6b5Cj7Wuznh8xmMrSP5UFyP0QisrDXPThO9Yn0kxBHYLMgQZDZn/T0BqTTPoPNLFnHqmCppWY6uelEYN+Dcad7KA+Qx5/nnz5spC5uOPP5bnf+yxx8pzf+L3j2NqywxJVWgIl9tzDvDZ8/74DJkzTYpQhxE10eev4KLfq/elQKaSesry5bVpnp7H1TyrslM5Rup5czsFGepC57JjQveqNKSLO+uikPfOf9ZwNAkxgYDpmsJzatmREq64iFB1Kd4f3w8j42eYymyUoCxovjdap8vjaY5a62tl+2Kjc10Q6SJCc6LjPViOoy4+xnuhn7Ipxdyp9f2yLsLGzy1ryNjK6bCGgseD5D+/x0WBBisLyEoIkR2M6tP4RYAe227LS8s2Mn5HhoewYN4crPjR9XAUNSCyGSNoo03FjWdqroTZ8t0EpH9DQNUVpxoxTvqNGzfiS186HOFwbVGswIi780WsbzQMwIFiM+NPTUTLDCCBopChISrA5eacscPrrkAuP4xUrhNXXP4tvPjSi1j/wQ7UV81Ca+sWPPjw3bjmussRjUWkpOR3v7sHH7y/AddefRdIcbjvgfMxuXk/7L/PeVi8cF/0RVpFsCCWSCOZGQGccTTUT8MnH/Ugk0qhtroc8bgJ82oujP+nIaXhoUFRMNDFgt6nGgjNb6kxtRoL3rsaRQVRDQtm82k43DYkEuw44YZXiEZkuSbgchWkt2h0JImWGWXY3rYeM6Y14qk/vIgpU+dIa7Mn/vwQ7rrnaax87QNUhSchlcjB72XYjkDqMJq46RQqaxKIpT+C21GBZ59eiUsu+yZeXfkW+gaBN1f9Gp1tozj/3O8g4GuGy14Dv78SO3d0CuFoyrRmbNj4IXr7OiRESsUq1vbV1jSKwosyLtU7nDZ1upB3OFfCYQoymNZXxttiMb3x9tVb0gXJZ4Gpjp3JN326HlA9U+aVFDB5Deo5EjhoiOldMmxLb42/01NSotHQ0CCmTZsqQPLee+/hhBNOkHnw+OOPC3gpE5f3ohq1vG5laLNO2l4UUue1arjW6nFy/mhYWxcPqoPLecI5Q7BURriGVnlPvC4FI51zvBZlARNME3G2hzNdingezjV6jtyeAMfjKACrx8VtBNDzWWzfzmiCS/aR8qVio3H1yAmg3FZJXJrrZGkTRfKZM+Xx9Nz6rKyhV/W0Fbj0d/XCrb/rcx5bMBmm9P8EpjyfgrF1HwXGz/rOao8+C0CtQKoLEyt4j7dnZnujgKT7aviXP8e+G2M9GzOYh8/rRiaTklKZro423PiD7+HAAxbLX1luRq9Ve7jtBtN/Q/Acf8lWj1RDmW+++SaOO+4ETJw4TQgmChiiflJZichwBIkiS9BqKK2LN3veLvkBp8MGl7sgq2ySb3KFCPK2Htx403/h1ltWIJPyIBXzS3/MLyzbE3/44yMYHsnjxOPZieEq7L3PlxBLAF9ePhv33/8wWqbuB5+nBYGyIODIIJlOgi3hbM4MfGUMvWURHbbD43YjWM6cYE+pJk9LEtR4qVGiQdJ+klo6oGEqa9hJX3x9wWl4aVwViDV0zDFNpuMIVQeRy9qRSZmQDmvM3C4a2RxcdjeSsbT0KO0f7sfKV57C9dfcjj/96XVpRXfl1Xdi0V7Hobl5uqgQMe9q45KikEEhn4bPE4TbUY7e/vVIZDqwecPH+NtfX8UZXz8f4Wrgyu98HeecfwWaG+aivnYKAr5aOB1hDA5S/zaLpfssxLvvv4me3nbU1IYQj9No++B2laG7K4LZs2fC6bSho7NdDG5jQ5P0mSSRy9RjJkqGzuScjSejJBxVdNL5ZjU6OmeUaarG2bqttsNTING8tm7DZ2l0Wh2yOCKwEAw0r9fd3SUSbwReltDw5xlnnIG77rqrVBJFMOZ+vDYei8fheXi/LrJ4iykOfe4KhspopSfHD/dVlSTek+oDM8zMulkNk2pYl2FmbanG+9D8r94Pf2fv3OqqmhLjVsPb2htUwUsBQZm0WmMaCgVF1MCa5+U489jatYf3ropTGrLk9qkku/kYtafxnibHQsFV87EcA56X16LiHLro4PZ8RtY6bH6nvAMdWwU+K+Ba87tWD9D6TirAfxZwKsHIuo0VODXkzGvQlITVno2NsbVRgf5/fO3qeF8yD7eL7wXbuOUx0NuNeXNn4fYf34DR0STKg96iaItFDSpymgAAIABJREFUjnW3Z/rvi6jqleodKLX/D3/4A7797UtQXz+h1BCbq34ayFA4LE2X2R5qvKHUMK+EdHJ2+F0BpFIJuD0FKZ1gyJONqCsqU7j66otx4YXfx7cvPAvPP7Mag0O9iKd6EK4MIBKJ4v1338HxXz0eW3e0IlMAdmx/HaeccB3eenMDauumIpMl4SiBilA5+gd7UREKwOd3YvOmHWAktLysDE6HEqFM/afmllRxxdofU8Nr2smDRpEvmcr76e9KIFECklL+rSt07kc5vEwhjYkTpmH7lnawpRpF9CvKSFjKITo6jAmNjdje+i6WH7MXjvry8TjxuO+gtg74YN07OPnUy7Fq7YD0gw1W+NHb1ybdXwb7e2SB4nWFkUlQUJxNpPtx8kmn4MEHH4HDNYJQVRZ/f2ktPrffV9DTHRUwdTkpTJ8VofoDDvgcWts3Yt36t+EPuFFW7kVn5wDqaychmbDDVghg9uwWdHW3CSOa9yotr1xu8XA4lgQDDU+aeWAIG9aclC4yrGG58QuS8UZw/O+6/WeF+dRzsYb21DCyxpILKYYyWRpDtunhhx+Oxx57TDxaLQXRRvC8AwIxwYrPOpFKoay8QsKfnM/WOlISsvi7eobqGfN3bkuw0fpQBUFuw1wmAZvXSM+S75R6/dxey1w4vkLschpP3yoYYPWMGbbm/jyHXh+BXOX+tFSGnjGfF4/LCASvQ8UzNMdrBRMz5v9cHzze0ilYWZ+5ghWPofZlfAhYAUujPlagtNoUq+ep31vng4KhnnO8l6hAbp0n1rSBHt96bP7fGqK2grwRbjHeNMeLxxrLhZvnPja/c7Kgp3AJw70el12UkR595GFMnlyHdIo9gemZmsoHayNx8zb9Z33+4+tMxz8uwz614ze/+Q2uu+56AVN6pvwoO9Lt9aCtrU3AlBPJupKzgqk974DXwQJyelVpCQvS+/H40pgxJ4xDv3Qgrr/+Z3j80V/j1JMuwuQpzdScQV9/H75z9bcRLA/hyktvwEgMeOLpK5GIBXDKCd/H1Cl7wB8Iobu3H8FwCO2d21BdG0B5eQhtrQR5aoV6UMjnGGmRj74cGpLUl0BZlNZQI18GJZmokeTv+qJwRa0rZg3laaiYx9fwsM1hE+GKgb5B6ahCfdjYyCjmzZ2JjratCIbs8PnTiMdG8MorL2PZsgPRPwBcfdW5mDN7EU4+/WI0TVosXSlCIT9SySiSiVFUVYaR+f/Y+w4wScsq61M5V+cwOQ8MaQDJOZpYUGF2FdbACgjorqusCojggjmtggqiCIgBVATJgmRBgiDDkIYZmNwzPZ27qyun/zn3/W7VW99UD676uAw/NU8/011VX3rDPTeem8shPTmB6dO65fzVihceXw7jqc0YGiKX7Cu44MJv4oorb8ROi5dibDQjXXuKpSr2WLoEqclhrFz1DCIxD1pa4qKM9HTPwfBgBq3J6ZjeuwDrN6xBKGwaPPOZlJdYu6bQEjJWUX0VNQPTZlaBWju2MLNBVNeUguRUQKreA1tA6nwznLX6lZeFNYnk+ZzL4447TspBHnjgAalFVRetCnX+T+VJEor8QYmZqudGyT0IXNo+jGCmJAU8P+9DCSC0ZES9Ffo3rVk+q1p9jEkT/Hgsz6F7kOQXLD3StaWlQQpcCn4EZe20QtDkT53PlnXESQF9k3HNzjiGepDnsy3PbV2vppZ2KmWH46zjZrvpbTBVwDHKQR2E3PP7WrBhu2b1/Dbo2sqa+3O9tnoVOAZud7P9txvYdW2Z0IU2s2CjCtNU3n4uzRnQuDtrS1nJQDCNhUPY2t+HE45/Jz7+8Y9Aco8MX4OAqfZerT3Xaw3KDvb5/xdgqoLNjh3SFfY///MddHfPEDClQOGi4cYvlkui6ZedtHd7UdulMZ6yB35PAGV2f/EWpV6VTD5VzzhOOOlAZLKjeOGFF3DmGefgs5/5Btrb4xif2ISWthBuv/0WLDtxGV58fhLHv2sXfPuyL+LQg08ESnMATwLxRCuK5QpyhTz6B9ZiwaJuZNIVrFs1imRbXFiFCvmc1HNqfEMFg2qz/JsCRssB+Lu4uJwYFYUmBY7tgnQLdXvjiTVaMAkr3EwRxtPKZRG8s2bOQDadRcgfQjjkQ2p8CAsWJfHUM6/gJ9dcjFwmhDM+ch52XQo88ceXsGTRoUjn/WjrnitNuMlpHGR8pVJBmKTqZSZ1pdE/sA69XbMR9E5DJr8ZazduxE+uvRS77LQ/lux2IObN3xsebxDJRJu0vZs9ZxZa26J48KHfYdqMduQLEyDosxYuHGyF35fAzOmLMDSQRmpyFN097cLuIs/jEFDYWZtGmDoxJSezvy58TezUDZK2ZeEWku6/3a43t0uP90LhqO44Fe7mPQ9eeHEF5s+fL9Yl3fj77ruvANePrrgCu+yxR60GUy1s3hu/SyALhsLSJUfXvoKQEpgQiGjl8bwKpLxfWpu8PkGWa0mtcyXj53va15XjSrBTK1FrmUW4Vz0YIbe0kyFMgOS1eU0lhOf98toEdWVu0tg+/+e5FUDtsVFXrc6FrmM7FkolSefPXue29WfPjxvE9Ny21eqeezeINVOe3JhhA6e6sN0ZuirT+F1NErLBVN9TxXmbmL1DNMLPddw4D8qlzH3OFoskxeBLwz6qhJvxNUxb0o2qUkLQ75V9m5kcw8033yiMSWT5si1Te/2/aZnuYNoCb1cXpLpCuCAuueQS/PjH10gCEsFU69m4OCYmUxJzIVjY7jXZTNrb1GmBRDo9gmk0yriBT8pDRsY34NzPnYFf/vI6tLe1Y799jsL3Lv05Zs3swWRmM3728x/jl7/8BX589Z3o6QbuvfdunH/eJbjppkex3377YXy8hMk00NLagnUbVmPW7C5UPVm8unozgp4utLZGMD65SWIVfr9h5OEzqhtXsyCVoFw3iyaYqPBTtxk3ir1JdFPqe7Z2rskaJrkphonUJELsrFMpoyXRgiRZhAY2YdbMLqzftBwHHTYb3/rGFdh9l+PgDwEP/eF6/PhHN+OGnz2A1o5ekHiQ5SHZzCQCXp+cI5eZgNdTRjq7Ae3dZQwPFtDdvjPWrHsJe+83Dzf9+n7sstOhiMS6EIq2I50hATop7FLo6u5ENpfC+vWvIBzxi4uXYE/XbS5bwZxZC1Ep+TE4MC6ZvT6/MTsVTPm7urs5PuraNoBqeFBtYafcqA3eC8eUVUFmbxn3eqotKFcbK1voqOVgJ6rwPZ8fGBsfqoEZ3au04LiGbrrpJrmsnRDEueNz8nusrWZjeLJVad2ksc4NiQLvk4JVLS8CGkFSGYnUA6LxW0PRV6kxLvE+NBFOE6v4P6/PH5NZO4rZc+aKVancuJrYRcDmnlR3Mu+HwMnSFj3eAAHZjOoJYbqW7X1vA6kNbvZ3bWvTBk03GNqKtT2vuiZs8FYXbDMQdp/HrcQq6LtjovZ9qqWtwGkrEzbAylpxLGc9XoGM+1gB1eRGGB5v7klapkyQozXKRCLxSAVMbJj1wULJKExgzHEooVzMo72tBRvWr8H3v3cZdtl1J2kkoNm8NFPfBNMdEED1lu2YqQojbvLzzjsPN9zwK7S0kHu0IBtX4zZDI8PG5euQZzdsBpvxhu5SNgcv5YQib3xsEu1tPdjc/wq+/j/n4oLPXoRPfeo/8PILm3DnbY+hpSUGj28Ct99xEw477FAMDgP//vFjsezE03HYQe/DosW7wONnXMKHQLAd69evRTzpx+LF87Fq9UoMbBnDjJ5FKBYnkckNSmPlIrvVeE3RvBtMKQBtIaWCUjeQWqyqfdvWj25UHm+XzqjA5Zhwk+VzNMWZOFTB9GnTMDQwgO6uOGIxD9ZueAlPLf8NPnLGx3Hv3X04+2Mn4NQPfxBHH/kvaE/ujFgyiSKZk3JZJKJRoR8rFQqIRb0YHu7DzDlR/P6B63H4oW9H38a0sE29uuYFXHjBt/GNr1+DJbvsjUA4IXP14vPP4V0nvhvPPfcsBga2ondaNzZt2ojZs2dhfHxCvAZssTY5kcXgwDB223UpNvVtFKvVtvxU47ctlbrgc4d96i7gqdx0zdyD9e1EcnCbr7S5rm4LWgVWOa+njEx2QuKjBBoqDXydcMIJkpF82803Y/b8+bV4qHZS4bogdSIbS2ezeRGmPJ8SI3CdqHdDM3KpYPB3Aiz3iSboMPmIY6ZUgzyP6ehiXLpKrK8k8fT8ULHhOehijsUTAqxaW8pr6zrWzFtdg/wOx1lLg8hIpWVeCh46Dwr2tuiyPTA6z7rmbYvSbc26gc+tUDUTj/Y5bEWr2e+2guV2OdeVOWvVuFqd2cBp9qXJn+B51ZBQ690NpqTN0P3P3sQMeZDpiKDKcaYCaVy6kE429PDwJWPpZRs/KuJASzIOv8cjTcS3btmEvfZaiosv+bw0D7frTNl4XIti3rRMdzBgtcFUNXBu0jPPPBN33vk7AVPTx7NUy1gcGDLE3WxczPftxU7LtG6ZVFApMYmnhK6uVkyMZ9DW0otcYRTnX/ARfOpTF+GCz/4n7rz1YQz1kwA+h3J1BLPn9GDjhrXIFdO4857r8e8fvRCvvJRBZ+cc5ItMOkrD4y9hZGQYO+20GOnJPF5dvUEWajjkwejIsIAD3XS0otn2TK1udRMquHJTcSPxbyUFUIvDrpNU8FRhpMJG3cT83L1JGQSJRqJS3hAKRhCPhoSEfsHCbmzY+DK+8c0L4QsUcdrpX8XM2cCKZ5fj6CPfh/XrRjCtZyHy7I3tofVHdzXjLhlUqhMolciTOo7f3Phz/O53v8N3v/dTTEwCv7nxewiFOvD2d5yMvfdehIonhmw+IMQFs2bNxOLFi/HwQw9hlPWj02fB6yXYl5xaUT9YirFp4yapTeQPLfpQOFKLixeKBlhst6GCoZlzEUWyA8yaqLt/p9oWfymYNgNjXoOCTDPQeY2G5BKUUK7khRGJIMW1SoJ8siHtueeekoikGahaoqLzyXtnHWAiQUJ/Q1rAF9cGgVPp/Bif5FrgmNB9rA3ECXDkAOa19Vhtoq0JTVqOow2yldqQACjZv5UqtvRvlesz5ECQNST2hm2J+1RrZTVup94V3quSrfB3VZRV0CtwqmU+1fre/vyY89qKlRtI9b5URtjncytmNpDarmT32mn0fJjrKzi7wVbnhu8r8Ooa4TG218leY+zywlchR8KVejNw1oWS4pKuW1ql1PVIW0pPA9mm6A0j4HLsCabsRMSs8kx6EunUGIoMPUnDey9uufW3NdIGJSgkmDp+XyE0dK/7HQxeGm73/5uYKRe5AiMFynvf+z489viTEmtjCQQnlZuesZnh0RGJBTABSV1eNQFKoUrtSoQrrUhq4RAmkHAoimo5gLnzevGO4w7EV7/ybURCPkzrXoCtm9Po6mqHx5fFuvWvgArbJz/1Aey17x74wCmfRltyHtrb5mBkNIOO7hiefeFh7LnnUvh9Eby8cj0KGR/a2yPIF/tRKlTQEu9BuQpkCLxeY12pu0tdQ3xPkz0a3CtObRs3n2bqKfiqhSIbzYmP6rFutxItSQJUKBCFz0NrJYVIpIp0ZgsWLe7FFVdcjne8453YOlTBD646E5lUK87/1FXo7Z0jyS9kOyoV/YjH2AtyEMHQBBItOaxZswmnnvpWnPOJC7Dv3ofDGwAOP2ZXfOvrP8E+e78LXn8RvTPjGBzKIZX2icvy2GOPwc03/xYjQ8Po7OhFIBBBsQBUyl50d/eCPLDDQ4MCiG3tSaxZuxq77boHSmWzocXVVSZjk9Hs+VJLvi5MG8FUs0G3cd06W8wWirrrGoWHB+xr6RaQtvDUzGvbxavz4PVV0d7RIlYoQYdgRTAliNE6JRjdc889NYpJrm99Ninv8fqRy5mEPAUNdQMz45frg5Yns4S5Z5TwgONCS5M/2t5PY/Hs5aluRT4Hk6AInlTcCLIEXC1tYQkam0zoOtPEN92nPI/2F1UviibW8dwMz6hVrYoen4PfVeuVY+K2NGsKo5VZ1qAwN3nftmrrypQBITt+qbFNt2XaDCQIK7ayZn9H70fnWnNf7fVDgNK8CHsO9V4NkDp8upaLVdebz0tWJzZWj4qSyLlJpSaQSDDTfWcsWrwIhx9+mLSZ6+xsRyRSv0PKr2IJIKcNCdDYgWl4cCv6N/fhldUv47E/PooPf/jfcMAB+9ciGdI/16ETNBqCyRZ+o7zesGBqN/IuFAvSwFtFIRfxu951Il56aSXisYQIIr6oebMkIDU5KUkQjJuqRq8bqEEz9VYBL2nzfEhNjGLG9B6xGo888iDMm9eLH/3gasyesbPEtZItXmzdOoRkogseXwaTuRRu/u31OPPMz2HD2lFMm7YQE+NZ0xapnEepkkFvbw+Gh0extX8YiXibxGYr1axpE5YuoFgqSYNngikFp4Kn1kFSkFCwqrWlMUBtp0aSBXY/UVYZOc4hMuD4GaYYbhgmORn3mlpLomRUuAFTaG/rQjgYQaHINloerFq1Ab/42RW4/fY7cfWPb8MHT30rPnvhf2G/t7wTXe1LhYuX8T4mn8TiSQR8YaDkgyewGR7/OgxsyWHdmhV4/7++Hw88sAIVL7Bpy4O48IIf4Kor78P0mb0oe7NIpfKIxdqx885LJJuVFmpSSPsZ06Gbke73Xqn/pTBiHIjg1Ne3SdzA0rwcRsnS2KBu7uYWSX3b25aCLfgUeOsA3OjMcmvijDmpN8EtsHXNuS0Nfl88JwEfUqkxsepWrV6F9rYOiWlxXdOaoKV3xOFHYPUrq/Hyy6vg83oxOjYmrrr0pKEcpKuUwMkfumo5Psxk11ZtNumBWj6akRsKRUSR0dIYfr5w4UJD1eeUxGh/T64hAjMtaAU8zgn76drWnY6FxuZ1TRNU+buyJPH5uV7Zo9e23GtWlhMnVCvXthxrcVD5slGkGKrgfTHpUC06fixj34R0g1Y1vxcQshQ2RjBKkcQWJbnKfC6/68sibzCc8oz3WkQIbFPmeDx0/anC5vMxJ8OUZil4U5lm3NLP3Alx66oVbS5IC5P3I4BaW4ZOJj/f81WFbcy48kNYsIBc4gdiv/33w9y5s8B+GGWHZ5cGOr2+xaJpZE6ZI9xv5QoScZaLAfksPVXm2lv7xyV5KR43iqk8rjh1nLxeecN4PN4orx0fTLVsweWAN2DquOQcd1xeaqQ8Ugt5/PEn4qUXX6z17+SkMomCm1+7ruhmUiFiJzrwM7qBc6W8WJwTY6Sma8WmDWvwiU98BKtXvYh77noE07sWY2R8Pdq68/jKl7+GM8/4LArlMt7/4bfgiCOW4T3Hn49dluwjwkeLvuk6o0bPbEl2CuGGttP+ZdM7rDy0oG3eUiNkTdYu36cQU/euutkoIIU1prVN6PPyORMHkQbAqCKXz8n//Jt9Cnk9jg03OrVXbWc1NDiCZLJVkobGRkfR2eVDKvMqZvROx6X/cznedcIy5HNl4Yu97mfX4dprbsLihQegzIbqAced7a3A74mhUggi0TqKZ1a8gJt+/SVUCmF86NT/ElfwtT89D53dnXjrsZ/CLjvvj0rVg8nspMzV/vsfIMrQmjVragw+7OzCDc9kFQp+8q8ybkphoUlZBI7JSbqVzcKxLRMV6Pyfzz61S44xKdOaywbPBuvBEbJuEDVKmenaYbsDbUB1A4ANOo64xMTEmFiOjJvSKmV9JQGEgMgX/6b7m9cgUBL4tLSEYyEeGKdcRbPdaXEqExPXjP5NxVLLXLhfaJ1EI6ZJBK/JNUwFVLN5CdB8Hq5BZYpSq9Ht5ajjjVWH9FpSVgjZndqw7XzXthZtK5IIQEYsVYx0vG2F2f6M72sijwHc5m5Ke67d2d72Z1623xNANck8xqPE2DVrb00ehOQ3VIwFStDm56LwEVSrHlCmMWRBpdfEugnkFUkI5O+0PH1+Kl9+BCQJyZyrWCqgXMqiu6cDhx16ON72trdjwYJZMoqcVwInwwC8D0fXcP5XT4ojXTkHFWf/WBa9GUNyQafQ29Mi3juTPU3lH6LYsd+plh7q/nmtKX89f/6GB9NiqSjaUzgUqcErxeeyZSdL67JwKFRrQsxFRleWLmKNo2q3CaN5mjo22RReo1lHo2HkcxnMmN6ONWtW4itfPh83/vp6YQXylJPY2LcKhx25m9QAnnfuf6N/sIJ77vsmvvWta3Hf79egm+UhzkLUZr+0jCnsaG01JJ1Yq0ktTnVhaxmFWqCagKT3qyCscRQ/zcMqY2dMNAD8bOTLhudUOiQmRdexB9mcqbcNBoJCvyaKRCCAQr6A6dNnYGBrn9Rr9vbEhabxtzdfh1tu/i2uuPwmzJ3TjiVL9sDatX3I5z1IJnswMjYmiggLuiUjdXQQiXgYw8OrcNhhu+CqH/4Qxx71dqxcNY6jj5mJK6/8FU5890ewcfMQwtEkisUQRkZKmD1nBoIhSFcVzRRVJYOcugR9jiezRmfMmCmAS3Yj7Z9Jy5QCye2mVTCdauPWBWIdTN2AawtNHX+3YDZWhrEUFCjVIlEAUCFjf6cu9E2TZq5PgibXLpmQCK78WblypbhWVblS1iJeg14Yjhk9MQ1xWKsGWcFYSyZ0nXFMDcUfWb/M/dNyVMtWn4X/q5fEzjhV5bS2j7YjIadyoRvt5S8HU3t81TVMOsWyNL5uDuC6DtyxT1WyOHfbc1PqNW1Fy35Ur4CeSfYyIGYUN7FCnebzyqVMgPV5aWWarFrKHZbNBUJB+J31Q68EAZQlLdzT9DyVK4yLx+D3eY0SlUlLrPvII4/AgQfuh4UL50vNOi1LAijbEvIatGRpjZZp/gqJQ802cTRHA6YVUQjq1n39+UyzcVINxqJhU4caZ2tFyL2T6KGhgNvqCfx6Bszt3dsbHkxFaybJty9QA9NstoAPfuBDeOqpp2tCjC4oWjiMPyl5ORc5tXKCk7p7NaFBNojXg2AoKEF2ujxnzmAG7gpc+p2v4txzP41lJ70X1WIUV199DX7ww6/h/gfuwY033oele07Ddy//NpYtOwOZTCuqVcMMw41D4cfFTsFHAnPbSrLjMBoj4jF2bRgFmyatEEx57xp3o7XBc+jz5bJMHDLub9MXSW35+pKhG00zMWnV8EvaXUcagzMJKQpMm9GK5X9+Bie+5zhceOH5WLLkEBxy8M7iul63dgDxWDda2zvFEihXmC1I9hs2KC7B4x1DobQFA/05rH3lcVz8+c/iqqvuR0cncO99P8G9d6/EJ8+5DEuX7gIEJ9G/uQAPerBklwVY/eoKcdvSClJlgXc/c+Ys8TDw1dXFnp+jtb6hHB9Dxh40fQosy9S2StwWplpT9neY9ajCcqr/9TzqPrTjYOKmc7IvNW6tSpKx/ozlUnNNNmj/TFDyC4gSyBgTpXXKNcxn5HtcV7RaeR7+zoxfzqdaqOyWo80PeJ+0PAnM/D7HT5PVlEie4KhcuC0t7ahW6t1U1ALlc/B76hnRdauKgq4uG2zssbMFlvuYBmHmqXPeblfIOcqvW5lRMG12bdsrYFuz9lxyKtwJTHof9vFuRUvmn18k6YoTN7THQq1BzgGTfsy+hZQycUz5dzAcRHsnFSLWg+aEw5pzJWVmWTZQLyAeIzsb286ZJutLdt4JhxxyMPbff3/MmTNNANRp8CP/04XL52G5N8urKScV2B0nn7NXDA5WPZUamMoYWpNAj4HxGlRQksS+MqZNo6cCyIlFGhAeb7dHaEcFUnn+6nZVvx330eyYaalSQWoyjZZkUh7o0UefxEknLRPhSwuQ7ilq8nQbUtgQyLhgVaO3k3R0uDTu09nVgXy2AE/Vh66uGHK5Pnzm3I/hrLM+j0u/fS4euv8pPPTgI7jzzjtw4rK3o3+whOt/8TW88spmnHv+pVi4aDekMwURfhRytIaZxMFNsPLFF5F0usDoZlO3kWbpEthUGNsb2RZgFHIq4LhZuLH4kmf0BxzNmFaWoaSwU+21DILX5Xl4PI/jq6OVNaGTiMYqiCUq8Hn8+NUNt+DUU0+R+lh6QHt7Z6JciiEY6EIqPQZvoIRgKIGJ8RIS8RjGx4axYFEQK156Fh894yS876SzsP+Bx6KjC/jQB96KUz/4aeyz13Foa12CRGsYZR95V/OYM2cpyuUMXl71rMSGCCQK8owpMx5Iq55xQ7ZRW79+g1ilHNdazDgcEcpG+2VbS80sSn5XrURa7e7SBRuAVUg3CmAnlua4edUy1UQ3OyOT82C7CbcF/aq4eenONslABQkNcA3TCqcLl+uA72u2rK4bZTsiEKtyRfBUwnpVIJVik+OpXVt4TwYsyzK26g3Qshbep52EpJ/bY2crhu4xs8HNPb5uifRa4ssNdvZ1jV1fTwCzz91MAbAVW71nG+yb3YudYNTwnEZ33U5GK6090z6Oa1tjxBxXzgNrO0fGhqSZg9aLc/4mJ1MIB0PSUnCvvfbC3DlzpDxs5512QktLWB6RFmc6XRALkcBNwDTZ3SZkwZI3WrgETM4xa0obFUvj1q2AZS9UDExcWDOEjdLIxhBc62Vk0ikB1BkzpyESCSAv7QN98IsLue4VaLYOdiQEesOBqU5OVfqjcYl4xa3Y1tqKsYlJPPTgH8Tlt3Lly7j22mul2wYFkSZOMOajbC0qjGj98UetOn5OwUENsK29BaV8FSj5wR7jM2YFcfQx++GSS67CdddejMu+/SOMDGXxT+9chl/88kr4I8Avfv5DnPPxr2PVK/3onTVfMkqV/ozX5PlpYXAjaVso3ZSqJau1YmIpptBerWelANMyBrWIzEYxbDp8T61s281kt13SxA61XukyMpvRJA60xCLITY6hpd2LNev78IPvfxXpCeA/P3kejj5mN2Fxevqp59DRvgD5XBy54jjCMTY3pxYcRmdbm2Q4rFr7IHpmAq+8sAL7LD0eqex60N57fvlDeN97LsITj6/CggV7YnBkEENjWzFtxhz0TpuD5577M3I5dlGJCmDw+Sl0OIYFNV9GAAAgAElEQVQkUacbkxZrX99mLFmyS62WmGPNZ2DSRVHiUEanbuZ21Ho9t3ViZ0y6wdj+W2OubivXHG8EllugNPuurSjpvZrcFqMM6P0p+QTXBIGQVqoKYqXX49xpmzSOhcZSVXnk+TiGdrKQUk2q4mZYtzxIpdK1+mw+h5s4gH/rOjIuTOOmVIBt5ia1n/+1wPS1hK2e3wZRVUoqFPpWTLuZ0qNgaXsj7LXyl9yfHmvHwxV4+L/tRtbn0SxcEidQSeR1DEe2aXFXKtNqrCCXN80QqOyQCevggw/GfvvsK94tido4J8znKigWjBelpug4SUT8DgE2nzeyxMgA42pm3FTnWpuD1+L8nrLEP7XbDJ+lbv0by5RgyiQn/jA+29qalKRJxkxLDruXPvObYPpaq/kf/HltMh0wZWE6xQ2trpdWrkL/lgEJ8DMlnwvwsccew1133SXx03Xr1gmoaTyJC1jjSW5XHB+LbspQ2IdqyQsfYoBnEgcdsgC9vWH8/Be34XuXXYgvXPwNjA1XUC0lAf8I5u3kwcfOvgBnn/ZNzF+4FMOpMZALmK44LiZ1NzOWRTddfXO5tUNj4fD+7CxbvqdlBARTPoNNuqBJJnoslQ4zVFozqRRPTh1aoYhYNFoTyCaVPiLasA95eCpptLYFkEpvwbXXXo/jj3svyJX9hS9dhEg4ic+cexFaW2ahXI7DH6QuO4lqlcxEHZgYHUVHSxLPPv8Ibrnji8hnKzjlXy5CIAx8+7ITMWfaETjhbedj3oIl4tYiif34RAFL99kFoxNbsHz5crS3tsu4UfGgd0EVCjb2plVKbZ2JG9OmTZex0NpH3j9dv4ZSz86obExIst2r6p51C9btLXF3Akqj+88AEoWpgq4tcPmego8bTM33gEgkJHFPFahUDPkZrRkFMu34QouVvxM0tZSGgMnfue75GX94nImJlmrKF+9DvTEKmKQiZLIXXzZgmoQaU6KiNc78ju2uVjDVpDtboZjq979GlOj13VajjDmza7cTq7PnuwbATrav7bVoBgY2MLvXl/xt1DenZWHZzD95OASxzL6WZCIpATLt95gdS4VobHxUMv133XUnHHTQvqIo0pslHjSuCynrMmuKAMr4JMMBTJwlELKkmB1z6JXJF0w2NS1UKpeBgImPElilflz2h5WR7JDgC1BaYKoSpL5O627eQj4r1mlrW0LKbBjb5T0y8VET01RB+Wvm+PVyzBvKMq1ZpdwkTjyF7Easo+LCeeKJp6Sujkk0fI+Lj/Ehgg0tTwLq3XffLQ2YKYQpmJQom9/lxFOQaHp+PBaSxJty0YNEpAepyc049m27IxzJ4M4778N/f/4/8Lnzv4vWeBv8nl5s7H8JH//0Uehs3QlfuuhWRGKdKPoKiMYj4pKkNUBLigk1vAbBXgWVbmwVrhofVNcTv2fXl6r2r0X6tmBWYcjNSgYgKc+oml6d3OD8m9omj5UMQmb6spFzuSSZvt" id="171" name="Google Shape;171;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upply and demand" id="172" name="Google Shape;172;p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upply and demand" id="173" name="Google Shape;173;p3"/>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3"/>
          <p:cNvSpPr txBox="1"/>
          <p:nvPr>
            <p:ph idx="1" type="body"/>
          </p:nvPr>
        </p:nvSpPr>
        <p:spPr>
          <a:xfrm>
            <a:off x="171542" y="1493304"/>
            <a:ext cx="792885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latin typeface="Arial"/>
                <a:ea typeface="Arial"/>
                <a:cs typeface="Arial"/>
                <a:sym typeface="Arial"/>
              </a:rPr>
              <a:t>Productivity is a measure of the </a:t>
            </a:r>
            <a:r>
              <a:rPr b="1" lang="en-GB">
                <a:solidFill>
                  <a:srgbClr val="FF0000"/>
                </a:solidFill>
                <a:latin typeface="Arial"/>
                <a:ea typeface="Arial"/>
                <a:cs typeface="Arial"/>
                <a:sym typeface="Arial"/>
              </a:rPr>
              <a:t>ratio of output to inputs </a:t>
            </a:r>
            <a:r>
              <a:rPr lang="en-GB">
                <a:latin typeface="Arial"/>
                <a:ea typeface="Arial"/>
                <a:cs typeface="Arial"/>
                <a:sym typeface="Arial"/>
              </a:rPr>
              <a:t>used in a production process, i.e. output per unit of input.</a:t>
            </a:r>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GB">
                <a:latin typeface="Arial"/>
                <a:ea typeface="Arial"/>
                <a:cs typeface="Arial"/>
                <a:sym typeface="Arial"/>
              </a:rPr>
              <a:t>The most common measure of productivity used by a business is that of </a:t>
            </a:r>
            <a:r>
              <a:rPr b="1" lang="en-GB">
                <a:solidFill>
                  <a:srgbClr val="FF0000"/>
                </a:solidFill>
                <a:latin typeface="Arial"/>
                <a:ea typeface="Arial"/>
                <a:cs typeface="Arial"/>
                <a:sym typeface="Arial"/>
              </a:rPr>
              <a:t>labour productivity</a:t>
            </a:r>
            <a:r>
              <a:rPr lang="en-GB">
                <a:latin typeface="Arial"/>
                <a:ea typeface="Arial"/>
                <a:cs typeface="Arial"/>
                <a:sym typeface="Arial"/>
              </a:rPr>
              <a:t>.</a:t>
            </a:r>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p:txBody>
      </p:sp>
      <p:pic>
        <p:nvPicPr>
          <p:cNvPr id="175" name="Google Shape;175;p3"/>
          <p:cNvPicPr preferRelativeResize="0"/>
          <p:nvPr/>
        </p:nvPicPr>
        <p:blipFill rotWithShape="1">
          <a:blip r:embed="rId3">
            <a:alphaModFix/>
          </a:blip>
          <a:srcRect b="0" l="0" r="0" t="0"/>
          <a:stretch/>
        </p:blipFill>
        <p:spPr>
          <a:xfrm>
            <a:off x="6752220" y="5805264"/>
            <a:ext cx="1617881" cy="977280"/>
          </a:xfrm>
          <a:prstGeom prst="rect">
            <a:avLst/>
          </a:prstGeom>
          <a:noFill/>
          <a:ln>
            <a:noFill/>
          </a:ln>
        </p:spPr>
      </p:pic>
      <p:pic>
        <p:nvPicPr>
          <p:cNvPr id="176" name="Google Shape;176;p3"/>
          <p:cNvPicPr preferRelativeResize="0"/>
          <p:nvPr/>
        </p:nvPicPr>
        <p:blipFill rotWithShape="1">
          <a:blip r:embed="rId4">
            <a:alphaModFix/>
          </a:blip>
          <a:srcRect b="0" l="0" r="0" t="0"/>
          <a:stretch/>
        </p:blipFill>
        <p:spPr>
          <a:xfrm>
            <a:off x="2594378" y="3501008"/>
            <a:ext cx="3083177" cy="2962004"/>
          </a:xfrm>
          <a:prstGeom prst="rect">
            <a:avLst/>
          </a:prstGeom>
          <a:noFill/>
          <a:ln>
            <a:noFill/>
          </a:ln>
        </p:spPr>
      </p:pic>
      <p:grpSp>
        <p:nvGrpSpPr>
          <p:cNvPr id="177" name="Google Shape;177;p3"/>
          <p:cNvGrpSpPr/>
          <p:nvPr/>
        </p:nvGrpSpPr>
        <p:grpSpPr>
          <a:xfrm>
            <a:off x="7265703" y="-5508982"/>
            <a:ext cx="1775732" cy="6525344"/>
            <a:chOff x="7368268" y="0"/>
            <a:chExt cx="1775732" cy="6525344"/>
          </a:xfrm>
        </p:grpSpPr>
        <p:sp>
          <p:nvSpPr>
            <p:cNvPr id="178" name="Google Shape;178;p3"/>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3">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180" name="Google Shape;180;p3"/>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181" name="Google Shape;181;p3"/>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182" name="Google Shape;182;p3"/>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183" name="Google Shape;183;p3"/>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184" name="Google Shape;184;p3"/>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185" name="Google Shape;185;p3"/>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186" name="Google Shape;186;p3"/>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187" name="Google Shape;187;p3"/>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188" name="Google Shape;188;p3"/>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189" name="Google Shape;189;p3"/>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190" name="Google Shape;190;p3"/>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191" name="Google Shape;191;p3"/>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192" name="Google Shape;192;p3"/>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193" name="Google Shape;193;p3"/>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194" name="Google Shape;194;p3"/>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195" name="Google Shape;195;p3"/>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196" name="Google Shape;196;p3"/>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197" name="Google Shape;197;p3"/>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198" name="Google Shape;198;p3"/>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199" name="Google Shape;199;p3"/>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200" name="Google Shape;200;p3">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201" name="Google Shape;201;p3"/>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202" name="Google Shape;202;p3"/>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203" name="Google Shape;203;p3"/>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204" name="Google Shape;204;p3"/>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205" name="Google Shape;205;p3"/>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206" name="Google Shape;206;p3"/>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207" name="Google Shape;207;p3">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
          <p:cNvSpPr/>
          <p:nvPr/>
        </p:nvSpPr>
        <p:spPr>
          <a:xfrm>
            <a:off x="173088" y="2888941"/>
            <a:ext cx="8064896" cy="1656184"/>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4"/>
          <p:cNvSpPr txBox="1"/>
          <p:nvPr>
            <p:ph type="title"/>
          </p:nvPr>
        </p:nvSpPr>
        <p:spPr>
          <a:xfrm>
            <a:off x="395536" y="116632"/>
            <a:ext cx="7620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Labour Productivity</a:t>
            </a:r>
            <a:endParaRPr/>
          </a:p>
        </p:txBody>
      </p:sp>
      <p:pic>
        <p:nvPicPr>
          <p:cNvPr id="214" name="Google Shape;214;p4"/>
          <p:cNvPicPr preferRelativeResize="0"/>
          <p:nvPr/>
        </p:nvPicPr>
        <p:blipFill rotWithShape="1">
          <a:blip r:embed="rId3">
            <a:alphaModFix/>
          </a:blip>
          <a:srcRect b="0" l="0" r="0" t="0"/>
          <a:stretch/>
        </p:blipFill>
        <p:spPr>
          <a:xfrm>
            <a:off x="6752220" y="5805264"/>
            <a:ext cx="1617881" cy="977280"/>
          </a:xfrm>
          <a:prstGeom prst="rect">
            <a:avLst/>
          </a:prstGeom>
          <a:noFill/>
          <a:ln>
            <a:noFill/>
          </a:ln>
        </p:spPr>
      </p:pic>
      <p:sp>
        <p:nvSpPr>
          <p:cNvPr id="215" name="Google Shape;215;p4"/>
          <p:cNvSpPr txBox="1"/>
          <p:nvPr>
            <p:ph idx="1" type="body"/>
          </p:nvPr>
        </p:nvSpPr>
        <p:spPr>
          <a:xfrm>
            <a:off x="171541" y="1493304"/>
            <a:ext cx="8869893"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GB" sz="2000">
                <a:latin typeface="Arial"/>
                <a:ea typeface="Arial"/>
                <a:cs typeface="Arial"/>
                <a:sym typeface="Arial"/>
              </a:rPr>
              <a:t>Labour productivity is measure of the </a:t>
            </a:r>
            <a:r>
              <a:rPr b="1" lang="en-GB" sz="2000">
                <a:solidFill>
                  <a:srgbClr val="FF0000"/>
                </a:solidFill>
                <a:latin typeface="Arial"/>
                <a:ea typeface="Arial"/>
                <a:cs typeface="Arial"/>
                <a:sym typeface="Arial"/>
              </a:rPr>
              <a:t>output per worker over a given period of time</a:t>
            </a:r>
            <a:r>
              <a:rPr lang="en-GB" sz="2000">
                <a:latin typeface="Arial"/>
                <a:ea typeface="Arial"/>
                <a:cs typeface="Arial"/>
                <a:sym typeface="Arial"/>
              </a:rPr>
              <a:t>.</a:t>
            </a:r>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114300" rtl="0" algn="l">
              <a:lnSpc>
                <a:spcPct val="90000"/>
              </a:lnSpc>
              <a:spcBef>
                <a:spcPts val="1000"/>
              </a:spcBef>
              <a:spcAft>
                <a:spcPts val="0"/>
              </a:spcAft>
              <a:buClr>
                <a:schemeClr val="dk1"/>
              </a:buClr>
              <a:buSzPts val="2000"/>
              <a:buNone/>
            </a:pPr>
            <a:r>
              <a:rPr b="1" lang="en-GB" sz="2000">
                <a:latin typeface="Arial"/>
                <a:ea typeface="Arial"/>
                <a:cs typeface="Arial"/>
                <a:sym typeface="Arial"/>
              </a:rPr>
              <a:t>FORMULA</a:t>
            </a:r>
            <a:endParaRPr/>
          </a:p>
          <a:p>
            <a:pPr indent="0" lvl="0" marL="114300" rtl="0" algn="l">
              <a:lnSpc>
                <a:spcPct val="90000"/>
              </a:lnSpc>
              <a:spcBef>
                <a:spcPts val="1000"/>
              </a:spcBef>
              <a:spcAft>
                <a:spcPts val="0"/>
              </a:spcAft>
              <a:buClr>
                <a:schemeClr val="dk1"/>
              </a:buClr>
              <a:buSzPts val="900"/>
              <a:buNone/>
            </a:pPr>
            <a:r>
              <a:t/>
            </a:r>
            <a:endParaRPr sz="900">
              <a:latin typeface="Arial"/>
              <a:ea typeface="Arial"/>
              <a:cs typeface="Arial"/>
              <a:sym typeface="Arial"/>
            </a:endParaRPr>
          </a:p>
          <a:p>
            <a:pPr indent="0" lvl="0" marL="114300" rtl="0" algn="l">
              <a:lnSpc>
                <a:spcPct val="90000"/>
              </a:lnSpc>
              <a:spcBef>
                <a:spcPts val="1000"/>
              </a:spcBef>
              <a:spcAft>
                <a:spcPts val="0"/>
              </a:spcAft>
              <a:buClr>
                <a:schemeClr val="dk1"/>
              </a:buClr>
              <a:buSzPts val="2000"/>
              <a:buNone/>
            </a:pPr>
            <a:r>
              <a:rPr lang="en-GB" sz="2000">
                <a:latin typeface="Arial"/>
                <a:ea typeface="Arial"/>
                <a:cs typeface="Arial"/>
                <a:sym typeface="Arial"/>
              </a:rPr>
              <a:t>Labour Productivity	=	            Output (per period)</a:t>
            </a:r>
            <a:endParaRPr/>
          </a:p>
          <a:p>
            <a:pPr indent="0" lvl="0" marL="114300" rtl="0" algn="l">
              <a:lnSpc>
                <a:spcPct val="90000"/>
              </a:lnSpc>
              <a:spcBef>
                <a:spcPts val="1000"/>
              </a:spcBef>
              <a:spcAft>
                <a:spcPts val="0"/>
              </a:spcAft>
              <a:buClr>
                <a:schemeClr val="dk1"/>
              </a:buClr>
              <a:buSzPts val="2000"/>
              <a:buNone/>
            </a:pPr>
            <a:r>
              <a:rPr lang="en-GB" sz="2000">
                <a:latin typeface="Arial"/>
                <a:ea typeface="Arial"/>
                <a:cs typeface="Arial"/>
                <a:sym typeface="Arial"/>
              </a:rPr>
              <a:t>				Number of employees (per period)</a:t>
            </a:r>
            <a:endParaRPr/>
          </a:p>
          <a:p>
            <a:pPr indent="0" lvl="0" marL="1143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1143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1143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cxnSp>
        <p:nvCxnSpPr>
          <p:cNvPr id="216" name="Google Shape;216;p4"/>
          <p:cNvCxnSpPr/>
          <p:nvPr/>
        </p:nvCxnSpPr>
        <p:spPr>
          <a:xfrm>
            <a:off x="3851920" y="4077072"/>
            <a:ext cx="4320480" cy="0"/>
          </a:xfrm>
          <a:prstGeom prst="straightConnector1">
            <a:avLst/>
          </a:prstGeom>
          <a:noFill/>
          <a:ln cap="flat" cmpd="sng" w="38100">
            <a:solidFill>
              <a:schemeClr val="dk1"/>
            </a:solidFill>
            <a:prstDash val="solid"/>
            <a:miter lim="800000"/>
            <a:headEnd len="sm" w="sm" type="none"/>
            <a:tailEnd len="sm" w="sm" type="none"/>
          </a:ln>
        </p:spPr>
      </p:cxnSp>
      <p:pic>
        <p:nvPicPr>
          <p:cNvPr id="217" name="Google Shape;217;p4"/>
          <p:cNvPicPr preferRelativeResize="0"/>
          <p:nvPr/>
        </p:nvPicPr>
        <p:blipFill rotWithShape="1">
          <a:blip r:embed="rId4">
            <a:alphaModFix/>
          </a:blip>
          <a:srcRect b="0" l="0" r="0" t="0"/>
          <a:stretch/>
        </p:blipFill>
        <p:spPr>
          <a:xfrm>
            <a:off x="2815229" y="5005164"/>
            <a:ext cx="2857500" cy="1600200"/>
          </a:xfrm>
          <a:prstGeom prst="rect">
            <a:avLst/>
          </a:prstGeom>
          <a:noFill/>
          <a:ln>
            <a:noFill/>
          </a:ln>
        </p:spPr>
      </p:pic>
      <p:grpSp>
        <p:nvGrpSpPr>
          <p:cNvPr id="218" name="Google Shape;218;p4"/>
          <p:cNvGrpSpPr/>
          <p:nvPr/>
        </p:nvGrpSpPr>
        <p:grpSpPr>
          <a:xfrm>
            <a:off x="7265703" y="-5508982"/>
            <a:ext cx="1775732" cy="6525344"/>
            <a:chOff x="7368268" y="0"/>
            <a:chExt cx="1775732" cy="6525344"/>
          </a:xfrm>
        </p:grpSpPr>
        <p:sp>
          <p:nvSpPr>
            <p:cNvPr id="219" name="Google Shape;219;p4"/>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4">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221" name="Google Shape;221;p4"/>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222" name="Google Shape;222;p4"/>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223" name="Google Shape;223;p4"/>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224" name="Google Shape;224;p4"/>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225" name="Google Shape;225;p4"/>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226" name="Google Shape;226;p4"/>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227" name="Google Shape;227;p4"/>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228" name="Google Shape;228;p4"/>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229" name="Google Shape;229;p4"/>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230" name="Google Shape;230;p4"/>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231" name="Google Shape;231;p4"/>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232" name="Google Shape;232;p4"/>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233" name="Google Shape;233;p4"/>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234" name="Google Shape;234;p4"/>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235" name="Google Shape;235;p4"/>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236" name="Google Shape;236;p4"/>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237" name="Google Shape;237;p4"/>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238" name="Google Shape;238;p4"/>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239" name="Google Shape;239;p4"/>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240" name="Google Shape;240;p4"/>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241" name="Google Shape;241;p4">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242" name="Google Shape;242;p4"/>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243" name="Google Shape;243;p4"/>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244" name="Google Shape;244;p4"/>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245" name="Google Shape;245;p4"/>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246" name="Google Shape;246;p4"/>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247" name="Google Shape;247;p4"/>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248" name="Google Shape;248;p4">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
          <p:cNvSpPr txBox="1"/>
          <p:nvPr>
            <p:ph type="title"/>
          </p:nvPr>
        </p:nvSpPr>
        <p:spPr>
          <a:xfrm>
            <a:off x="323528" y="188640"/>
            <a:ext cx="7776864" cy="9221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Why is Productivity </a:t>
            </a:r>
            <a:br>
              <a:rPr lang="en-GB"/>
            </a:br>
            <a:r>
              <a:rPr lang="en-GB"/>
              <a:t>Important?</a:t>
            </a:r>
            <a:endParaRPr/>
          </a:p>
        </p:txBody>
      </p:sp>
      <p:pic>
        <p:nvPicPr>
          <p:cNvPr id="254" name="Google Shape;254;p5"/>
          <p:cNvPicPr preferRelativeResize="0"/>
          <p:nvPr/>
        </p:nvPicPr>
        <p:blipFill rotWithShape="1">
          <a:blip r:embed="rId3">
            <a:alphaModFix/>
          </a:blip>
          <a:srcRect b="0" l="0" r="0" t="0"/>
          <a:stretch/>
        </p:blipFill>
        <p:spPr>
          <a:xfrm>
            <a:off x="6752220" y="5805264"/>
            <a:ext cx="1617881" cy="977280"/>
          </a:xfrm>
          <a:prstGeom prst="rect">
            <a:avLst/>
          </a:prstGeom>
          <a:noFill/>
          <a:ln>
            <a:noFill/>
          </a:ln>
        </p:spPr>
      </p:pic>
      <p:sp>
        <p:nvSpPr>
          <p:cNvPr id="255" name="Google Shape;255;p5"/>
          <p:cNvSpPr txBox="1"/>
          <p:nvPr>
            <p:ph idx="1" type="body"/>
          </p:nvPr>
        </p:nvSpPr>
        <p:spPr>
          <a:xfrm>
            <a:off x="304800" y="1700808"/>
            <a:ext cx="7620000" cy="4800600"/>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90000"/>
              </a:lnSpc>
              <a:spcBef>
                <a:spcPts val="0"/>
              </a:spcBef>
              <a:spcAft>
                <a:spcPts val="0"/>
              </a:spcAft>
              <a:buClr>
                <a:schemeClr val="dk1"/>
              </a:buClr>
              <a:buSzPct val="100000"/>
              <a:buNone/>
            </a:pPr>
            <a:r>
              <a:rPr lang="en-GB">
                <a:latin typeface="Arial"/>
                <a:ea typeface="Arial"/>
                <a:cs typeface="Arial"/>
                <a:sym typeface="Arial"/>
              </a:rPr>
              <a:t>Productivity is a key factor in helping a business to grow.</a:t>
            </a:r>
            <a:endParaRPr/>
          </a:p>
          <a:p>
            <a:pPr indent="0" lvl="0" marL="1143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a:p>
            <a:pPr indent="0" lvl="0" marL="114300" rtl="0" algn="l">
              <a:lnSpc>
                <a:spcPct val="90000"/>
              </a:lnSpc>
              <a:spcBef>
                <a:spcPts val="1000"/>
              </a:spcBef>
              <a:spcAft>
                <a:spcPts val="0"/>
              </a:spcAft>
              <a:buClr>
                <a:schemeClr val="dk1"/>
              </a:buClr>
              <a:buSzPct val="100000"/>
              <a:buNone/>
            </a:pPr>
            <a:r>
              <a:rPr lang="en-GB">
                <a:latin typeface="Arial"/>
                <a:ea typeface="Arial"/>
                <a:cs typeface="Arial"/>
                <a:sym typeface="Arial"/>
              </a:rPr>
              <a:t>The more that an employee is able to produce in a given time period, the more productive they are.</a:t>
            </a:r>
            <a:endParaRPr/>
          </a:p>
          <a:p>
            <a:pPr indent="0" lvl="0" marL="1143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a:p>
            <a:pPr indent="0" lvl="0" marL="114300" rtl="0" algn="l">
              <a:lnSpc>
                <a:spcPct val="90000"/>
              </a:lnSpc>
              <a:spcBef>
                <a:spcPts val="1000"/>
              </a:spcBef>
              <a:spcAft>
                <a:spcPts val="0"/>
              </a:spcAft>
              <a:buClr>
                <a:schemeClr val="dk1"/>
              </a:buClr>
              <a:buSzPct val="100000"/>
              <a:buNone/>
            </a:pPr>
            <a:r>
              <a:rPr lang="en-GB">
                <a:latin typeface="Arial"/>
                <a:ea typeface="Arial"/>
                <a:cs typeface="Arial"/>
                <a:sym typeface="Arial"/>
              </a:rPr>
              <a:t>A high level of productivity </a:t>
            </a:r>
            <a:r>
              <a:rPr b="1" lang="en-GB">
                <a:solidFill>
                  <a:srgbClr val="FF0000"/>
                </a:solidFill>
                <a:latin typeface="Arial"/>
                <a:ea typeface="Arial"/>
                <a:cs typeface="Arial"/>
                <a:sym typeface="Arial"/>
              </a:rPr>
              <a:t>helps a business to reduce their costs </a:t>
            </a:r>
            <a:r>
              <a:rPr lang="en-GB">
                <a:latin typeface="Arial"/>
                <a:ea typeface="Arial"/>
                <a:cs typeface="Arial"/>
                <a:sym typeface="Arial"/>
              </a:rPr>
              <a:t>as more can be made with fewer resources.</a:t>
            </a:r>
            <a:endParaRPr/>
          </a:p>
          <a:p>
            <a:pPr indent="0" lvl="0" marL="1143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a:p>
            <a:pPr indent="0" lvl="0" marL="114300" rtl="0" algn="l">
              <a:lnSpc>
                <a:spcPct val="90000"/>
              </a:lnSpc>
              <a:spcBef>
                <a:spcPts val="1000"/>
              </a:spcBef>
              <a:spcAft>
                <a:spcPts val="0"/>
              </a:spcAft>
              <a:buClr>
                <a:schemeClr val="dk1"/>
              </a:buClr>
              <a:buSzPct val="100000"/>
              <a:buNone/>
            </a:pPr>
            <a:r>
              <a:rPr lang="en-GB">
                <a:latin typeface="Arial"/>
                <a:ea typeface="Arial"/>
                <a:cs typeface="Arial"/>
                <a:sym typeface="Arial"/>
              </a:rPr>
              <a:t>Lower costs help a business to </a:t>
            </a:r>
            <a:r>
              <a:rPr b="1" lang="en-GB">
                <a:solidFill>
                  <a:srgbClr val="FF0000"/>
                </a:solidFill>
                <a:latin typeface="Arial"/>
                <a:ea typeface="Arial"/>
                <a:cs typeface="Arial"/>
                <a:sym typeface="Arial"/>
              </a:rPr>
              <a:t>remain competitive </a:t>
            </a:r>
            <a:r>
              <a:rPr lang="en-GB">
                <a:latin typeface="Arial"/>
                <a:ea typeface="Arial"/>
                <a:cs typeface="Arial"/>
                <a:sym typeface="Arial"/>
              </a:rPr>
              <a:t>and at the same time this also allows higher wages to be paid.</a:t>
            </a:r>
            <a:endParaRPr/>
          </a:p>
          <a:p>
            <a:pPr indent="-64135" lvl="0" marL="2286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p:txBody>
      </p:sp>
      <p:sp>
        <p:nvSpPr>
          <p:cNvPr descr="Image result for nike" id="256" name="Google Shape;256;p5"/>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7" name="Google Shape;257;p5"/>
          <p:cNvGrpSpPr/>
          <p:nvPr/>
        </p:nvGrpSpPr>
        <p:grpSpPr>
          <a:xfrm>
            <a:off x="7265703" y="-5508982"/>
            <a:ext cx="1775732" cy="6525344"/>
            <a:chOff x="7368268" y="0"/>
            <a:chExt cx="1775732" cy="6525344"/>
          </a:xfrm>
        </p:grpSpPr>
        <p:sp>
          <p:nvSpPr>
            <p:cNvPr id="258" name="Google Shape;258;p5"/>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5">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260" name="Google Shape;260;p5"/>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261" name="Google Shape;261;p5"/>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262" name="Google Shape;262;p5"/>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263" name="Google Shape;263;p5"/>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264" name="Google Shape;264;p5"/>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265" name="Google Shape;265;p5"/>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266" name="Google Shape;266;p5"/>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267" name="Google Shape;267;p5"/>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268" name="Google Shape;268;p5"/>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269" name="Google Shape;269;p5"/>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270" name="Google Shape;270;p5"/>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271" name="Google Shape;271;p5"/>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272" name="Google Shape;272;p5"/>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273" name="Google Shape;273;p5"/>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274" name="Google Shape;274;p5"/>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275" name="Google Shape;275;p5"/>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276" name="Google Shape;276;p5"/>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277" name="Google Shape;277;p5"/>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278" name="Google Shape;278;p5"/>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279" name="Google Shape;279;p5"/>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280" name="Google Shape;280;p5">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281" name="Google Shape;281;p5"/>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282" name="Google Shape;282;p5"/>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283" name="Google Shape;283;p5"/>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284" name="Google Shape;284;p5"/>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285" name="Google Shape;285;p5"/>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286" name="Google Shape;286;p5"/>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287" name="Google Shape;287;p5">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
          <p:cNvSpPr txBox="1"/>
          <p:nvPr>
            <p:ph type="title"/>
          </p:nvPr>
        </p:nvSpPr>
        <p:spPr>
          <a:xfrm>
            <a:off x="244747" y="188640"/>
            <a:ext cx="7620000" cy="778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UK Productivity</a:t>
            </a:r>
            <a:endParaRPr/>
          </a:p>
        </p:txBody>
      </p:sp>
      <p:sp>
        <p:nvSpPr>
          <p:cNvPr descr="Image result for businessman clipart" id="293" name="Google Shape;293;p6"/>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usinesswoman clipart" id="294" name="Google Shape;294;p6"/>
          <p:cNvSpPr/>
          <p:nvPr/>
        </p:nvSpPr>
        <p:spPr>
          <a:xfrm>
            <a:off x="152400"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usinesswoman clipart" id="295" name="Google Shape;295;p6"/>
          <p:cNvSpPr/>
          <p:nvPr/>
        </p:nvSpPr>
        <p:spPr>
          <a:xfrm>
            <a:off x="304800"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6" name="Google Shape;296;p6"/>
          <p:cNvPicPr preferRelativeResize="0"/>
          <p:nvPr/>
        </p:nvPicPr>
        <p:blipFill rotWithShape="1">
          <a:blip r:embed="rId3">
            <a:alphaModFix/>
          </a:blip>
          <a:srcRect b="0" l="0" r="0" t="0"/>
          <a:stretch/>
        </p:blipFill>
        <p:spPr>
          <a:xfrm>
            <a:off x="244747" y="1268760"/>
            <a:ext cx="5256584" cy="3096344"/>
          </a:xfrm>
          <a:prstGeom prst="rect">
            <a:avLst/>
          </a:prstGeom>
          <a:noFill/>
          <a:ln>
            <a:noFill/>
          </a:ln>
          <a:effectLst>
            <a:outerShdw blurRad="190500" rotWithShape="0" algn="tl">
              <a:srgbClr val="000000">
                <a:alpha val="69803"/>
              </a:srgbClr>
            </a:outerShdw>
          </a:effectLst>
        </p:spPr>
      </p:pic>
      <p:sp>
        <p:nvSpPr>
          <p:cNvPr id="297" name="Google Shape;297;p6"/>
          <p:cNvSpPr/>
          <p:nvPr/>
        </p:nvSpPr>
        <p:spPr>
          <a:xfrm>
            <a:off x="457200" y="4581128"/>
            <a:ext cx="7643192" cy="2016224"/>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chemeClr val="dk1"/>
                </a:solidFill>
                <a:latin typeface="Arial"/>
                <a:ea typeface="Arial"/>
                <a:cs typeface="Arial"/>
                <a:sym typeface="Arial"/>
              </a:rPr>
              <a:t>When comparing the UK’s labour productivity levels against those of its main economic rivals in the G7, there is a general downward trend.  The OECD accredit this decline to a </a:t>
            </a:r>
            <a:r>
              <a:rPr b="1" lang="en-GB" sz="2000">
                <a:solidFill>
                  <a:srgbClr val="FF0000"/>
                </a:solidFill>
                <a:latin typeface="Arial"/>
                <a:ea typeface="Arial"/>
                <a:cs typeface="Arial"/>
                <a:sym typeface="Arial"/>
              </a:rPr>
              <a:t>lack of innovation </a:t>
            </a:r>
            <a:r>
              <a:rPr b="1" lang="en-GB" sz="2000">
                <a:solidFill>
                  <a:schemeClr val="dk1"/>
                </a:solidFill>
                <a:latin typeface="Arial"/>
                <a:ea typeface="Arial"/>
                <a:cs typeface="Arial"/>
                <a:sym typeface="Arial"/>
              </a:rPr>
              <a:t>and a failure to build upon the growth experienced in the early 1990’s following the </a:t>
            </a:r>
            <a:r>
              <a:rPr b="1" lang="en-GB" sz="2000">
                <a:solidFill>
                  <a:srgbClr val="FF0000"/>
                </a:solidFill>
                <a:latin typeface="Arial"/>
                <a:ea typeface="Arial"/>
                <a:cs typeface="Arial"/>
                <a:sym typeface="Arial"/>
              </a:rPr>
              <a:t>ICT revolution</a:t>
            </a:r>
            <a:r>
              <a:rPr b="1" lang="en-GB" sz="2000">
                <a:solidFill>
                  <a:schemeClr val="dk1"/>
                </a:solidFill>
                <a:latin typeface="Arial"/>
                <a:ea typeface="Arial"/>
                <a:cs typeface="Arial"/>
                <a:sym typeface="Arial"/>
              </a:rPr>
              <a:t>.</a:t>
            </a:r>
            <a:endParaRPr/>
          </a:p>
        </p:txBody>
      </p:sp>
      <p:sp>
        <p:nvSpPr>
          <p:cNvPr id="298" name="Google Shape;298;p6"/>
          <p:cNvSpPr txBox="1"/>
          <p:nvPr/>
        </p:nvSpPr>
        <p:spPr>
          <a:xfrm>
            <a:off x="5652120" y="1268760"/>
            <a:ext cx="2736304" cy="258532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The UK has found it increasingly </a:t>
            </a:r>
            <a:r>
              <a:rPr b="1" lang="en-GB" sz="1800">
                <a:solidFill>
                  <a:srgbClr val="FF0000"/>
                </a:solidFill>
                <a:latin typeface="Arial"/>
                <a:ea typeface="Arial"/>
                <a:cs typeface="Arial"/>
                <a:sym typeface="Arial"/>
              </a:rPr>
              <a:t>difficult to compete </a:t>
            </a:r>
            <a:r>
              <a:rPr lang="en-GB" sz="1800">
                <a:solidFill>
                  <a:schemeClr val="dk1"/>
                </a:solidFill>
                <a:latin typeface="Arial"/>
                <a:ea typeface="Arial"/>
                <a:cs typeface="Arial"/>
                <a:sym typeface="Arial"/>
              </a:rPr>
              <a:t>with their international rivals in terms of labour productivity meaning that they have </a:t>
            </a:r>
            <a:r>
              <a:rPr b="1" lang="en-GB" sz="1800">
                <a:solidFill>
                  <a:srgbClr val="FF0000"/>
                </a:solidFill>
                <a:latin typeface="Arial"/>
                <a:ea typeface="Arial"/>
                <a:cs typeface="Arial"/>
                <a:sym typeface="Arial"/>
              </a:rPr>
              <a:t>lost out on trade </a:t>
            </a:r>
            <a:r>
              <a:rPr lang="en-GB" sz="1800">
                <a:solidFill>
                  <a:schemeClr val="dk1"/>
                </a:solidFill>
                <a:latin typeface="Arial"/>
                <a:ea typeface="Arial"/>
                <a:cs typeface="Arial"/>
                <a:sym typeface="Arial"/>
              </a:rPr>
              <a:t>due to higher labour costs.</a:t>
            </a:r>
            <a:endParaRPr/>
          </a:p>
        </p:txBody>
      </p:sp>
      <p:grpSp>
        <p:nvGrpSpPr>
          <p:cNvPr id="299" name="Google Shape;299;p6"/>
          <p:cNvGrpSpPr/>
          <p:nvPr/>
        </p:nvGrpSpPr>
        <p:grpSpPr>
          <a:xfrm>
            <a:off x="7265703" y="-5508982"/>
            <a:ext cx="1775732" cy="6525344"/>
            <a:chOff x="7368268" y="0"/>
            <a:chExt cx="1775732" cy="6525344"/>
          </a:xfrm>
        </p:grpSpPr>
        <p:sp>
          <p:nvSpPr>
            <p:cNvPr id="300" name="Google Shape;300;p6"/>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6">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302" name="Google Shape;302;p6"/>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303" name="Google Shape;303;p6"/>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304" name="Google Shape;304;p6"/>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305" name="Google Shape;305;p6"/>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306" name="Google Shape;306;p6"/>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307" name="Google Shape;307;p6"/>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308" name="Google Shape;308;p6"/>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309" name="Google Shape;309;p6"/>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310" name="Google Shape;310;p6"/>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311" name="Google Shape;311;p6"/>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312" name="Google Shape;312;p6"/>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313" name="Google Shape;313;p6"/>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314" name="Google Shape;314;p6"/>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315" name="Google Shape;315;p6"/>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316" name="Google Shape;316;p6"/>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317" name="Google Shape;317;p6"/>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318" name="Google Shape;318;p6"/>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319" name="Google Shape;319;p6"/>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320" name="Google Shape;320;p6"/>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321" name="Google Shape;321;p6"/>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322" name="Google Shape;322;p6">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323" name="Google Shape;323;p6"/>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324" name="Google Shape;324;p6"/>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325" name="Google Shape;325;p6"/>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326" name="Google Shape;326;p6"/>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327" name="Google Shape;327;p6"/>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328" name="Google Shape;328;p6"/>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329" name="Google Shape;329;p6">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
          <p:cNvSpPr/>
          <p:nvPr/>
        </p:nvSpPr>
        <p:spPr>
          <a:xfrm>
            <a:off x="107504" y="4725144"/>
            <a:ext cx="7969696" cy="1754326"/>
          </a:xfrm>
          <a:prstGeom prst="roundRect">
            <a:avLst>
              <a:gd fmla="val 16667" name="adj"/>
            </a:avLst>
          </a:prstGeom>
          <a:gradFill>
            <a:gsLst>
              <a:gs pos="0">
                <a:srgbClr val="8AABE9"/>
              </a:gs>
              <a:gs pos="50000">
                <a:srgbClr val="B8CAF0"/>
              </a:gs>
              <a:gs pos="100000">
                <a:srgbClr val="DDE5F6"/>
              </a:gs>
            </a:gsLst>
            <a:lin ang="27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p:txBody>
      </p:sp>
      <p:sp>
        <p:nvSpPr>
          <p:cNvPr id="335" name="Google Shape;335;p7"/>
          <p:cNvSpPr txBox="1"/>
          <p:nvPr>
            <p:ph type="title"/>
          </p:nvPr>
        </p:nvSpPr>
        <p:spPr>
          <a:xfrm>
            <a:off x="179512" y="116632"/>
            <a:ext cx="7620000" cy="7060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UK Labour Competitiveness</a:t>
            </a:r>
            <a:endParaRPr/>
          </a:p>
        </p:txBody>
      </p:sp>
      <p:pic>
        <p:nvPicPr>
          <p:cNvPr id="336" name="Google Shape;336;p7"/>
          <p:cNvPicPr preferRelativeResize="0"/>
          <p:nvPr/>
        </p:nvPicPr>
        <p:blipFill rotWithShape="1">
          <a:blip r:embed="rId3">
            <a:alphaModFix/>
          </a:blip>
          <a:srcRect b="0" l="0" r="0" t="0"/>
          <a:stretch/>
        </p:blipFill>
        <p:spPr>
          <a:xfrm>
            <a:off x="1133897" y="839668"/>
            <a:ext cx="5988918" cy="3744416"/>
          </a:xfrm>
          <a:prstGeom prst="rect">
            <a:avLst/>
          </a:prstGeom>
          <a:noFill/>
          <a:ln>
            <a:noFill/>
          </a:ln>
          <a:effectLst>
            <a:outerShdw blurRad="292100" rotWithShape="0" algn="tl" dir="2700000" dist="139700">
              <a:srgbClr val="333333">
                <a:alpha val="64705"/>
              </a:srgbClr>
            </a:outerShdw>
          </a:effectLst>
        </p:spPr>
      </p:pic>
      <p:sp>
        <p:nvSpPr>
          <p:cNvPr id="337" name="Google Shape;337;p7"/>
          <p:cNvSpPr txBox="1"/>
          <p:nvPr/>
        </p:nvSpPr>
        <p:spPr>
          <a:xfrm>
            <a:off x="143508" y="4725144"/>
            <a:ext cx="7897688"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UK productivity levels compare poorly against other members of the G7.  The OECD identify that it takes a British worker 5 days to produce what a German could make in just 4 days.  </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The North of the UK is </a:t>
            </a:r>
            <a:r>
              <a:rPr b="1" lang="en-GB" sz="1800">
                <a:solidFill>
                  <a:srgbClr val="FF0000"/>
                </a:solidFill>
                <a:latin typeface="Arial"/>
                <a:ea typeface="Arial"/>
                <a:cs typeface="Arial"/>
                <a:sym typeface="Arial"/>
              </a:rPr>
              <a:t>far less productive </a:t>
            </a:r>
            <a:r>
              <a:rPr lang="en-GB" sz="1800">
                <a:solidFill>
                  <a:schemeClr val="dk1"/>
                </a:solidFill>
                <a:latin typeface="Arial"/>
                <a:ea typeface="Arial"/>
                <a:cs typeface="Arial"/>
                <a:sym typeface="Arial"/>
              </a:rPr>
              <a:t>than the South.  </a:t>
            </a:r>
            <a:endParaRPr/>
          </a:p>
          <a:p>
            <a:pPr indent="-285750" lvl="0" marL="285750" marR="0" rtl="0" algn="l">
              <a:spcBef>
                <a:spcPts val="0"/>
              </a:spcBef>
              <a:spcAft>
                <a:spcPts val="0"/>
              </a:spcAft>
              <a:buClr>
                <a:schemeClr val="dk1"/>
              </a:buClr>
              <a:buSzPts val="1800"/>
              <a:buFont typeface="Arial"/>
              <a:buChar char="•"/>
            </a:pPr>
            <a:r>
              <a:rPr lang="en-GB" sz="1800">
                <a:solidFill>
                  <a:schemeClr val="dk1"/>
                </a:solidFill>
                <a:latin typeface="Arial"/>
                <a:ea typeface="Arial"/>
                <a:cs typeface="Arial"/>
                <a:sym typeface="Arial"/>
              </a:rPr>
              <a:t>Up to a quarter of UK employees hold </a:t>
            </a:r>
            <a:r>
              <a:rPr b="1" lang="en-GB" sz="1800">
                <a:solidFill>
                  <a:srgbClr val="FF0000"/>
                </a:solidFill>
                <a:latin typeface="Arial"/>
                <a:ea typeface="Arial"/>
                <a:cs typeface="Arial"/>
                <a:sym typeface="Arial"/>
              </a:rPr>
              <a:t>low skilled jobs </a:t>
            </a:r>
            <a:r>
              <a:rPr lang="en-GB" sz="1800">
                <a:solidFill>
                  <a:schemeClr val="dk1"/>
                </a:solidFill>
                <a:latin typeface="Arial"/>
                <a:ea typeface="Arial"/>
                <a:cs typeface="Arial"/>
                <a:sym typeface="Arial"/>
              </a:rPr>
              <a:t>which is harmful to UK productivity.</a:t>
            </a:r>
            <a:endParaRPr/>
          </a:p>
        </p:txBody>
      </p:sp>
      <p:grpSp>
        <p:nvGrpSpPr>
          <p:cNvPr id="338" name="Google Shape;338;p7"/>
          <p:cNvGrpSpPr/>
          <p:nvPr/>
        </p:nvGrpSpPr>
        <p:grpSpPr>
          <a:xfrm>
            <a:off x="7265703" y="-5508982"/>
            <a:ext cx="1775732" cy="6525344"/>
            <a:chOff x="7368268" y="0"/>
            <a:chExt cx="1775732" cy="6525344"/>
          </a:xfrm>
        </p:grpSpPr>
        <p:sp>
          <p:nvSpPr>
            <p:cNvPr id="339" name="Google Shape;339;p7"/>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7">
              <a:hlinkClick action="ppaction://hlinksldjump" r:id="rId4"/>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341" name="Google Shape;341;p7"/>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342" name="Google Shape;342;p7"/>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343" name="Google Shape;343;p7"/>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344" name="Google Shape;344;p7"/>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345" name="Google Shape;345;p7"/>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346" name="Google Shape;346;p7"/>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347" name="Google Shape;347;p7"/>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348" name="Google Shape;348;p7"/>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349" name="Google Shape;349;p7"/>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350" name="Google Shape;350;p7"/>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351" name="Google Shape;351;p7"/>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352" name="Google Shape;352;p7"/>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353" name="Google Shape;353;p7"/>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354" name="Google Shape;354;p7"/>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355" name="Google Shape;355;p7"/>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356" name="Google Shape;356;p7"/>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357" name="Google Shape;357;p7"/>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358" name="Google Shape;358;p7"/>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359" name="Google Shape;359;p7"/>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360" name="Google Shape;360;p7"/>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361" name="Google Shape;361;p7">
              <a:hlinkClick action="ppaction://hlinksldjump" r:id="rId5"/>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362" name="Google Shape;362;p7"/>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363" name="Google Shape;363;p7"/>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364" name="Google Shape;364;p7"/>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365" name="Google Shape;365;p7"/>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366" name="Google Shape;366;p7"/>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367" name="Google Shape;367;p7"/>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368" name="Google Shape;368;p7">
              <a:hlinkClick action="ppaction://hlinksldjump" r:id="rId6"/>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8"/>
          <p:cNvSpPr txBox="1"/>
          <p:nvPr>
            <p:ph type="title"/>
          </p:nvPr>
        </p:nvSpPr>
        <p:spPr>
          <a:xfrm>
            <a:off x="152400" y="168297"/>
            <a:ext cx="7620000" cy="72008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sz="4400"/>
              <a:t>Improving Labour </a:t>
            </a:r>
            <a:br>
              <a:rPr lang="en-GB" sz="4400"/>
            </a:br>
            <a:r>
              <a:rPr lang="en-GB" sz="4400"/>
              <a:t>Productivity</a:t>
            </a:r>
            <a:endParaRPr/>
          </a:p>
        </p:txBody>
      </p:sp>
      <p:sp>
        <p:nvSpPr>
          <p:cNvPr descr="Image result for smallest hard drive" id="374" name="Google Shape;374;p8"/>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5" name="Google Shape;375;p8"/>
          <p:cNvGrpSpPr/>
          <p:nvPr/>
        </p:nvGrpSpPr>
        <p:grpSpPr>
          <a:xfrm>
            <a:off x="539557" y="1318565"/>
            <a:ext cx="7123884" cy="5300988"/>
            <a:chOff x="539557" y="49805"/>
            <a:chExt cx="7123884" cy="5300988"/>
          </a:xfrm>
        </p:grpSpPr>
        <p:sp>
          <p:nvSpPr>
            <p:cNvPr id="376" name="Google Shape;376;p8"/>
            <p:cNvSpPr/>
            <p:nvPr/>
          </p:nvSpPr>
          <p:spPr>
            <a:xfrm>
              <a:off x="733355" y="49805"/>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txBox="1"/>
            <p:nvPr/>
          </p:nvSpPr>
          <p:spPr>
            <a:xfrm>
              <a:off x="733355" y="49805"/>
              <a:ext cx="2155345"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Staff Training</a:t>
              </a:r>
              <a:endParaRPr/>
            </a:p>
          </p:txBody>
        </p:sp>
        <p:sp>
          <p:nvSpPr>
            <p:cNvPr id="378" name="Google Shape;378;p8"/>
            <p:cNvSpPr/>
            <p:nvPr/>
          </p:nvSpPr>
          <p:spPr>
            <a:xfrm>
              <a:off x="733355" y="437187"/>
              <a:ext cx="2155345" cy="2155345"/>
            </a:xfrm>
            <a:prstGeom prst="rect">
              <a:avLst/>
            </a:prstGeom>
            <a:blipFill rotWithShape="1">
              <a:blip r:embed="rId3">
                <a:alphaModFix/>
              </a:blip>
              <a:stretch>
                <a:fillRect b="0" l="-16997" r="-16998"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3116539" y="49805"/>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txBox="1"/>
            <p:nvPr/>
          </p:nvSpPr>
          <p:spPr>
            <a:xfrm>
              <a:off x="3116539" y="49805"/>
              <a:ext cx="2155345"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Investment in Capital Equipment</a:t>
              </a:r>
              <a:endParaRPr/>
            </a:p>
          </p:txBody>
        </p:sp>
        <p:sp>
          <p:nvSpPr>
            <p:cNvPr id="381" name="Google Shape;381;p8"/>
            <p:cNvSpPr/>
            <p:nvPr/>
          </p:nvSpPr>
          <p:spPr>
            <a:xfrm>
              <a:off x="3116539" y="437187"/>
              <a:ext cx="2155345" cy="2155345"/>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5499722" y="49805"/>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txBox="1"/>
            <p:nvPr/>
          </p:nvSpPr>
          <p:spPr>
            <a:xfrm>
              <a:off x="5499722" y="49805"/>
              <a:ext cx="2155345"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Financial / Contractual Incentives</a:t>
              </a:r>
              <a:endParaRPr/>
            </a:p>
          </p:txBody>
        </p:sp>
        <p:sp>
          <p:nvSpPr>
            <p:cNvPr id="384" name="Google Shape;384;p8"/>
            <p:cNvSpPr/>
            <p:nvPr/>
          </p:nvSpPr>
          <p:spPr>
            <a:xfrm>
              <a:off x="5499722" y="437187"/>
              <a:ext cx="2155345" cy="2155345"/>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539557" y="2808067"/>
              <a:ext cx="2542941"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txBox="1"/>
            <p:nvPr/>
          </p:nvSpPr>
          <p:spPr>
            <a:xfrm>
              <a:off x="539557" y="2808067"/>
              <a:ext cx="2542941" cy="323301"/>
            </a:xfrm>
            <a:prstGeom prst="rect">
              <a:avLst/>
            </a:prstGeom>
            <a:noFill/>
            <a:ln>
              <a:noFill/>
            </a:ln>
          </p:spPr>
          <p:txBody>
            <a:bodyPr anchorCtr="0" anchor="b" bIns="0" lIns="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en-GB" sz="1600">
                  <a:solidFill>
                    <a:schemeClr val="dk1"/>
                  </a:solidFill>
                  <a:latin typeface="Calibri"/>
                  <a:ea typeface="Calibri"/>
                  <a:cs typeface="Calibri"/>
                  <a:sym typeface="Calibri"/>
                </a:rPr>
                <a:t>Optimise Facilities / Resource Availability </a:t>
              </a:r>
              <a:endParaRPr/>
            </a:p>
          </p:txBody>
        </p:sp>
        <p:sp>
          <p:nvSpPr>
            <p:cNvPr id="387" name="Google Shape;387;p8"/>
            <p:cNvSpPr/>
            <p:nvPr/>
          </p:nvSpPr>
          <p:spPr>
            <a:xfrm>
              <a:off x="733355" y="3195448"/>
              <a:ext cx="2155345" cy="2155345"/>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3131831" y="2808312"/>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txBox="1"/>
            <p:nvPr/>
          </p:nvSpPr>
          <p:spPr>
            <a:xfrm>
              <a:off x="3131831" y="2808312"/>
              <a:ext cx="2155345" cy="323301"/>
            </a:xfrm>
            <a:prstGeom prst="rect">
              <a:avLst/>
            </a:prstGeom>
            <a:noFill/>
            <a:ln>
              <a:noFill/>
            </a:ln>
          </p:spPr>
          <p:txBody>
            <a:bodyPr anchorCtr="0" anchor="b" bIns="0" lIns="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b="1" lang="en-GB" sz="1700">
                  <a:solidFill>
                    <a:schemeClr val="dk1"/>
                  </a:solidFill>
                  <a:latin typeface="Calibri"/>
                  <a:ea typeface="Calibri"/>
                  <a:cs typeface="Calibri"/>
                  <a:sym typeface="Calibri"/>
                </a:rPr>
                <a:t>Build in Competition</a:t>
              </a:r>
              <a:endParaRPr/>
            </a:p>
          </p:txBody>
        </p:sp>
        <p:sp>
          <p:nvSpPr>
            <p:cNvPr id="390" name="Google Shape;390;p8"/>
            <p:cNvSpPr/>
            <p:nvPr/>
          </p:nvSpPr>
          <p:spPr>
            <a:xfrm>
              <a:off x="3131831" y="3168355"/>
              <a:ext cx="2155345" cy="2155345"/>
            </a:xfrm>
            <a:prstGeom prst="rect">
              <a:avLst/>
            </a:prstGeom>
            <a:blipFill rotWithShape="1">
              <a:blip r:embed="rId7">
                <a:alphaModFix/>
              </a:blip>
              <a:stretch>
                <a:fillRect b="0" l="-6998" r="-6999"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5508096" y="2808312"/>
              <a:ext cx="2155345" cy="3233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txBox="1"/>
            <p:nvPr/>
          </p:nvSpPr>
          <p:spPr>
            <a:xfrm>
              <a:off x="5508096" y="2808312"/>
              <a:ext cx="2155345" cy="323301"/>
            </a:xfrm>
            <a:prstGeom prst="rect">
              <a:avLst/>
            </a:prstGeom>
            <a:noFill/>
            <a:ln>
              <a:noFill/>
            </a:ln>
          </p:spPr>
          <p:txBody>
            <a:bodyPr anchorCtr="0" anchor="b" bIns="0" lIns="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b="1" lang="en-GB" sz="1700">
                  <a:solidFill>
                    <a:schemeClr val="dk1"/>
                  </a:solidFill>
                  <a:latin typeface="Calibri"/>
                  <a:ea typeface="Calibri"/>
                  <a:cs typeface="Calibri"/>
                  <a:sym typeface="Calibri"/>
                </a:rPr>
                <a:t>Establish Clear Targets</a:t>
              </a:r>
              <a:endParaRPr/>
            </a:p>
          </p:txBody>
        </p:sp>
        <p:sp>
          <p:nvSpPr>
            <p:cNvPr id="393" name="Google Shape;393;p8"/>
            <p:cNvSpPr/>
            <p:nvPr/>
          </p:nvSpPr>
          <p:spPr>
            <a:xfrm>
              <a:off x="5508096" y="3168355"/>
              <a:ext cx="2155345" cy="2155345"/>
            </a:xfrm>
            <a:prstGeom prst="rect">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8"/>
          <p:cNvGrpSpPr/>
          <p:nvPr/>
        </p:nvGrpSpPr>
        <p:grpSpPr>
          <a:xfrm>
            <a:off x="7265703" y="-5508982"/>
            <a:ext cx="1775732" cy="6525344"/>
            <a:chOff x="7368268" y="0"/>
            <a:chExt cx="1775732" cy="6525344"/>
          </a:xfrm>
        </p:grpSpPr>
        <p:sp>
          <p:nvSpPr>
            <p:cNvPr id="395" name="Google Shape;395;p8"/>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8">
              <a:hlinkClick action="ppaction://hlinksldjump" r:id="rId9"/>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397" name="Google Shape;397;p8"/>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398" name="Google Shape;398;p8"/>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399" name="Google Shape;399;p8"/>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400" name="Google Shape;400;p8"/>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401" name="Google Shape;401;p8"/>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402" name="Google Shape;402;p8"/>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403" name="Google Shape;403;p8"/>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404" name="Google Shape;404;p8"/>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405" name="Google Shape;405;p8"/>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406" name="Google Shape;406;p8"/>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407" name="Google Shape;407;p8"/>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408" name="Google Shape;408;p8"/>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409" name="Google Shape;409;p8"/>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410" name="Google Shape;410;p8"/>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411" name="Google Shape;411;p8"/>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412" name="Google Shape;412;p8"/>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413" name="Google Shape;413;p8"/>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414" name="Google Shape;414;p8"/>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415" name="Google Shape;415;p8"/>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416" name="Google Shape;416;p8"/>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417" name="Google Shape;417;p8">
              <a:hlinkClick action="ppaction://hlinksldjump" r:id="rId10"/>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418" name="Google Shape;418;p8"/>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419" name="Google Shape;419;p8"/>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420" name="Google Shape;420;p8"/>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421" name="Google Shape;421;p8"/>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422" name="Google Shape;422;p8"/>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423" name="Google Shape;423;p8"/>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424" name="Google Shape;424;p8">
              <a:hlinkClick action="ppaction://hlinksldjump" r:id="rId11"/>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9"/>
          <p:cNvSpPr txBox="1"/>
          <p:nvPr>
            <p:ph type="title"/>
          </p:nvPr>
        </p:nvSpPr>
        <p:spPr>
          <a:xfrm>
            <a:off x="457200" y="274638"/>
            <a:ext cx="7620000" cy="720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Staff Training</a:t>
            </a:r>
            <a:endParaRPr/>
          </a:p>
        </p:txBody>
      </p:sp>
      <p:pic>
        <p:nvPicPr>
          <p:cNvPr id="430" name="Google Shape;430;p9"/>
          <p:cNvPicPr preferRelativeResize="0"/>
          <p:nvPr/>
        </p:nvPicPr>
        <p:blipFill rotWithShape="1">
          <a:blip r:embed="rId3">
            <a:alphaModFix/>
          </a:blip>
          <a:srcRect b="0" l="0" r="0" t="0"/>
          <a:stretch/>
        </p:blipFill>
        <p:spPr>
          <a:xfrm>
            <a:off x="6771328" y="5861248"/>
            <a:ext cx="1617881" cy="977280"/>
          </a:xfrm>
          <a:prstGeom prst="rect">
            <a:avLst/>
          </a:prstGeom>
          <a:noFill/>
          <a:ln>
            <a:noFill/>
          </a:ln>
        </p:spPr>
      </p:pic>
      <p:sp>
        <p:nvSpPr>
          <p:cNvPr id="431" name="Google Shape;431;p9"/>
          <p:cNvSpPr/>
          <p:nvPr/>
        </p:nvSpPr>
        <p:spPr>
          <a:xfrm>
            <a:off x="304800" y="1556792"/>
            <a:ext cx="4339207" cy="4493538"/>
          </a:xfrm>
          <a:prstGeom prst="rect">
            <a:avLst/>
          </a:prstGeom>
          <a:noFill/>
          <a:ln>
            <a:noFill/>
          </a:ln>
        </p:spPr>
        <p:txBody>
          <a:bodyPr anchorCtr="0" anchor="t" bIns="45700" lIns="91425" spcFirstLastPara="1" rIns="91425" wrap="square" tIns="45700">
            <a:spAutoFit/>
          </a:bodyPr>
          <a:lstStyle/>
          <a:p>
            <a:pPr indent="0" lvl="0" marL="114300" marR="0" rtl="0" algn="l">
              <a:spcBef>
                <a:spcPts val="0"/>
              </a:spcBef>
              <a:spcAft>
                <a:spcPts val="0"/>
              </a:spcAft>
              <a:buClr>
                <a:schemeClr val="dk1"/>
              </a:buClr>
              <a:buSzPts val="2200"/>
              <a:buFont typeface="Arial"/>
              <a:buNone/>
            </a:pPr>
            <a:r>
              <a:rPr lang="en-GB" sz="2200">
                <a:solidFill>
                  <a:schemeClr val="dk1"/>
                </a:solidFill>
                <a:latin typeface="Arial"/>
                <a:ea typeface="Arial"/>
                <a:cs typeface="Arial"/>
                <a:sym typeface="Arial"/>
              </a:rPr>
              <a:t>Labour productivity levels can be significantly improved through staff training.  </a:t>
            </a:r>
            <a:endParaRPr/>
          </a:p>
          <a:p>
            <a:pPr indent="0" lvl="0" marL="11430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114300" marR="0" rtl="0" algn="l">
              <a:spcBef>
                <a:spcPts val="0"/>
              </a:spcBef>
              <a:spcAft>
                <a:spcPts val="0"/>
              </a:spcAft>
              <a:buClr>
                <a:schemeClr val="dk1"/>
              </a:buClr>
              <a:buSzPts val="2200"/>
              <a:buFont typeface="Arial"/>
              <a:buNone/>
            </a:pPr>
            <a:r>
              <a:rPr lang="en-GB" sz="2200">
                <a:solidFill>
                  <a:schemeClr val="dk1"/>
                </a:solidFill>
                <a:latin typeface="Arial"/>
                <a:ea typeface="Arial"/>
                <a:cs typeface="Arial"/>
                <a:sym typeface="Arial"/>
              </a:rPr>
              <a:t>By </a:t>
            </a:r>
            <a:r>
              <a:rPr b="1" lang="en-GB" sz="2200">
                <a:solidFill>
                  <a:srgbClr val="FF0000"/>
                </a:solidFill>
                <a:latin typeface="Arial"/>
                <a:ea typeface="Arial"/>
                <a:cs typeface="Arial"/>
                <a:sym typeface="Arial"/>
              </a:rPr>
              <a:t>improving the skills </a:t>
            </a:r>
            <a:r>
              <a:rPr lang="en-GB" sz="2200">
                <a:solidFill>
                  <a:schemeClr val="dk1"/>
                </a:solidFill>
                <a:latin typeface="Arial"/>
                <a:ea typeface="Arial"/>
                <a:cs typeface="Arial"/>
                <a:sym typeface="Arial"/>
              </a:rPr>
              <a:t>of employees they are able to produce more units of output.</a:t>
            </a:r>
            <a:endParaRPr/>
          </a:p>
          <a:p>
            <a:pPr indent="0" lvl="0" marL="11430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a:p>
            <a:pPr indent="0" lvl="0" marL="114300" marR="0" rtl="0" algn="l">
              <a:spcBef>
                <a:spcPts val="0"/>
              </a:spcBef>
              <a:spcAft>
                <a:spcPts val="0"/>
              </a:spcAft>
              <a:buClr>
                <a:schemeClr val="dk1"/>
              </a:buClr>
              <a:buSzPts val="2200"/>
              <a:buFont typeface="Arial"/>
              <a:buNone/>
            </a:pPr>
            <a:r>
              <a:rPr lang="en-GB" sz="2200">
                <a:solidFill>
                  <a:schemeClr val="dk1"/>
                </a:solidFill>
                <a:latin typeface="Arial"/>
                <a:ea typeface="Arial"/>
                <a:cs typeface="Arial"/>
                <a:sym typeface="Arial"/>
              </a:rPr>
              <a:t>Staff will also be more </a:t>
            </a:r>
            <a:r>
              <a:rPr b="1" lang="en-GB" sz="2200">
                <a:solidFill>
                  <a:srgbClr val="FF0000"/>
                </a:solidFill>
                <a:latin typeface="Arial"/>
                <a:ea typeface="Arial"/>
                <a:cs typeface="Arial"/>
                <a:sym typeface="Arial"/>
              </a:rPr>
              <a:t>motivated</a:t>
            </a:r>
            <a:r>
              <a:rPr lang="en-GB" sz="2200">
                <a:solidFill>
                  <a:schemeClr val="dk1"/>
                </a:solidFill>
                <a:latin typeface="Arial"/>
                <a:ea typeface="Arial"/>
                <a:cs typeface="Arial"/>
                <a:sym typeface="Arial"/>
              </a:rPr>
              <a:t> with training being recognised as a motivator by Herzberg.</a:t>
            </a:r>
            <a:endParaRPr/>
          </a:p>
          <a:p>
            <a:pPr indent="0" lvl="0" marL="114300" marR="0" rtl="0" algn="l">
              <a:spcBef>
                <a:spcPts val="0"/>
              </a:spcBef>
              <a:spcAft>
                <a:spcPts val="0"/>
              </a:spcAft>
              <a:buClr>
                <a:schemeClr val="dk1"/>
              </a:buClr>
              <a:buSzPts val="2200"/>
              <a:buFont typeface="Calibri"/>
              <a:buNone/>
            </a:pPr>
            <a:r>
              <a:t/>
            </a:r>
            <a:endParaRPr sz="2200">
              <a:solidFill>
                <a:schemeClr val="dk1"/>
              </a:solidFill>
              <a:latin typeface="Arial"/>
              <a:ea typeface="Arial"/>
              <a:cs typeface="Arial"/>
              <a:sym typeface="Arial"/>
            </a:endParaRPr>
          </a:p>
        </p:txBody>
      </p:sp>
      <p:sp>
        <p:nvSpPr>
          <p:cNvPr descr="Image result for kaizen" id="432" name="Google Shape;432;p9"/>
          <p:cNvSpPr/>
          <p:nvPr/>
        </p:nvSpPr>
        <p:spPr>
          <a:xfrm>
            <a:off x="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33" name="Google Shape;433;p9"/>
          <p:cNvPicPr preferRelativeResize="0"/>
          <p:nvPr/>
        </p:nvPicPr>
        <p:blipFill rotWithShape="1">
          <a:blip r:embed="rId4">
            <a:alphaModFix/>
          </a:blip>
          <a:srcRect b="0" l="0" r="0" t="0"/>
          <a:stretch/>
        </p:blipFill>
        <p:spPr>
          <a:xfrm>
            <a:off x="4860032" y="2204864"/>
            <a:ext cx="3138054" cy="2088232"/>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grpSp>
        <p:nvGrpSpPr>
          <p:cNvPr id="434" name="Google Shape;434;p9"/>
          <p:cNvGrpSpPr/>
          <p:nvPr/>
        </p:nvGrpSpPr>
        <p:grpSpPr>
          <a:xfrm>
            <a:off x="7265703" y="-5508982"/>
            <a:ext cx="1775732" cy="6525344"/>
            <a:chOff x="7368268" y="0"/>
            <a:chExt cx="1775732" cy="6525344"/>
          </a:xfrm>
        </p:grpSpPr>
        <p:sp>
          <p:nvSpPr>
            <p:cNvPr id="435" name="Google Shape;435;p9"/>
            <p:cNvSpPr/>
            <p:nvPr/>
          </p:nvSpPr>
          <p:spPr>
            <a:xfrm>
              <a:off x="7368268" y="0"/>
              <a:ext cx="1775732" cy="6525344"/>
            </a:xfrm>
            <a:custGeom>
              <a:rect b="b" l="l" r="r" t="t"/>
              <a:pathLst>
                <a:path extrusionOk="0" h="6525344" w="1775732">
                  <a:moveTo>
                    <a:pt x="0" y="0"/>
                  </a:moveTo>
                  <a:lnTo>
                    <a:pt x="1775732" y="0"/>
                  </a:lnTo>
                  <a:lnTo>
                    <a:pt x="1775732" y="6525344"/>
                  </a:lnTo>
                  <a:cubicBezTo>
                    <a:pt x="1486766" y="6523414"/>
                    <a:pt x="1162173" y="5797088"/>
                    <a:pt x="873207" y="5795158"/>
                  </a:cubicBezTo>
                  <a:lnTo>
                    <a:pt x="0" y="6525344"/>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9">
              <a:hlinkClick action="ppaction://hlinksldjump" r:id="rId5"/>
            </p:cNvPr>
            <p:cNvSpPr/>
            <p:nvPr/>
          </p:nvSpPr>
          <p:spPr>
            <a:xfrm>
              <a:off x="7368268" y="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Marketing Mix</a:t>
              </a:r>
              <a:endParaRPr/>
            </a:p>
          </p:txBody>
        </p:sp>
        <p:sp>
          <p:nvSpPr>
            <p:cNvPr id="437" name="Google Shape;437;p9"/>
            <p:cNvSpPr/>
            <p:nvPr/>
          </p:nvSpPr>
          <p:spPr>
            <a:xfrm>
              <a:off x="7368268" y="188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a:t>
              </a:r>
              <a:endParaRPr/>
            </a:p>
          </p:txBody>
        </p:sp>
        <p:sp>
          <p:nvSpPr>
            <p:cNvPr id="438" name="Google Shape;438;p9"/>
            <p:cNvSpPr/>
            <p:nvPr/>
          </p:nvSpPr>
          <p:spPr>
            <a:xfrm>
              <a:off x="7368268" y="377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Price</a:t>
              </a:r>
              <a:endParaRPr/>
            </a:p>
          </p:txBody>
        </p:sp>
        <p:sp>
          <p:nvSpPr>
            <p:cNvPr id="439" name="Google Shape;439;p9"/>
            <p:cNvSpPr/>
            <p:nvPr/>
          </p:nvSpPr>
          <p:spPr>
            <a:xfrm>
              <a:off x="7368268" y="565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Promotion</a:t>
              </a:r>
              <a:endParaRPr/>
            </a:p>
          </p:txBody>
        </p:sp>
        <p:sp>
          <p:nvSpPr>
            <p:cNvPr id="440" name="Google Shape;440;p9"/>
            <p:cNvSpPr/>
            <p:nvPr/>
          </p:nvSpPr>
          <p:spPr>
            <a:xfrm>
              <a:off x="7368268" y="7545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Place</a:t>
              </a:r>
              <a:endParaRPr/>
            </a:p>
          </p:txBody>
        </p:sp>
        <p:sp>
          <p:nvSpPr>
            <p:cNvPr id="441" name="Google Shape;441;p9"/>
            <p:cNvSpPr/>
            <p:nvPr/>
          </p:nvSpPr>
          <p:spPr>
            <a:xfrm>
              <a:off x="7368268" y="9432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Mix Decisions</a:t>
              </a:r>
              <a:endParaRPr/>
            </a:p>
          </p:txBody>
        </p:sp>
        <p:sp>
          <p:nvSpPr>
            <p:cNvPr id="442" name="Google Shape;442;p9"/>
            <p:cNvSpPr/>
            <p:nvPr/>
          </p:nvSpPr>
          <p:spPr>
            <a:xfrm>
              <a:off x="7368268" y="11318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Marketing &amp; Technology</a:t>
              </a:r>
              <a:endParaRPr/>
            </a:p>
          </p:txBody>
        </p:sp>
        <p:sp>
          <p:nvSpPr>
            <p:cNvPr id="443" name="Google Shape;443;p9"/>
            <p:cNvSpPr/>
            <p:nvPr/>
          </p:nvSpPr>
          <p:spPr>
            <a:xfrm>
              <a:off x="7368268" y="13204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Budgeting</a:t>
              </a:r>
              <a:endParaRPr/>
            </a:p>
          </p:txBody>
        </p:sp>
        <p:sp>
          <p:nvSpPr>
            <p:cNvPr id="444" name="Google Shape;444;p9"/>
            <p:cNvSpPr/>
            <p:nvPr/>
          </p:nvSpPr>
          <p:spPr>
            <a:xfrm>
              <a:off x="7368268" y="15091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Cash Flow Forecasts</a:t>
              </a:r>
              <a:endParaRPr/>
            </a:p>
          </p:txBody>
        </p:sp>
        <p:sp>
          <p:nvSpPr>
            <p:cNvPr id="445" name="Google Shape;445;p9"/>
            <p:cNvSpPr/>
            <p:nvPr/>
          </p:nvSpPr>
          <p:spPr>
            <a:xfrm>
              <a:off x="7368268" y="16977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The Income Statement</a:t>
              </a:r>
              <a:endParaRPr/>
            </a:p>
          </p:txBody>
        </p:sp>
        <p:sp>
          <p:nvSpPr>
            <p:cNvPr id="446" name="Google Shape;446;p9"/>
            <p:cNvSpPr/>
            <p:nvPr/>
          </p:nvSpPr>
          <p:spPr>
            <a:xfrm>
              <a:off x="7368268" y="18864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Business Finance</a:t>
              </a:r>
              <a:endParaRPr/>
            </a:p>
          </p:txBody>
        </p:sp>
        <p:sp>
          <p:nvSpPr>
            <p:cNvPr id="447" name="Google Shape;447;p9"/>
            <p:cNvSpPr/>
            <p:nvPr/>
          </p:nvSpPr>
          <p:spPr>
            <a:xfrm>
              <a:off x="7368268" y="20750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New Working Practices</a:t>
              </a:r>
              <a:endParaRPr/>
            </a:p>
          </p:txBody>
        </p:sp>
        <p:sp>
          <p:nvSpPr>
            <p:cNvPr id="448" name="Google Shape;448;p9"/>
            <p:cNvSpPr/>
            <p:nvPr/>
          </p:nvSpPr>
          <p:spPr>
            <a:xfrm>
              <a:off x="7368268" y="22636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Planning</a:t>
              </a:r>
              <a:endParaRPr/>
            </a:p>
          </p:txBody>
        </p:sp>
        <p:sp>
          <p:nvSpPr>
            <p:cNvPr id="449" name="Google Shape;449;p9"/>
            <p:cNvSpPr/>
            <p:nvPr/>
          </p:nvSpPr>
          <p:spPr>
            <a:xfrm>
              <a:off x="7368268" y="24523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Training &amp; Appraisal</a:t>
              </a:r>
              <a:endParaRPr/>
            </a:p>
          </p:txBody>
        </p:sp>
        <p:sp>
          <p:nvSpPr>
            <p:cNvPr id="450" name="Google Shape;450;p9"/>
            <p:cNvSpPr/>
            <p:nvPr/>
          </p:nvSpPr>
          <p:spPr>
            <a:xfrm>
              <a:off x="7368268" y="26409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Workforce Performance</a:t>
              </a:r>
              <a:endParaRPr/>
            </a:p>
          </p:txBody>
        </p:sp>
        <p:sp>
          <p:nvSpPr>
            <p:cNvPr id="451" name="Google Shape;451;p9"/>
            <p:cNvSpPr/>
            <p:nvPr/>
          </p:nvSpPr>
          <p:spPr>
            <a:xfrm>
              <a:off x="7368268" y="28296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Organisational Design</a:t>
              </a:r>
              <a:endParaRPr/>
            </a:p>
          </p:txBody>
        </p:sp>
        <p:sp>
          <p:nvSpPr>
            <p:cNvPr id="452" name="Google Shape;452;p9"/>
            <p:cNvSpPr/>
            <p:nvPr/>
          </p:nvSpPr>
          <p:spPr>
            <a:xfrm>
              <a:off x="7368268" y="30182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Motivational Theory</a:t>
              </a:r>
              <a:endParaRPr/>
            </a:p>
          </p:txBody>
        </p:sp>
        <p:sp>
          <p:nvSpPr>
            <p:cNvPr id="453" name="Google Shape;453;p9"/>
            <p:cNvSpPr/>
            <p:nvPr/>
          </p:nvSpPr>
          <p:spPr>
            <a:xfrm>
              <a:off x="7368268" y="32068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Managmnt &amp; Leadership</a:t>
              </a:r>
              <a:endParaRPr/>
            </a:p>
          </p:txBody>
        </p:sp>
        <p:sp>
          <p:nvSpPr>
            <p:cNvPr id="454" name="Google Shape;454;p9"/>
            <p:cNvSpPr/>
            <p:nvPr/>
          </p:nvSpPr>
          <p:spPr>
            <a:xfrm>
              <a:off x="7368268" y="33955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Staff-Employer Relations </a:t>
              </a:r>
              <a:endParaRPr/>
            </a:p>
          </p:txBody>
        </p:sp>
        <p:sp>
          <p:nvSpPr>
            <p:cNvPr id="455" name="Google Shape;455;p9"/>
            <p:cNvSpPr/>
            <p:nvPr/>
          </p:nvSpPr>
          <p:spPr>
            <a:xfrm>
              <a:off x="7368268" y="35841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Added Value</a:t>
              </a:r>
              <a:endParaRPr/>
            </a:p>
          </p:txBody>
        </p:sp>
        <p:sp>
          <p:nvSpPr>
            <p:cNvPr id="456" name="Google Shape;456;p9"/>
            <p:cNvSpPr/>
            <p:nvPr/>
          </p:nvSpPr>
          <p:spPr>
            <a:xfrm>
              <a:off x="7368268" y="37728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Production</a:t>
              </a:r>
              <a:endParaRPr/>
            </a:p>
          </p:txBody>
        </p:sp>
        <p:sp>
          <p:nvSpPr>
            <p:cNvPr id="457" name="Google Shape;457;p9">
              <a:hlinkClick action="ppaction://hlinksldjump" r:id="rId6"/>
            </p:cNvPr>
            <p:cNvSpPr/>
            <p:nvPr/>
          </p:nvSpPr>
          <p:spPr>
            <a:xfrm>
              <a:off x="7368268" y="39614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Productivity</a:t>
              </a:r>
              <a:endParaRPr/>
            </a:p>
          </p:txBody>
        </p:sp>
        <p:sp>
          <p:nvSpPr>
            <p:cNvPr id="458" name="Google Shape;458;p9"/>
            <p:cNvSpPr/>
            <p:nvPr/>
          </p:nvSpPr>
          <p:spPr>
            <a:xfrm>
              <a:off x="7368268" y="41500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Technology</a:t>
              </a:r>
              <a:endParaRPr/>
            </a:p>
          </p:txBody>
        </p:sp>
        <p:sp>
          <p:nvSpPr>
            <p:cNvPr id="459" name="Google Shape;459;p9"/>
            <p:cNvSpPr/>
            <p:nvPr/>
          </p:nvSpPr>
          <p:spPr>
            <a:xfrm>
              <a:off x="7368268" y="43387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Lean Production</a:t>
              </a:r>
              <a:endParaRPr/>
            </a:p>
          </p:txBody>
        </p:sp>
        <p:sp>
          <p:nvSpPr>
            <p:cNvPr id="460" name="Google Shape;460;p9"/>
            <p:cNvSpPr/>
            <p:nvPr/>
          </p:nvSpPr>
          <p:spPr>
            <a:xfrm>
              <a:off x="7368268" y="452736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Quality</a:t>
              </a:r>
              <a:endParaRPr/>
            </a:p>
          </p:txBody>
        </p:sp>
        <p:sp>
          <p:nvSpPr>
            <p:cNvPr id="461" name="Google Shape;461;p9"/>
            <p:cNvSpPr/>
            <p:nvPr/>
          </p:nvSpPr>
          <p:spPr>
            <a:xfrm>
              <a:off x="7368268" y="471600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Stock Management</a:t>
              </a:r>
              <a:endParaRPr/>
            </a:p>
          </p:txBody>
        </p:sp>
        <p:sp>
          <p:nvSpPr>
            <p:cNvPr id="462" name="Google Shape;462;p9"/>
            <p:cNvSpPr/>
            <p:nvPr/>
          </p:nvSpPr>
          <p:spPr>
            <a:xfrm>
              <a:off x="7368268" y="490464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Research &amp; Developmnt</a:t>
              </a:r>
              <a:endParaRPr/>
            </a:p>
          </p:txBody>
        </p:sp>
        <p:sp>
          <p:nvSpPr>
            <p:cNvPr id="463" name="Google Shape;463;p9"/>
            <p:cNvSpPr/>
            <p:nvPr/>
          </p:nvSpPr>
          <p:spPr>
            <a:xfrm>
              <a:off x="7368268" y="509328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Economies of Scale</a:t>
              </a:r>
              <a:endParaRPr/>
            </a:p>
          </p:txBody>
        </p:sp>
        <p:sp>
          <p:nvSpPr>
            <p:cNvPr id="464" name="Google Shape;464;p9">
              <a:hlinkClick action="ppaction://hlinksldjump" r:id="rId7"/>
            </p:cNvPr>
            <p:cNvSpPr/>
            <p:nvPr/>
          </p:nvSpPr>
          <p:spPr>
            <a:xfrm>
              <a:off x="7368268" y="5281920"/>
              <a:ext cx="1775732" cy="188640"/>
            </a:xfrm>
            <a:prstGeom prst="roundRect">
              <a:avLst>
                <a:gd fmla="val 16667" name="adj"/>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INDEX</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2022-03-21T14:04:55Z</dcterms:created>
  <dc:creator>Resham Vadodaria</dc:creator>
</cp:coreProperties>
</file>