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125" r:id="rId2"/>
    <p:sldId id="1126" r:id="rId3"/>
    <p:sldId id="1127" r:id="rId4"/>
    <p:sldId id="1128" r:id="rId5"/>
    <p:sldId id="1129" r:id="rId6"/>
    <p:sldId id="1130" r:id="rId7"/>
    <p:sldId id="1131" r:id="rId8"/>
    <p:sldId id="1132" r:id="rId9"/>
    <p:sldId id="1133" r:id="rId10"/>
    <p:sldId id="1134" r:id="rId11"/>
    <p:sldId id="1135" r:id="rId12"/>
    <p:sldId id="1136" r:id="rId13"/>
    <p:sldId id="1137" r:id="rId14"/>
    <p:sldId id="113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16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C6A38-7F09-44BF-A4D4-B0D040676F74}" type="doc">
      <dgm:prSet loTypeId="urn:microsoft.com/office/officeart/2008/layout/CaptionedPictures" loCatId="picture" qsTypeId="urn:microsoft.com/office/officeart/2005/8/quickstyle/simple4" qsCatId="simple" csTypeId="urn:microsoft.com/office/officeart/2005/8/colors/colorful3" csCatId="colorful" phldr="1"/>
      <dgm:spPr/>
      <dgm:t>
        <a:bodyPr/>
        <a:lstStyle/>
        <a:p>
          <a:endParaRPr lang="en-GB"/>
        </a:p>
      </dgm:t>
    </dgm:pt>
    <dgm:pt modelId="{5E827AC1-C682-414A-9CFC-D90C456674A1}">
      <dgm:prSet phldrT="[Text]"/>
      <dgm:spPr/>
      <dgm:t>
        <a:bodyPr/>
        <a:lstStyle/>
        <a:p>
          <a:r>
            <a:rPr lang="en-GB"/>
            <a:t>The Faster the Better</a:t>
          </a:r>
        </a:p>
      </dgm:t>
    </dgm:pt>
    <dgm:pt modelId="{473F1921-B9A5-49AF-9122-B5EE1564D53F}" type="parTrans" cxnId="{6E0811C9-E7BE-464C-998C-A090A4BE2018}">
      <dgm:prSet/>
      <dgm:spPr/>
      <dgm:t>
        <a:bodyPr/>
        <a:lstStyle/>
        <a:p>
          <a:endParaRPr lang="en-GB"/>
        </a:p>
      </dgm:t>
    </dgm:pt>
    <dgm:pt modelId="{AB28D6C9-2186-4D97-8789-DD079140CB21}" type="sibTrans" cxnId="{6E0811C9-E7BE-464C-998C-A090A4BE2018}">
      <dgm:prSet/>
      <dgm:spPr/>
      <dgm:t>
        <a:bodyPr/>
        <a:lstStyle/>
        <a:p>
          <a:endParaRPr lang="en-GB"/>
        </a:p>
      </dgm:t>
    </dgm:pt>
    <dgm:pt modelId="{39506085-CF8F-4540-891A-6CC4BE117187}">
      <dgm:prSet phldrT="[Text]"/>
      <dgm:spPr/>
      <dgm:t>
        <a:bodyPr/>
        <a:lstStyle/>
        <a:p>
          <a:r>
            <a:rPr lang="en-GB"/>
            <a:t>Raise Prices</a:t>
          </a:r>
        </a:p>
      </dgm:t>
    </dgm:pt>
    <dgm:pt modelId="{D408647C-D15F-43F6-AC5C-62F05889E9D3}" type="parTrans" cxnId="{606CF89A-156C-4856-90DE-C6B77CF3E2C3}">
      <dgm:prSet/>
      <dgm:spPr/>
      <dgm:t>
        <a:bodyPr/>
        <a:lstStyle/>
        <a:p>
          <a:endParaRPr lang="en-GB"/>
        </a:p>
      </dgm:t>
    </dgm:pt>
    <dgm:pt modelId="{B593B59C-44A7-4621-BD52-4597184B7AAF}" type="sibTrans" cxnId="{606CF89A-156C-4856-90DE-C6B77CF3E2C3}">
      <dgm:prSet/>
      <dgm:spPr/>
      <dgm:t>
        <a:bodyPr/>
        <a:lstStyle/>
        <a:p>
          <a:endParaRPr lang="en-GB"/>
        </a:p>
      </dgm:t>
    </dgm:pt>
    <dgm:pt modelId="{D5F6C5DE-3DB1-4686-9D43-65715FB2FCF5}">
      <dgm:prSet phldrT="[Text]"/>
      <dgm:spPr/>
      <dgm:t>
        <a:bodyPr/>
        <a:lstStyle/>
        <a:p>
          <a:r>
            <a:rPr lang="en-GB"/>
            <a:t>Branding</a:t>
          </a:r>
        </a:p>
      </dgm:t>
    </dgm:pt>
    <dgm:pt modelId="{E3A245C3-AF92-411B-AB5A-14585D501FAD}" type="parTrans" cxnId="{1AE582BE-D5BF-4D35-B0A0-34EFB0EE4EC6}">
      <dgm:prSet/>
      <dgm:spPr/>
      <dgm:t>
        <a:bodyPr/>
        <a:lstStyle/>
        <a:p>
          <a:endParaRPr lang="en-GB"/>
        </a:p>
      </dgm:t>
    </dgm:pt>
    <dgm:pt modelId="{8F5B2FE3-0D37-480C-9EDE-C4EB932D5110}" type="sibTrans" cxnId="{1AE582BE-D5BF-4D35-B0A0-34EFB0EE4EC6}">
      <dgm:prSet/>
      <dgm:spPr/>
      <dgm:t>
        <a:bodyPr/>
        <a:lstStyle/>
        <a:p>
          <a:endParaRPr lang="en-GB"/>
        </a:p>
      </dgm:t>
    </dgm:pt>
    <dgm:pt modelId="{03EB6233-2585-4246-A537-DF8D2C533E6D}">
      <dgm:prSet phldrT="[Text]"/>
      <dgm:spPr/>
      <dgm:t>
        <a:bodyPr/>
        <a:lstStyle/>
        <a:p>
          <a:r>
            <a:rPr lang="en-GB"/>
            <a:t>Increase Convenience</a:t>
          </a:r>
        </a:p>
      </dgm:t>
    </dgm:pt>
    <dgm:pt modelId="{90B4E617-D842-4C0F-AC44-2C14CF1AD0AB}" type="parTrans" cxnId="{A2A52C11-9ACF-4C84-9E51-CA5EFF7D59E6}">
      <dgm:prSet/>
      <dgm:spPr/>
      <dgm:t>
        <a:bodyPr/>
        <a:lstStyle/>
        <a:p>
          <a:endParaRPr lang="en-GB"/>
        </a:p>
      </dgm:t>
    </dgm:pt>
    <dgm:pt modelId="{C9EAA8FE-857B-4A41-A3CB-BAE4BD8AE6C5}" type="sibTrans" cxnId="{A2A52C11-9ACF-4C84-9E51-CA5EFF7D59E6}">
      <dgm:prSet/>
      <dgm:spPr/>
      <dgm:t>
        <a:bodyPr/>
        <a:lstStyle/>
        <a:p>
          <a:endParaRPr lang="en-GB"/>
        </a:p>
      </dgm:t>
    </dgm:pt>
    <dgm:pt modelId="{E4D04F15-092A-441F-8E7B-BBCEF8FA7E4F}">
      <dgm:prSet phldrT="[Text]"/>
      <dgm:spPr/>
      <dgm:t>
        <a:bodyPr/>
        <a:lstStyle/>
        <a:p>
          <a:r>
            <a:rPr lang="en-GB"/>
            <a:t>Reduce Costs</a:t>
          </a:r>
        </a:p>
      </dgm:t>
    </dgm:pt>
    <dgm:pt modelId="{465108E6-FE35-47ED-8151-3C596EB9BEE4}" type="parTrans" cxnId="{B560477D-8CBF-496E-A767-74834A2F0F85}">
      <dgm:prSet/>
      <dgm:spPr/>
      <dgm:t>
        <a:bodyPr/>
        <a:lstStyle/>
        <a:p>
          <a:endParaRPr lang="en-GB"/>
        </a:p>
      </dgm:t>
    </dgm:pt>
    <dgm:pt modelId="{DF8B768F-011B-409C-B087-1BD725A9E8E1}" type="sibTrans" cxnId="{B560477D-8CBF-496E-A767-74834A2F0F85}">
      <dgm:prSet/>
      <dgm:spPr/>
      <dgm:t>
        <a:bodyPr/>
        <a:lstStyle/>
        <a:p>
          <a:endParaRPr lang="en-GB"/>
        </a:p>
      </dgm:t>
    </dgm:pt>
    <dgm:pt modelId="{DF2F9F75-7B2F-4205-B136-97AEE918318B}" type="pres">
      <dgm:prSet presAssocID="{DA9C6A38-7F09-44BF-A4D4-B0D040676F74}" presName="Name0" presStyleCnt="0">
        <dgm:presLayoutVars>
          <dgm:chMax/>
          <dgm:chPref/>
          <dgm:dir/>
        </dgm:presLayoutVars>
      </dgm:prSet>
      <dgm:spPr/>
    </dgm:pt>
    <dgm:pt modelId="{AADDCACE-5B80-4D2C-9AEB-F805A0D9E6EE}" type="pres">
      <dgm:prSet presAssocID="{5E827AC1-C682-414A-9CFC-D90C456674A1}" presName="composite" presStyleCnt="0">
        <dgm:presLayoutVars>
          <dgm:chMax val="1"/>
          <dgm:chPref val="1"/>
        </dgm:presLayoutVars>
      </dgm:prSet>
      <dgm:spPr/>
    </dgm:pt>
    <dgm:pt modelId="{9D51D6B2-A8F6-46AC-85C2-CD5DCFAFB714}" type="pres">
      <dgm:prSet presAssocID="{5E827AC1-C682-414A-9CFC-D90C456674A1}" presName="Accent" presStyleLbl="trAlignAcc1" presStyleIdx="0" presStyleCnt="5">
        <dgm:presLayoutVars>
          <dgm:chMax val="0"/>
          <dgm:chPref val="0"/>
        </dgm:presLayoutVars>
      </dgm:prSet>
      <dgm:spPr/>
    </dgm:pt>
    <dgm:pt modelId="{A273CFE1-3319-4910-8CED-33D0D509596D}" type="pres">
      <dgm:prSet presAssocID="{5E827AC1-C682-414A-9CFC-D90C456674A1}" presName="Image" presStyleLbl="alignImgPlace1" presStyleIdx="0" presStyleCnt="5">
        <dgm:presLayoutVars>
          <dgm:chMax val="0"/>
          <dgm:chPref val="0"/>
        </dgm:presLayoutVars>
      </dgm:prSet>
      <dgm:spPr>
        <a:blipFill>
          <a:blip xmlns:r="http://schemas.openxmlformats.org/officeDocument/2006/relationships" r:embed="rId1" cstate="email">
            <a:extLst>
              <a:ext uri="{28A0092B-C50C-407E-A947-70E740481C1C}">
                <a14:useLocalDpi xmlns:a14="http://schemas.microsoft.com/office/drawing/2010/main"/>
              </a:ext>
            </a:extLst>
          </a:blip>
          <a:srcRect/>
          <a:stretch>
            <a:fillRect l="-5000" r="-5000"/>
          </a:stretch>
        </a:blipFill>
      </dgm:spPr>
    </dgm:pt>
    <dgm:pt modelId="{CDC978F6-6C63-44F8-AEF2-4A871350596D}" type="pres">
      <dgm:prSet presAssocID="{5E827AC1-C682-414A-9CFC-D90C456674A1}" presName="ChildComposite" presStyleCnt="0"/>
      <dgm:spPr/>
    </dgm:pt>
    <dgm:pt modelId="{0209922E-71AC-4D1A-B507-144F09557116}" type="pres">
      <dgm:prSet presAssocID="{5E827AC1-C682-414A-9CFC-D90C456674A1}" presName="Child" presStyleLbl="node1" presStyleIdx="0" presStyleCnt="0">
        <dgm:presLayoutVars>
          <dgm:chMax val="0"/>
          <dgm:chPref val="0"/>
          <dgm:bulletEnabled val="1"/>
        </dgm:presLayoutVars>
      </dgm:prSet>
      <dgm:spPr/>
    </dgm:pt>
    <dgm:pt modelId="{B51B4862-2236-4BE1-BC8B-59B900F20FB2}" type="pres">
      <dgm:prSet presAssocID="{5E827AC1-C682-414A-9CFC-D90C456674A1}" presName="Parent" presStyleLbl="revTx" presStyleIdx="0" presStyleCnt="5">
        <dgm:presLayoutVars>
          <dgm:chMax val="1"/>
          <dgm:chPref val="0"/>
          <dgm:bulletEnabled val="1"/>
        </dgm:presLayoutVars>
      </dgm:prSet>
      <dgm:spPr/>
    </dgm:pt>
    <dgm:pt modelId="{6DF3146D-C430-4DE4-B97D-54F3E7368D27}" type="pres">
      <dgm:prSet presAssocID="{AB28D6C9-2186-4D97-8789-DD079140CB21}" presName="sibTrans" presStyleCnt="0"/>
      <dgm:spPr/>
    </dgm:pt>
    <dgm:pt modelId="{FD2220C9-D338-490B-99D9-4910F7A69576}" type="pres">
      <dgm:prSet presAssocID="{39506085-CF8F-4540-891A-6CC4BE117187}" presName="composite" presStyleCnt="0">
        <dgm:presLayoutVars>
          <dgm:chMax val="1"/>
          <dgm:chPref val="1"/>
        </dgm:presLayoutVars>
      </dgm:prSet>
      <dgm:spPr/>
    </dgm:pt>
    <dgm:pt modelId="{684DAA72-4B70-4885-9599-052AA0FE0815}" type="pres">
      <dgm:prSet presAssocID="{39506085-CF8F-4540-891A-6CC4BE117187}" presName="Accent" presStyleLbl="trAlignAcc1" presStyleIdx="1" presStyleCnt="5">
        <dgm:presLayoutVars>
          <dgm:chMax val="0"/>
          <dgm:chPref val="0"/>
        </dgm:presLayoutVars>
      </dgm:prSet>
      <dgm:spPr/>
    </dgm:pt>
    <dgm:pt modelId="{A3CAE22D-95E3-495F-9F40-B09FE7691AEE}" type="pres">
      <dgm:prSet presAssocID="{39506085-CF8F-4540-891A-6CC4BE117187}" presName="Image" presStyleLbl="alignImgPlace1" presStyleIdx="1" presStyleCnt="5">
        <dgm:presLayoutVars>
          <dgm:chMax val="0"/>
          <dgm:chPref val="0"/>
        </dgm:presLayoutVars>
      </dgm:prSet>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pt>
    <dgm:pt modelId="{E0886F6E-A1CF-4D17-92A9-A7DC97ECFDBE}" type="pres">
      <dgm:prSet presAssocID="{39506085-CF8F-4540-891A-6CC4BE117187}" presName="ChildComposite" presStyleCnt="0"/>
      <dgm:spPr/>
    </dgm:pt>
    <dgm:pt modelId="{16BB3EA4-C9C2-4B1D-AEFC-502A072A3985}" type="pres">
      <dgm:prSet presAssocID="{39506085-CF8F-4540-891A-6CC4BE117187}" presName="Child" presStyleLbl="node1" presStyleIdx="0" presStyleCnt="0">
        <dgm:presLayoutVars>
          <dgm:chMax val="0"/>
          <dgm:chPref val="0"/>
          <dgm:bulletEnabled val="1"/>
        </dgm:presLayoutVars>
      </dgm:prSet>
      <dgm:spPr/>
    </dgm:pt>
    <dgm:pt modelId="{F3CECE1E-9EBE-4AC8-8CF4-7BF15D56DAD4}" type="pres">
      <dgm:prSet presAssocID="{39506085-CF8F-4540-891A-6CC4BE117187}" presName="Parent" presStyleLbl="revTx" presStyleIdx="1" presStyleCnt="5">
        <dgm:presLayoutVars>
          <dgm:chMax val="1"/>
          <dgm:chPref val="0"/>
          <dgm:bulletEnabled val="1"/>
        </dgm:presLayoutVars>
      </dgm:prSet>
      <dgm:spPr/>
    </dgm:pt>
    <dgm:pt modelId="{B6E2E53F-13D4-4F8F-9D9E-44961D7DC53F}" type="pres">
      <dgm:prSet presAssocID="{B593B59C-44A7-4621-BD52-4597184B7AAF}" presName="sibTrans" presStyleCnt="0"/>
      <dgm:spPr/>
    </dgm:pt>
    <dgm:pt modelId="{B5DAAFA3-A563-48C6-992C-3CC0D5440B36}" type="pres">
      <dgm:prSet presAssocID="{D5F6C5DE-3DB1-4686-9D43-65715FB2FCF5}" presName="composite" presStyleCnt="0">
        <dgm:presLayoutVars>
          <dgm:chMax val="1"/>
          <dgm:chPref val="1"/>
        </dgm:presLayoutVars>
      </dgm:prSet>
      <dgm:spPr/>
    </dgm:pt>
    <dgm:pt modelId="{4F5685A2-6D70-44CF-9DCE-BD08B992C103}" type="pres">
      <dgm:prSet presAssocID="{D5F6C5DE-3DB1-4686-9D43-65715FB2FCF5}" presName="Accent" presStyleLbl="trAlignAcc1" presStyleIdx="2" presStyleCnt="5">
        <dgm:presLayoutVars>
          <dgm:chMax val="0"/>
          <dgm:chPref val="0"/>
        </dgm:presLayoutVars>
      </dgm:prSet>
      <dgm:spPr/>
    </dgm:pt>
    <dgm:pt modelId="{F6421CAD-FB64-480A-ACDB-298B382BDC27}" type="pres">
      <dgm:prSet presAssocID="{D5F6C5DE-3DB1-4686-9D43-65715FB2FCF5}" presName="Image" presStyleLbl="alignImgPlace1" presStyleIdx="2" presStyleCnt="5">
        <dgm:presLayoutVars>
          <dgm:chMax val="0"/>
          <dgm:chPref val="0"/>
        </dgm:presLayoutVars>
      </dgm:prSet>
      <dgm:spPr>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dgm:spPr>
    </dgm:pt>
    <dgm:pt modelId="{874479DD-627F-4A63-B822-EEFAE4568BA6}" type="pres">
      <dgm:prSet presAssocID="{D5F6C5DE-3DB1-4686-9D43-65715FB2FCF5}" presName="ChildComposite" presStyleCnt="0"/>
      <dgm:spPr/>
    </dgm:pt>
    <dgm:pt modelId="{6F040CCC-0E38-44A4-B2A3-9C8C0EA90D11}" type="pres">
      <dgm:prSet presAssocID="{D5F6C5DE-3DB1-4686-9D43-65715FB2FCF5}" presName="Child" presStyleLbl="node1" presStyleIdx="0" presStyleCnt="0">
        <dgm:presLayoutVars>
          <dgm:chMax val="0"/>
          <dgm:chPref val="0"/>
          <dgm:bulletEnabled val="1"/>
        </dgm:presLayoutVars>
      </dgm:prSet>
      <dgm:spPr/>
    </dgm:pt>
    <dgm:pt modelId="{D6A19652-0E47-408E-9401-947070C16726}" type="pres">
      <dgm:prSet presAssocID="{D5F6C5DE-3DB1-4686-9D43-65715FB2FCF5}" presName="Parent" presStyleLbl="revTx" presStyleIdx="2" presStyleCnt="5">
        <dgm:presLayoutVars>
          <dgm:chMax val="1"/>
          <dgm:chPref val="0"/>
          <dgm:bulletEnabled val="1"/>
        </dgm:presLayoutVars>
      </dgm:prSet>
      <dgm:spPr/>
    </dgm:pt>
    <dgm:pt modelId="{A7FCC8C5-93C3-442E-A446-CC768A378E52}" type="pres">
      <dgm:prSet presAssocID="{8F5B2FE3-0D37-480C-9EDE-C4EB932D5110}" presName="sibTrans" presStyleCnt="0"/>
      <dgm:spPr/>
    </dgm:pt>
    <dgm:pt modelId="{01522491-0ECE-4696-8D2A-51A09959CA45}" type="pres">
      <dgm:prSet presAssocID="{03EB6233-2585-4246-A537-DF8D2C533E6D}" presName="composite" presStyleCnt="0">
        <dgm:presLayoutVars>
          <dgm:chMax val="1"/>
          <dgm:chPref val="1"/>
        </dgm:presLayoutVars>
      </dgm:prSet>
      <dgm:spPr/>
    </dgm:pt>
    <dgm:pt modelId="{F9F7339B-0352-477C-AF2D-D2ED65CD22C3}" type="pres">
      <dgm:prSet presAssocID="{03EB6233-2585-4246-A537-DF8D2C533E6D}" presName="Accent" presStyleLbl="trAlignAcc1" presStyleIdx="3" presStyleCnt="5">
        <dgm:presLayoutVars>
          <dgm:chMax val="0"/>
          <dgm:chPref val="0"/>
        </dgm:presLayoutVars>
      </dgm:prSet>
      <dgm:spPr/>
    </dgm:pt>
    <dgm:pt modelId="{3856F128-487C-461F-8C7D-CDDD3BDDE179}" type="pres">
      <dgm:prSet presAssocID="{03EB6233-2585-4246-A537-DF8D2C533E6D}" presName="Image" presStyleLbl="alignImgPlace1" presStyleIdx="3" presStyleCnt="5">
        <dgm:presLayoutVars>
          <dgm:chMax val="0"/>
          <dgm:chPref val="0"/>
        </dgm:presLayoutVars>
      </dgm:prSet>
      <dgm:spPr>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dgm:spPr>
    </dgm:pt>
    <dgm:pt modelId="{6412F92E-8E4B-4DFB-A1A7-343ADE28E6C3}" type="pres">
      <dgm:prSet presAssocID="{03EB6233-2585-4246-A537-DF8D2C533E6D}" presName="ChildComposite" presStyleCnt="0"/>
      <dgm:spPr/>
    </dgm:pt>
    <dgm:pt modelId="{C4E256A8-29AE-447B-85CA-19B7493BE773}" type="pres">
      <dgm:prSet presAssocID="{03EB6233-2585-4246-A537-DF8D2C533E6D}" presName="Child" presStyleLbl="node1" presStyleIdx="0" presStyleCnt="0">
        <dgm:presLayoutVars>
          <dgm:chMax val="0"/>
          <dgm:chPref val="0"/>
          <dgm:bulletEnabled val="1"/>
        </dgm:presLayoutVars>
      </dgm:prSet>
      <dgm:spPr/>
    </dgm:pt>
    <dgm:pt modelId="{72ACED2B-0F8F-42EB-B74F-A6B355867975}" type="pres">
      <dgm:prSet presAssocID="{03EB6233-2585-4246-A537-DF8D2C533E6D}" presName="Parent" presStyleLbl="revTx" presStyleIdx="3" presStyleCnt="5">
        <dgm:presLayoutVars>
          <dgm:chMax val="1"/>
          <dgm:chPref val="0"/>
          <dgm:bulletEnabled val="1"/>
        </dgm:presLayoutVars>
      </dgm:prSet>
      <dgm:spPr/>
    </dgm:pt>
    <dgm:pt modelId="{1C344E4A-F921-43ED-8809-32BD463A6C77}" type="pres">
      <dgm:prSet presAssocID="{C9EAA8FE-857B-4A41-A3CB-BAE4BD8AE6C5}" presName="sibTrans" presStyleCnt="0"/>
      <dgm:spPr/>
    </dgm:pt>
    <dgm:pt modelId="{488BD570-3F10-4A94-8765-0AA19D7F4A6E}" type="pres">
      <dgm:prSet presAssocID="{E4D04F15-092A-441F-8E7B-BBCEF8FA7E4F}" presName="composite" presStyleCnt="0">
        <dgm:presLayoutVars>
          <dgm:chMax val="1"/>
          <dgm:chPref val="1"/>
        </dgm:presLayoutVars>
      </dgm:prSet>
      <dgm:spPr/>
    </dgm:pt>
    <dgm:pt modelId="{CF8C3F43-ED4F-48A4-82BB-D4F01C712E19}" type="pres">
      <dgm:prSet presAssocID="{E4D04F15-092A-441F-8E7B-BBCEF8FA7E4F}" presName="Accent" presStyleLbl="trAlignAcc1" presStyleIdx="4" presStyleCnt="5">
        <dgm:presLayoutVars>
          <dgm:chMax val="0"/>
          <dgm:chPref val="0"/>
        </dgm:presLayoutVars>
      </dgm:prSet>
      <dgm:spPr/>
    </dgm:pt>
    <dgm:pt modelId="{E6E316CF-4A50-4CB3-BD14-AFD58C1D0179}" type="pres">
      <dgm:prSet presAssocID="{E4D04F15-092A-441F-8E7B-BBCEF8FA7E4F}" presName="Image" presStyleLbl="alignImgPlace1" presStyleIdx="4" presStyleCnt="5">
        <dgm:presLayoutVars>
          <dgm:chMax val="0"/>
          <dgm:chPref val="0"/>
        </dgm:presLayoutVars>
      </dgm:prSet>
      <dgm:spPr>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dgm:spPr>
    </dgm:pt>
    <dgm:pt modelId="{2E0E1D43-7276-4822-8AAA-D354BB16A73C}" type="pres">
      <dgm:prSet presAssocID="{E4D04F15-092A-441F-8E7B-BBCEF8FA7E4F}" presName="ChildComposite" presStyleCnt="0"/>
      <dgm:spPr/>
    </dgm:pt>
    <dgm:pt modelId="{938A68DB-E85D-4788-A3E6-B24DC014BDD8}" type="pres">
      <dgm:prSet presAssocID="{E4D04F15-092A-441F-8E7B-BBCEF8FA7E4F}" presName="Child" presStyleLbl="node1" presStyleIdx="0" presStyleCnt="0">
        <dgm:presLayoutVars>
          <dgm:chMax val="0"/>
          <dgm:chPref val="0"/>
          <dgm:bulletEnabled val="1"/>
        </dgm:presLayoutVars>
      </dgm:prSet>
      <dgm:spPr/>
    </dgm:pt>
    <dgm:pt modelId="{B8DF62E1-C979-4352-9B4A-0A02B7C0DA47}" type="pres">
      <dgm:prSet presAssocID="{E4D04F15-092A-441F-8E7B-BBCEF8FA7E4F}" presName="Parent" presStyleLbl="revTx" presStyleIdx="4" presStyleCnt="5">
        <dgm:presLayoutVars>
          <dgm:chMax val="1"/>
          <dgm:chPref val="0"/>
          <dgm:bulletEnabled val="1"/>
        </dgm:presLayoutVars>
      </dgm:prSet>
      <dgm:spPr/>
    </dgm:pt>
  </dgm:ptLst>
  <dgm:cxnLst>
    <dgm:cxn modelId="{AC038504-525D-4EB7-82AB-7A4D35306429}" type="presOf" srcId="{E4D04F15-092A-441F-8E7B-BBCEF8FA7E4F}" destId="{B8DF62E1-C979-4352-9B4A-0A02B7C0DA47}" srcOrd="0" destOrd="0" presId="urn:microsoft.com/office/officeart/2008/layout/CaptionedPictures"/>
    <dgm:cxn modelId="{A2A52C11-9ACF-4C84-9E51-CA5EFF7D59E6}" srcId="{DA9C6A38-7F09-44BF-A4D4-B0D040676F74}" destId="{03EB6233-2585-4246-A537-DF8D2C533E6D}" srcOrd="3" destOrd="0" parTransId="{90B4E617-D842-4C0F-AC44-2C14CF1AD0AB}" sibTransId="{C9EAA8FE-857B-4A41-A3CB-BAE4BD8AE6C5}"/>
    <dgm:cxn modelId="{CB39E920-0338-4AEC-A119-26EC485E9AA9}" type="presOf" srcId="{39506085-CF8F-4540-891A-6CC4BE117187}" destId="{F3CECE1E-9EBE-4AC8-8CF4-7BF15D56DAD4}" srcOrd="0" destOrd="0" presId="urn:microsoft.com/office/officeart/2008/layout/CaptionedPictures"/>
    <dgm:cxn modelId="{5EB0082D-D9D1-4DAF-908D-2B346DF46E41}" type="presOf" srcId="{D5F6C5DE-3DB1-4686-9D43-65715FB2FCF5}" destId="{D6A19652-0E47-408E-9401-947070C16726}" srcOrd="0" destOrd="0" presId="urn:microsoft.com/office/officeart/2008/layout/CaptionedPictures"/>
    <dgm:cxn modelId="{B560477D-8CBF-496E-A767-74834A2F0F85}" srcId="{DA9C6A38-7F09-44BF-A4D4-B0D040676F74}" destId="{E4D04F15-092A-441F-8E7B-BBCEF8FA7E4F}" srcOrd="4" destOrd="0" parTransId="{465108E6-FE35-47ED-8151-3C596EB9BEE4}" sibTransId="{DF8B768F-011B-409C-B087-1BD725A9E8E1}"/>
    <dgm:cxn modelId="{A34FD67D-B4B1-4111-A67E-AE377E053D3B}" type="presOf" srcId="{DA9C6A38-7F09-44BF-A4D4-B0D040676F74}" destId="{DF2F9F75-7B2F-4205-B136-97AEE918318B}" srcOrd="0" destOrd="0" presId="urn:microsoft.com/office/officeart/2008/layout/CaptionedPictures"/>
    <dgm:cxn modelId="{2C23CA94-6BBE-4046-9529-D405B249D076}" type="presOf" srcId="{03EB6233-2585-4246-A537-DF8D2C533E6D}" destId="{72ACED2B-0F8F-42EB-B74F-A6B355867975}" srcOrd="0" destOrd="0" presId="urn:microsoft.com/office/officeart/2008/layout/CaptionedPictures"/>
    <dgm:cxn modelId="{606CF89A-156C-4856-90DE-C6B77CF3E2C3}" srcId="{DA9C6A38-7F09-44BF-A4D4-B0D040676F74}" destId="{39506085-CF8F-4540-891A-6CC4BE117187}" srcOrd="1" destOrd="0" parTransId="{D408647C-D15F-43F6-AC5C-62F05889E9D3}" sibTransId="{B593B59C-44A7-4621-BD52-4597184B7AAF}"/>
    <dgm:cxn modelId="{1AE582BE-D5BF-4D35-B0A0-34EFB0EE4EC6}" srcId="{DA9C6A38-7F09-44BF-A4D4-B0D040676F74}" destId="{D5F6C5DE-3DB1-4686-9D43-65715FB2FCF5}" srcOrd="2" destOrd="0" parTransId="{E3A245C3-AF92-411B-AB5A-14585D501FAD}" sibTransId="{8F5B2FE3-0D37-480C-9EDE-C4EB932D5110}"/>
    <dgm:cxn modelId="{6E0811C9-E7BE-464C-998C-A090A4BE2018}" srcId="{DA9C6A38-7F09-44BF-A4D4-B0D040676F74}" destId="{5E827AC1-C682-414A-9CFC-D90C456674A1}" srcOrd="0" destOrd="0" parTransId="{473F1921-B9A5-49AF-9122-B5EE1564D53F}" sibTransId="{AB28D6C9-2186-4D97-8789-DD079140CB21}"/>
    <dgm:cxn modelId="{A6B256E2-42C3-496B-8C08-0B014E4A41CD}" type="presOf" srcId="{5E827AC1-C682-414A-9CFC-D90C456674A1}" destId="{B51B4862-2236-4BE1-BC8B-59B900F20FB2}" srcOrd="0" destOrd="0" presId="urn:microsoft.com/office/officeart/2008/layout/CaptionedPictures"/>
    <dgm:cxn modelId="{598A8270-8DA6-484C-9975-0304B9130463}" type="presParOf" srcId="{DF2F9F75-7B2F-4205-B136-97AEE918318B}" destId="{AADDCACE-5B80-4D2C-9AEB-F805A0D9E6EE}" srcOrd="0" destOrd="0" presId="urn:microsoft.com/office/officeart/2008/layout/CaptionedPictures"/>
    <dgm:cxn modelId="{534C6F78-A464-4774-9CDB-1CD933417E91}" type="presParOf" srcId="{AADDCACE-5B80-4D2C-9AEB-F805A0D9E6EE}" destId="{9D51D6B2-A8F6-46AC-85C2-CD5DCFAFB714}" srcOrd="0" destOrd="0" presId="urn:microsoft.com/office/officeart/2008/layout/CaptionedPictures"/>
    <dgm:cxn modelId="{46C3D5D0-7C8E-4E31-999A-35FB51706BE3}" type="presParOf" srcId="{AADDCACE-5B80-4D2C-9AEB-F805A0D9E6EE}" destId="{A273CFE1-3319-4910-8CED-33D0D509596D}" srcOrd="1" destOrd="0" presId="urn:microsoft.com/office/officeart/2008/layout/CaptionedPictures"/>
    <dgm:cxn modelId="{EF39BC64-A504-4D1D-A689-EEBFB8BAEA23}" type="presParOf" srcId="{AADDCACE-5B80-4D2C-9AEB-F805A0D9E6EE}" destId="{CDC978F6-6C63-44F8-AEF2-4A871350596D}" srcOrd="2" destOrd="0" presId="urn:microsoft.com/office/officeart/2008/layout/CaptionedPictures"/>
    <dgm:cxn modelId="{2C71C487-2473-4AE6-9A77-6DDFC5270C79}" type="presParOf" srcId="{CDC978F6-6C63-44F8-AEF2-4A871350596D}" destId="{0209922E-71AC-4D1A-B507-144F09557116}" srcOrd="0" destOrd="0" presId="urn:microsoft.com/office/officeart/2008/layout/CaptionedPictures"/>
    <dgm:cxn modelId="{F49DFBE3-93E8-4A51-89E9-394909B00D88}" type="presParOf" srcId="{CDC978F6-6C63-44F8-AEF2-4A871350596D}" destId="{B51B4862-2236-4BE1-BC8B-59B900F20FB2}" srcOrd="1" destOrd="0" presId="urn:microsoft.com/office/officeart/2008/layout/CaptionedPictures"/>
    <dgm:cxn modelId="{AEB6435D-9B35-4EC8-9C1A-C47196F1C90A}" type="presParOf" srcId="{DF2F9F75-7B2F-4205-B136-97AEE918318B}" destId="{6DF3146D-C430-4DE4-B97D-54F3E7368D27}" srcOrd="1" destOrd="0" presId="urn:microsoft.com/office/officeart/2008/layout/CaptionedPictures"/>
    <dgm:cxn modelId="{E9BEEE15-4B5E-41B3-A0C6-0CBDE9EC7662}" type="presParOf" srcId="{DF2F9F75-7B2F-4205-B136-97AEE918318B}" destId="{FD2220C9-D338-490B-99D9-4910F7A69576}" srcOrd="2" destOrd="0" presId="urn:microsoft.com/office/officeart/2008/layout/CaptionedPictures"/>
    <dgm:cxn modelId="{B88951EA-7412-4BB1-BD5D-F9F2373AFA62}" type="presParOf" srcId="{FD2220C9-D338-490B-99D9-4910F7A69576}" destId="{684DAA72-4B70-4885-9599-052AA0FE0815}" srcOrd="0" destOrd="0" presId="urn:microsoft.com/office/officeart/2008/layout/CaptionedPictures"/>
    <dgm:cxn modelId="{E262FC9D-FD94-4989-906A-A2EE31966897}" type="presParOf" srcId="{FD2220C9-D338-490B-99D9-4910F7A69576}" destId="{A3CAE22D-95E3-495F-9F40-B09FE7691AEE}" srcOrd="1" destOrd="0" presId="urn:microsoft.com/office/officeart/2008/layout/CaptionedPictures"/>
    <dgm:cxn modelId="{449982BD-23C2-42E6-89B9-3ABD6BE775E4}" type="presParOf" srcId="{FD2220C9-D338-490B-99D9-4910F7A69576}" destId="{E0886F6E-A1CF-4D17-92A9-A7DC97ECFDBE}" srcOrd="2" destOrd="0" presId="urn:microsoft.com/office/officeart/2008/layout/CaptionedPictures"/>
    <dgm:cxn modelId="{67FD4874-2FB9-450B-B93F-AD0315B37E12}" type="presParOf" srcId="{E0886F6E-A1CF-4D17-92A9-A7DC97ECFDBE}" destId="{16BB3EA4-C9C2-4B1D-AEFC-502A072A3985}" srcOrd="0" destOrd="0" presId="urn:microsoft.com/office/officeart/2008/layout/CaptionedPictures"/>
    <dgm:cxn modelId="{8BBF4771-836D-4CDD-B8E7-C71CA367CE75}" type="presParOf" srcId="{E0886F6E-A1CF-4D17-92A9-A7DC97ECFDBE}" destId="{F3CECE1E-9EBE-4AC8-8CF4-7BF15D56DAD4}" srcOrd="1" destOrd="0" presId="urn:microsoft.com/office/officeart/2008/layout/CaptionedPictures"/>
    <dgm:cxn modelId="{6A521526-FD96-4242-97EE-08838057C8EF}" type="presParOf" srcId="{DF2F9F75-7B2F-4205-B136-97AEE918318B}" destId="{B6E2E53F-13D4-4F8F-9D9E-44961D7DC53F}" srcOrd="3" destOrd="0" presId="urn:microsoft.com/office/officeart/2008/layout/CaptionedPictures"/>
    <dgm:cxn modelId="{7ABA460F-4652-4956-8304-A4ABDA4EAD71}" type="presParOf" srcId="{DF2F9F75-7B2F-4205-B136-97AEE918318B}" destId="{B5DAAFA3-A563-48C6-992C-3CC0D5440B36}" srcOrd="4" destOrd="0" presId="urn:microsoft.com/office/officeart/2008/layout/CaptionedPictures"/>
    <dgm:cxn modelId="{6616E89C-A27C-4A7C-AB14-02E6CD0BB6D6}" type="presParOf" srcId="{B5DAAFA3-A563-48C6-992C-3CC0D5440B36}" destId="{4F5685A2-6D70-44CF-9DCE-BD08B992C103}" srcOrd="0" destOrd="0" presId="urn:microsoft.com/office/officeart/2008/layout/CaptionedPictures"/>
    <dgm:cxn modelId="{47642586-7E79-44EB-BCB3-0E7FC98CB53F}" type="presParOf" srcId="{B5DAAFA3-A563-48C6-992C-3CC0D5440B36}" destId="{F6421CAD-FB64-480A-ACDB-298B382BDC27}" srcOrd="1" destOrd="0" presId="urn:microsoft.com/office/officeart/2008/layout/CaptionedPictures"/>
    <dgm:cxn modelId="{AF86F00D-976A-49FB-A146-D5F145E4504C}" type="presParOf" srcId="{B5DAAFA3-A563-48C6-992C-3CC0D5440B36}" destId="{874479DD-627F-4A63-B822-EEFAE4568BA6}" srcOrd="2" destOrd="0" presId="urn:microsoft.com/office/officeart/2008/layout/CaptionedPictures"/>
    <dgm:cxn modelId="{C50C1CBA-E950-44AD-AE62-76A51A43C811}" type="presParOf" srcId="{874479DD-627F-4A63-B822-EEFAE4568BA6}" destId="{6F040CCC-0E38-44A4-B2A3-9C8C0EA90D11}" srcOrd="0" destOrd="0" presId="urn:microsoft.com/office/officeart/2008/layout/CaptionedPictures"/>
    <dgm:cxn modelId="{C0A2BC6E-CEE0-4C09-BC5B-0CFDE27F25CE}" type="presParOf" srcId="{874479DD-627F-4A63-B822-EEFAE4568BA6}" destId="{D6A19652-0E47-408E-9401-947070C16726}" srcOrd="1" destOrd="0" presId="urn:microsoft.com/office/officeart/2008/layout/CaptionedPictures"/>
    <dgm:cxn modelId="{83D14E7E-22F2-40F7-969F-A2B476A72C37}" type="presParOf" srcId="{DF2F9F75-7B2F-4205-B136-97AEE918318B}" destId="{A7FCC8C5-93C3-442E-A446-CC768A378E52}" srcOrd="5" destOrd="0" presId="urn:microsoft.com/office/officeart/2008/layout/CaptionedPictures"/>
    <dgm:cxn modelId="{B6777831-377E-4D5F-8DCA-47BABBE88511}" type="presParOf" srcId="{DF2F9F75-7B2F-4205-B136-97AEE918318B}" destId="{01522491-0ECE-4696-8D2A-51A09959CA45}" srcOrd="6" destOrd="0" presId="urn:microsoft.com/office/officeart/2008/layout/CaptionedPictures"/>
    <dgm:cxn modelId="{D7CE4CEF-9EAB-4DC4-98C1-A2391CF97798}" type="presParOf" srcId="{01522491-0ECE-4696-8D2A-51A09959CA45}" destId="{F9F7339B-0352-477C-AF2D-D2ED65CD22C3}" srcOrd="0" destOrd="0" presId="urn:microsoft.com/office/officeart/2008/layout/CaptionedPictures"/>
    <dgm:cxn modelId="{558CBE00-9A0B-4ED2-B32F-24A7C8272869}" type="presParOf" srcId="{01522491-0ECE-4696-8D2A-51A09959CA45}" destId="{3856F128-487C-461F-8C7D-CDDD3BDDE179}" srcOrd="1" destOrd="0" presId="urn:microsoft.com/office/officeart/2008/layout/CaptionedPictures"/>
    <dgm:cxn modelId="{C70F6385-EBBA-4F68-835D-C1345393FF8E}" type="presParOf" srcId="{01522491-0ECE-4696-8D2A-51A09959CA45}" destId="{6412F92E-8E4B-4DFB-A1A7-343ADE28E6C3}" srcOrd="2" destOrd="0" presId="urn:microsoft.com/office/officeart/2008/layout/CaptionedPictures"/>
    <dgm:cxn modelId="{2103C1E1-71C4-4F60-A32E-57DF3D2EF677}" type="presParOf" srcId="{6412F92E-8E4B-4DFB-A1A7-343ADE28E6C3}" destId="{C4E256A8-29AE-447B-85CA-19B7493BE773}" srcOrd="0" destOrd="0" presId="urn:microsoft.com/office/officeart/2008/layout/CaptionedPictures"/>
    <dgm:cxn modelId="{E1277E93-9CC5-4CF2-A2C4-0230CD2B8B72}" type="presParOf" srcId="{6412F92E-8E4B-4DFB-A1A7-343ADE28E6C3}" destId="{72ACED2B-0F8F-42EB-B74F-A6B355867975}" srcOrd="1" destOrd="0" presId="urn:microsoft.com/office/officeart/2008/layout/CaptionedPictures"/>
    <dgm:cxn modelId="{19299D3F-FB9D-46C2-80B6-1D63AEE9845F}" type="presParOf" srcId="{DF2F9F75-7B2F-4205-B136-97AEE918318B}" destId="{1C344E4A-F921-43ED-8809-32BD463A6C77}" srcOrd="7" destOrd="0" presId="urn:microsoft.com/office/officeart/2008/layout/CaptionedPictures"/>
    <dgm:cxn modelId="{7C700D58-A8A1-4400-A60B-BD42285AB575}" type="presParOf" srcId="{DF2F9F75-7B2F-4205-B136-97AEE918318B}" destId="{488BD570-3F10-4A94-8765-0AA19D7F4A6E}" srcOrd="8" destOrd="0" presId="urn:microsoft.com/office/officeart/2008/layout/CaptionedPictures"/>
    <dgm:cxn modelId="{9A75ABB4-871B-4D73-8F6A-B38D9B5FFBC9}" type="presParOf" srcId="{488BD570-3F10-4A94-8765-0AA19D7F4A6E}" destId="{CF8C3F43-ED4F-48A4-82BB-D4F01C712E19}" srcOrd="0" destOrd="0" presId="urn:microsoft.com/office/officeart/2008/layout/CaptionedPictures"/>
    <dgm:cxn modelId="{B5FD973E-E3C2-45D1-8635-4DDE0CE0540A}" type="presParOf" srcId="{488BD570-3F10-4A94-8765-0AA19D7F4A6E}" destId="{E6E316CF-4A50-4CB3-BD14-AFD58C1D0179}" srcOrd="1" destOrd="0" presId="urn:microsoft.com/office/officeart/2008/layout/CaptionedPictures"/>
    <dgm:cxn modelId="{23CA8DEA-1A43-4C35-9123-C3C813CDE577}" type="presParOf" srcId="{488BD570-3F10-4A94-8765-0AA19D7F4A6E}" destId="{2E0E1D43-7276-4822-8AAA-D354BB16A73C}" srcOrd="2" destOrd="0" presId="urn:microsoft.com/office/officeart/2008/layout/CaptionedPictures"/>
    <dgm:cxn modelId="{8DF3AED7-BFA5-4D92-AF64-F697E1BBE03F}" type="presParOf" srcId="{2E0E1D43-7276-4822-8AAA-D354BB16A73C}" destId="{938A68DB-E85D-4788-A3E6-B24DC014BDD8}" srcOrd="0" destOrd="0" presId="urn:microsoft.com/office/officeart/2008/layout/CaptionedPictures"/>
    <dgm:cxn modelId="{3A6FAB69-01BB-4C7E-8400-FA66CEB878A2}" type="presParOf" srcId="{2E0E1D43-7276-4822-8AAA-D354BB16A73C}" destId="{B8DF62E1-C979-4352-9B4A-0A02B7C0DA47}"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1D6B2-A8F6-46AC-85C2-CD5DCFAFB714}">
      <dsp:nvSpPr>
        <dsp:cNvPr id="0" name=""/>
        <dsp:cNvSpPr/>
      </dsp:nvSpPr>
      <dsp:spPr>
        <a:xfrm>
          <a:off x="624032" y="83705"/>
          <a:ext cx="1888829" cy="2222152"/>
        </a:xfrm>
        <a:prstGeom prst="rect">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273CFE1-3319-4910-8CED-33D0D509596D}">
      <dsp:nvSpPr>
        <dsp:cNvPr id="0" name=""/>
        <dsp:cNvSpPr/>
      </dsp:nvSpPr>
      <dsp:spPr>
        <a:xfrm>
          <a:off x="718474" y="172591"/>
          <a:ext cx="1699946" cy="1444399"/>
        </a:xfrm>
        <a:prstGeom prst="rect">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l="-5000" r="-5000"/>
          </a:stretch>
        </a:blipFill>
        <a:ln>
          <a:noFill/>
        </a:ln>
        <a:effectLst/>
      </dsp:spPr>
      <dsp:style>
        <a:lnRef idx="0">
          <a:scrgbClr r="0" g="0" b="0"/>
        </a:lnRef>
        <a:fillRef idx="1">
          <a:scrgbClr r="0" g="0" b="0"/>
        </a:fillRef>
        <a:effectRef idx="2">
          <a:scrgbClr r="0" g="0" b="0"/>
        </a:effectRef>
        <a:fontRef idx="minor"/>
      </dsp:style>
    </dsp:sp>
    <dsp:sp modelId="{B51B4862-2236-4BE1-BC8B-59B900F20FB2}">
      <dsp:nvSpPr>
        <dsp:cNvPr id="0" name=""/>
        <dsp:cNvSpPr/>
      </dsp:nvSpPr>
      <dsp:spPr>
        <a:xfrm>
          <a:off x="718474" y="1616991"/>
          <a:ext cx="1699946" cy="599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The Faster the Better</a:t>
          </a:r>
        </a:p>
      </dsp:txBody>
      <dsp:txXfrm>
        <a:off x="718474" y="1616991"/>
        <a:ext cx="1699946" cy="599981"/>
      </dsp:txXfrm>
    </dsp:sp>
    <dsp:sp modelId="{684DAA72-4B70-4885-9599-052AA0FE0815}">
      <dsp:nvSpPr>
        <dsp:cNvPr id="0" name=""/>
        <dsp:cNvSpPr/>
      </dsp:nvSpPr>
      <dsp:spPr>
        <a:xfrm>
          <a:off x="2865585" y="83705"/>
          <a:ext cx="1888829" cy="2222152"/>
        </a:xfrm>
        <a:prstGeom prst="rect">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3CAE22D-95E3-495F-9F40-B09FE7691AEE}">
      <dsp:nvSpPr>
        <dsp:cNvPr id="0" name=""/>
        <dsp:cNvSpPr/>
      </dsp:nvSpPr>
      <dsp:spPr>
        <a:xfrm>
          <a:off x="2960026" y="172591"/>
          <a:ext cx="1699946" cy="1444399"/>
        </a:xfrm>
        <a:prstGeom prst="rect">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F3CECE1E-9EBE-4AC8-8CF4-7BF15D56DAD4}">
      <dsp:nvSpPr>
        <dsp:cNvPr id="0" name=""/>
        <dsp:cNvSpPr/>
      </dsp:nvSpPr>
      <dsp:spPr>
        <a:xfrm>
          <a:off x="2960026" y="1616991"/>
          <a:ext cx="1699946" cy="599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Raise Prices</a:t>
          </a:r>
        </a:p>
      </dsp:txBody>
      <dsp:txXfrm>
        <a:off x="2960026" y="1616991"/>
        <a:ext cx="1699946" cy="599981"/>
      </dsp:txXfrm>
    </dsp:sp>
    <dsp:sp modelId="{4F5685A2-6D70-44CF-9DCE-BD08B992C103}">
      <dsp:nvSpPr>
        <dsp:cNvPr id="0" name=""/>
        <dsp:cNvSpPr/>
      </dsp:nvSpPr>
      <dsp:spPr>
        <a:xfrm>
          <a:off x="5107137" y="83705"/>
          <a:ext cx="1888829" cy="2222152"/>
        </a:xfrm>
        <a:prstGeom prst="rect">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421CAD-FB64-480A-ACDB-298B382BDC27}">
      <dsp:nvSpPr>
        <dsp:cNvPr id="0" name=""/>
        <dsp:cNvSpPr/>
      </dsp:nvSpPr>
      <dsp:spPr>
        <a:xfrm>
          <a:off x="5201579" y="172591"/>
          <a:ext cx="1699946" cy="1444399"/>
        </a:xfrm>
        <a:prstGeom prst="rect">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D6A19652-0E47-408E-9401-947070C16726}">
      <dsp:nvSpPr>
        <dsp:cNvPr id="0" name=""/>
        <dsp:cNvSpPr/>
      </dsp:nvSpPr>
      <dsp:spPr>
        <a:xfrm>
          <a:off x="5201579" y="1616991"/>
          <a:ext cx="1699946" cy="599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Branding</a:t>
          </a:r>
        </a:p>
      </dsp:txBody>
      <dsp:txXfrm>
        <a:off x="5201579" y="1616991"/>
        <a:ext cx="1699946" cy="599981"/>
      </dsp:txXfrm>
    </dsp:sp>
    <dsp:sp modelId="{F9F7339B-0352-477C-AF2D-D2ED65CD22C3}">
      <dsp:nvSpPr>
        <dsp:cNvPr id="0" name=""/>
        <dsp:cNvSpPr/>
      </dsp:nvSpPr>
      <dsp:spPr>
        <a:xfrm>
          <a:off x="1744808" y="2494741"/>
          <a:ext cx="1888829" cy="2222152"/>
        </a:xfrm>
        <a:prstGeom prst="rect">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856F128-487C-461F-8C7D-CDDD3BDDE179}">
      <dsp:nvSpPr>
        <dsp:cNvPr id="0" name=""/>
        <dsp:cNvSpPr/>
      </dsp:nvSpPr>
      <dsp:spPr>
        <a:xfrm>
          <a:off x="1839250" y="2583627"/>
          <a:ext cx="1699946" cy="1444399"/>
        </a:xfrm>
        <a:prstGeom prst="rect">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72ACED2B-0F8F-42EB-B74F-A6B355867975}">
      <dsp:nvSpPr>
        <dsp:cNvPr id="0" name=""/>
        <dsp:cNvSpPr/>
      </dsp:nvSpPr>
      <dsp:spPr>
        <a:xfrm>
          <a:off x="1839250" y="4028026"/>
          <a:ext cx="1699946" cy="599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Increase Convenience</a:t>
          </a:r>
        </a:p>
      </dsp:txBody>
      <dsp:txXfrm>
        <a:off x="1839250" y="4028026"/>
        <a:ext cx="1699946" cy="599981"/>
      </dsp:txXfrm>
    </dsp:sp>
    <dsp:sp modelId="{CF8C3F43-ED4F-48A4-82BB-D4F01C712E19}">
      <dsp:nvSpPr>
        <dsp:cNvPr id="0" name=""/>
        <dsp:cNvSpPr/>
      </dsp:nvSpPr>
      <dsp:spPr>
        <a:xfrm>
          <a:off x="3986361" y="2494741"/>
          <a:ext cx="1888829" cy="2222152"/>
        </a:xfrm>
        <a:prstGeom prst="rect">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6E316CF-4A50-4CB3-BD14-AFD58C1D0179}">
      <dsp:nvSpPr>
        <dsp:cNvPr id="0" name=""/>
        <dsp:cNvSpPr/>
      </dsp:nvSpPr>
      <dsp:spPr>
        <a:xfrm>
          <a:off x="4080802" y="2583627"/>
          <a:ext cx="1699946" cy="1444399"/>
        </a:xfrm>
        <a:prstGeom prst="rect">
          <a:avLst/>
        </a:prstGeom>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B8DF62E1-C979-4352-9B4A-0A02B7C0DA47}">
      <dsp:nvSpPr>
        <dsp:cNvPr id="0" name=""/>
        <dsp:cNvSpPr/>
      </dsp:nvSpPr>
      <dsp:spPr>
        <a:xfrm>
          <a:off x="4080802" y="4028026"/>
          <a:ext cx="1699946" cy="599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Reduce Costs</a:t>
          </a:r>
        </a:p>
      </dsp:txBody>
      <dsp:txXfrm>
        <a:off x="4080802" y="4028026"/>
        <a:ext cx="1699946" cy="599981"/>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0F3477-4F92-4EE8-879B-2A7116156C6D}"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115075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F3477-4F92-4EE8-879B-2A7116156C6D}"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865094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F3477-4F92-4EE8-879B-2A7116156C6D}"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191202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F3477-4F92-4EE8-879B-2A7116156C6D}"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352891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F3477-4F92-4EE8-879B-2A7116156C6D}"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399032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F3477-4F92-4EE8-879B-2A7116156C6D}" type="datetimeFigureOut">
              <a:rPr lang="en-GB" smtClean="0"/>
              <a:t>10/03/2022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191675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F3477-4F92-4EE8-879B-2A7116156C6D}" type="datetimeFigureOut">
              <a:rPr lang="en-GB" smtClean="0"/>
              <a:t>10/03/2022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297600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0F3477-4F92-4EE8-879B-2A7116156C6D}" type="datetimeFigureOut">
              <a:rPr lang="en-GB" smtClean="0"/>
              <a:t>10/03/2022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272631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F3477-4F92-4EE8-879B-2A7116156C6D}" type="datetimeFigureOut">
              <a:rPr lang="en-GB" smtClean="0"/>
              <a:t>10/03/2022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123702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F3477-4F92-4EE8-879B-2A7116156C6D}" type="datetimeFigureOut">
              <a:rPr lang="en-GB" smtClean="0"/>
              <a:t>10/03/2022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163381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F3477-4F92-4EE8-879B-2A7116156C6D}" type="datetimeFigureOut">
              <a:rPr lang="en-GB" smtClean="0"/>
              <a:t>10/03/2022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F6FC35-CB73-48C7-A550-CD1F9E73DE23}" type="slidenum">
              <a:rPr lang="en-GB" smtClean="0"/>
              <a:t>‹#›</a:t>
            </a:fld>
            <a:endParaRPr lang="en-GB"/>
          </a:p>
        </p:txBody>
      </p:sp>
    </p:spTree>
    <p:extLst>
      <p:ext uri="{BB962C8B-B14F-4D97-AF65-F5344CB8AC3E}">
        <p14:creationId xmlns:p14="http://schemas.microsoft.com/office/powerpoint/2010/main" val="175347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F3477-4F92-4EE8-879B-2A7116156C6D}" type="datetimeFigureOut">
              <a:rPr lang="en-GB" smtClean="0"/>
              <a:t>10/03/2022</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6FC35-CB73-48C7-A550-CD1F9E73DE23}" type="slidenum">
              <a:rPr lang="en-GB" smtClean="0"/>
              <a:t>‹#›</a:t>
            </a:fld>
            <a:endParaRPr lang="en-GB"/>
          </a:p>
        </p:txBody>
      </p:sp>
    </p:spTree>
    <p:extLst>
      <p:ext uri="{BB962C8B-B14F-4D97-AF65-F5344CB8AC3E}">
        <p14:creationId xmlns:p14="http://schemas.microsoft.com/office/powerpoint/2010/main" val="4213984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slide" Target="slide2.xml"/><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slide" Target="slide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slide" Target="slide12.xml"/><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slide" Target="slide2.xml"/><Relationship Id="rId4" Type="http://schemas.openxmlformats.org/officeDocument/2006/relationships/diagramQuickStyle" Target="../diagrams/quickStyle1.xml"/><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575" y="4581128"/>
            <a:ext cx="7787208" cy="983138"/>
          </a:xfrm>
        </p:spPr>
        <p:txBody>
          <a:bodyPr/>
          <a:lstStyle/>
          <a:p>
            <a:r>
              <a:rPr lang="en-GB"/>
              <a:t>Added Value</a:t>
            </a:r>
          </a:p>
        </p:txBody>
      </p:sp>
      <p:sp>
        <p:nvSpPr>
          <p:cNvPr id="3" name="Subtitle 2"/>
          <p:cNvSpPr>
            <a:spLocks noGrp="1"/>
          </p:cNvSpPr>
          <p:nvPr>
            <p:ph type="subTitle" idx="1"/>
          </p:nvPr>
        </p:nvSpPr>
        <p:spPr>
          <a:xfrm>
            <a:off x="144055" y="5661248"/>
            <a:ext cx="6461760" cy="1066800"/>
          </a:xfrm>
        </p:spPr>
        <p:txBody>
          <a:bodyPr>
            <a:normAutofit fontScale="92500" lnSpcReduction="20000"/>
          </a:bodyPr>
          <a:lstStyle/>
          <a:p>
            <a:r>
              <a:rPr lang="en-GB"/>
              <a:t>WJEC/</a:t>
            </a:r>
            <a:r>
              <a:rPr lang="en-GB" err="1"/>
              <a:t>Eduqas</a:t>
            </a:r>
            <a:r>
              <a:rPr lang="en-GB"/>
              <a:t> Business A Level </a:t>
            </a:r>
          </a:p>
          <a:p>
            <a:r>
              <a:rPr lang="en-GB"/>
              <a:t>Component One:</a:t>
            </a:r>
          </a:p>
          <a:p>
            <a:r>
              <a:rPr lang="en-GB"/>
              <a:t>Business Functions</a:t>
            </a:r>
          </a:p>
        </p:txBody>
      </p:sp>
      <p:sp>
        <p:nvSpPr>
          <p:cNvPr id="4" name="AutoShape 6" descr="Image result for market segmentation"/>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2" descr="Image result for what is a market"/>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2" descr="Image result for pric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81312" y="5218787"/>
            <a:ext cx="2588790" cy="1563757"/>
          </a:xfrm>
          <a:prstGeom prst="rect">
            <a:avLst/>
          </a:prstGeom>
        </p:spPr>
      </p:pic>
      <p:sp>
        <p:nvSpPr>
          <p:cNvPr id="8" name="AutoShape 2" descr="Image result for research and development"/>
          <p:cNvSpPr>
            <a:spLocks noChangeAspect="1" noChangeArrowheads="1"/>
          </p:cNvSpPr>
          <p:nvPr/>
        </p:nvSpPr>
        <p:spPr bwMode="auto">
          <a:xfrm>
            <a:off x="304800"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92257" y="836712"/>
            <a:ext cx="4915036" cy="2764708"/>
          </a:xfrm>
          <a:prstGeom prst="rect">
            <a:avLst/>
          </a:prstGeom>
          <a:ln>
            <a:noFill/>
          </a:ln>
          <a:effectLst>
            <a:softEdge rad="112500"/>
          </a:effectLst>
        </p:spPr>
      </p:pic>
      <p:grpSp>
        <p:nvGrpSpPr>
          <p:cNvPr id="10" name="Group 9"/>
          <p:cNvGrpSpPr/>
          <p:nvPr/>
        </p:nvGrpSpPr>
        <p:grpSpPr>
          <a:xfrm>
            <a:off x="7265703" y="-5508982"/>
            <a:ext cx="1775732" cy="6525344"/>
            <a:chOff x="7368268" y="0"/>
            <a:chExt cx="1775732" cy="6525344"/>
          </a:xfrm>
        </p:grpSpPr>
        <p:sp>
          <p:nvSpPr>
            <p:cNvPr id="12"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5" name="Rounded Rectangle 14">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6" name="Rounded Rectangle 15">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7" name="Rounded Rectangle 16">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8" name="Rounded Rectangle 17">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9" name="Rounded Rectangle 18">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20" name="Rounded Rectangle 19">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1" name="Rounded Rectangle 20">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2" name="Rounded Rectangle 21">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3" name="Rounded Rectangle 22">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4" name="Rounded Rectangle 23">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5" name="Rounded Rectangle 24">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6" name="Rounded Rectangle 25">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7" name="Rounded Rectangle 26">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8" name="Rounded Rectangle 27">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9" name="Rounded Rectangle 28">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30" name="Rounded Rectangle 29">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1" name="Rounded Rectangle 30">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2" name="Rounded Rectangle 31">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3" name="Rounded Rectangle 32">
              <a:hlinkClick r:id="rId5"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4" name="Rounded Rectangle 33">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5" name="Rounded Rectangle 34">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6" name="Rounded Rectangle 35">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7" name="Rounded Rectangle 36">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8" name="Rounded Rectangle 37">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9" name="Rounded Rectangle 38">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40" name="Rounded Rectangle 39">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1" name="Rounded Rectangle 40">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2" name="Rounded Rectangle 41">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28070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10"/>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10"/>
                                        </p:tgtEl>
                                        <p:attrNameLst>
                                          <p:attrName>ppt_x</p:attrName>
                                          <p:attrName>ppt_y</p:attrName>
                                        </p:attrNameLst>
                                      </p:cBhvr>
                                      <p:rCtr x="0" y="-40949"/>
                                    </p:animMotion>
                                  </p:childTnLst>
                                </p:cTn>
                              </p:par>
                            </p:childTnLst>
                          </p:cTn>
                        </p:par>
                      </p:childTnLst>
                    </p:cTn>
                  </p:par>
                </p:childTnLst>
              </p:cTn>
              <p:nextCondLst>
                <p:cond evt="onClick" delay="0">
                  <p:tgtEl>
                    <p:spTgt spid="10"/>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en-GB"/>
              <a:t>Reduce Costs</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3" name="Content Placeholder 2"/>
          <p:cNvSpPr>
            <a:spLocks noGrp="1"/>
          </p:cNvSpPr>
          <p:nvPr>
            <p:ph idx="1"/>
          </p:nvPr>
        </p:nvSpPr>
        <p:spPr>
          <a:xfrm>
            <a:off x="457200" y="1268760"/>
            <a:ext cx="7620000" cy="4800600"/>
          </a:xfrm>
        </p:spPr>
        <p:txBody>
          <a:bodyPr>
            <a:normAutofit lnSpcReduction="10000"/>
          </a:bodyPr>
          <a:lstStyle/>
          <a:p>
            <a:r>
              <a:rPr lang="en-GB"/>
              <a:t>A business might try to add value by </a:t>
            </a:r>
            <a:r>
              <a:rPr lang="en-GB" b="1">
                <a:solidFill>
                  <a:srgbClr val="FF0000"/>
                </a:solidFill>
              </a:rPr>
              <a:t>reducing the price paid for their inputs</a:t>
            </a:r>
            <a:r>
              <a:rPr lang="en-GB"/>
              <a:t> (raw materials).</a:t>
            </a:r>
          </a:p>
          <a:p>
            <a:endParaRPr lang="en-GB"/>
          </a:p>
          <a:p>
            <a:r>
              <a:rPr lang="en-GB"/>
              <a:t>Such as strategy must take into account the </a:t>
            </a:r>
            <a:r>
              <a:rPr lang="en-GB" b="1">
                <a:solidFill>
                  <a:srgbClr val="FF0000"/>
                </a:solidFill>
              </a:rPr>
              <a:t>overall objectives of the business </a:t>
            </a:r>
            <a:r>
              <a:rPr lang="en-GB"/>
              <a:t>e.g. a business known for their quality is likely to face criticism and lost sales if they change to cheaper materials.</a:t>
            </a:r>
          </a:p>
          <a:p>
            <a:endParaRPr lang="en-GB"/>
          </a:p>
          <a:p>
            <a:r>
              <a:rPr lang="en-GB"/>
              <a:t>Changing suppliers is also a </a:t>
            </a:r>
            <a:r>
              <a:rPr lang="en-GB" b="1">
                <a:solidFill>
                  <a:srgbClr val="FF0000"/>
                </a:solidFill>
              </a:rPr>
              <a:t>high risk strategy </a:t>
            </a:r>
            <a:r>
              <a:rPr lang="en-GB"/>
              <a:t>as it takes time to establish a new relationship with a supplier who understands the specific needs of your business.</a:t>
            </a:r>
          </a:p>
        </p:txBody>
      </p:sp>
      <p:grpSp>
        <p:nvGrpSpPr>
          <p:cNvPr id="6" name="Group 5"/>
          <p:cNvGrpSpPr/>
          <p:nvPr/>
        </p:nvGrpSpPr>
        <p:grpSpPr>
          <a:xfrm>
            <a:off x="7265703" y="-5508982"/>
            <a:ext cx="1775732" cy="6525344"/>
            <a:chOff x="7368268" y="0"/>
            <a:chExt cx="1775732" cy="6525344"/>
          </a:xfrm>
        </p:grpSpPr>
        <p:sp>
          <p:nvSpPr>
            <p:cNvPr id="7"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9" name="Rounded Rectangle 8">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0" name="Rounded Rectangle 9">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1" name="Rounded Rectangle 10">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2" name="Rounded Rectangle 11">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3" name="Rounded Rectangle 12">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4" name="Rounded Rectangle 13">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5" name="Rounded Rectangle 14">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6" name="Rounded Rectangle 15">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7" name="Rounded Rectangle 16">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8" name="Rounded Rectangle 17">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19" name="Rounded Rectangle 18">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0" name="Rounded Rectangle 19">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1" name="Rounded Rectangle 20">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2" name="Rounded Rectangle 21">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3" name="Rounded Rectangle 22">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4" name="Rounded Rectangle 23">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5" name="Rounded Rectangle 24">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6" name="Rounded Rectangle 25">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7" name="Rounded Rectangle 26">
              <a:hlinkClick r:id="rId4"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8" name="Rounded Rectangle 27">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29" name="Rounded Rectangle 28">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0" name="Rounded Rectangle 29">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1" name="Rounded Rectangle 30">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2" name="Rounded Rectangle 31">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3" name="Rounded Rectangle 32">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4" name="Rounded Rectangle 33">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5" name="Rounded Rectangle 34">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6" name="Rounded Rectangle 35">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23131604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247"/>
            <a:ext cx="7620000" cy="844959"/>
          </a:xfrm>
        </p:spPr>
        <p:txBody>
          <a:bodyPr/>
          <a:lstStyle/>
          <a:p>
            <a:r>
              <a:rPr lang="en-GB"/>
              <a:t>Branding</a:t>
            </a:r>
          </a:p>
        </p:txBody>
      </p:sp>
      <p:sp>
        <p:nvSpPr>
          <p:cNvPr id="3" name="Content Placeholder 2"/>
          <p:cNvSpPr>
            <a:spLocks noGrp="1"/>
          </p:cNvSpPr>
          <p:nvPr>
            <p:ph idx="1"/>
          </p:nvPr>
        </p:nvSpPr>
        <p:spPr>
          <a:xfrm>
            <a:off x="0" y="1004664"/>
            <a:ext cx="4320480" cy="4800600"/>
          </a:xfrm>
        </p:spPr>
        <p:txBody>
          <a:bodyPr>
            <a:normAutofit/>
          </a:bodyPr>
          <a:lstStyle/>
          <a:p>
            <a:r>
              <a:rPr lang="en-GB" sz="2000">
                <a:latin typeface="Arial" panose="020B0604020202020204" pitchFamily="34" charset="0"/>
                <a:cs typeface="Arial" panose="020B0604020202020204" pitchFamily="34" charset="0"/>
              </a:rPr>
              <a:t>Branding provides a business with a means of </a:t>
            </a:r>
            <a:r>
              <a:rPr lang="en-GB" sz="2000" b="1">
                <a:solidFill>
                  <a:srgbClr val="FF0000"/>
                </a:solidFill>
                <a:latin typeface="Arial" panose="020B0604020202020204" pitchFamily="34" charset="0"/>
                <a:cs typeface="Arial" panose="020B0604020202020204" pitchFamily="34" charset="0"/>
              </a:rPr>
              <a:t>differentiating</a:t>
            </a:r>
            <a:r>
              <a:rPr lang="en-GB" sz="2000">
                <a:latin typeface="Arial" panose="020B0604020202020204" pitchFamily="34" charset="0"/>
                <a:cs typeface="Arial" panose="020B0604020202020204" pitchFamily="34" charset="0"/>
              </a:rPr>
              <a:t> their good or service.</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Premium brands are able to sell their goods for a significantly higher price. </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Production costs of luxury perfumes are not very much higher than lower cost alternatives but the added value is a lot more.</a:t>
            </a: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90722" y="1025931"/>
            <a:ext cx="3653686" cy="3779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ounded Rectangle 6"/>
          <p:cNvSpPr/>
          <p:nvPr/>
        </p:nvSpPr>
        <p:spPr>
          <a:xfrm>
            <a:off x="323528" y="5373216"/>
            <a:ext cx="6094037" cy="1292438"/>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a:latin typeface="Arial" panose="020B0604020202020204" pitchFamily="34" charset="0"/>
                <a:cs typeface="Arial" panose="020B0604020202020204" pitchFamily="34" charset="0"/>
              </a:rPr>
              <a:t>Right out of the perfume factory, the scent in its packaging costs €4; the perfume itself = €0.75.  With a selling price of €50 the </a:t>
            </a:r>
            <a:r>
              <a:rPr lang="en-GB" sz="1400" b="1" u="sng">
                <a:latin typeface="Arial" panose="020B0604020202020204" pitchFamily="34" charset="0"/>
                <a:cs typeface="Arial" panose="020B0604020202020204" pitchFamily="34" charset="0"/>
              </a:rPr>
              <a:t>added value is €46</a:t>
            </a:r>
            <a:r>
              <a:rPr lang="en-GB" sz="1400" b="1">
                <a:latin typeface="Arial" panose="020B0604020202020204" pitchFamily="34" charset="0"/>
                <a:cs typeface="Arial" panose="020B0604020202020204" pitchFamily="34" charset="0"/>
              </a:rPr>
              <a:t> per 100ml bottle.  Profit is much lower at less than €15 a bottle after accounting for promotion and distribution.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pSp>
        <p:nvGrpSpPr>
          <p:cNvPr id="9" name="Group 8"/>
          <p:cNvGrpSpPr/>
          <p:nvPr/>
        </p:nvGrpSpPr>
        <p:grpSpPr>
          <a:xfrm>
            <a:off x="7265703" y="-5508982"/>
            <a:ext cx="1775732" cy="6525344"/>
            <a:chOff x="7368268" y="0"/>
            <a:chExt cx="1775732" cy="6525344"/>
          </a:xfrm>
        </p:grpSpPr>
        <p:sp>
          <p:nvSpPr>
            <p:cNvPr id="10"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2" name="Rounded Rectangle 11">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3" name="Rounded Rectangle 12">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4" name="Rounded Rectangle 13">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5" name="Rounded Rectangle 14">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6" name="Rounded Rectangle 15">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7" name="Rounded Rectangle 16">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8" name="Rounded Rectangle 17">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9" name="Rounded Rectangle 18">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0" name="Rounded Rectangle 19">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1" name="Rounded Rectangle 20">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2" name="Rounded Rectangle 21">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3" name="Rounded Rectangle 22">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4" name="Rounded Rectangle 23">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5" name="Rounded Rectangle 24">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6" name="Rounded Rectangle 25">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7" name="Rounded Rectangle 26">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8" name="Rounded Rectangle 27">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9" name="Rounded Rectangle 28">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0" name="Rounded Rectangle 29">
              <a:hlinkClick r:id="rId5"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1" name="Rounded Rectangle 30">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2" name="Rounded Rectangle 31">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3" name="Rounded Rectangle 32">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4" name="Rounded Rectangle 33">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5" name="Rounded Rectangle 34">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6" name="Rounded Rectangle 35">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7" name="Rounded Rectangle 36">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8" name="Rounded Rectangle 37">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9" name="Rounded Rectangle 38">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37219550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9"/>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9"/>
                                        </p:tgtEl>
                                        <p:attrNameLst>
                                          <p:attrName>ppt_x</p:attrName>
                                          <p:attrName>ppt_y</p:attrName>
                                        </p:attrNameLst>
                                      </p:cBhvr>
                                      <p:rCtr x="0" y="-40949"/>
                                    </p:animMotion>
                                  </p:childTnLst>
                                </p:cTn>
                              </p:par>
                            </p:childTnLst>
                          </p:cTn>
                        </p:par>
                      </p:childTnLst>
                    </p:cTn>
                  </p:par>
                </p:childTnLst>
              </p:cTn>
              <p:nextCondLst>
                <p:cond evt="onClick" delay="0">
                  <p:tgtEl>
                    <p:spTgt spid="9"/>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en-GB"/>
              <a:t>Convenience</a:t>
            </a:r>
          </a:p>
        </p:txBody>
      </p:sp>
      <p:sp>
        <p:nvSpPr>
          <p:cNvPr id="3" name="Content Placeholder 2"/>
          <p:cNvSpPr>
            <a:spLocks noGrp="1"/>
          </p:cNvSpPr>
          <p:nvPr>
            <p:ph idx="1"/>
          </p:nvPr>
        </p:nvSpPr>
        <p:spPr>
          <a:xfrm>
            <a:off x="122107" y="1389800"/>
            <a:ext cx="4864995" cy="2222197"/>
          </a:xfrm>
        </p:spPr>
        <p:txBody>
          <a:bodyPr>
            <a:noAutofit/>
          </a:bodyPr>
          <a:lstStyle/>
          <a:p>
            <a:r>
              <a:rPr lang="en-GB" sz="2000">
                <a:latin typeface="Arial" panose="020B0604020202020204" pitchFamily="34" charset="0"/>
                <a:cs typeface="Arial" panose="020B0604020202020204" pitchFamily="34" charset="0"/>
              </a:rPr>
              <a:t>Increasing customer convenience can also help to add value with a good example being the fast food industry.</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Fast food chains have </a:t>
            </a:r>
            <a:r>
              <a:rPr lang="en-GB" sz="2000" b="1">
                <a:solidFill>
                  <a:srgbClr val="FF0000"/>
                </a:solidFill>
                <a:latin typeface="Arial" panose="020B0604020202020204" pitchFamily="34" charset="0"/>
                <a:cs typeface="Arial" panose="020B0604020202020204" pitchFamily="34" charset="0"/>
              </a:rPr>
              <a:t>numerous branches </a:t>
            </a:r>
            <a:r>
              <a:rPr lang="en-GB" sz="2000">
                <a:latin typeface="Arial" panose="020B0604020202020204" pitchFamily="34" charset="0"/>
                <a:cs typeface="Arial" panose="020B0604020202020204" pitchFamily="34" charset="0"/>
              </a:rPr>
              <a:t>across towns, saving customers the inconvenience of driving about to find a store.</a:t>
            </a:r>
          </a:p>
          <a:p>
            <a:endParaRPr lang="en-GB" sz="20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28286" y="1628800"/>
            <a:ext cx="2762250" cy="1657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le 7"/>
          <p:cNvSpPr/>
          <p:nvPr/>
        </p:nvSpPr>
        <p:spPr>
          <a:xfrm>
            <a:off x="2279727" y="5022067"/>
            <a:ext cx="4248472" cy="100811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Home delivery services are an extension of convenience strategies and add value as higher prices are able to be charged.</a:t>
            </a:r>
          </a:p>
        </p:txBody>
      </p:sp>
      <p:sp>
        <p:nvSpPr>
          <p:cNvPr id="9" name="AutoShape 4" descr="Image result for tesco express"/>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2659" y="4605036"/>
            <a:ext cx="1935057" cy="1425143"/>
          </a:xfrm>
          <a:prstGeom prst="rect">
            <a:avLst/>
          </a:prstGeom>
        </p:spPr>
      </p:pic>
      <p:sp>
        <p:nvSpPr>
          <p:cNvPr id="14" name="TextBox 13"/>
          <p:cNvSpPr txBox="1"/>
          <p:nvPr/>
        </p:nvSpPr>
        <p:spPr>
          <a:xfrm>
            <a:off x="5137370" y="3387357"/>
            <a:ext cx="2781658" cy="584775"/>
          </a:xfrm>
          <a:prstGeom prst="rect">
            <a:avLst/>
          </a:prstGeom>
          <a:noFill/>
        </p:spPr>
        <p:txBody>
          <a:bodyPr wrap="square" rtlCol="0">
            <a:spAutoFit/>
          </a:bodyPr>
          <a:lstStyle/>
          <a:p>
            <a:r>
              <a:rPr lang="en-GB" sz="1600" b="1"/>
              <a:t>Supermarkets are also becoming more convenient. </a:t>
            </a:r>
          </a:p>
        </p:txBody>
      </p:sp>
      <p:grpSp>
        <p:nvGrpSpPr>
          <p:cNvPr id="10" name="Group 9"/>
          <p:cNvGrpSpPr/>
          <p:nvPr/>
        </p:nvGrpSpPr>
        <p:grpSpPr>
          <a:xfrm>
            <a:off x="7265703" y="-5508982"/>
            <a:ext cx="1775732" cy="6525344"/>
            <a:chOff x="7368268" y="0"/>
            <a:chExt cx="1775732" cy="6525344"/>
          </a:xfrm>
        </p:grpSpPr>
        <p:sp>
          <p:nvSpPr>
            <p:cNvPr id="11"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hlinkClick r:id="rId5"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5" name="Rounded Rectangle 14">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6" name="Rounded Rectangle 15">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7" name="Rounded Rectangle 16">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8" name="Rounded Rectangle 17">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9" name="Rounded Rectangle 18">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20" name="Rounded Rectangle 19">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1" name="Rounded Rectangle 20">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2" name="Rounded Rectangle 21">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3" name="Rounded Rectangle 22">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4" name="Rounded Rectangle 23">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5" name="Rounded Rectangle 24">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6" name="Rounded Rectangle 25">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7" name="Rounded Rectangle 26">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8" name="Rounded Rectangle 27">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9" name="Rounded Rectangle 28">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30" name="Rounded Rectangle 29">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1" name="Rounded Rectangle 30">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2" name="Rounded Rectangle 31">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3" name="Rounded Rectangle 32">
              <a:hlinkClick r:id="rId6"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4" name="Rounded Rectangle 33">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5" name="Rounded Rectangle 34">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6" name="Rounded Rectangle 35">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7" name="Rounded Rectangle 36">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8" name="Rounded Rectangle 37">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9" name="Rounded Rectangle 38">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40" name="Rounded Rectangle 39">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1" name="Rounded Rectangle 40">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2" name="Rounded Rectangle 41">
              <a:hlinkClick r:id="rId7"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37990550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10"/>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10"/>
                                        </p:tgtEl>
                                        <p:attrNameLst>
                                          <p:attrName>ppt_x</p:attrName>
                                          <p:attrName>ppt_y</p:attrName>
                                        </p:attrNameLst>
                                      </p:cBhvr>
                                      <p:rCtr x="0" y="-40949"/>
                                    </p:animMotion>
                                  </p:childTnLst>
                                </p:cTn>
                              </p:par>
                            </p:childTnLst>
                          </p:cTn>
                        </p:par>
                      </p:childTnLst>
                    </p:cTn>
                  </p:par>
                </p:childTnLst>
              </p:cTn>
              <p:nextCondLst>
                <p:cond evt="onClick" delay="0">
                  <p:tgtEl>
                    <p:spTgt spid="10"/>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2107"/>
          </a:xfrm>
        </p:spPr>
        <p:txBody>
          <a:bodyPr/>
          <a:lstStyle/>
          <a:p>
            <a:r>
              <a:rPr lang="en-GB"/>
              <a:t>Final Evaluation</a:t>
            </a:r>
          </a:p>
        </p:txBody>
      </p:sp>
      <p:sp>
        <p:nvSpPr>
          <p:cNvPr id="3" name="Content Placeholder 2"/>
          <p:cNvSpPr>
            <a:spLocks noGrp="1"/>
          </p:cNvSpPr>
          <p:nvPr>
            <p:ph idx="1"/>
          </p:nvPr>
        </p:nvSpPr>
        <p:spPr>
          <a:xfrm>
            <a:off x="179512" y="1124744"/>
            <a:ext cx="7897688" cy="4800600"/>
          </a:xfrm>
        </p:spPr>
        <p:txBody>
          <a:bodyPr>
            <a:normAutofit/>
          </a:bodyPr>
          <a:lstStyle/>
          <a:p>
            <a:r>
              <a:rPr lang="en-GB" sz="2000">
                <a:latin typeface="Arial" panose="020B0604020202020204" pitchFamily="34" charset="0"/>
                <a:cs typeface="Arial" panose="020B0604020202020204" pitchFamily="34" charset="0"/>
              </a:rPr>
              <a:t>Added value does not always guarantee a high enough level of profit to sustain a business.</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The processes involved in the manufacturing (transformation phase) of production might be very high e.g. the need for highly skilled staff.</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Added value helps a firm to differentiate their goods and services which can protect their market share from rival competitors.</a:t>
            </a:r>
          </a:p>
          <a:p>
            <a:endParaRPr lang="en-GB" sz="2000">
              <a:latin typeface="Arial" panose="020B0604020202020204" pitchFamily="34" charset="0"/>
              <a:cs typeface="Arial" panose="020B0604020202020204" pitchFamily="34" charset="0"/>
            </a:endParaRPr>
          </a:p>
          <a:p>
            <a:endParaRPr lang="en-GB" sz="20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71800" y="4437112"/>
            <a:ext cx="2978184" cy="2233638"/>
          </a:xfrm>
          <a:prstGeom prst="rect">
            <a:avLst/>
          </a:prstGeom>
        </p:spPr>
      </p:pic>
      <p:grpSp>
        <p:nvGrpSpPr>
          <p:cNvPr id="7" name="Group 6"/>
          <p:cNvGrpSpPr/>
          <p:nvPr/>
        </p:nvGrpSpPr>
        <p:grpSpPr>
          <a:xfrm>
            <a:off x="7265703" y="-5508982"/>
            <a:ext cx="1775732" cy="6525344"/>
            <a:chOff x="7368268" y="0"/>
            <a:chExt cx="1775732" cy="6525344"/>
          </a:xfrm>
        </p:grpSpPr>
        <p:sp>
          <p:nvSpPr>
            <p:cNvPr id="8"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0" name="Rounded Rectangle 9">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1" name="Rounded Rectangle 10">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2" name="Rounded Rectangle 1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3" name="Rounded Rectangle 12">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4" name="Rounded Rectangle 13">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5" name="Rounded Rectangle 14">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6" name="Rounded Rectangle 15">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7" name="Rounded Rectangle 16">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8" name="Rounded Rectangle 17">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9" name="Rounded Rectangle 18">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0" name="Rounded Rectangle 19">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1" name="Rounded Rectangle 20">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2" name="Rounded Rectangle 21">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3" name="Rounded Rectangle 22">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4" name="Rounded Rectangle 23">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5" name="Rounded Rectangle 24">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6" name="Rounded Rectangle 25">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7" name="Rounded Rectangle 26">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8" name="Rounded Rectangle 27">
              <a:hlinkClick r:id="rId5"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9" name="Rounded Rectangle 28">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0" name="Rounded Rectangle 29">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1" name="Rounded Rectangle 30">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2" name="Rounded Rectangle 31">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3" name="Rounded Rectangle 32">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4" name="Rounded Rectangle 33">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5" name="Rounded Rectangle 34">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6" name="Rounded Rectangle 35">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7" name="Rounded Rectangle 36">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9869830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7"/>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7"/>
                                        </p:tgtEl>
                                        <p:attrNameLst>
                                          <p:attrName>ppt_x</p:attrName>
                                          <p:attrName>ppt_y</p:attrName>
                                        </p:attrNameLst>
                                      </p:cBhvr>
                                      <p:rCtr x="0" y="-40949"/>
                                    </p:animMotion>
                                  </p:childTnLst>
                                </p:cTn>
                              </p:par>
                            </p:childTnLst>
                          </p:cTn>
                        </p:par>
                      </p:childTnLst>
                    </p:cTn>
                  </p:par>
                </p:childTnLst>
              </p:cTn>
              <p:nextCondLst>
                <p:cond evt="onClick" delay="0">
                  <p:tgtEl>
                    <p:spTgt spid="7"/>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51520" y="1556791"/>
            <a:ext cx="7632848" cy="3145267"/>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a:t>Quick Fire Five</a:t>
            </a:r>
          </a:p>
        </p:txBody>
      </p:sp>
      <p:sp>
        <p:nvSpPr>
          <p:cNvPr id="3" name="Content Placeholder 2"/>
          <p:cNvSpPr>
            <a:spLocks noGrp="1"/>
          </p:cNvSpPr>
          <p:nvPr>
            <p:ph idx="1"/>
          </p:nvPr>
        </p:nvSpPr>
        <p:spPr>
          <a:xfrm>
            <a:off x="191358" y="1556792"/>
            <a:ext cx="7620000" cy="4800600"/>
          </a:xfrm>
        </p:spPr>
        <p:txBody>
          <a:bodyPr>
            <a:normAutofit fontScale="92500"/>
          </a:bodyPr>
          <a:lstStyle/>
          <a:p>
            <a:pPr marL="571500" indent="-457200">
              <a:buClr>
                <a:schemeClr val="tx1"/>
              </a:buClr>
              <a:buFont typeface="+mj-lt"/>
              <a:buAutoNum type="arabicPeriod"/>
            </a:pPr>
            <a:r>
              <a:rPr lang="en-GB"/>
              <a:t>What is the formula for calculating added value?</a:t>
            </a:r>
          </a:p>
          <a:p>
            <a:pPr marL="571500" indent="-457200">
              <a:buClrTx/>
              <a:buFont typeface="+mj-lt"/>
              <a:buAutoNum type="arabicPeriod"/>
            </a:pPr>
            <a:r>
              <a:rPr lang="en-GB"/>
              <a:t>Explain the difference between added value and profit.</a:t>
            </a:r>
          </a:p>
          <a:p>
            <a:pPr marL="571500" indent="-457200">
              <a:buClr>
                <a:schemeClr val="tx1"/>
              </a:buClr>
              <a:buFont typeface="+mj-lt"/>
              <a:buAutoNum type="arabicPeriod"/>
            </a:pPr>
            <a:r>
              <a:rPr lang="en-GB"/>
              <a:t>Analyse why raising the selling price might not be the best way to add value to a product or service.</a:t>
            </a:r>
          </a:p>
          <a:p>
            <a:pPr marL="571500" indent="-457200">
              <a:buClr>
                <a:schemeClr val="tx1"/>
              </a:buClr>
              <a:buFont typeface="+mj-lt"/>
              <a:buAutoNum type="arabicPeriod"/>
            </a:pPr>
            <a:r>
              <a:rPr lang="en-GB"/>
              <a:t>Examine the potential benefits and drawbacks of reducing costs as a means of increasing added value.</a:t>
            </a:r>
          </a:p>
          <a:p>
            <a:pPr marL="571500" indent="-457200">
              <a:buClr>
                <a:schemeClr val="tx1"/>
              </a:buClr>
              <a:buFont typeface="+mj-lt"/>
              <a:buAutoNum type="arabicPeriod"/>
            </a:pPr>
            <a:r>
              <a:rPr lang="en-GB"/>
              <a:t>How has convenience been used by fast food chains to improve the added value of their products?</a:t>
            </a:r>
          </a:p>
        </p:txBody>
      </p:sp>
      <p:sp>
        <p:nvSpPr>
          <p:cNvPr id="18" name="Rectangle 17"/>
          <p:cNvSpPr/>
          <p:nvPr/>
        </p:nvSpPr>
        <p:spPr>
          <a:xfrm>
            <a:off x="629592" y="4950146"/>
            <a:ext cx="6696744" cy="288032"/>
          </a:xfrm>
          <a:prstGeom prst="rect">
            <a:avLst/>
          </a:prstGeom>
          <a:gradFill>
            <a:gsLst>
              <a:gs pos="0">
                <a:srgbClr val="FFFF66"/>
              </a:gs>
              <a:gs pos="100000">
                <a:srgbClr val="FF3300"/>
              </a:gs>
            </a:gsLst>
            <a:lin ang="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9592" y="4950146"/>
            <a:ext cx="6696744"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894288" y="5345059"/>
            <a:ext cx="864096" cy="369332"/>
          </a:xfrm>
          <a:prstGeom prst="rect">
            <a:avLst/>
          </a:prstGeom>
          <a:noFill/>
        </p:spPr>
        <p:txBody>
          <a:bodyPr wrap="square" rtlCol="0">
            <a:spAutoFit/>
          </a:bodyPr>
          <a:lstStyle/>
          <a:p>
            <a:r>
              <a:rPr lang="en-GB"/>
              <a:t>End</a:t>
            </a:r>
          </a:p>
        </p:txBody>
      </p:sp>
      <p:sp>
        <p:nvSpPr>
          <p:cNvPr id="21" name="TextBox 20"/>
          <p:cNvSpPr txBox="1"/>
          <p:nvPr/>
        </p:nvSpPr>
        <p:spPr>
          <a:xfrm>
            <a:off x="292946" y="5372931"/>
            <a:ext cx="864096" cy="369332"/>
          </a:xfrm>
          <a:prstGeom prst="rect">
            <a:avLst/>
          </a:prstGeom>
          <a:noFill/>
        </p:spPr>
        <p:txBody>
          <a:bodyPr wrap="square" rtlCol="0">
            <a:spAutoFit/>
          </a:bodyPr>
          <a:lstStyle/>
          <a:p>
            <a:r>
              <a:rPr lang="en-GB"/>
              <a:t>Start</a:t>
            </a:r>
          </a:p>
        </p:txBody>
      </p:sp>
      <p:sp>
        <p:nvSpPr>
          <p:cNvPr id="22" name="TextBox 21"/>
          <p:cNvSpPr txBox="1"/>
          <p:nvPr/>
        </p:nvSpPr>
        <p:spPr>
          <a:xfrm>
            <a:off x="3389290" y="5345059"/>
            <a:ext cx="1224136" cy="369332"/>
          </a:xfrm>
          <a:prstGeom prst="rect">
            <a:avLst/>
          </a:prstGeom>
          <a:noFill/>
        </p:spPr>
        <p:txBody>
          <a:bodyPr wrap="square" rtlCol="0">
            <a:spAutoFit/>
          </a:bodyPr>
          <a:lstStyle/>
          <a:p>
            <a:r>
              <a:rPr lang="en-GB"/>
              <a:t>5 minutes</a:t>
            </a: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71328" y="5861248"/>
            <a:ext cx="1617881" cy="977280"/>
          </a:xfrm>
          <a:prstGeom prst="rect">
            <a:avLst/>
          </a:prstGeom>
        </p:spPr>
      </p:pic>
      <p:grpSp>
        <p:nvGrpSpPr>
          <p:cNvPr id="11" name="Group 10"/>
          <p:cNvGrpSpPr/>
          <p:nvPr/>
        </p:nvGrpSpPr>
        <p:grpSpPr>
          <a:xfrm>
            <a:off x="7265703" y="-5508982"/>
            <a:ext cx="1775732" cy="6525344"/>
            <a:chOff x="7368268" y="0"/>
            <a:chExt cx="1775732" cy="6525344"/>
          </a:xfrm>
        </p:grpSpPr>
        <p:sp>
          <p:nvSpPr>
            <p:cNvPr id="12"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4" name="Rounded Rectangle 13">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5" name="Rounded Rectangle 14">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6" name="Rounded Rectangle 15">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7" name="Rounded Rectangle 16">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23" name="Rounded Rectangle 22">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24" name="Rounded Rectangle 23">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5" name="Rounded Rectangle 24">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6" name="Rounded Rectangle 25">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7" name="Rounded Rectangle 26">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8" name="Rounded Rectangle 27">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9" name="Rounded Rectangle 28">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30" name="Rounded Rectangle 29">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31" name="Rounded Rectangle 30">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32" name="Rounded Rectangle 31">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33" name="Rounded Rectangle 32">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34" name="Rounded Rectangle 33">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5" name="Rounded Rectangle 34">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6" name="Rounded Rectangle 35">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7" name="Rounded Rectangle 36">
              <a:hlinkClick r:id="rId4"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8" name="Rounded Rectangle 37">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9" name="Rounded Rectangle 38">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40" name="Rounded Rectangle 39">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41" name="Rounded Rectangle 40">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42" name="Rounded Rectangle 41">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43" name="Rounded Rectangle 42">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44" name="Rounded Rectangle 43">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5" name="Rounded Rectangle 44">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6" name="Rounded Rectangle 45">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275114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33333E-6 -3.7037E-6 L 3.33333E-6 0.81713 " pathEditMode="relative" rAng="0" ptsTypes="AA">
                                      <p:cBhvr>
                                        <p:cTn id="12" dur="2000" fill="hold"/>
                                        <p:tgtEl>
                                          <p:spTgt spid="11"/>
                                        </p:tgtEl>
                                        <p:attrNameLst>
                                          <p:attrName>ppt_x</p:attrName>
                                          <p:attrName>ppt_y</p:attrName>
                                        </p:attrNameLst>
                                      </p:cBhvr>
                                      <p:rCtr x="0" y="40856"/>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3.33333E-6 0.81713 L 3.33333E-6 -0.00185 " pathEditMode="relative" rAng="0" ptsTypes="AA">
                                      <p:cBhvr>
                                        <p:cTn id="16" dur="2000" fill="hold"/>
                                        <p:tgtEl>
                                          <p:spTgt spid="11"/>
                                        </p:tgtEl>
                                        <p:attrNameLst>
                                          <p:attrName>ppt_x</p:attrName>
                                          <p:attrName>ppt_y</p:attrName>
                                        </p:attrNameLst>
                                      </p:cBhvr>
                                      <p:rCtr x="0" y="-40949"/>
                                    </p:animMotion>
                                  </p:childTnLst>
                                </p:cTn>
                              </p:par>
                            </p:childTnLst>
                          </p:cTn>
                        </p:par>
                      </p:childTnLst>
                    </p:cTn>
                  </p:par>
                </p:childTnLst>
              </p:cTn>
              <p:nextCondLst>
                <p:cond evt="onClick" delay="0">
                  <p:tgtEl>
                    <p:spTgt spid="11"/>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36" y="404664"/>
            <a:ext cx="7620000" cy="994122"/>
          </a:xfrm>
        </p:spPr>
        <p:txBody>
          <a:bodyPr/>
          <a:lstStyle/>
          <a:p>
            <a:r>
              <a:rPr lang="en-GB"/>
              <a:t>Learning Objectives</a:t>
            </a:r>
          </a:p>
        </p:txBody>
      </p:sp>
      <p:sp>
        <p:nvSpPr>
          <p:cNvPr id="4" name="TextBox 3"/>
          <p:cNvSpPr txBox="1"/>
          <p:nvPr/>
        </p:nvSpPr>
        <p:spPr>
          <a:xfrm>
            <a:off x="323528" y="1856844"/>
            <a:ext cx="7920880" cy="2108269"/>
          </a:xfrm>
          <a:prstGeom prst="rect">
            <a:avLst/>
          </a:prstGeom>
          <a:noFill/>
        </p:spPr>
        <p:txBody>
          <a:bodyPr wrap="square" rtlCol="0">
            <a:spAutoFit/>
          </a:bodyPr>
          <a:lstStyle/>
          <a:p>
            <a:r>
              <a:rPr lang="en-GB" sz="2000">
                <a:latin typeface="Arial" panose="020B0604020202020204" pitchFamily="34" charset="0"/>
                <a:cs typeface="Arial" panose="020B0604020202020204" pitchFamily="34" charset="0"/>
              </a:rPr>
              <a:t>By the end of this topic you should be able to:</a:t>
            </a:r>
          </a:p>
          <a:p>
            <a:endParaRPr lang="en-GB" sz="1100">
              <a:latin typeface="Arial" panose="020B0604020202020204" pitchFamily="34" charset="0"/>
              <a:cs typeface="Arial" panose="020B0604020202020204" pitchFamily="34" charset="0"/>
            </a:endParaRPr>
          </a:p>
          <a:p>
            <a:pPr marL="742950" lvl="1" indent="-285750">
              <a:spcBef>
                <a:spcPts val="0"/>
              </a:spcBef>
              <a:buFont typeface="Arial" panose="020B0604020202020204" pitchFamily="34" charset="0"/>
              <a:buChar char="•"/>
            </a:pPr>
            <a:r>
              <a:rPr lang="en-GB" sz="2000">
                <a:latin typeface="Arial" panose="020B0604020202020204" pitchFamily="34" charset="0"/>
                <a:cs typeface="Arial" panose="020B0604020202020204" pitchFamily="34" charset="0"/>
              </a:rPr>
              <a:t>Explain what is meant by added value </a:t>
            </a:r>
          </a:p>
          <a:p>
            <a:pPr marL="742950" lvl="1" indent="-285750">
              <a:spcBef>
                <a:spcPts val="0"/>
              </a:spcBef>
              <a:buFont typeface="Arial" panose="020B0604020202020204" pitchFamily="34" charset="0"/>
              <a:buChar char="•"/>
            </a:pPr>
            <a:r>
              <a:rPr lang="en-GB" sz="2000">
                <a:latin typeface="Arial" panose="020B0604020202020204" pitchFamily="34" charset="0"/>
                <a:cs typeface="Arial" panose="020B0604020202020204" pitchFamily="34" charset="0"/>
              </a:rPr>
              <a:t>Calculate added value  </a:t>
            </a:r>
          </a:p>
          <a:p>
            <a:pPr marL="742950" lvl="1" indent="-285750">
              <a:spcBef>
                <a:spcPts val="0"/>
              </a:spcBef>
              <a:buFont typeface="Arial" panose="020B0604020202020204" pitchFamily="34" charset="0"/>
              <a:buChar char="•"/>
            </a:pPr>
            <a:r>
              <a:rPr lang="en-GB" sz="2000">
                <a:latin typeface="Arial" panose="020B0604020202020204" pitchFamily="34" charset="0"/>
                <a:cs typeface="Arial" panose="020B0604020202020204" pitchFamily="34" charset="0"/>
              </a:rPr>
              <a:t>Explain ways of increasing value added </a:t>
            </a:r>
          </a:p>
          <a:p>
            <a:pPr marL="742950" lvl="1" indent="-285750">
              <a:spcBef>
                <a:spcPts val="0"/>
              </a:spcBef>
              <a:buFont typeface="Arial" panose="020B0604020202020204" pitchFamily="34" charset="0"/>
              <a:buChar char="•"/>
            </a:pPr>
            <a:r>
              <a:rPr lang="en-GB" sz="2000">
                <a:latin typeface="Arial" panose="020B0604020202020204" pitchFamily="34" charset="0"/>
                <a:cs typeface="Arial" panose="020B0604020202020204" pitchFamily="34" charset="0"/>
              </a:rPr>
              <a:t>Evaluate the importance of added value to a business and its stakeholders.</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pSp>
        <p:nvGrpSpPr>
          <p:cNvPr id="6" name="Group 5"/>
          <p:cNvGrpSpPr/>
          <p:nvPr/>
        </p:nvGrpSpPr>
        <p:grpSpPr>
          <a:xfrm>
            <a:off x="7265703" y="-5508982"/>
            <a:ext cx="1775732" cy="6525344"/>
            <a:chOff x="7368268" y="0"/>
            <a:chExt cx="1775732" cy="6525344"/>
          </a:xfrm>
        </p:grpSpPr>
        <p:sp>
          <p:nvSpPr>
            <p:cNvPr id="7"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9" name="Rounded Rectangle 8">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0" name="Rounded Rectangle 9">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1" name="Rounded Rectangle 10">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2" name="Rounded Rectangle 11">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3" name="Rounded Rectangle 12">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4" name="Rounded Rectangle 13">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5" name="Rounded Rectangle 14">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6" name="Rounded Rectangle 15">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7" name="Rounded Rectangle 16">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8" name="Rounded Rectangle 17">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19" name="Rounded Rectangle 18">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0" name="Rounded Rectangle 19">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1" name="Rounded Rectangle 20">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2" name="Rounded Rectangle 21">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3" name="Rounded Rectangle 22">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4" name="Rounded Rectangle 23">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5" name="Rounded Rectangle 24">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6" name="Rounded Rectangle 25">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7" name="Rounded Rectangle 26">
              <a:hlinkClick r:id="rId4"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8" name="Rounded Rectangle 27">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29" name="Rounded Rectangle 28">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0" name="Rounded Rectangle 29">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1" name="Rounded Rectangle 30">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2" name="Rounded Rectangle 31">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3" name="Rounded Rectangle 32">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4" name="Rounded Rectangle 33">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5" name="Rounded Rectangle 34">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6" name="Rounded Rectangle 35">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5761357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620000" cy="1143000"/>
          </a:xfrm>
        </p:spPr>
        <p:txBody>
          <a:bodyPr/>
          <a:lstStyle/>
          <a:p>
            <a:r>
              <a:rPr lang="en-GB"/>
              <a:t>What is Added Value?</a:t>
            </a:r>
          </a:p>
        </p:txBody>
      </p:sp>
      <p:sp>
        <p:nvSpPr>
          <p:cNvPr id="3" name="Content Placeholder 2"/>
          <p:cNvSpPr>
            <a:spLocks noGrp="1"/>
          </p:cNvSpPr>
          <p:nvPr>
            <p:ph idx="1"/>
          </p:nvPr>
        </p:nvSpPr>
        <p:spPr>
          <a:xfrm>
            <a:off x="98764" y="1556792"/>
            <a:ext cx="7353556" cy="4800600"/>
          </a:xfrm>
        </p:spPr>
        <p:txBody>
          <a:bodyPr>
            <a:normAutofit/>
          </a:bodyPr>
          <a:lstStyle/>
          <a:p>
            <a:r>
              <a:rPr lang="en-GB" sz="2000">
                <a:latin typeface="Arial" panose="020B0604020202020204" pitchFamily="34" charset="0"/>
                <a:cs typeface="Arial" panose="020B0604020202020204" pitchFamily="34" charset="0"/>
              </a:rPr>
              <a:t>Added value is the process of </a:t>
            </a:r>
            <a:r>
              <a:rPr lang="en-GB" sz="2000" b="1">
                <a:solidFill>
                  <a:srgbClr val="FF0000"/>
                </a:solidFill>
                <a:latin typeface="Arial" panose="020B0604020202020204" pitchFamily="34" charset="0"/>
                <a:cs typeface="Arial" panose="020B0604020202020204" pitchFamily="34" charset="0"/>
              </a:rPr>
              <a:t>increasing the worth of a resource by modifying it in some way</a:t>
            </a:r>
            <a:r>
              <a:rPr lang="en-GB" sz="2000">
                <a:latin typeface="Arial" panose="020B0604020202020204" pitchFamily="34" charset="0"/>
                <a:cs typeface="Arial" panose="020B0604020202020204" pitchFamily="34" charset="0"/>
              </a:rPr>
              <a:t>.</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As a result the value of the final product is worth more than the sum of its individual parts. </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Value can be added to both </a:t>
            </a:r>
            <a:r>
              <a:rPr lang="en-GB" sz="2000" b="1">
                <a:solidFill>
                  <a:srgbClr val="FF0000"/>
                </a:solidFill>
                <a:latin typeface="Arial" panose="020B0604020202020204" pitchFamily="34" charset="0"/>
                <a:cs typeface="Arial" panose="020B0604020202020204" pitchFamily="34" charset="0"/>
              </a:rPr>
              <a:t>goods and services</a:t>
            </a:r>
            <a:r>
              <a:rPr lang="en-GB" sz="2000">
                <a:latin typeface="Arial" panose="020B0604020202020204" pitchFamily="34" charset="0"/>
                <a:cs typeface="Arial" panose="020B0604020202020204" pitchFamily="34" charset="0"/>
              </a:rPr>
              <a:t>.</a:t>
            </a:r>
          </a:p>
          <a:p>
            <a:endParaRPr lang="en-GB" sz="2000">
              <a:latin typeface="Arial" panose="020B0604020202020204" pitchFamily="34" charset="0"/>
              <a:cs typeface="Arial" panose="020B0604020202020204" pitchFamily="34" charset="0"/>
            </a:endParaRPr>
          </a:p>
          <a:p>
            <a:endParaRPr lang="en-GB" sz="2000">
              <a:latin typeface="Arial" panose="020B0604020202020204" pitchFamily="34" charset="0"/>
              <a:cs typeface="Arial" panose="020B0604020202020204" pitchFamily="34" charset="0"/>
            </a:endParaRPr>
          </a:p>
          <a:p>
            <a:endParaRPr lang="en-GB" sz="2000">
              <a:latin typeface="Arial" panose="020B0604020202020204" pitchFamily="34" charset="0"/>
              <a:cs typeface="Arial" panose="020B0604020202020204" pitchFamily="34" charset="0"/>
            </a:endParaRPr>
          </a:p>
          <a:p>
            <a:endParaRPr lang="en-GB" sz="2000">
              <a:latin typeface="Arial" panose="020B0604020202020204" pitchFamily="34" charset="0"/>
              <a:cs typeface="Arial" panose="020B0604020202020204" pitchFamily="34" charset="0"/>
            </a:endParaRPr>
          </a:p>
          <a:p>
            <a:endParaRPr lang="en-GB" sz="20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51832" y="4293096"/>
            <a:ext cx="2619375" cy="1743075"/>
          </a:xfrm>
          <a:prstGeom prst="rect">
            <a:avLst/>
          </a:prstGeom>
        </p:spPr>
      </p:pic>
      <p:grpSp>
        <p:nvGrpSpPr>
          <p:cNvPr id="6" name="Group 5"/>
          <p:cNvGrpSpPr/>
          <p:nvPr/>
        </p:nvGrpSpPr>
        <p:grpSpPr>
          <a:xfrm>
            <a:off x="7265703" y="-5508982"/>
            <a:ext cx="1775732" cy="6525344"/>
            <a:chOff x="7368268" y="0"/>
            <a:chExt cx="1775732" cy="6525344"/>
          </a:xfrm>
        </p:grpSpPr>
        <p:sp>
          <p:nvSpPr>
            <p:cNvPr id="8"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0" name="Rounded Rectangle 9">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1" name="Rounded Rectangle 10">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2" name="Rounded Rectangle 1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3" name="Rounded Rectangle 12">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4" name="Rounded Rectangle 13">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5" name="Rounded Rectangle 14">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6" name="Rounded Rectangle 15">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7" name="Rounded Rectangle 16">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8" name="Rounded Rectangle 17">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9" name="Rounded Rectangle 18">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0" name="Rounded Rectangle 19">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1" name="Rounded Rectangle 20">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2" name="Rounded Rectangle 21">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3" name="Rounded Rectangle 22">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4" name="Rounded Rectangle 23">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5" name="Rounded Rectangle 24">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6" name="Rounded Rectangle 25">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7" name="Rounded Rectangle 26">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8" name="Rounded Rectangle 27">
              <a:hlinkClick r:id="rId5"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9" name="Rounded Rectangle 28">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0" name="Rounded Rectangle 29">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1" name="Rounded Rectangle 30">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2" name="Rounded Rectangle 31">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3" name="Rounded Rectangle 32">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4" name="Rounded Rectangle 33">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5" name="Rounded Rectangle 34">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6" name="Rounded Rectangle 35">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7" name="Rounded Rectangle 36">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2405786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3" name="Group 2"/>
          <p:cNvGrpSpPr/>
          <p:nvPr/>
        </p:nvGrpSpPr>
        <p:grpSpPr>
          <a:xfrm>
            <a:off x="7265703" y="-5508982"/>
            <a:ext cx="1775732" cy="6525344"/>
            <a:chOff x="7368268" y="0"/>
            <a:chExt cx="1775732" cy="6525344"/>
          </a:xfrm>
        </p:grpSpPr>
        <p:sp>
          <p:nvSpPr>
            <p:cNvPr id="5"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7" name="Rounded Rectangle 6">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8" name="Rounded Rectangle 7">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9" name="Rounded Rectangle 8">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0" name="Rounded Rectangle 9">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1" name="Rounded Rectangle 10">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2" name="Rounded Rectangle 11">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3" name="Rounded Rectangle 12">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4" name="Rounded Rectangle 13">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5" name="Rounded Rectangle 14">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6" name="Rounded Rectangle 15">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17" name="Rounded Rectangle 16">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18" name="Rounded Rectangle 17">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19" name="Rounded Rectangle 18">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0" name="Rounded Rectangle 19">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1" name="Rounded Rectangle 20">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2" name="Rounded Rectangle 21">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3" name="Rounded Rectangle 22">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4" name="Rounded Rectangle 23">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5" name="Rounded Rectangle 24">
              <a:hlinkClick r:id="rId4"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6" name="Rounded Rectangle 25">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27" name="Rounded Rectangle 26">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28" name="Rounded Rectangle 27">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29" name="Rounded Rectangle 28">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0" name="Rounded Rectangle 29">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1" name="Rounded Rectangle 30">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2" name="Rounded Rectangle 31">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3" name="Rounded Rectangle 32">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4" name="Rounded Rectangle 33">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9343085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3"/>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3"/>
                                        </p:tgtEl>
                                        <p:attrNameLst>
                                          <p:attrName>ppt_x</p:attrName>
                                          <p:attrName>ppt_y</p:attrName>
                                        </p:attrNameLst>
                                      </p:cBhvr>
                                      <p:rCtr x="0" y="-40949"/>
                                    </p:animMotion>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47664" y="1758650"/>
            <a:ext cx="5784783" cy="144016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a:t>Added Value Formula</a:t>
            </a:r>
          </a:p>
        </p:txBody>
      </p:sp>
      <p:sp>
        <p:nvSpPr>
          <p:cNvPr id="3" name="Content Placeholder 2"/>
          <p:cNvSpPr>
            <a:spLocks noGrp="1"/>
          </p:cNvSpPr>
          <p:nvPr>
            <p:ph idx="1"/>
          </p:nvPr>
        </p:nvSpPr>
        <p:spPr>
          <a:xfrm>
            <a:off x="201363" y="1772816"/>
            <a:ext cx="7897688" cy="4800600"/>
          </a:xfrm>
        </p:spPr>
        <p:txBody>
          <a:bodyPr>
            <a:normAutofit/>
          </a:bodyPr>
          <a:lstStyle/>
          <a:p>
            <a:pPr marL="114300" indent="0">
              <a:buNone/>
            </a:pPr>
            <a:r>
              <a:rPr lang="en-GB" sz="2800" b="1">
                <a:latin typeface="Arial" panose="020B0604020202020204" pitchFamily="34" charset="0"/>
                <a:cs typeface="Arial" panose="020B0604020202020204" pitchFamily="34" charset="0"/>
              </a:rPr>
              <a:t>	            Added Value Calculation</a:t>
            </a:r>
          </a:p>
          <a:p>
            <a:pPr marL="114300" indent="0">
              <a:buNone/>
            </a:pPr>
            <a:endParaRPr lang="en-GB" sz="2000">
              <a:latin typeface="Arial" panose="020B0604020202020204" pitchFamily="34" charset="0"/>
              <a:cs typeface="Arial" panose="020B0604020202020204" pitchFamily="34" charset="0"/>
            </a:endParaRPr>
          </a:p>
          <a:p>
            <a:pPr marL="114300" indent="0">
              <a:buNone/>
            </a:pPr>
            <a:r>
              <a:rPr lang="en-GB" sz="2400">
                <a:latin typeface="Arial" panose="020B0604020202020204" pitchFamily="34" charset="0"/>
                <a:cs typeface="Arial" panose="020B0604020202020204" pitchFamily="34" charset="0"/>
              </a:rPr>
              <a:t>	       Value of Output – Value (Cost) of Inputs</a:t>
            </a:r>
          </a:p>
          <a:p>
            <a:endParaRPr lang="en-GB" sz="20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7" name="Rounded Rectangle 6"/>
          <p:cNvSpPr/>
          <p:nvPr/>
        </p:nvSpPr>
        <p:spPr>
          <a:xfrm>
            <a:off x="1069621" y="3521553"/>
            <a:ext cx="6550858" cy="194421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a:solidFill>
                  <a:schemeClr val="tx1"/>
                </a:solidFill>
                <a:latin typeface="Arial" panose="020B0604020202020204" pitchFamily="34" charset="0"/>
                <a:cs typeface="Arial" panose="020B0604020202020204" pitchFamily="34" charset="0"/>
              </a:rPr>
              <a:t>Exam Tip</a:t>
            </a:r>
          </a:p>
          <a:p>
            <a:r>
              <a:rPr lang="en-GB" b="1">
                <a:latin typeface="Arial" panose="020B0604020202020204" pitchFamily="34" charset="0"/>
                <a:cs typeface="Arial" panose="020B0604020202020204" pitchFamily="34" charset="0"/>
              </a:rPr>
              <a:t>Do not make the mistake of confusing added value with profit.  Profit takes into account all of the costs involved in the process of adding value not simply the difference between raw material cost and selling price e.g. the price of a carpenter’s wages for sanding a table.</a:t>
            </a:r>
          </a:p>
        </p:txBody>
      </p:sp>
      <p:grpSp>
        <p:nvGrpSpPr>
          <p:cNvPr id="8" name="Group 7"/>
          <p:cNvGrpSpPr/>
          <p:nvPr/>
        </p:nvGrpSpPr>
        <p:grpSpPr>
          <a:xfrm>
            <a:off x="7265703" y="-5508982"/>
            <a:ext cx="1775732" cy="6525344"/>
            <a:chOff x="7368268" y="0"/>
            <a:chExt cx="1775732" cy="6525344"/>
          </a:xfrm>
        </p:grpSpPr>
        <p:sp>
          <p:nvSpPr>
            <p:cNvPr id="9"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1" name="Rounded Rectangle 10">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2" name="Rounded Rectangle 11">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3" name="Rounded Rectangle 12">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4" name="Rounded Rectangle 13">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5" name="Rounded Rectangle 14">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6" name="Rounded Rectangle 15">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7" name="Rounded Rectangle 16">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8" name="Rounded Rectangle 17">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9" name="Rounded Rectangle 18">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0" name="Rounded Rectangle 19">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1" name="Rounded Rectangle 20">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2" name="Rounded Rectangle 21">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3" name="Rounded Rectangle 22">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4" name="Rounded Rectangle 23">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5" name="Rounded Rectangle 24">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6" name="Rounded Rectangle 25">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7" name="Rounded Rectangle 26">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8" name="Rounded Rectangle 27">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9" name="Rounded Rectangle 28">
              <a:hlinkClick r:id="rId4"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0" name="Rounded Rectangle 29">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1" name="Rounded Rectangle 30">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2" name="Rounded Rectangle 31">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3" name="Rounded Rectangle 32">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4" name="Rounded Rectangle 33">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5" name="Rounded Rectangle 34">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6" name="Rounded Rectangle 35">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7" name="Rounded Rectangle 36">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8" name="Rounded Rectangle 37">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9837712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8"/>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8"/>
                                        </p:tgtEl>
                                        <p:attrNameLst>
                                          <p:attrName>ppt_x</p:attrName>
                                          <p:attrName>ppt_y</p:attrName>
                                        </p:attrNameLst>
                                      </p:cBhvr>
                                      <p:rCtr x="0" y="-40949"/>
                                    </p:animMotion>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42" y="160338"/>
            <a:ext cx="8177534" cy="922114"/>
          </a:xfrm>
        </p:spPr>
        <p:txBody>
          <a:bodyPr/>
          <a:lstStyle/>
          <a:p>
            <a:r>
              <a:rPr lang="en-GB"/>
              <a:t>Worked Example</a:t>
            </a:r>
          </a:p>
        </p:txBody>
      </p:sp>
      <p:sp>
        <p:nvSpPr>
          <p:cNvPr id="3" name="AutoShape 2" descr="Image result for bricks and click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data:image/png;base64,iVBORw0KGgoAAAANSUhEUgAAAdMAAAKeCAYAAAD+0PGCAAAgAElEQVR4Xuy9B5itWVnn+985V06n6tSpk1PnQKZbacCA4syAXoWxR7gGRsdWlHEcHBhBpb0gYkC4khX10REBr4EZoMkGQLvpHE8+lXPtnPd9/u+39znVh072InSf9f/OU8+p2rX32t/67VXf/3vf9YYQdIiACIiACIiACDgRCHU6nY7TCHqxCI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wLd3+h0A/Hqk49Ee3/7c0AUv7P184ePf3lnq3UVABC5+AhLTi/8zfgrPkILZfoTzeyyRfSQx3S6e/L73dcHQF+qzNPcpvDZ0aiLw9CIgMX16fV4X6dluV7knYpH2MDyaOj6KmPJl218iMb1I15OmJQLfegIS0289c73jN4zAdsv2kazTx/EgS0y/YZ+EBhIB3wlITH1fAd/u+Ttbio/kJn4My3S7USsx/XZ/+np/EbhoCEhML5qP8mk6kX+LV/fCKZoYPtL+6hMQ06cpLp22CIjAU5OAxPSp+bl4c1bOWmqkFFnkzYLRREXgKUpAYvoU/WB8OC0XIe3xkafWh5WiOYrAU5+AxPSp/xldtGfYsbSY7Xuej5Qn+ti5oxLTi3Z5aGIi8LQiIDF9Wn1cT8+TbTQaiMVi6HQ6qNfrSCQS4GOhSAeVahHZdMYmVm820OkAiVjSfq5Uq4hGo4hFY5Y72mw1EYlEbJxmk99HEQ1HbaxwOGy/a7fbqNVq9jPfhwcf42tCoZA93jt6jz09qeqsRUAEnkoEJKZPpU/jIj2XjY0NpFIpE1QKHg8KYDQWRgcttDpNeywc4u9CaLXbJnyRUBTNdhPRcAzNVsteE4/HEQlH7fm0Suu1uj0WClE0Oyaakch5waSQciz+fruwUlRDofPPu0jRa1oiIALfIgIS028RaL0NzJrk0bNQ05mkiWkbbdQaNbM0KZSNRtOEkT9TMuPRBNqdtlmY0UjUwo0qlSrazRb6cxm020Cr1bKxKdY949Os31AI0ShFOtih5TkEgsvnBeKtQwREQARcCUhMXQnq9Y9JoFQqIZMJ3LjVatVEjBYqxS8cCWM9v45cLmdWqAmtydv51JZ2hxYrLdlAMJPJwLLlYZZphYIJJJJ0BQcHhZaPJZNJe01gqQZiyp8pyuFICJFw4D7WIQIiIAKuBCSmrgT1+sckwP1L7nsGohY55+blz9VaDal0Gg1z4TZtP5NCS/HkQYvzvJVJQe0gmQzZ72mI8mmxrrbW6g2zOvleiUQgrCbY4TA6HQY5nY8dprXK4Cc+HImcF2F9lCIgAiLwZAlITJ8sOb3OCNBl+lgHhatnDVIoGYBULpcxMDBwrtxCs0VRowsW+MpX/hUf/ejHcOutt6JSqSGVTKNcrmBpaRm0coeHRzAzsxu7pndhYmIIV1x2CNdeew0OHNhr6srT6e2PUsiDwCe6iANhpUXKfx3KaauDcHf/9dHmwPN/rOOJzF9LRQRE4OInIDG9+D/jb+oMH09MuG9pwUZmMSZMEClqDEgqlmqIxBL40Ic+jA9/+MM4c+YsQgij1Wrbfibdw/F4AplM1h6nUPLxWq2OYrGIVrOMRJx7pR0be/fuGVx//fV44YtuwMGDB5BKJc3ipR4GmthBL+bIgpJszMcWS4npN3X5aHARuGgISEwvmo/yyUzkwlJ8j1CGr2d4PqLmdGC+UjsuLDTfezhk7tog6Cd0znJcX9vCO9/9Hrz17b+LaDRmlurIyIh9H7iGY8hmc1hbXUcymTLrlsIYBCUFLlxas3GLCG5392GbWFpcQKvVxLOf/Sx813e9GP/xla+wAKRoEMtkQk1RNZczB+LJPapZytc8ltiGwD3dC4/gFcEvHibGKtT0ZBapXiMCTwsCEtOnxcf0zTpJCkkQBRuIIQN1uukij+a9fZi2dFAuFZC2AKPuLzodtJocl+koYYSjYTQbHUSjdPcCm5tbuPnm38QHP/ghhGIJTEzvOReQxECkzc1Nex3H6O8fMNFcXV0zMabgxmJxe4yWLgWRVm+hUDBrN5fNIBoNm0u3XC6hkN9CJp3E0aNHcOONP4rvfckNQTBTs7vX2mojwlji7n4uf9luNhGm8nZFtNVoIBIP9lWbtLKbTbOC+X6tNm8OQibq9TpzWduIx6OBJdzNbw0s4J62PoIwKzvnm7W4Na4IfEsJSEy/pbifam/2GGJ63rg6f9LntOC8RUshCkci2NrYQjabRSQWRanICN6siWelWkM6k7D90A996I/wczf9HCKxGPbt24dYMoNKvYVQOCjEEI1EUKlUgrxQhC0at1qtob+/39zC+XweW1tbSKXSyGYyQQGIZMpcvnx9jNFInbZF7/Kr06Y1W0ez2UCpWEQ2m8GLX/xCvPKVr8SVVx5BlKLXvWmolCs2z1Q6ZdYq3dGBaHJ/NSj8QFWMdYW1ZaIbP7fv29PErTzPL4V4LIZqpXKucARHMSuVbmUT6q7iPtWWhM5HBETgSRGQmD4pbBfLi3pi2lPJbZZpb4pf5+btuUXP/6JZZ+4mEEvEuyKUQjQSRr5QRa6PuaTAd3/Pv8Mtn/wUDhw+gqHhYQtCqtSbiMZZ7YiViSKWOkNB5QtYiIECSRHjcyms3EOl2Ja7Qkc3cLMVPCcej5k7t1qtmIjScqWlOD4+hpMnTpj49vXlMDt71p57/fXX4aorLsNPvPrGc67nep2WZx3pZAqR6HmTkRZpNEbrlEUhaPWWkclmsbG5hWgigU67jXQqhUqlbO/Do1QuIZPOmNVrdn+Ywt0VVNu47bnUlZpzsfw1aR5+E5CYev35b6+N27u4P5bfsZdiwlhY7peGUKvWkUylewmi5xJQNjdL6B/I4Obf/B38xltuRq6/H4cOHUY+X8LC4gL6LZo3hFC3IlIikUR+K2/WLdWN1h0tO1qW8VgcsWjU9lLp4qWlmojHkS+UsLq+YW7ivr4+JBNxs1Ypwol4UL6QJ8YgpsLWFhrNho2fz2+ZhduXy2Bm5yRe/oMvw4033oh0OoxqtY1Oq4V0KoZqtWHjFIsFs2p5LolkwgSS1niz0zarmgfdyhRP7t8uLy9jfGwc9ToLUQQ8aYzSxRw2i/Qxbl68Xo+avAg8fQlITJ++n9034MzNgdkd57EspZ5blxLa22PlyygNUZRKtBxT5tLNZJKoVAPX7ate/RP4yEc+iquuvgbVRgPLK6uYmdmDza0tsxx5VGossBAydyjdtdw3pVjFozGUSkWzcHOZrFmqdPPyObT+Mqk0qo0mOmHukXJPNhpYscWSjcfn8+A+6/zcHHLZHMbHx01Ead3y8WQihtnZU6Zt6XQKL3/5y/BL//UmsGBSudRGMhEGtbDnla2Wq0imkigWCjZ2pi+HMgU2Fjc7s0a3c/d9Wf4wRsFtNSwRJ4goZo4sn8nbCB4UYm2afgMWsoYQgW87AYnpt/0j+HaewCNF8154Pj13rmVmXtCMmwIWlO9jQYVms4VoLIpavY3LLr8Ss3MLuObaZ+Ch4ycwtXMapXIFJ0+dwf79+7GZz2N6eifW11e7Jf+i4D4krUyWCeTeJy3RsdERbKyt2/vSqmTAUa1aRSwSRTyVxuLqqkX+0gVsrt1WkCaTZvH8TgcrKysYGR7B5samuaCnpqbs/RYXl9DpNHHw8AGcPXPaLN5atYyhwQH8wmtfi//4yh9AudRBJsV8h3IAACAASURBVBOygGUauc1G08SdNYUb9SY+84Uv4oMf/jCOHz9ue6S0rn/oh34Ir/mpV4NTaNRZSzh2TkxNRM1C7Qkq91Af+/N/vNScb+fq0XuLgAicJyAx9Xo1nBfKR8cQCK65de3o/txpo4MYyqUmstmgy0u1Bpw+M4uXfN9LsbmVx959B7C4tGJljBrNNqZ3zWArX7BoWe6RVioldMA8UFapD0SQ+5O01Rg0RNcuLT3uSfLLXL7xOIaHhkxw55aWke0fQDQeQyKeMPFitHCrERRooPCOjYyZoFJwJycnzfW7ukwBD2N0fAQLS3NmsdZrNTSbdRPxhflZHNx/ADfd9F/w4hfdgFw2SO9pNoB2i5WaQvjdd7wDv/HWt2H3/gPm5qa1u2vnLtx155023p/8yZ+YcCcDNOcSh7bX1g93OueqPT0af4mp13+gmvzTiIDE9Gn0YX1zTvXRBPW8yRRYpOePoDwfZTVmkTW9sn/veveH8Au/8DqMT+zA0PCoiUypUkWxVEYHgTuW7l9apUNDw1hZWcLAQM7GolXKvdBquWL7lBRC7lMyCpePpVNJ2xeltUpXr9X4TaZQpzUcj5vIUkS5z5pJZzEyMopkIol77r4H09O7zLKk0NLyZQSvWY2pOBrtBirlklm9fbksmo2apdbUKhUsLy3ikqOH8ed//mcYGkwiFnim8b73fhg//Z//M/YfugTFah2Tk1NWpYkBTFdcfiXuuftuzM/P4wMfeD9e+tLrAzHdFmfU+543DZFeOPGjfLgS02/OqteoIvCNJiAx/UYTfVqO17M2gxZmD2tZ1mlblG2aQUbdo9VuWR3cWDyNVrd835/+6cfxszf9HEZHx0xg640WiuUyxsbGkaLLNRSxvNFqrY6+/gGzDNk1ZmV5wd6TYkg37OL8grls19bWMDw0aMLGPclUMmmP8Xnc71xfX0ezA6QyWRMx7rUy8Id7o0yrobhRTENW4SiEvr5+s1ZXllctuGlwYABn52cxNDpkwsef+/sCMaXLl/mlqWQc8/OzJrLXPf+5eNvb3oJMGohFBzA1NYlGK4xIPGP1fRltzNKEPLeFuXlzZdP9+xM/8eN44YteYFZ4ONTGwQP7kE4nkMlSSGHBTtzr5c1DOp02Fr1Wc716xk/LJaWTFgHPCEhMPfvAH3m658X03O9DFmsLCifbovGCT9HqpXRwf5KRuIVSB5//whfxH172cuzff8BEbsfklBUz2LN3HzY2NxGPJ80qTaZSKOQLlmfKYCXutaZTCUs14dhDQ0MYHh7G6dOnTVAZ6HPy5EnrWco0GLqB+TgFh8Ud+gYGUGs0zzUDL5fK5mKlmDI/ldZnJBSxCF+6lZuNlqXVUNQnJiZQqVWwtLpsZQcptNFIyKxUVlBiGg1TbIYHB3HyxDGUSgVcfdWV5mK+5ZZPm+D2DYxiq1C1KkiszJTL5LBv3wHbP927dy/W19ewsryERqOGxcV59PWnsbGxiv379uItb/l1XHbpfvRlIhZYRau71/e11+3mwmbmWqoiIAJPXQIS06fuZ/MtPLOHByJZSkkosFLZsLtQKFoZPlpdlhHTtUbLVeAL//hVvOTF34UDl11qzz965BJ7bj5fQMVarjHfk+3XKJ5hEzZLpUEIsXgEp8+cxo4dO2xPk6JKwaQlPD09ja2tPEZHxrCwsIi1tXUTHXMvd63nHVNTWFhcsrxVWpuVctnyVPNbBQwODpkVOzQwZELKaONoOGKRwsH5h9k3BvVmHSOjwygU8rYXyr3YUrmIoaFBE9MTx4+b25min0omTGh5jp/73OewuZZHJN2P3bv3mCu5PzeAaDhq582qTLVaFRPjY1heWbDKTOUK3dt9WFyYw9zcLH7pdT+N1970E4F7u1o1a5/u5p5F2pvnt3Ah6K1EQASeJAGJ6ZMEd7G8rJeLuX1Pj48FX0EtW0sz6YroysoWxkb7USq18fo3vgnv/L134gXf871IZzPm6jx54pQFEQ0O0kXbRqPZsuAeCiHFkl8c0zrJdIIIXVpk3EOlJUtrjCUDFxYXsXPnLiwtr1g1JZ4Lg3xooQ4MDppAWsH8dMoKKFCMaCJSmJj+kstmLWWnWCie649KoeSeKd2o7HnaP9iPpeUlM7aZJ0rrcKC/H+VK2fY4Bwf67bz5f6vZMEuZrlj+jgUiWKh/5649Jp7Hjp3AxtoGopEYhgaHkS/kkU2nTKRr9TKGhgbQ7tSxuDSL8bERcyH/05c+jfe/53fxwz/8w3YzwLlThMmE31saEPNudYiACDzlCUhMn/If0Tf3BCl457uqBO91XkxZdzaCRp1ViKro7zu/b/rFL34NP/CyH8SLXvL9ZuXRHUvhGRsbtRSV2bNnTBBWV1fN7ZnNZJFJp81NGwTVdExorZdpvYlisYSzc3PoVKrYd+lltu86ODiMcqVqUcDxZNIKRLAAA8W2UCphbXXVrEcKEfdbed4U8a3NTXsvFoHgjQBdzHT39vYlaQHSTTw+MYZmq2nnTZGk1WznFwYWFhZsX3RpaQnJZMKEOhKNYGpyCusbaxgZGbb930KhhImJSStgUa81sby0YjcR3L8dGR606N9kMobVtSX09WWQzsRRKGwhmYiiXtnAwtmH7L148Aajl0/L/3lzokMERODpQUBi+vT4nJ70WT5ei7SufD6seXavRSn3PSl0ySQFoI5cNiiE8Md/9HF87GN/jU1afvW6Cdvo6ChGR0fwj1/6B6zOnsXA+Lilslxy9Cgi4TD6cjnLr6Ro8XF+TzGNROMmnPaeoYilztx++x2Y2jWDgYFBhCMxpNJZE1U+z8oOdvdAWQxhc30NAwP9JuAUVP5fyAeVlMIMhKoxOrdt9XzNxZxMmqt3cWERQ8ODZu1SXOlWPnX6tAkuu9fQDTsyNmpVjEzkYlF7Li1bunlpYXNfldWRBgaGrPjCyPCoBSHFo3ET4WqljKWlBSRTMQwO5FCp0rKNI5NNYWlpHrFQHSvzp3DZZZfhU5/6lJ07o5U5fu94vM9P0b5P+k9DLxSBbygBiek3FOfXD/btvhg+3vufv2hvr2wURMAynYUl8Go1IBEHbr31AfyPX3kjbv/aneaCrbZaSPb3IdeXw6lTp3D6+HFwH3PXrmkcOXwYS4uLtsFK64w5oxQeVjZi+gqtPY7PzivcQy1Xq9anNJvrR6FYxuDwCJaXV62QPcIRbBWYvpIz1/D84qLtsXIPMx5lgBH3Y0Pmhh0ZHjbxpNu31Qj2N1k+kCLI4CgKFoW9sJU30VxeWbbnU0zXNzZRbzRsD5fCy9Sc9U0WjIBFC9OapfDydXRNj48N48SJY+aibjRayGb6zIJnWcE9M3uQSMRQrpSwuDiHhx68F/FEBJVqEYXVJQxPTWAol0Ai3MTdd9+NT37yk3jBC15g59kLSKKw9io5PdoylZh+k/+ANbwIPEECEtMnCOpRn2YW1fnfbi9oE3QbCWQp6D3S+z94rNMJn6vt+uRPIwgWerSjJ6aP1AM7xPfnyVPw0GIzMnQYeAQmVAY1Z1mn/cTxNdz8lrfiox/9KA4dOoi+vjSWlxdw8NARzM4t4r7778fY2Bj279tnLlcK5ezZs7bXaW5kwEoABgFGScsdZQRtqxNBvQnUG01zr0aiUUt/YdTv2vo6JiZ2mGixEw2LQGQyaXM7c080k8taQfrVpWWrfzsyzBSXOXMhU7xZ9IF7nSxJ2KjXMD7BwgzVrphmzQ2bSCYxuXMKy8sriEXjZlVWKjULuqJVy7EsCCtMizplpQEHB4Mxi4W87a3SamW1pWKxjEw6Z7WHq9U6pianzcU9tXMn4gnWCW7jlv/9t7YG9h4+jM2tDVx1xX4kojWcOXMGH/jg+3HFFVfYTQd5kVUvVcY+CEZXP+xjDj7380vvkdZA77fbS0WqsP6T/1vTK0Xg0QlITF1XR/caxgtoMhW05GIpOdZvZ1tP1nZlg+uxEboCO1ayjtGhFtETigGdbbVZH+M61+vB3QsUsobb7SY6bXY0iVqVoZ76sedmmG3IYjFLbaFr1KrqtlomEJFucXaO2ag0kUgnsLG5hkQmaXuSlXoQdFRrAK9//dvx3vd+CMlkFs99zjOxtrqIUnkDqVQYJ46dRDqRxe6Z3SamdJFSBKzxNuvSsqBCNGbWnLVYi1JUWN2oGbQ0C8fRDiXQbLVNsKq1atB5JcvczTBWV1eQy2WRSifNhcvfUdQoTLQ2O6026lW6jGF5qHZL0GpidGTYckaLxTzCoY5F1dbrVcSiEetxSrGnIEcTnGMdxULZ9mFTySwqpTry+SLaLUYyh5GIJ1EqF5BKJYBQG4lE1D5Tfo5MAaKQhiPsrRpDKMTIZc6bljGDnGqIxRLI9vXZHJkuQ/fv2bNnLZK4L9fB+HjQ5u26655vVvRNN92EdDJxrs4va/xyflwv5EbLnmug3qjZOmq26hbBzBshc2MzDQm8gQn+PbxPba9nbderL111/evX60XgHAGJqeNi2FzfxMDgQDBKt9Rqtcb0iw4Syag1oo6z1zSArU1GmaYtkKVVq5mdGo3xIt29qj3Cxa3GC3I8ZuJ47uhZwybk3bQWM4G7rUlA66xlATKpdNragVnkLKNi0TEhYtBQf44FDlgkoIloLI5i5fwNwUc/fgt+5md/ztyXz3jms6xZ9+L8fBDsUyzYfuDe3XvQaVMU+szio5DSNcnv+cWoXY5t1YpYeYh7mPWGXfT5WDyZRa0Zsp8p9HTX1uoUoCgS9CujY67hdCYQUIopx6c4UjRpxTEVhVYoXb605PicjfU1bG1toFktY3hs1Kon7dgxga/ddisa9SoGBoeCMcg/nkQ5XwSicWTTOTRqTdQqVcQSyW5gUxE7JsYwe/Y0gDpvley8hkaGUCwxJ5U3AhGzuNPpPqRSGSQSKaRTvAnIYqtQsAAouqt5g2AlE5tNs7wL+WVMTAxY/V66pe+5/Wu49tnPxoED+/H6X/7v2Llzp81teCiHZpP9XtlwnY3Im9aEnJY2XclbmxvoH+g3RmaZd2+gGBmcy/Vta/r+CLWAJaiOVwC9XAS6l//OE91UE7FHJtC1THmBi8YpIB202h3E4mHUah0TChZHt4hZdJBOBUE8xa0tZFkY4IJK54+1B0ZrrmflMS2EOZxmmYUZmEOXceBMDtJGgu8phiH+jhfinvR2z5kVeSrlPEKhGJIptg8Djh9fx4/+2Ktw7PgJ7N2/BxM7RnDbbbcil80gEU9hfm4Blx69AkePXIb77rnHAmqsoEOtYZZpkNoSM7GkiFA8t4spxZVzMAs5lsLK2pade08IuBwr1SA1hRbq3NxZhCOhc4UVmC7CnqWcn825AxRLBXv+xNi4pbdQgNudphWtr5bLdl4veuEN+OQn/4+5gpkvS1GbX1pFvVQFEikMD41alSRG/TJIieLI3qV872ajinIpj638GsKRtj2+urqMJvNoE8w9DVqxxeMphMJ000aQTmdtnzWb67MArcGhYZw6ddKCpRhxbP1Z0yl89jO32B6tCW08Zhbz8uISRkdGMDv7oDkcmIaUzVjztt49G9ZWuT+cQ6NeN/4JWs6dNjY21jHI2sXdNnHn7/IepTuNxFRXNhH4hhCQZeqMsYMG/aGsoBOLot5oo91hC7AQWDCIPaW7Xjp7pzZdwCastGS5R9l62J5rYOB+/RUucNd29zi758zG2GyBFuGA3cO6t5g7l+IaiDi7nVEoeT5WiSgRPJ/u6FiwNWq//79//LX4+098EhM7JpFMpy1tpFIt2Z4jg4ZGR0YxMz1j1ma5WDGxYAeXoM9oG7FozNzDFErLI2VpIEu1Cd6DIs8jsELraDQ7yBfKVm6wV++XosI9yWqN4zPHsmOuUVpotHat+XeHaSq0cmv2ez5OAR8fG8XE+ATqjfq5Rt1bW5sWbLRnzx7cffdd586Ngl4o1ZEdGMWOHVMYGhwy4Wejc+aqUqUZiWvu+mYVQ0PcK92kAWsC9+CD96HTDqG4UezqVQho9dyotAC7fUvjCUSTSXt/zoHjWk5sKIRcrt8sa1rUx48dw8biQhDp1WhY7izTjL74xS9gfCyOxfmS3SRY4/NIBPv3TwTd8+gt79YMrlVr1m+1XCoinWWP2W51jW5JxUdc6hJT5yuABhABu27LMnVbCBvrq2Z1UEzW1jcwMDRs4tYrDX/2zIpFge6e2YWB/gRaTaBYqKAvl0K1zv6YERPVRxJRimqzTbdi0AuTVlMgfB3bX6zV2kim+uyiTuvEXKdBfQU7avXg2lypBD8zMLbVBpaXi1bQgB1ZpqcH8MY3/hb+4A/ehUw2h5nde6xyEaNa6Q7e3NzAkSOHrRVaxFJTwhY1y96egQsxZHujvR6iVuWoFrhygxxWWpA870BgrYVardYVU+7NpiyNhY/RTcxiCEydYREFs9aScczNzZkAMWiJv6f1ya9Wp4VdM9PmAudz5mfnghuOUMj2WPleFNnB/gEszM+jVa9hcGTUiiE0ajUMTezGzplDtu/J59EtWilXulYwsJVfx/DwIMKhFpaW5zE4xIjeFZy49y7eEgDxLNKZIfMQ8BNkuUIGMXH/lcJcLZXPfwi1KlKjw3b+Ubq8ratNB4W1PHKDAxjs70c6k8b4+Bii4TAmd0xgbWXFvBmnTp6wNBy6dRkhzaYAz3n2s/Drb34Djh6ZRqMedNlJZdjFp2JucR68CYoluC/f2zt9hLUuMXW7AOjVItAlIDF9nKXw2F7woD+lRZdm+0zMCqUa0pkEytUO3vzmX8PnP/cFDA8NWzDNlZdfYb0yL7lkT9cyBVoWWXS+K8uFbl4KUs8ipXXaCyKiFcjUku0xnHVu6VG2GCDTYERoFbd8+jM4efIU7r//AQt8YbUejsG9T6aa3H777SaKOyamzD3NOrqs2nPvnbdjz8F9mNm90/JMW806qpWa1emNx5IW8Uo2HKtX9i5w13Zsf9UCjLpWKF2mgcCVjRWF0WrhRuOWP9qr8sN9zKAGcM3OgXmdtncaYmpKNmjoneReZrCfyXuLYrlgOa48GPnbbgaucJYgnJ2dNXft7t27kUqmrZj9P/3TP9t7HDhwAIn0EMLxPqsTTOuWhfGZnmOpNoyUDdECppchgtOnjmPx5ENAqIlILhP0cN2sIjW80wKrGLjFXNahwREMD48EOaP1ulmkwyNDOHP2jAVPUbB5k8BI4FOnz+DoJZda8FS1UsX83GwQhdzfh7OnT1s0Mm8sBvpyOHPqlLm2WRuYt0sU1ofuvwM/duP/hbe//WabP/vFZnMpu9lh5DNd+8Gt1fZw823CKiGVEIjAN4yAxNRRTBkxSjFiK7BIlFG6wJe/cjve87734+/+/hOWIrFzaqftk7EjCqv2vOpVr8LP3xQ0kA6Zi+7haQ3bBbVXjcgsvG01/1pWqo8pmLwwt604PIsd3HH7nVaNiLmYbDnGqFSrSxvlPmbUXLPcG6TVRqvTUjBSWQtwWV3ZwMLCkqV/XP8dz8P62iKSyRA2t9bsQk4RrVVY7D6CWDRlF/5QuGM3ETaLbs1cCiWtoSCClxGuHRNGCjnL+PHg47RYeY6cP4Nw+Do+j2JmLU7bbcvpJLtsLmj+TQ4WqFSrokOLPhLs0XIPNBDomN0kMNWF73XHHXeaoO7Zsxdjo+P4+Mc+bs+lmFYbETRCgYCaqzgaNxc2U2sY4MT34I3Eff/yZbNEh3ftxM5p5qDWLMDpec97EZLJIZRLQV1dWqQULr4vrXPe1DAgijcAxTK9AcVALAcHrMBFPBlHrVm38ovc42RxC7pxb/2Xf8E1V12Fe++9B8lEHIloxPZT19fWEI1Eg2IRpQJSsSY2Vs8iFovgvvvvMM3k+zIVp9Gomks8cJVfeGxLldneYPUbdlnRQCLgHwGJqZOYBgG0dBvSRVqrt/AbN/8mPvihD1tln3SGASItXH/9dwTpEK0WpiZ34sEH7sczrr0Wv//7v27pM9vr4ppluc1i4PfM9eT2F/c+aX3S0vzqV7+Ku++9D5/89GfNzUpRpBBw/y2oHMRqOqxa1GeWCvdQKUoUFpbuo+u5Xq8gm0miXmMqBQNYItg1vQenTh23wKP+/gS28ksWdMPG2Y16B/FoBvFYDu1mDLVGGQjXLfqWIhcEFjEwKmLWKSNz+Z6bG5u278n3pfDxHHmw+D1r6DLnkxGoHIMFCyisLKJAizMo/p4xa5ZiRGHi+1Foo8koUll2YtkwMaS7lmPS5Z5IpE2s+dj6+gZOnz6DZCJle6q8ueANx8TOvZhf3kA8wbJ9IZSKJautu2vXLiu8wK4vzHtlT1N+DhRXWor8SsSj2NgsIhJN2TlTxLmnzHFWV9dM1HJ9WXDPli7n6emdKFeKdlPCxyiqA8NDWFpZwqGDB819SzFlYXy2nDtz+pRZ5ctLS+b2ZWs4uuXpaud6s1Z0fWHUyysWdFSrV7C0PIdWk0FTXCdV2z/tdIJtgocfwQJjGg/d0jpEQATcCUhM/w0Mg1SDoJk1j+2FyGlbXnf9Dbjtjrtw9TXPQLXSwPLKGgaHRrBz57R1PaGVVbLC6xTEk/iZn34NfuEXX22FHSiYPBiw1DsonMsreXz1K1/BLbfcYhV8HnjgAXOVUngGh4eRL5VMPHkRp7VJ8QlSNZiC0UJfLijWnkwkcPDgIbPUuC9IwZidPYlEPIyzZxZw6SVX4+CBo+jLDuKrX/kn3Hrbl3Hd9c9ENhfB6uoiovEwWs0IUolB1KohpJND2MyvINNHIQ0sawYcUeSsCXiIaRzBXi4FbXlp2VzKFFcKHwWX+6qsRkTB4jmSLc+LOau0Vmml9sYJcle5ZxvUC7aCCgwO6jRNQC1PNJVGk9HCDMwKRUxU2W6N/7Nu7srKKjY2t6yjDM9pbauIkfEps9h5E8BerCwEcfbsHCrlGnZOTVmwD28EVlZW7Nx4Tiw1yMjhRqthpS54c3DiBPc1gw4yK0srVsaQLeUYPUwrd2ZmF86cPdV1USfNagxFI+bmzm9tWu4ryyBOT+00sZ6a3GGeCLp/2Q1ncWHebjpmpnfZjQW5JuNVRFCw8cnwuc97Fj7ykb+wm5F6o2qfC79ozfJodIO4uBcfOH+D4hy8EQv6sXIfN4jK5vrpeRz+DX8ieqoIeEtAYvoEPvpeOgqtKgbKBLVegyCPtTV2PBnEL77uv+Fv/vbv0QkxwCSJYonBRRn0Dwzi0KHDOHbsuJmXvMgy35NiwGCU51/3fHP58WI2PzePh449ZBfuQBTDVmquV4CdPwdCA7Ms2Xqs2QkidzvttllA3Ffk2NwzpHCtrqzimc94plUYoiAzcIcXSrYjO33qtCX5T+4YxcBgGuUK9zPz1m9zfW0Dp0/OotUMY9/+w0glc2ZxsWpQwgq3r2Ln9JRVJqIbl0wCN29gmdJSC9J3uLdK92Pdbj5uu+22c67ferVscxkYGrF9TfYyDYo9NM7tufY+niCQKbCoem7wTriDcJwRviwnGDGrkjcQ/J4CSVFlIBD3ZkeGx8winV9YtHnQ6t21Zy8WlmjZbVq1JraNY2AVBdgitBlXHQqhL9tnvHtiw7mOj41hdXMBLVSsNyqFsFJmhaWYjccbitHhERO6peVFjHbbvFE0KZbsm9o/MGyR3xyvv78PK8srSCVSWFlZts+JngwKNIOT+By+B9cgz5+fdV8GKOTnbf3RdfylL34Oi8uLGBkdwurqkhXjbzTrViuYQWsUUxPITnDjQ15bG1sm+jy4zraXL+wFcD2BPxE9RQS8JyAxfZwl0AtA4oWm12uTwhcILKxwwPs/8GH85E/+FPYfPGzJ/ptbRURiCcs5ZLNoujdpTbJxNVt5UZApHNxb21hn8+y4BfLQ4qDVRuHjxZPiQ3Hk7wLLLwiuoYXMwJZjrAs7EhRr52O8wPM8+V499+qB/fvsdxQDHhxzx8QETp44iR1jU7jk0OVod/JodlYRjhRx8vRdKOaLuOqKa3Fw3zPw0b/8LJqNJDKZUQtGWlg6g1SOhZtKqNeZN8tauMG58QhyXoP2aBSjXkGGeIwBOincdddd9lhvf5XRuHycbPmY1dRtsXJS1LgE45wXUH7f+0xaVIVIOBBQi3RmxHDbrFSKRrXWQCyetApHZqX3D5hVSvc3hZPWGQtonD07iwP7D1iAFD0Iu3bNoJgv2A0Jg4mGB4dQLgdF7nnTQpY851p7E0trJ5DLsvhFyESU780iFjyXVDJl38/Pn0U2GxT4Z/AUP8NatYL+gRFsbZZMGHm+PKfJicmg0lE8buPxvHPWgq5josf1wPV0zz33YmP9LGamR8xjsbG2YoFsz37ec/AP//BZY0Y3O1NxEiwMYr9tI4ygGpYV0wiFEO8W1w9ugIJi/r1UowvF1furpQCIwGMQkJg+zvLopXf00i3MqotGzXqkdXPP3Q/hec+/3nIl09ksimW2DNuNBdaMjcax/8AhC7yhuNFdxyASWhK8UHG/ikXSGc3K92EtVwpfEJwTNNKm+FG8+RwWk2eCP39mKgitkVqDDbiDCkObG+tdK6NjkayXXnIU5VLZXI2MAqUrkHVxuefIcfZMzyC/voFKdQnReB7RRBmhcB733L2MfXvGcPUVL8Tachhrqw186Qu34cglh7Fz9zgWVo6jhTwy6SE0mykridizQmkR8qCoBek6QTUkq35Uq2PH5A6zlvm7XH+fuTuDqkZBKDLn0Qtaoqj2Ul0uFFR7D1q83ZsaWoS992U1J75fqVy1KlCMVGa0LUWoWCpbs3MKPi23nsud1mUv2jadSlkxhFIp6C1KAV1cWLB9U1qWdItmshn0DyYRT7OQf9ssSPZOpcXHfeqlpWWUCiVrP2dBSKmE5epyH5QVmSisPGe6ozlnnt/smVnjUK5UTDS5PvgcWpDc9+V+N9nQcg4K8cfNqxDULA7jn7/8j7j3zjuwVWJLuRAqVeb6tuw9ea9DYWawEvfeexmx66ur9v7Mre1VpuJ64lrhDZ8OERCBYplVOQAAIABJREFUJ0ZAYvoEOFkVo25UKi2EoP1Wn+WMXnPNszHPCFh2DmHT6w5QrtSw98ABPHTshHVXYeF2q3VbrWJledmKC1A4h4ZGTGhpCVFsKZy0MmiZBO7RIPWEgkLrhQIYBOu07fl0CQ8O9dvFkBdspn5YYfdGHXv37LbIYRZnp0txY33dLuZHjxyxKjw86uU8YuEG0uk6ltcexNr6Mm544VG87a2/jVx2DF/8/J34mde8ES+64eXY3GjjE5/834ilItgxPYD+oTgK+QZC6LOKP72KTD33bmBBsv5A09jRZcgbBQYWcS6MMmYBe+bL9ixZznm7ePL1vZuZCz8mcy1buaegBvB2y5Ri2gvAomVKgaKAxuIJs0y5T0nrnVZZkl6BJmsKs43ciEXgslhDPMZ9WZZe3MTo2DDQCUSJN0J0Q6+trWJ9k3xrXaFLBJZksWQVlaxCRiQWKH6YtZrD5vJlCHYkEUOrxqjmIC2Kbea4780o5MnJKTt3prmwAD8FlZ10KIbc5y2VmAfLSOogMIvpUsHN0QSuueYqLK8s4eqrr8RLX/p92La9b/jO1XBgfeQGEA0DiWhQVL+XLsXPyqzYbkrWE/jz0FNEQARUtOHx10DvotLr4hFU+2GnkDTe+IY34V1/8F6EwjHs2r0by6vrliIzNDyCYrmCvoFBs9AmduywaF7e6TeZYd8tOk9rJNTh3mlwAbPKPl1BobDygk+Loef+pCBRlBnIxICXyakpbGxu2IWaRd8Z1cmG1tlM2krXURys7F2jbikXl156idXV5blT2JLxDSTiS7jrjgU89zl78fGP/3+olmt48MEHcfPNN+O+++7H+mYTS0vA8647iNHR3Wi2krj77hNYXNzCVVdfg3a3An+QwmP24zkrtVfYno9yXhSB+Xnu8Q2Z5VgoFpHN5c65r4OqSd0CFhbAFKS69Nj0LvK9PVruN6YzfeaeNVd4iILVNp6shUur7+zsnEVa90obMkgpnkjYPmu5UMTY0LDtZ97TLcQwMNCHUjmPyR1jyOaSKJcLKJW2sLI8bxWIWGCjWqV1m0en3sHY9AELrkKDrvgQwvEEhgaG0N/XbxYqrXEKX69+MBuWs0JRvrCFeKyFZjOo3WuWfK9UFCLYOT2D0dFxVKp1K1VYbzCfN2Qia9Yq5xhP2xz37t1jQVKF4paJKgtNsCvNtddeg1/5lV/EwsIm/uWr/4Jbb73NgrDIlcFeI4NxvOYnX2E3OFzflrvbjagOyjIWz+UAP/5fip4hAn4TkGX6OJ8/95B4keFeHoWsJ3j33Xcfrrn6WTh86DIsLa+iEwojnc0hXyxZIfVWJ2SWEAN2WFVoaXnZ8joZQ0PXIYOPThw/gX379lkaCa2WXhAPBardDFx0LI3HLi+8IPMCSKuOF21+T1ccc1wpsnSXDg8PWUeTYN8rgo3Ndesss77GghGXoVorWTcVK8PHzitbt6NY3sBH/uJtuOrK78I9XzuG//qLb8Lm5jrWNuatC9uznrcXb/ifb0Aik8H/eP1vY362hfGRy3HXHWsoFNcxuoPVg+g67JUKDAKRgojdqAUA8eJN9zjnTfc0bxAoriyW0A46wJkA8zmMROURVElqmItz+9HLuw3+Z9GK6Ln9YKa4UJSC1JiE5f0uLrGY/A5Lf7GUlXodY2PjJryLs3OoFUs4dPgAarUKEskIstkUlpfnsLm5imJxA9VaEfk8+6AyF7ZXrYrua36+I9jc6MD2g5MpjI/vsOhppqfwHoNCyp97ngXW4mXkLj8v3vg0m2soFuZRazDYiS7uhO25NposXMGUlhCiLDYxNIKpqZ0WrFQolEBBZjBVJMKbIha7D5oC8H3S6STWN9Zwww3faWPy5sVYV6ooFVnzOKgQxa9UvIqFufutMfmRI4dsz5Y5rBR3rqdeCpPfl0jNXgSeGAGJ6fZ6CQ+rCBP8olcTtneRpqDyIv+rv/om/L9/+F6rujDAdI9YBKVyGeFIBNncIMLhOAqFGmZmDuL4iVOYmpq2/U02iC5XaOHQbchUjqD8HgNFuGeXSsYtp5NdWXqiZ8UIIlHMzc3bBY4iRYEPI9iHZEBJPBFFOpu08VfX1rGxnjcX8PLiLKYnJ7BnZgqFrQWgs4VKeR0nji/i1a96CX7r7b+NwkYV/+Wnfwlf+scvYHTHAB48voLvfNEhvOXmt2F6ej/WN4p4wxvejFv/9V4LRpocP4IdY0exvLyIO+/8Kvr6khgYzFoLulC4DRaUMNdtJI54LI1olGk6QKFYsMjXjY01tNqNoPF3t4YtxZGsgwpPsBsXfvHmIbj4B0FID8vB7USxtMgOMVtB3uXAINh+jqk/ZiVaeUVGzzIQiUE4QZlBPpdiVKkUceDAbnORLyzMY3Fx3gKD6pUSwDKOoQ4uv/pKK5xA8Tx+/BiWF+as/B9dq+trVURSw9i3b39ws5Bhd5eWiRIDl/jY2TNnMDw0Ym5mCh7d2tzrZhDT4vwptBolO2cr5p/OWNWkWrnMhRfUf+SEq7z5Caz+gSlWpEoik8pga7OCteW8WaPcvx8eGbTv2V1mfX3VuucEhScSaLWb1iw96N4TXBzi0TZWlmZxdvYM3vnO38MrXvED2NziFgZzdHkzUOsKdTeK+mF3Nb3CSvQkXFhKSaWVntjlV8+6mAhITC/sqdy9DrDwOr+YjkEriRdllufj/4zgHR4eRyqTRqlWN7darV6yOrqMxN3aKqPZiGDPzBE0m3HEE1nb+6KYVhsldEI1hCO0RhJot5liQ2uhg1g0DHZyCQokVCxRv9VqWLI+g1kYrEQLg+fAfcBOq2MuxfmFWezaPYUWmphbZORoP06dnkcqGcO+PdPIpcNWKWfHWAxzZ+9CuAN8+lN/hLGRS/CHf/D3eM97/wybmxVc+7zDOLtyO371Lb+C7/jO56NSTeDVr3o97rz9GFJJdjuhm7qFh+4/g+nJQ2btzs+exMrKHIqldeT60xgeHcDG5qZFzrJ2cDjMykRJhMJBdSDLFY100Oo00KgzojQo+GDpLlb1iO7SoEyj5ZJ2m3Pzdezhyf1giiEFcn1lC0vzK7aXaDcXYbp5g8hnFmjo5U4y8IiD0zLmmPQyUFQGhrO4897brIhCix6IXJ/lknLfksE+FJ8777gDMzO7zTLkOnjooYcsR5hVi+KZIezYtR/Tu2YsT7a370jPAC3foCoSLesQzpw5i7HxcUtPOX3vvYxksqLJYfZhtTzdDvoGB6zA/VZhy8pMco981aoeRSwl6uzpM7bvzbKH5a0tHDx0BSKdpLnvF+bnrNoRKzOtrixhaGjAuhVx7zcaC+HUqRNWOIIlCxmwZFsNLMHVBvKFDYs4fve7fw833vgDVr+ZkcCZVILN/Lpiyc+CDo2O1YJmho2JMhs12LFdQB+jFvDFdPXUXERgGwGJ6aNYpufFlK3UeIceVMnh8Z4//ABe97rXYeeuGVQbDCABCoVNtqZGX38OrRYTJRIYH9uFRoOFz9NW+o/l70rlTcSTYbQ6LEgQR6fNSMvgYsp6sCxbxzq4PSFlQ2tGhu7ftw8L84vmojx16rQJ60DfIB564BiuuPIoOuEqTpw8jYnxadx9z4MYGd6Ba66+HJXSBkrV+zGzp4a/+esHceMrpvGB9/416vkoXvrSl2N2fgGJ+DAmJo5go7iCfHkeX/3al/Fbv/M2/M47PoDJCdaOHcD42KRZb+kUbwBCJmSN5gauvHI3YtEENjfK+Pzn/hm53Cguv/xqbGxsIZaIIxxlHmXT6sRSECkwtMRohQ30D2Jri9WZAjHtuXDPi2mvRGFQfrDdCVzfVgO5UMD87AKatSAfl+5gWoKBeAWBT0GeJIs5BAE7vBFh1C3dzAsLCzh14n7khvttD5rCRdd5YCEH+598H+57fu1rt5u1efjwYePPSGl6CVpI4MDhKxCJRk1Mewfnwr3gXiQ29yM59vSuaavERKt03769KOULSHHfnI0R2IuUNxqxoPwiH7MUqV5ucjaLarliNxKs5buytIxUsg/hUML2w1kFisFSXC/8n91+uKVAMeTNGQWUe+fc6+UNCS3rZCyGhgk/GxBUsba+hPWNs8FWQbVmXpJarWxeBs6JNz7nCjkwkrpeM4/I+WN7k7gLBVbXXRG4uAlITHtieoGLN7iwt01IGbQS5Ew2zSV73XXXY35+AZlsP1qdiHUv6YCuxCiisbDtbUXCSbvYxeN9CEeSqFTpyuVFqohUOopGi2IaQQjBPiwFhz04Q7yQMiOw07SLJC/ELPLAAgsHDhy0UoLTO3fZxTOXHcC+vftRq+XxwENfQ7sVwcZqDZddeg0S8SwqlU3kcmEcO/03aEXb+KMPvhrXPec78df/61a86b/9CTK5OIr1JaTTQxgePIKBwWGcOH0c61sbaHSaOHrkWrQaKayubpgrs1Ip2Ji8SDMNBKFVrG/dh3o1bDmp0fAwSgWmcRTR3z+MZDqKZqeCNmqIxIKoU86VZRdbLRZ0CFJDHh7BS+7c/wtcutyLpRDysBscBHuyjIY+ffIUchQcq3gU1OgNyg3GbP852DtNnssLZYUj5vWeOPYQ4skUDh89hP6BnHVxsc4v9pqg6EMylTZXMK2xTDpr+acMyKKLn3V+GU1dKLdQKNFFGzHh42O9HFoKOCOoKaK8iaCIUQjp5qZlTEFl2UCWerRiFOGQpcSUreF3AuEo9zkr2Lt3b5DSxL1y9smNxcwzUimVLZ95eGTcxt61a9r2YxmpTbFcWl5Af18Oy0sLVpKQvV0ZQMVaztxjpRBm4lH0p1NodxidvGxieuN/egV+73ffareNjWbN3Nthq9/bsdKY/Mx6gsooaDYCeLhlKgv14pYMze7RCEhMv45MrwcnL9rcumICfQL5fNE6j3z607fgpS/9Abug1uptNFtsv9VGX3/GSu4VCluWspHLDSAez1iLNFqq7N3J1ma8OIXCLIpPC6jJnT27cNmeVou1bQMBibC5d6d9riADi7Bz3233zG7LN901PYNCvohcdhBrq4uIRFuW77hn1z5k0mmzYjrhZbTDZ7C4sIi//tiHcfllV+EVP/yj+Oxn78D0rhiWlht4+9t/E+FwBq997etxYN/VaDX7wEq9w6NDmJ2bN6szEJQ0iqUVRGNV9OeG0WrE0GiuIl86gSOHL8ENL/ge/OVf/q3V7V1YWMOJk2esjCLdvRSG4MaE+7vswpJENBJHsxUw3i6mgcewV44QduHvRVAHHWqCtm50zc7PnUW1UrKbHbp6e27eXgAUPzcr42iViFoWjMM7GgZ90RLlJ51KpywXlecWBEElwdQaujppodLirdUa6OvvN6uULmNWs+LzB4d3INs3GljN7aC9HG8y2IuVgkix5OPFQt4iqy3waH3dBJ+fNXNZB/r67TwSqZSluZTZai6dQjQet71g7j8zpYrCyhsHrhVG844MDWN9a9NKEgZpVkMWqU2XMIOIyuWiuay5b8oaw0yPopizrR4tcSs8Ee2gVtw063NoeAAP3H83Uuk41tYWUKmULB+W65IBcL1dU1r8VqzEcnnp9z3v5u1u657/i+oEEdlfv6eqC7IIXHwEJKYP+0x7ZmpgHQUX+oi5YddWNzA6OoTXvvaX8K53vdv21ZJJFh0AKgzySLNrdNs6rDCvdGLHFBLJDCIRBtHUrMQgCz0wT7FUZjGAtAkBXboM9uCFlBdbHoxopTXDg0JCNy8DTCi8G+sblmLDsZ5xzbNw7KFTSMYTWF6eRyYVxRWXHka1soFqdQPzS3diei/wf/7ucyiujuPaa6+36OJQchGxbBMf++gfY2r8Wfi7v/0U3vzrb8b4yGVoVsZQrjRsXzOZjqFYWMfk1DjW15aBcAHjO+KoFsPIr0XQNxDDV2/7JB46dh++8MXPm+v7u7/nJWg02rjjjntQLrfRaFCgcshmWGSfVlDQ19TyUqPRoBdqt4n59m45gcAGwrq9eEPPamW0Kc/p2IP3Isv+pt2oWVry/AqirqMmjnQJc2zuO9I6pZhR7FLprOVtUjAZoMQLf4u5vUECq+XPxhOBdcpiD0VLH0kHqT0IY6tQw/LKlkVRM0+VRTnYbo+hvAz8mZzcYXuULAPIlKV6tWaWKAOQaD2yLyktWo5txS4iYRRL3FMP3Nq8+WJhixijolmGMpu1RucsvEFX9fL6MqZmdpqLmYLKPGO6ltlUnKLJOsMsGkFrlvnHtJbpoubzeSPXrubRrGzhRS9+ge3ND/Rn8Vd/9Rf4q7/6X/j3//77UatXubNqwU/ct+/l8lJQeVhFqG3tA4M/pYe7esgpEFMFJV188qEZbSfguZgGe5Vff/T27wLrhOLGfPvNzTye85zn2t4bA3ESSUZvxsw9F09GEUtELEo1zeo4LAPYBhLJNCoVimnCUjPoCmSeoXVCqRTRadGVFkaz1TJrx0rp0e0YpYi3LXF/75691o5rgFZeN8jmissux9zcApqNNk48cAwveMF3I5etYXHxVkxMtvD5L53Cj/zgYfz2//Pn+Ncvn8KNr/x5TO4aRzhRweHLh/Gu9/1PtJpZvPiG/4Szp7YwNLgL/blR9PeNYm5+znqyxqNJhJFAvbmCTmgF2b461rdOoJYfRqJzCcYn+4DYKrYKS5hfOIWtfBlbBeDyKyaQSbPN2AzOnlnH2moZ7VYC4+OTVpiAgkHrjWJqLk7W3Y0EKRtmmFod3kBMe/1be6UFecNBLhSrrc01zM+dsb3U7T1UbX/PitcH//PmgyJK4eodtk8L5qMG3WWsfnCjaV/M66Sbl43Lg9KQzOukJd424aOYUJj6coNYWl4z1y0Fim5WumXp/nzooQetL2mKnVt4o1SvWYlCNv/mY6dPn7IxKcwsvs/3DXeLW9TZjo0t4WIxE0e6VXlTxQ47xMVi/vx+q7SBSr1s1ZJY7OPwoUNWGpFizRsIinfQfi/I8e3VTb7jjjvMSt2cO4FsXxJ79+7G/v37sGtmym5QmAL03ve8u2uVsig+Xbz1oJpVJHChn2tk8LC/n+1/T+Rr1Y23iek2Qb2gzaouyyLwdCcgMbU76+1308Efv0Uudtj4O29Nmnm8731/jJ96zWtw6dHLgmo3rTDabdbgjSCTSyGVSVpSfzjGtJAI6s0g/cMqAdWZoM+9wjbi3UIEaDfQaTGylHuJQdBHs826tDGz1vhcWhC0OthF5PgD92NschKXX3oZThw/HhRmr1YxPjKFvvQQ0qkVtHA3jp8u4k2/MY2fefU78Zb//s/4zbd9AM9/9otw94P/jO/9D8/E+97/dvzxR/4AP/9zv4XxkRnsnLgKlUIG8TgwN38/xsaHzFquljqIhfrQDs0hlj6LcnUeO3f14fDu78eXP1NFEwWMTLWxsnYKDx0/jmuecRA/e9NP4fnXvQCf/vQX8I53vBd7Zi7D3OymfdVqTSSTaQuGSaTidtNAUQ3q+Z7PfzwvpoGoUlB7nWJ6jQa4N8mgL6a3Ujh61lYvnzUQEbZlS5uA0+UbWLVhExJyLRWZQ8wgnyAAipWH+FnyZ9sfZwGIGPe7KSQx+yxZ3Yr71Xw+y/qRPwWR3V1WlpcwNTmJ/v6cfd+fy6GwtWHVkthajf7/UydP2M1ZLpvB+samuY5ZEpE3U8yFpeVrjtNQ2MS/V7OYLl+KsrWfs4pPIbRQw0Z+1fZlrfHB4CBOHj+JkZFRE2LOkQX8uYZ7NZ6Zc0t3NznMnzmGwibLHm6ZkO/dN4PrrnsenvfcZ2FhcRY33fSzFoTERvT8q2ChC3ppelHSdNnTkreAMfsb+vqbU7aMO2+VBt6WC4zXp/s1VOcvAoER0OlVDfcSSBA9e/44fxfNajPm5mXD5TpTPML48R//Sfzpn/4ZDh48iPxWAbm+IRSLDbtg0RplikO1UbNrRTyVQCLF3qF0r6XNcujL9pulOToyZu6+ZCKKWilvF0yqF/fuuI9olZG6Bdx5QeRzi/ktHD162PaxGFVbpXVXrVlQUjhcxs6dGdx++y3mdv7Xr34QU1N78cLrvhv33V3DpUevQqXch0qjjrGpYew+OIb3/fEH8exnXYF6LYat1RiG+y5FpbKK4dEOiqU8GrWmuf1CnSbaoTM4MXs/9u5J4hN/8zmEO6M4vO86HL50GmeWbkexWMc7f//38R3f+WKgk8Cv/dpb8YlPfMbcxelUH/bsPWDu0hMnTmFlmYUm+pHN9QV7krGgu8wjialF6UbPd+qx63C3IATFjPmhLLLQaz3XE8tIOGg83rN0AyEObk56VhXFJuhQE1RO4nPp3uUXxdT6fEaiKBQrVuOX68GqKoWjJu5BX9Ykzpw+aZYpax/zc2HEbCIWw8rKkgnM6Miw9dejtcr9XwYF0Rqni5cCSgFnsQaWOGyYV4I9ZAvY2MzbDRlzc9MMgLNthxZY+IH7rZYikwojl03Y+VhLNubOlisYHw+CnBYW2eh9yIKueEPBGxCKIV3EPPjaWiVvua9nzpy2vFsW4Ng9M43JqQlzTd/4o6/EpZdeavPjQddzKpEM+rsyIIllF8/9AfXElLvuwcHgpfO/l5h6eZn1ZNKei2lQGzW4VX64kNrPXeu0Wq2bi/bIkaOWktKraJNKZjE5xdq7GczOziORTmNy5zROnjmNRquJfQf2YW19zS5+LJYebC+x9F+3fBy7iHRTCwrFkl2oKaq8oPc60wRBLXlEwyHs2TONhfmzqLNRdiGPI0cOW25hLL6Gf/zyV3DNNcDnP/P3uP+uBbzs+34GoUgdTO/MMeq4PoNUZgfWN6so1jYwubvfRJPuv/JWBqnIXmRzQKHEVnFNJOOssFNCOJLHrXfciX/38iF86H0fw8kHqrjxxh+zIKr7j6/iZT98FL/zjj9EJjGBm372jfjIX34auewodu7cZxfptfUVNFpVTM9MdQu0N7G8tI6zs4t2k7FjYvJc6y/OebtVGgQFsZ1a8NXrmtNz/fY6nZxPqel1l+l5FgJLNKh4GFzSewX5AwGngAapOqwkZUXw2cA8zt6eURRKZVTrLRN+WqodhJHJsnwhb2SqGB8bQqGwhhr7qdItG42YO5eBObzpoXuVnxUfYyEGiikLQATRuUX0s3H65iZWVtcxNr4D6xtMN2JQVgiJVBojY6N2o0UmbJnH7QFWsGK9ZRa4OHbvHUC7hmgy2U2Z4X5usD6t4H5fv90s0Kqm14NWvbm02wEHuvJZW/jw4UO4/fav2Y0B3dDcrl9dW8YVl1+O6697vgU0/ciP/AhmZiaNYakYFNlnbwI26wlczx00W3Vk0vQAtK0jzfb91EaNXZeCtoV8bjQaMtd2PP7Izcl79/jb99E9uSZrmk9TAhLTcwEU28W0e/HtdBPTARw/fgZHjx61/Tfe2dPiZFTo4uKiFSq/5tpnYXW9gDOzixgYHoHte8VoWeTRZhNpbrpyPEaXWDPwDjrNBrLppInE5hZbgrEietgsYloZvGAuLS2a4I6ODGJ4qA8Lc6exvrqCS44cwtBwHPOL9+OhY4v45V9+Od74P96It/zazXjfe/8SvEaxsNKH/+R3ce01L8Ke3c/GVVe9GAsLNYxM9KNQXUC1zpzXDuKREdSLOayvbmJyxwT6+ztYWPj/2XsP6DjLa230md5nNDPqXe7dpgZIwPROAAOmBRIINQESagglHAIBAqFDKCG0mF4TQu8toWNcZdmS1TXSFE3v5a5nv/pkh3ty1vnPuev+gD1raanOzDffN3qfd+/9lFWo8pXQtaETBxywDe6441asW9uNQw46CfWNRvQPFnHV707BiSediQ/f/xw/PfkslEs2zJ29A0plo1Sr0WgM8aTSNdodnEFa0NDYLJ6znPeySmd7trGxUdqQbNeynUkykWpLKp9dgqfW8hYNpsxCKalRuaWaDSOZO5sWX83wQbUZ1c//lQRDcg11kgRG/o5t1hSNFAzMJI0hkUyjyuOTjgFtIu0Op8xe2V7ncfu8TlLExPyA4ets34rvbiwqMpR0KoUZM6ajxu+X0IEvv/wCKBWkpcpWc5ZORzw2s1U2WEarDQ2NLWJs39YxBYHA6GTgAQlXlLdEwkzcURFuJn0FunJe3oOx8XF5LL3RhLJIiXQwmK1yzJT2MNGImllunjjz5bkmwahECValLJIatt9XrvgKhQLJTg7ZEPA9Lub+hTz22WcfnHHGT8SwgfJURvpmsirQfsJNEmPBKOpqqqRrwM0EgVZrE1NTLFVxhTmsSbg8PH//+W0rmH5LEWULPuytYDoJpmrR1czatbkOW7wWix4nn3w6HnjwAcyYPl18VSk7iIwHYbboMW/+QgQC4yhVzMgXjQiGY6ji3MpsFK0emZKlEh2LyiSnQkdP2TJVBZRe0NSA6SRJSUBhZUpwIAs1n8+K5nTqlBbExoMYGaL9XAYd7c2gvE9nCGNoZACXXPITHHP0j/GrC6/EW69/jNFgBot20OPJJ/6GKncHzjvvP/DBB8tRLvlQyHnhcFuht7CtGIbOmIDTXoNCxgZTxQursRqBsS/Q0p7DitVf4IADZ+Keu5aha/UYjjzqUFgdJYwGK3jk8QsxfdrOePTR93DLLXejqbEVNpsbsVgGxZIOfl8dBgaH4XJXSYuRAd2U2hC4Gho4V/RMuhZ9+OGH8vNtttlGZBs0pyDJi39DSQhlL0rzqfJO2foWo3e6FBU3BZOrVBTVMtZuCnzZxt1EcJo0ykcRHF+TvMvqkraQrE4ZKh4MhoVk5nS6hYzEGXk0TotGvxg/MNoun0ugva1BPJd5nGzdSrSaOA8pTS0/aLLQ2tIiXYTuDeslID2XSUNvsqDK70ckMAqd1Y6ddv6B+PAu/2olfP4aeR7KoQhyJFwR9BizV+Vxi6mHAWUYdSUEx0JCPOJ5krZ4viCmGNqIQd7XE50XSlrE+MFmE1ON8HgE06ZPkxY19xusTEcDI+hbtw6NHe3CRuaclsfAjeTSpUtx2mmnSi6rzarH8HBcqsx4IoqmxjpaEUyRAAAgAElEQVT4fWYJzLGYaJzBlrdR3JTISFbxfDrJy+W14//HVpLvFow+37GXvoWDKdu7/2qXprV3eZ2VNAaIRFR0GH1Px4IBSeNgSofDSTamVWZHZmsV0hk9AqNs39WhWDHIYsU2WrGYQ7GQFQKJAlNWpzr5nouiyt7MSMVS0RmkElNt3iy8VU6UixmEg8OIR8dQ53dj1owp4rkbCvfj3j9djt0W74X99jkKff1BpLPAfgcsxH0P3IcNG8ZwzNKfY3BgHHPmbCv6Ts7hAoEovFWNyJdDKOvHkE3pYNE3wGX3IjgSRGNrGt0DH2Hh/Go88vDz2Lh+HPvttRSOqgwMDuCeu67Awrl74LJL78Q9f/q7VCxk8zrdNhTLOSG8DAyOoKNjFhoa2xEdZwRcEuHIuIRs09jC5XZIpUVijt1ql7ZnT89GAcv29g6JuKNGlMBIIGVLmNUl536iz50gDLEa5WZE0msETDnvVKb7vKmW8CYw3bxtWAbnltR1OpRER6eTtms8kRKAJTAFRkZFL8vHIKDyb0nw4Xsjm44hEh6VzQ/JQqzu3C6XsGl5/Dx2ynTWrF4tGzCCUX19nUhcSGLq7tmIZDqFVDqH2XPmyVzZanOKwQfntAQ+brLI9maLODAyJNaVbBUzwCA+Po6ezrVig0ibQloo8rh4jHX19RjoHxDgFDayiaSrkpjdk51rs9ulhSx+0DYbBgb6pS1LWY3H5ZZAAnZG6uprJaqO4Dl9+nSsWb1KXi/nxOvWrYfL4UIunxFW9fz5s7Hd9otw9VWXihyo2u8WH2afl1IibhhppK8qU8W+LsH4b9q8W9u73zGk2QJezhYOpgKZUj1Mzkwn5qTatSeYvv76OzjqqCPR0Fgn3qceDz1cWwB9FkPDa1Fb1wi9wY1wpIhwuICmlumISIVWEtAQMC1SHlIQhyM9yU20RS2XlOuRTicVkTYzZYnAKoazy0IuiWQ8hPj4KGZNb0Wt34mN3Z3wVTnw0IO3wWbPYb99fyLHHxyv4OLfHIFzz78Ed93zGK793T3weqehtXk6OjvXo7rWBqMlhUiwBLtpKnSGFGyeBGKRHCz6eqkmbNYSVne9ju/vCTz1yIt499VenH7KxTDp/SgaevHkixdiWtuuOOe0e/D666sxa85ixOIh6I0ZJDNBeHwm9PX3oam5BQaDE6FgCqFQEsmkmktycc9kEyiWszDqdGiorZUKtK6uToCPDk+cKRKMOP+TdndBMaEJThpxiH8rBCazacJBapNcQ8BUCGSbrq2WbqZJOqR61ZdRLOcFTNhGJsCRKMb5uL+6WkCa1RQBiL8nmYdm+srBKIZyMYfWlkapknm8FjNnkJvSf8jwdVMnStu+QkHMNsikpWaYrW0SjjzeKgwNj6KqyofxWFLCAUplVnp8v1QkiYZsYFaHjILzeT3S+h/jeEGng6/Kq1qn4hilRy6bF1lWbV29aJH52piewyQjAr6aoRrkvBXo7mW1SGudP6MhPm0W29paRS9LswcC+bp1nWKSwdkv/194/H19ffB6fHKe6SPN1q/DacbatSsERK+79irss/fucDroQDU+QbwyIDgaRE1trYApH5uGJ9ptcwDdCqZbAPp8x17iFg+mm8jMap42Ec85eZlpQHDNNb/DddddK9ZzM2fOQFdXJ773ve9h+Vfv48yzjoPBaMbjT7yMSsUDi6UexYoVxbJJKoRsnm1D6lLTKomE1Sm5SIxdKxdhsZiQK+QRjkTEWo/mAdytk/Shq9AxZxTBQB8WzJ0Gi7GIXDqCSjGNV1/6G1at+AJLllyAufP16FxfxnMv3IxdFx+Ak075BR7+y6uYPnMe7PYqrN/QiZmzOuB2OVEqlKCHC/k0jfszYjZRyKdgsbCsG0EwsgYzZ3jw3HOPYcO6Iey7x6moqWFYdREvvfQU2jracNrJl+Af729EdV0bijSSiEYnQ79Xr12DhYu2QTQWF8LRRx9/IoChklqYHlNAJsfntTLhDakoZ6oF0d+yda7NShmCrlJyHOI8Rca05rs7OTc1Kn2u6iIospHWztVMN1Souwq73pSVykABgik9cFUbWLMBZO4sK2JKSFhV5jJZ2QTwtRCI2JEgAYmM2Snt7TIT5I1VJJ+Tj8PXSkkOfXWlai5zJqmqVYL1xt5eAWPKoKpratDU3IpMLo++vmFx1eL7qaa2QewLWckREFkZWq20EiSD1yE6Vc5vGTDPFrNKyDFPMKMN0tYlM5zANxYKyXFxw0VSFzdrrO7DwYBoYdkFkTxT6YbQiUvpYukSRUAlm5dtYM6DOQvm17xZjHR5ssBiMWJ4uB8+vwup5DhMpgqGhnpx7i9+josuPE+OPRYdl40IzyevN72L2eLVggk21xjzsbeC6XcMabaAl7PFg6kakm7SlX79mrOAOfTQJXj1tZcxbdoUafvOnTcHn3zyMfbYczvcc+/V+NlZv8Bnn/XAbGnEihWDmDZzG1JbpG1Ho/fSBJhWygUhoJDZW5ZqqyDaVLY4x4IhWQzp5iPJKnoglWCU2gjqatyYOa0ZfT1r4bTq8c8P38a9d92GG69/ANVeI8qGIt776K8wWrzYfY+jsHrNGPbZ73is796AXCGFxXvuhEIphvBYEmuW98Jm8cBstDEVFcWcHfnSGKp8KYwnPwKpK+tXvIa+vhj22uMoNNRZsbozi5dfvRSL5h+EY5dcjo/+uRYzpi9CQZdFrpKAw+lFcDSBsdEYmpqmCROWbdIVKz6Hv7YKVocBqUxM0ktUXqnKeo2Px+BxOGX+SKYpqyPOTNva2qQiJeAQUKXNa2WUmzJi4I1fM/aOJBqdVGXKQ1YDUwWeqrLUwPZfKyCdSJkqerVwk0Q0Z/ZsvPnGG6qF73CKOQIBhgBE0g7boqygCfoEOM7+WFjxOU0TWbcELU0TS2tAVoU8DgIIQYuvj0QsGjXE4nFs6OkR4HN7vGhpnQK9zoye3j50TJ0h4Muq2F9N3a9OcmlJBKqu9qGnez08VT5hG7OyZOuYYK4xoocDAXkN1M0GQyGZT5KIxLe7pl0Njg6jvkZZC3IjQuANB8MSB0eQU77UNtE019XWoKmpCVVej1SprGApismyo6Iro6bWB17aZDICu8MEb5UDr77yIg479CA8/tgjYvpAvXRjQ6N8zfPFmSo3AZtfl6+D6hawBm99id+RM7Blg6k2Mp24mFq3V9RyElqtzO733W8v9HR3weNxwuXiIk8CUjMeevgm5PM9uOP2h/HKS+vQ0LgIX37Vi6qaevjrqxGKxmGzk5VK4CQBKQPQ+J27/3xRiertnBcmpJVHDaLf65V5WDIZxdDQBsyZ04r6ejdWrPgS2y5aiL88+CSu/I/L8cwzT8LlNINOSMuWPYqPPv4MS444Dk6nFXPmzcLHny6Hv9qOaTNmoLlpCkYDcegqDhh0LowGAqjoSkgkGGJNRmUaNkcOMAzjtTfuQzqZw757LkGZTNEx4KGHLsXixfvijFOvxCt/X41ttqELVB4VQwlFHWekCRj0JLbY4PXWCkt31YrlmDV3DqKxcWHM0uCfrWsyPNnS5jyS1ngOO2enSsPIqjBO0/aWVql0CVJcwNlSZFIOzyMXfFax/Jo+uTYLtZ+cbSsXJQKBVKIiP+L1U+1P8ZelaTvBU6+uK0GdBCYNgPbff3/cfPPNGOztVcxYk1nAkzZ6rAJpR0jQ0WwfuSliZcbqmLpgDbSpRyWg0uCB1SF1tQTjbE6l2IhboU4vrV1WodSDskKNUVs6YV9JIGMlTlYt26ScbZIY1FBfK0zZcGgMjS3NqMjx5AV4+/v7xT6Q55nnjG1ygiGrS42UxXk2wdTlZBWZEj0xN3WSkWq3y7WrrqmWzQrb3bxOBH+2iEkK4/fcZLAyL5dTKOTjyGbT8hzpVAw6eV9FEQ8H4axyIRmNYNfFu+Kdd94QrhHtG2WOq9dShMoT1b0WuydncRONXs7qf2Kmv9VB6TsCQd+dl7EVTFmKKStW9UFzey7CelY/iqXY3FKPar8HRkMFPr8bgwO9+PSzj3D8cXvjgT9fjnvvfhbvvxOH0dSK4bEs0rQItFdQVV0H6JihaZQFOJeLQVdJw2IyAGW9aBDz2QyGBvqxYP48Yfam4jGExoYlnaW52YPpM2vx5ltfYLfF7Xjuudew9IjT8c6772OPvRbjpRffxF+ffxDhYAannXwBFi2aBejiGBpZj8OWLJIF3enwYcXyIRjRAKORbNUKcoU0ItFhkbDY7dVIpmLQ6wswmlL4859vwG8uvxTrOrswGsriDzf/BEcfdQouOPd6PPKX17D9dgeKxR4NBGifWKjksXr1aiGnsGJjxdLZ2TnpuMNFmaxSugRxFspFWavcSCpiJce/4Y0AIlmgNKC32aRVykpOfIl1OpkB9vT0yH0IsmaTDQYdc1LLApDUd7IToGamvJjUfTKEnTpMi8hACsWsMKtZJZuMVpgMnOnx9esFpDULR4auE6BU6otioWrpNTx+brREslMowmAis9gielVqa0n2ocyGmlHelzNQktSoVdXpTLDaVSIN56NUsUym1eiAocEBeVw6XjF8nTpMypW4WaCRPYft0irPpKFjvJ2+ImBLf2ACaU93j5B9aLLA1m1tdY3K5M1nUcwXJqU2fE4Gt6eSOSVLSsalwuU54HkfHRtDMBjCjBmzxECCbGzOY/mZDGduDtxuEtDTcm3p+fvFPz+E0W4Va0KSsL74/DMVJVjMo7+/F42N1TILdjlU+HiWph5WzpNLcswkpvFaqmg3XtfJmvVfLQm5090cY7876/HWV/ItPgNbwZRlguxyGYOlwFR8vAVMgfXrN+AHu+4Mu42tKyfS6RiOP+5oOBwW3HDDH7B8+W146om3cNcdH2DuvAOwdl0E2XIJrmoHCijB7nJN2LDRRtAIXbmEfKaAYo76uxyS6UHU1zaiytmA1SvXYCzAtmYWs+bUwGxJo7OrDwcfvDN+f+2t+MlJJ+PDf6wSy7pywQ+/149sJobA8AjaWqcgMNYJvTGCRdu0YcbMJphMVuh1ZMG60bl2GIWcA3Z7E3p7+zEWGoXVZhb7w5raKqRSEWQzCWGM+mpKsik479wf4szTLsJNNz6I++/7K6ZMmQed3iasTK5nFqsFY6GgLMYESbZHSeIhMBEMuThrbjsEIIIgAZNVkGSFusjYDcvPWYVpgMaNB39GLSdBlCxYgidJO3x8hnPzcdKpHDrapspFo2EA9ZEmi0kxf8E5aAk2q0Ni0xSBCTBb+Ty8xtzIFGC301+5KKBHECGwK7awXghFfD5WY7yRhMSbBv7io2w0yrHws9nCKrUg1aiyJaQeMyfOBiYxwaBspSjvBzof0VoxFk9KZcmwcYISWbuJWEwYu2ypMr2FbVWmv5CExHYrZ8801s/mMzImYJucaTFCNjIYxEBCKuhcXgCVX/N88ngJuFoFTaDOZVOTKTZKkkV5V0HSahwOl2xEhilVSueEca6qVKbSZOR4aJ2ohaBXMcu3mBfm8qzZMzF71kx0da3FsocflDmr08XAdlVnJhIFuFwkQUHkSex0OB1mOV82m0WuaSqdlGsiuDmZQPMtXm23Hvp3+gxs2WAqKEpaLa+x9P9U7FpJSWL48dzzf8cJJxyH1pYG2O0mVMo53HTj73HJry/C8Eg33nrnGrz3zkpc89vnsXDhYVjfnUY8k4en1o18JQub0ygMT5KLrEY7zHobynlWpZRzhFFTl8NgfwDd68aBkg5WiwktbVbYHGH09vfjvPOPws9/dgGWHHYyXn9rNXZdXINF8/fDe2+MyN9XSilZlEZHe+H25XD8j3dHPD6GpqZ6DA+FkEjQn7Uag4MhOBwtiIR0+OzzleLkYzaXMDDQiXIlJxmrC+dvg8BwCJ3dX+GHSz34/e/ux5sv9eHSX98Mvc4Hb7UPJosOqUxKbACHhgOorlZJLARSFXGmqkou3gRNDXhYVRJ0ufByvkcAIshxAdfYsFzsWeHRUEAj8/BnEpJdLsvCSlDlB0Hik48/RyaVRXNzk5DD0hmSvYpiv8dFn+QxVaFqUWBsH2qOV2T/qrBy8ULm3LTESpKsVnXc/J6MXM3qUNOxapW1duxk9/JnBFO2nPmuorsPU2ZSNMYvlmG22GVmWapArCglQMFiRUtLqwAjvXy5oWCFT6LP4EA/GhrrMR4JTQAkHaAo34G0fA16yqkSSPNaTISlJxMpef+KIcOEMT43K6zUS3TwkLg0QpnmRZ2FwVpBKUeWrkAszHab/JZBCyRdSaKOySz6V2ELy8aE54WORjSRSEkFz+cjOLN9azIbpPXLLNX58+dhl52/J6B7ya/PAJ8qm61gY+9GITNxgzRlSo3YYBJo0ynac04EvMsmZ5MdoczDJ47065+/06v01hf3rTgDWziYcnFRcVJsCVYqXLA2cxLVA/ff/yhOPeUkLFw4G4l4GAcesDemT2/DTX+4DvUNwLXXnYpYrICrr1oGt3sOUukqjITi0FtNcPvsKOsyYlqg11lQyhvhMPvgcniRTnKx6UE0uhGxaEgWKJOhgp122g65fARr1nyKe++9HbPnzMSSIw9A32AJ1dW0C/wUVlMjtlmwN5obfSiXAkilR1BCGsccuy9cHqClhXPGfiTiBVRgR9e6ITQ0TIPeaMPnX6yUuWSpUpAq+MLzzkUoGMMbr7+HTC6MQnEcHVN9ePLpB7HiiwBOOPYy+LztsFi9YmoeiUXQ3FqHr1Z+DIfDg/bWmQIY3d3dAgYEQwIRSS1s0XJhV/O3kHy/eYuUuk0uxARX3pfAyfsRSPk4/B1v/Jnkb060flnB0ZnHbnNKSHtXV5cAEolLdOuh0QGzXelepGaEqs1L8FOpMwq0zRaTMKpVHqkyhCAYcaZHcGUr0ziRPqM5KP1nOlbNopDVHMGULcpUJo3hkYAAUTKVEfBk5BurOgIaj0NYs4W8zGVRLmNgcGByrjw6EhB/XOpSg8ExqQLpssS5cn9fr8wtSSqiIYjM9olSBrNYCPK1sF3OartApq/ZJoDKY+GGRKXkVGA2F5CIj4hGl6YQbB9zps2uQ4kyGO49SKyiCwP0MDtdqKuth9tdJbPoYtGJVJKg65ZWM4+H18Fb5YbRyGo4Ky5K2267CIlkTKrrjo42fPLJJ/J6RkdH5Bq43U5hyZ9//i+xzaLpAubhUAw11R7ZfPAHE+FC/+LxsDUp9VuBMVvMQW7hYEogpWRAmncosYqpGNXend3fMnDH7X/C5ZddjLb2BsTjQVxz9eX485/vQi5D0tAAzjv/AOy734E44cTzoNczw3QqBoajSOUKcHrtMNvLcDrcMBldKOctsOirxGc1FBrB0MBGxKMh2GwlzJ7TBOiZw5kWIslDD/wFuWwRJ598CuzuPKrqgA/f+wRvvNSL444+HfV1Lait0yEWXYGOqR6R6IyNjQgA0FCeHclCwYj6umno3kCwdmIoMIDhsV6UkEImV4DfY8WLz72Kr77cgGOPPgXTZ/uQzIXxz3+8hvVrQzj0kFPhsE6F1eaFx+vD0EgA9Y316OpeARgzmNI2HeGxlIRnsx2qpbGQqCNt2HRaFnXO4TQCDAGNwMq/0dqmBCjen5UrZSeckfJ+fDwCDh+HFSTBlT/n9wQgykaq/Wx7WkEpDUGVIMHgdqedxghRqWo1VysSiViFqmPhlI6xZxrRbHNGy8SGqqIToP26tZ32eJpmVUu1EanHhNdvLBFDYHRUSEB8nVKFV3RwOF2yueLzM8+2XFJxbnwsyl3YZm1vbxNDDzKfN27skfPFWboMWI1GpdMslRAZDcAgOazUJbsmTR74XDTPZzekyksSkl1+p8DUIexhgrnZlEM+FxEAZcXLuWkgMCJt5cnQb0qOLDT74HnQocS2NcPBHZwnt8NkrBezBzLSOSsl+UkDU1aVDB4fHOwXswnOQrs3dKGmtloIYLW1fjFB4dfiNdy9DkcddQT+fN8tMnEZHYvCX121yTVbpfVtMtGfoDlsMav11hf6jT4DWzyYlpGbyFyknINt3gkwLdOQGzjs0MPx1VefoqrKirpaD45eeghuueX3OPywA/HIsmdx+GEzcdvdf8Teex6AUpkxaDMQilQwHq8gkUqioaUG5ZJO5ChOuxuFbAmjY90IhruQTeZQ52vHvPktyBR7sbF3JRgQ8tiyZ7FhXRgnnHAq5s1vRGB0GF+t/ApPPvk8fnHOFVgwf7Ysxv39azB9BnDKqQdhZHQDpk6Zh76N9Lel5y69Zt3IZkyIBC2IBJ34xydvo2QIooAcGluBF59/CYPrU1i69CjpcgfDwDvv3YT5M/fDzjscg3A4h9a2qWKPmMmWUNvgw+p1X8Lr88Hvr4HJYMHa1Z1SCWnVpdbOJYhJbFilMlmxkojECpQ/J5gqRyNVWbHy5M/YHmblycfhgk+g0fx5NZ2pyjPNYWRgAHMXLlCgWq3C03s39oo5Alu97R3tKr5NTxBlC5LISSkG24X0QaZpAw01lHGGqkg1tq5OGURQ5sOQggntoyIeqe9Z4REYWZVJ+9Vpl8eKjEcQjoREf2tz2GQ2TCDjzJEPZZN4OBPKpRJGR0bk2FiBWqxKLsKPwMgwomNjLJPFWYk3VvnUas6fO182CXQp6upaJ9Ug3bNMRup4y9KebWxqgd3uRL5AULaqNBwG5OhUOhE3JEZdAfU1HowERgRICXbRcFB2kTqLWTZBlO/QJlE8AtkOp56WWlWhuztR37YAM2fNkOqUXQeyejk3JRksm2XbuYxkkoEKFgFatqUJ2CRVsSNTLuXltQ8ND6KxsQ4fvP8uamr8ouV2OhhEoNmpKE/mzcF0a+T4NxpbtriD2+LBtFjJKAE/CKZcaI0TKRiQuWZDQw18XnrDVrDP3rtgfHwImXQEp55yAs4/99dobbbjiacew0233YiXX/4YPt985PM+JJI2DA6Nwu6ikT1gs7hgs1iQSkUxFlqDin4YVU4fOhq3g8tTwafL38CCRbV47rlHceftD+PSXz2MHXdsR74UQSFnw07b/xBPP/so5i5oQqEYF0P9k07aDbvt1orA2AaEwoOo9c9Gf09FZC9OD3f2MQQCKUxp3Qe33/gGps1qRCzTiZHIMP7++m8xq3077Dj/EBiMZRR0wCWXHo4fHnI8zjnjDrz10ihmzZ6D8eSItCzdVX4Egn0oIoaamlZ4q9qwdvUa5LMpAUBWkxpQahmfXPwIRFy4+TWBRjxhTabJODBNO7p5BagFgBMIWY1qYMfqi4DCKpY/JxEnHA5KG5ez2/q6Rkm7ITCEQkEBGVZ6/BBQZoROmdfYIFIevQnQmxQrVxr9E5pHgiWPV9Oo0q2HIKq1qDVWL/W0JBHlchkBDb1xIommUsLY2Ch6ezcqAw5PlbB3qVclcUdi5AwmRRoyswXN7NECaGY/OhZAPpWCr46z6BoxThB7SYaRT3j1dq/vFl1sU3Oz6DU39HRjsLtbiE4dM2ejvr5R2qOFQgXJZFrkN8JQZ0VpYqoLeQFl2Ix6pKJRDA4PokB2sJnt3zJsdpu0y9mu5mycrWG+Zs54uXEiILe1tcPlqoUOyuGIpCOyhnkdI+MhYXuzWqXJBIGV5iRsYxM4+Rx8rZViBpVSTr7nB+PfautqsHbNSjGCWN/VCYt5Iu1HPk1sYuRr1UngsWy9bT0D34QzsIWDaQmFckZVLDCgVKYzjmp5FfLK/HzGjA54q7gQjuPEE5fg2WeX4fhjl+DAA/fEEYedCrfdiNtuvxVWpwlLl56GqVN/AKOhAamUDcFIGP1DXZJ7SWYoXWWSceZUJtHQbERjYxVK+Qx6uvuxeLfdcdddd+PUU07Fux+8j6Y2CHMzMJiDy96O4f48auvdiCV6MJ5k9FkHDtx/d6xduQJ2uxlePwOpczAbG7ChuxsWux4uVzV0eiceeehDmCrzROc4PNaNP953OQ44bDYOPegQ9K8PI5EGjjzOj5tvfBA33/AMrr1qGWZN31fOR6GUh8VRRHC8B+lsWgDWaKzCRx+uhplZljrKJVihOYV9q7F2CXxcgDXZh0bqYZuW7VxKaAgwnF0SbFlpsVXLuSorVzJ4VVpMSVqYbP/y8QlE9IUlmA4PDwrZZTwSExao31eDaVOmo7auWmaJ1DsODGyUiouLr9vphbeqBjarC7lsCclMAmabIh/JUs2Zp44ZqioPVQGsSq1hy18D/E0SGWat5qUq4xx2PBYRclBTS5NY/r3//nvw+qqE2MY2KRd/VuLcfOigEwchVvc8tqGBPjg9bnR0tIupPKUlvHFjQhAloYkSEla5dM+imUVoPILqulo4nE6Mjo4hnc5KIg8rYKYQ8WvOaWlTyWvPTQIrZJXfqofdZEFfd48cf1NTg1TGnJ3aHTaZZYoZhMsl14nHQcN/PgavA9vFxTylQcxkJZGL51tpWCXhxueVTcbg0IAQjdjy5evk12IdWSwgnYjAamT3uiCewGTvUj9bW+PHqlVf4ZCDD8Tjjz000dZlRurmBDI+ml5ZcG69bT0D34AzsIWDaRm5YgZmIzVtBuSpC5RgaTWeeurJx3HCCcdi4cLpKJcT2H+/XfHii0/hyit/hSntDfjNpddh7VejOPqYo3HZFefjmGNPwdhYBT7vdGSzTmmdRhMB8VQNBQOyS2c1VeU1wFcNhCPrxMv33HNOwEk/ugxHHH4CVq5YC50lgWdeOg9edyv23+OXqPFOhdPegEw2CLM1jl9edCjSpeUoM0MybUelbJDWrtXmQTbHxcWEGJ1z/I34asVavPPGejTV/gDjEbIwK9jvkAXwNkZw/31/htcNNDTr8PabT+FvL32On55wPVqathVrRLPZLXPk8eR6FHR9qKltgt1ai6H+GIKjGUnMYcXOBViJ+jOTJv0EDIIgq0hWNgRBfmY7l5UpF2cu7ARFzW1Hc0HSpDMEN4Iob1yklYeumqHyd6xkLFa25RmjlhfCUWB4FHoD/WN98PmcaG2l528RnzqqLnsAACAASURBVH32KZyOKkRCMRj0NsycMQ/xVAIGsyaF0UmFq4EnAZMVnLB0zZZJswY+LzdcqkpVs3UeN80VmO05EhjCrNmzsNNO38P555wDt98n5CNaRrKaZHuU1R5fj8WoqmVuDmpqSM5SBgzEdoNUdGq2SdBgxqoOKsycuaBSLQIYT8QxNDyMKVOnIp8jc9slwE3g5X1YCYtTUo7kIiOMZjPI+mWFaYQePje9htPIS+ACpMLM5Bi6rq4nj6GxmZuDMXlMs5jvK9CkRjQSHBPNa1Nzo8x22Rrm47Clz8egLSavV2Q8LO1dWgvymvL9Uu93IxOPTDC6DaJJTSW5IdNLq5j/M5dffolYEirZWgEV+lubFIAW8px5q2uz+Y3HrCUDad2Gr6+1WyPevgHo8x07hC0cTCsolQtif0e3HLZjKQkoFiswm3R45JFlOPfcs2A2l1Fd7cCxxx6KF198GksOPwAtzbVYtbwXzz7xLoymIl59exm+XPEFzjjzCrS0tMOga0Yua4PDVi3JH3Q1ikT70D7FjWxhI5K5UdGavvLCExjsH8eJP/q5Eq8bgIcf+jNqq9tw3LEnIp8twl9twboNA/BUAWf9fG9U17iRSEYQI2OWhuTjcVisDpH0GM1W5LIuRMM2ZLJl/GXZMsycOR+jIwlUe+cAxXp09bwHg2MDqnyK0LFqxed4793PcNihp6OlZRaMBg8MRjfSmSJKZQOS2UE0tOrhsPuwoSuIcIjCez9YbDkcRnFv4uKqgEcxYbngEhQ1Bu3mFSgXV34vDNcJGQ0BSeLKbKpaJYgoRipzS5maohZNgjA/+D3lFrl8CpUygYfzTROikagY6e+2eGe88cbfUVPjRF1dDebOm41cuohMqoDOtRsRDiVQ19AEj5/2fmZ5Hh4PQVQZ6psFfEjo0ghLBHKNucuZK1ulBF8xnjBxLqtHLBGVtvKCBfPx9ttvY8OGDXIfLTKOFR2rS4KJ1eRApURNrlUxi0sqwo2pLgRT3o+VIGedRhPlOpyp0uCAmlI79FYLcmLiUBQTfkbX1dbWiYUhE3jIZPZPJNxQnqMZ7vP3PIZ4NAKTjm1udhBKcDjtyBfyyGTT8rUEMCSTUpkSlDPZvDwPK2xuiuxmg2oVp1My56Y8SplcUBqTFcP9cCQslShfL8GW77fBoSGRURXGR4VNb3M4kUklYHc4sPdee4pV4qrVX2HmtGno6+0WQL34VxdCP2HqUCkq4IeRolU149aSlrT1WYvp03yct4Lpdwy5voEvZwsHUzV74S5d0xByBJNIULvpwPU3XItLLrkEc+a0wWgsYfHiHTEy3AO/zwVujn/643Nw5KGnw+EuY952Htx7/4148tlHcNVvn4OdczzvPBRzzBBV2Y6+6griqU58tWYUZ57dgGuuvAmXXXAn/vr8B8jmAKsdeO6vtyAScOCc0+5FPpdCQzOwsnMNlhxjxtKl+yCTjiEVo+tANXKFDGBIIZ3NIZkqySJKE3mbeTYquVn4030PwuOzIhofQb4QQyXfALt+Afz1RZhd3fh0+Ub87cVfYYeFh2Pn7X6KVKoEr98rTF8T81SLFcQTGfhrrPDXGhEKJtC1dgjlkhHV/nqpAA3GykSqiUkWTG0eytkmwZTtX21mys80cdA0qPzMtufmfqyqxar0nwRYVmDaTJMLozZPJei63Q5xb8qk88jnFDFo1oxZGBzqQX2jD0YjzePXoq6e5hZJ1Pgb0NE6HbksyWUGjIZiWN3ZI3NJgoFGNJKc1BKJM0lpN/O9Ia1eiWUzTkhpyihIAotJ2pxsJcvcz2wQpyI6EimAZoWrzfcUZUaNEkiCYpiq+hsJjxcNbFnAVPhR0mImmNLVySSzz0KezNeykIosLifGxiNy7DzXTNwh2PEakJxE39umpmYx2RATCotFjPZZGbN9u3HDWtTWVsn5ZnXJrglBKp6IybyU55hEMLKCeW1Z3dJYn0BOopfDbEApmxKDB6/Pi8gEo5v/Twz/drqciCeS0tbnJoKSJZmBy7ksI5+Jo3dDJ/LpNOxOFxrq6zClo10C1fv7NuKFF56VPF8d2O7PIhaJwuPzyHlKshPDVnOZ+lTr5NIqnYOv5dnyl183zt9amX4D0ehbfkhbwVTTr8t/nLqaMclddOHY45bipZdfQF2tH3V1fmy/3QK89sqLMqOsqfZil+8txgvPv4FiJYV8KYBTzjgaRxy9P9557x3cc+9DoIcBGcE2G5BJAwYdMHdOCy6+4EqYjT5ccP65GA8PoX8wj222M+KJx/+Gf7y3Fmecdj4a69vgdBUwGBjG7HnA1b/7MQb6ulAq5DHQG0S1tw2ZfAIVUxZWhwvhcAqFAkHADiOm4suPE3jnvTdR00jv1yD+cNO5WL92HA//6S3UN+uxtrsX1//haJx26tnYZ++T8NWnCWy77Q8QGAuhUM7CV+vBytVfoq7eixnTFyAwnMSq1Z/B6arAZfcjndQL4aZUobNO8V+i0TavMjXTBgITgVFr//JvOJdkBStVmpXHXpKKhp81zSo/sy2oGSMQELQ2HolW+XwGLlcV8pmyzBYL0s4soqWtBqvXfIyZs5oxNLQRVose113zB5x91nlobZ6BQt4AV1UDTJYqrFq1RkCGoMqFn1UYn4PzW41tTIDgjcfMxVpYvWUF4HaHXUCeJgqcdXK2R/ITX5ds15gSNPG3Ao6SJEMDYb1oZbPUiE6QdGipx2xSqU71qlo2GKmR5byVQKpYuXqDCWabDaPh8KQmN5EkaOrEOIHzfsa/EVBTCdo/lmVjw3NJXSmvRTg0LFpOh9Mh7XheR7ZYSRzSG5V5hfIIpibXKkYNbB3TYYlVr8NigMVEYhkrdoOAqZo5myRizev3i3tSfjNPYmXZWIHb4xFzhkqZ7dwghoeGEKR5vsmERQsXYOeddkRTQz3efectvP/uW/jr889ir712wthoRIz/2RVJplJC3tI2YARSbZ6txe9pnZKvA+pWMP2WI9c38PC3bDAVQfgmU21aujHnkYsKF6Httt8Gw8NDsmNvbKjD4t12xaPLHpEILI/bieGhQTFICEdGUd/ox+BIFw445Pu44qoLkM6G8O4Hr2Ek0It8PonmpnrMn70rGvzb4I4bX8Ntv38LDY1OJLNfYvFec/CXR+/ADdfejysuexhzZrbDZBtHOBrDsT9qxTFH74+udV8im0rBpDPDZnEgk6IfIRBJhyRQ3OHyYywAtDbtgvfe7sYD976K7y9ehO6BT8DO3Ccf/QNX//YWPPrQq4inYli8tw2PLHsR511wAx5+4HW0Ne2MdIbyEAfK+ixGw70wWfOYNqMBKNZg9ZdxhCNd6JhmhsXswtgILfEMMMjcVAEhF15Nc0nQ0+abXNAIotpizopHWfCRxVqU+2+uKeWiyL8hGGkAK2xSM830VdSZtHvzabjcdkTCMfir6sT4vpgvYvqMZqRSQWRyY6irt2L16iEkImvx9PPP4YrLrsLGngxO/emPkc2bsXrdEJqaWmTBX7Vqldgbsi3JRZ8tXrZ7CZ5aq1dLoxGZxoT5gZwHairznAMb5f1BS0DNKYllJjWanJdqQeUEH35NYMwXGYtGe0Y6/5TlcUoMzp5InLE73FJ9R6MJqWZ1epNoVtmJsGxm28h2MUlAtCJkpUyZSmNjg2hZE/HY5LnjXJTHSTAjQYubCCFF6SCbSHoN85rwNct81GoXQpMEB5QVeEoLv5hhs3vSbpEkKVW9m2V+63R5BPSFUWxg2AHbs3pEIgRdHQqlLFraGiWZh8+Tz1L3msPQhg3QWa3Yd+89sduu38cTjz+CP95+G3baeabsdzmO4bFS30ybT44DuJlhi/nrFSjfP5oeeHNA3Qqm30A0+pYf0lYw1VKjUUGGmY5OVU3QMm/+/AXSmvL7qiXdZN+998WzTz8rCz0Xw0RyCFdf8wts2NCFu+++H3X19RI2zcXmmGOPx/z5C2G1WOH2GLCh5zM8++wz6Fo7gMAAsO3cJfhy+Qe49Dc/wrm/+iWOO/JYPPvMh9hrr0VY370cgRDw60u2w/4HbI/+vjUYG+mDy25HTZUfoyOjsFnsiGdKMNj9CEfHYbVbUMq1wKzbFnf98UHEkuMoGyIom4Dlnz+DFZ8PYMmhv4THqUNTswNvvfsovvhyCPvscyamT9sO6TRzNO1CYgqGA4inQpgzdzpcbhs+/2wlouEc/F6fmPEz/xS6AiqsQiysKm0iWdE8dln1sKJktae13bjQcdHT7AJ5DrW2qda6Ve5CikyiARh/p80c+VmrPuQ+KKK9owXR8SQqRYNUifPmzEUmG0Y0OojWjiq8/8H7GBz8HJ9/8U8ce/RZSESBe+++Hkccfjxmzd0F2YIDHo9XLArdLo+AKRNX+PjUa5J8JH631Jwa6JClpDSSRGNUP2NlyQqJbFghgpGwpOM82SGbBgIpQVONE8jjJWucXtAEZL6mooRkU0JSAQPjy9I6VpuNMqxWp4QLRMcTMJs5yzSJRSHfWzz3rCSVaYMRA/19ouF0Ou3ydTrN1qpLTCCoVyXgEmRZzfl9NMlISuudnQOyaXmNWPFx88KfsUqn9WQiSRa2F2YTCUTK7zcc6AUqWegsVlRoaD3BFGYAAY/bZnNIa9pqsaO2rkH0vXwM5vzyPTIWHUUymxQAbWttk/Sg4NgYSrzmOh2GBvsxtb0NtTU+FPJZ3HTjteC/J4t6nl+rGciyRTzh38v3H0cJvFaaoxY/a2C6+ThhK5h+y5HrG3j4WziYTtAxZavLuaaqTLnArensxA9+sCsa6psQDIbRWN+MJYcfiTtuuxPNTS3CJMwUBnDqmfvhtNNOxaWXXoe//+11YbwadA5EQjkUckbYrF7o9AmMRVaiptaCfDGFdBzoaNoV0WgAx/1oD/zzg0/w+acbsN0OM7Cu+wvUNwGnnbEfOqb4MTyyHmZDBSRdWMmCTaXRUFuHDV1dgKkaOmsz0tkCYolxGEuz8P6baXz82XuYt60PH3yyHnf+aR8cveQMfG/hUpRLnI0VcOutV2CP3XfBdtsdiky2FT5/DWxOA0Jhuhi5MB4bx4JFcxEIjApwrN+wVvR+tb4OJCJkPYfgdGdQhgGZvEHMAbjwcoHVAqq5WGspMXzfE1j4N/w9FzxWqZpBAhdBSTExK9KPBpia9622GGpB21qFwaSYcCSIeXMXIDAyhkULFkgI9eBwF3bYYTbefe9lvPDiMlRXO7H/AYeBY8mfnnQszj3nEpz8k7Oxas0wXFVtiIzHZEH3eWmo3yzASMBhBJnSnPJ1kU2sqjXV8lWVqWr5luU8EbQYOcf2LA3lucjT1F7eXBUta5UpoCoSrqIrI5VJSpVFXWapUhI7QtryUbMpICzBCxUEx8alxet2eWV2yRSaWn8NsmllA8j7WUwmDA4OiKSqtrZaGLHR8QgcDpu0kVn1JuLRSYtHtrAZ+6bNp3nuNRmRzqj0qNSTMpfXanOIkxc3kdws8hqGw4NIpMIi+UxEIsqPSG+Ex18r7WtPlVccmDjfJZgSYDkvzsuMuIzuwW40tjUincqIVSL9hiMhRrml4HG5UeVxSzwhtczMcmUE4qyZ02VjgEoRrU1+HHTAXpg6dYpIe7SbZgjK95Xmq/z16nQrmH4D0ehbfkhbNpiK8LuMCo3oJ3SAXCjZrnrz7bdw8IEHiuSApg50qzn0h4dgoK8P7W1teOqpJ9HUWot1G1fh8isuEQbi888/I+xE8T1lVJW9Bsk44HTa4PVbZZH3VVtw1x2P4dJf3YP1a9fCUI4BlRRaW2rR09cLmxN45NHTMTS8CpVKVnbkBp0R8VhKdu5ctGOxcclT3TAYQLyog9M+HZVsI9avjuKxh19FTYMBgXAEu+/eggfvfxqn/PQMvPLql2L+c/CSWtx1+7M44+Qb8eKLH2LazAUYo/erRQ+jwYyu9T2YOXOmVEgEwOXLv4LX6xEZSjGvA8qs1Iqo6DICJqFIXKoNHpdGFuJcjm1ALriagxG/JliynUcg5Y2klPhE/Bl/Z7JoLVx62ZKYpBcCEAGJ9+eMkn8n8WVMZSlVkIynoDfkUFfvhsMODA52YfacqejsXInjjz8WV155FRZtMw+VSgGz5szEk088iXPO/i2eevw9LN5jP4xFoqL5ZFciNs6FuyjVeG2tBx53FVatXC3SI7PJAQdTT2y01SMxiEt2CfliTlrCnDlqbWm7zSYtYoIV9cVqGK9CFLT5qapSSzCaVYtYALnMmSWrYMp1CmKWwfMYHY+LNIXEKNoTRmN0KyoI0LHtymqYXYDGhgaRKfHGUYWDGaijAfmeWmAyduOxqJjLz5gxQ4C/s3MNxsZCvAMsdpLDlKa2qa0D7qoqMbhne5Zf09mJ108Y2Ay2N5tRzOVlzszjocRHWMtmK1LJ5ISdvk70wxoxTQNi6nFTGbKNPZMzaubDcsNFu00+B4+XoxcaPtDjV5JyshlpW/PxMumEyHr4Xv3+LjvhjDNOwx677yRtYJErOSayZivKPYnV7tfbwBMS4//hMr7Jx/t/+ABb7/YdOgNbJJhqu1LJwdQxvkvJH8ha5K6fi9btd/4RF114gezwqTevlAtYetQSrFq5HN/bcXvcc/edaJs6E9mSBb0DG+BwVLBom2m4845r8dBD92Bd10oM9oVgMVTDanHj3fe+xA03XYof/fhIPPLwC7jx+kdhKhtQ47YgHFyLUDiDXReritTlKqC/bxXcNCtI5uB20+uWbUWzcD3jyahkicJmxlA8Cgvmw5DeHtf+9iaYTSXojHEJS/ng7b/i9RcGceZZP8e0uRaM53JYvuZOPPX4Opx07DLsuP2uSOVGhRGrTBZK4mfb3Nwsi+LHH30kRBESe+jYw4WO1SJBg79ndmd6wkOXrUIutDyPBD6yNrWZISsfjWjEr/lc/F40kyazVEqcU4rdoIXPk5CFlFZ9nFkq56C0OAmR+MLqkWDauaoLLc1T0NhkQyY3iMBYl8TPrevsw67f3wb33/8Efnjwcfjyq88xc/Y0vPTqi7j59ptx+y1PY0rrbiiWC6jyOSW3s9rvR4Lt4pIO6fQ4xqOjcDkcmDplirBpR0ZCGBoeQFt7M2w2zlON0urOF+iyRHN/zjvV4qpmoWQecx5sm8ziFABVJj7yNyrQnFWpcgDSKm75uXzoRf9JGQrBkueFelSeL25IxGpPZq/KClEDLE2bS0AicKqQcaccJ887DTNY/TGvd8aMqQgEggiGxrG+cwN0Rhsam9rQ2NyG0VAYVX7m3TLuLYvW9laR7ETjUdlAGMpG6PJqZs5j4jVLphKoYts4EZ9kCOdzWTG9V3NmZQloNhlhYx5uLj256dJGAFp6EN8r2qxcWU/mJ0MQ1My1DKeLTlgmDA8NYGSkH3vtuRh3330HamvYYmfcXRpeDz2d07KxoesUO1A8JwRnrUX8P1vT/5tgujnJcfMn+m/e/X92bFvv9f/3GdjCwVQFSrMi4EJInSKrn2K5jCuv/C1uueVmMei22yxIxMcFTD/95J847tiluOuPt6NQMsJsr4XF7JBQ55ZWN445bm9su+1scXGhhWBH6yycdtpZePHvr+Kggw/HihVd4qfKRblSjKKcDyIaAX5y8jyceOKB6O//HIODnaitdoonKtnADnsVcnnFHjXbrMgVc8gXMygaPMjrfXBaFuDay55CIhrHtKl1+OyLVbjuhiNx6EE/xR67nIRENoBoFlj25DmYMXsm9t3zbBhKO4p7TFmXFGYk3W648Le3d8jcjCkwmjRFtSk1oFCLvIjipZpS7VkuUFyYNEmMJn/RXJD4WARc/h1Bln9HQKmvrZOvCdBsC9PLVrnlKGkIg7v5uGLMbrbAZKa8Y1zpTJ1VqPbWIBTuhq9GD5u9gGCoG0sO/RF+c+mNOO7YE/DFF8ux0/e3xR1334SXX34PZ599GWbP2QbV1U0YDgwLoNb465CMpVEsMEA7DW9VLaLhFFLpMVhsRVT0Ucxd0IzwWA4busZQLrngdjTBYjfA5lAGFCrpRtnt8XuCq9PBOTFBRLV4eR6lRSycN7oiKSKNAlEl31CV00RUCtvjTrtcmw8++EDayPS3VZUmbftimDptulR+/BuCJy0ItYBvjfiltcsJenx8Hp9yYYJkw9Y3NEk7NjASQjSWgtnigMvtRSqTRUMTLQtN0oImUYozVmqhrTYrMvE0UrHEpMaYgEVAZQVoEr02Qcsobkf8P1PMWkgrWf62mBcjE3oycwPAD8p8xN84EpH3iRa/p7FzNUctqTQNRomE49slGBqF3+dBPBZBqZTD66+/jLmzmXWrtjis1JkAxHY+H2tSTvPvgO6/sxL/n4Dh15/n/+S+/51j2fo3/9fPwBYPpuKpOkFsYWXK/3ZGZh3/o+Px+uuvSYvT6bAhHBrFkUcchnWdq/DDQw7Eiy/+FSMj4yiUrCiXzGiub8PgUCfSuT74fQ6UCmU0N7ZIGxI6E4JjTOJwwmZtgN1VQFHXi5GRKIw64KYbf4jW1mqsWvkR6utc8HpsCIz0y1yNdnMGg8rmTOdycLidorGJxscBUwvcvh3w0fsDePDeV1FX40FnZzd2W1yPl197Chee+x9Y9uCbMFiBPQ504S8PPo2jjz8bzzzZhW3mH4gIUdyQEb0o25Q0i586dZoYDXStW4fGpqaJXFESQpRUQvPalYXO6UB+QjDPypHtPpVraVbtugnNqLYAsjrSqgsluTDB4/LIffh4BFOaxWuSErYOydDl9zRCEBapxSYEIS7ADSR85fIYDa7HjjvNwMqVH+Psc07DySdehKVLzsG6dWvh9bnQPrUehxy+N67//QOorZ6HTD6OfDkBGzWsZM3qLEDRgGQyhIYGL3RlG4b6IvB4SxiLrEFJN4x0oYL6ageclumo9k1F55qA2AearCZpb/IYSdbhMToczonQ8LxUqBpzV7Ns1ypQBaQTLchJxvCmSpWLPk3kudl4/JFlcEk7VbWVpYpLpqUyI7Dw+QlE3Hho0iGNzMVKT1klKu9c1TEguOuFHLRm7TpEo3HMmj0PnqpqITpxTjtl2jSJkWMCDglRhWJeuhEGk6qqbSYjcun0pG6YlR7Bnsxho0FpV/m9sG3zvN5kEJPkZpGvDTq9/C1BlK+RVbOWFqS9DgK/Nk/n+0eq9bxKeuLmhRaHNMuob6gVg4f6ump0d3dhYON6fPL5J5g7Z5a0wav9PphklKNupUIRBuP/B1aEW0Hx/zqIfVMOYAsHU7VjVZZjJHywbSYOoFi4aFuMjAzLrNBht2A8EsT3d/ke/D43YtEwgsERRMYDuPjSc3H99dchMJRHR1sVUDYiGBhHXTUdkHKSisEWqcvlFSkAdHls6B+GtwFYvBg45SeHi/tLkWkh2SzSiYSwGalJJUnD7XSJDIJNQFYKZsbKUDuYzsDp2Ral8nz8+qJb4HW1IZEYQCA4gNdefRjx8QyOOPJ0VNcCHh/w91eX4bln38TPfv4Adth2G4RGHbDYTCiUY0hnElI1ch5H0g0j4LhocV7JRY7nhiBGkBS2p7jiWOHz06YuJ1WR5lvLx+H3vL9WrU7a4jF3cyJFRqvCuFgqti59bhWoymLPuK8S5SHK7o8LKT/zeHgcU6ZMQXBsCAZdEfVNRnT1rMIJxy/FlVf8AYt/cCjGQxXMnj0LiWRU2oHDgVH4a+plY+OixV02Jc9D4wVdpQKXw4XxYAw2ixMudwHZ/BDsrjSC4bUwm9y47JLfwWmvxu+uvhF2pxXjMYatNyORMKG/f1AAoa6uXubaBFRNVqP5/arKfuI9NsFa1shLX2ebqipMkeI4W+RjvP7Ky7C7XEgnYnBVeeX8U7JSU1sn54bnna9HMXAVo1ULYdcYrSqQnV7KlL4wcIASpQrqGxoRDtOsnqHsetTVN2F8PCbvMTJvmVpEa0C9UbVp6dYUj0dhNgJWo05eO2PYNDa3sOKtbH0r43rOOQmsmTRBMy5VZ5yEJUnfUZ69Da1tck35OxpF8Ka5UfE88fVqEiy+Rr4PZWPHuDiWpqUCvDV05dJh3txZUqFuWL9OMlMtZpK+1ByVmxD+g4sMzqRCyP9Xt61g+r86fd+lO28F0wlnG+6UhdTL+SiAGTPnyO6bi4bH7UAqGYXbZcfxxy3Fn+69CyaTTkT6O+5Ujd9edSH+48pf44O3y2iqAWwmPxwWL0YDw3C5LEglOZ+yon8wjvbpwA/2NmOvg5rQ3l6D/o0DyKZoGG6AxeCAxeCESW+GrkJ/0iKKpYI4xlD7VyhXUCgRWI0wmSkv2B6vvDKOhx96EQ21rRgc+RJXX3sqzjj1HOywzf5IZvswHAL+eNePsO++R2DhwsPF/NxiasV4yMosaWTyIcn1bG1tlcV+xYqVslCx2tKsAFlZqTAAtcBpWlK2/8h81shFBE8u4ARTTZrAxUv7mosuF3JWHVz4eT+tHazs9ixiWJ/NZGEymmTxVG1iWuZxlm2RCrqlpUXamcND6+Bx62B1JGD3JPH80+9h6ZJfYPXKPng9TWI2wOozlWZ25hQMjfbA6qjAbKGrkjKyF3mOHpIt6nHUAkUzQrGPMW1WCa+/tRpLjqzDXbe+gFjQixNOPA6xeAgr1mzE9Flkf/tRW/09kYBQQjU4ODiRoFMr5CWCqtbe5XOpFq9qk2ubBm1+r7UxN1WtEy1fnWpJKl2uQUBJy3Wl566MJSZmi5ofLR9Dk/No1o3apmRzu0S93obAKDWf9BnWo6NjqrCEOUNOp7KYPWcOhkdGBNjZoWElzhkuw7xJbIqEhlHto+lEVhy+tPB3wiO1rKxkyS5WbOeitH8JsgR+djEcdrck3Wy+YWJ1zfcP33sMgO/p6ZnUIWssb017nMtmsGrVSnl/sBIOB0fFv5c70YUL5+GrLz7D3174Gw4+eH/5X0rE4hIfSKKTtNP/d+wjhQP/JZhuatf/56CxNURuK5h+y8/AJgKSIkMUCxUhYxQKCkw7u9Zjk9bKmAAAIABJREFU//33l8WLYFpd7UGpmJWK9KILz8UzTz+BcJhaTwMCwzH8/oaTsNtebXj7rVfwwTsfYc1KiIUgpRjcCDM4ZOZ0N6ZOa8Ze++0IgzmNoUCnePUazVnYrS7oSjZUCmboijZkUnnkMjmYLUZYbSbRIJZJMrG6kUpz/XHC6arH0KAd11zzd9isNSIr6B9YjUsuPROZTB43/v5euHzAHvu7cOcdj+Bnp9+AZ559H9vvuBB9vXH4q2ZjZHQI2cI4qmtUpUPyEa3ntFYggY4tRTFqz9LpiCbrFvng4h5PxAWsNOILZ3aTbM98XipIPoZGjtEqWo2YJLmrws4laKpElEQsIXNGVsJ08GG8F6siRprV0PnGYJCWryzwPjoFDWLdOsphPsYfbrgV9/3pUdTXdSARq6DKQzMGi1RweW5IjGUYzMxXtaNzXQ9mTJuFbDoPt9ODwHAANXUkVY1Apw/i8+V9eOKx/8AhBxyKu+96EJf++lbMmlODnt4gdt9jAX7zm98gGDLgzJ/9TljJBBKel0AggIGBQSFONTU2C8tVkdu0DwWmClBVkowGpNr7Uvu9pBdN6GwVq1kFpot7UTg0of9UmlDeeN34e23ToxFtlBWiipDTOggkdeUK7D40SgeElaiY3xt5fa3SXmd13dTYKF694oyUTkhlybYqpTY6sOtSkVYuXZsImJ1r1yKdSgvjlmQpGuA7HQ64nE5p7UqLdSINiFIfptrwtrlrFoGOGzqtncv3lZZGxHMj34vlJPNuLXA6GIPH2XQFG3s24M3XXxGWvs6gw6WXXIyLL/4VrBPvRf49AwekG6WNp/+r9ey/AktSCf7lvv/ZAPbrP9O+J4d8K5h+y6HkXw5/C69M1dtZ823I5yswmXW4+JIr8Pjjj4nGjf8uVqsBel1JAHXPPXYVK8FXX3kJB+1/EJ5+7FkYzUncfu9SlMoj8PrMcNj0GBnqES0ciUjxaAY+T6MsQAODPQJ29bVtSOfHkMxvRH1tIzIJPWKhPFy2OnE4YvsTuiKK5SwqugpiKZqP1yGTpd6xAUZjNR7+y7t47bVuYbQyPYUkqVIxh1wuDavNjKIujtffvRFffTGGE4+5Hi1t05HMMrXFC4e1EcHwGExWBnurNBeCKed9KkZL2fqxguCims1QL0lrRNXu5eJH+zrOnbRZKBcoVhWsPLQWLRdFLuSc6XFx5GNrIeFcDGX2ZuPzx8Q0IZOmtIMEFkVW4TkjcNJ8gC5UnF+rvMwyautzWNPZj5dfvBXV/qmYv/BgtLTRsnEW/njnMuy793Ew65tQ1pXhr/VIGgqfM5nKo6NjJkaHQvC4/BgaGBLtMIwbkSmuFjP/f/7jSdT6puK0n5yPf3z0Dlo73BgZjePqa87DcUefjg/fX4kLL74OfYNJOX5uCAhyPF8ELEpZenv75DVtskakob5xM6LRpsxU7b/y6y1frcrUAIePTb0r55O09lPRbio+TpuNEnA0kwmNcETA5c/4O15bblhIoEtlSqivaxDmNCtSdiEI3DzO/t4+TOfcdHgI8XgMVVVulCWnlGMBFxxOC8KhgIwFIoERwGxBx5R2TGnvkPNBPSirRgIxq1LNY1kLFmAaDj/YseB7iK+NmzGyvfk39Bfme0mbAW8++yWYEjDZUWBXhbm2dH4SwqDdhsefeFQYvsu//AJzZk+T/3OCt96gm5zrGzhLmbCJ/LeL+r+rXidA9v8Npv8Vo2nzSlXJpdQKtPX2XTgDWzyYlvgPJgJ5Bapcm3baZXf5hwsEhqU6TcQjMBor4sSSyyZxztk/w2233ozbb70Rl118EQYGolh6bAt+fNLe6N74HoyGHGxmiwRVZ9M5GPQkOXEeyPlSGga9RXI1g5FhmO0FiXvTlx0wG9wwlJU1X6GQESB1uM2o6A0YCrASaUE+XwVv1QyJePv52TejpZVs1nGkk0W0tUzDeKiEquoKegZ68ctzD8Z551+I3X6wBPFxOyo66iSdMgsjM5MLFl2bCKRM9CCBhouo1oblAszqRgwK6NojFZZqP2oyh0KxOBmPxlmXxpLkgqixXLW8UoKqAppRWTyFnJJNCet1bCwIj9uLYqEEu402gmUxHKirq0X/QC+qqmiEXgOdnsHbAXh9HkQiq3HGmQfjwguuQGP9DmhotiCayGFoYxcefuIpXHT+79HatL2YBwyNDMn1ZSXtdvvQ1zeEprpWSZGxO0oolsKIxrtR5S3g/Xc+QS6lx/d32VmYqJlCCDUNwPPPvwSXswEXnnsdlj3wMqbPnQ+jzSHnjxsEbib4uvmhNiVWfPzxx3JOuJmwWVnFq8qR4KccoBTAbapG1eKqVas8/6x62Ubm4yg29ETkGCU4wgxW10N7DN5XhQjkJ+/D328eQsBrara6kEznpQrlJoB6am5ilH+yG2kyd3WQdjzbtjXVftl4kQRFBnxvb48wjAm+lBApoFfdCfr3SgKORNap18P3E0FQnKQqFWHicpSs2vuZyWg9Ph//hnIpMpVV3J4ywdAkMgRns9koPsTscLDq5WdWwzwmt8clot777r0V3JdKIcqCmvF2Bsa3kXVchokMwP+yMv33v69AjQr+9fbvKlG5qhMf/HormH4XAHTz17DFgynf0tks9YD85wfGo3EsWLRQ5lJsaVEfZ7WYYGNupq6I6HgIPzvzNLz5xmuo8dtx1BH74ZfnXCP/oDfdcjjcvgBKxSh0YtKig67MMOYEdIaQJGAY9FbJsNTpjCLByZdzXNagr9jU35aNKrcROZR0OehNJRgtdoyFaerdApttOrxVs3HuL65HJp9BOl9EQ4MDxyz9Me6753mUc3UYCX2JGQuBV195Dddd/Rhuv+0htLfPQqFIVrAZZV0aoSg9WZvEhKGvr38CCKjHU9mkmlSFCxuJSQQ4LrLKoF6BquhzDYZJ4omWU0kQ5cKnAEMt7Px7zWZQm7uyuKDbTzyWUGbpOiPaWtsRCoZFW0otIhdET5VT5A4Wqx7ZDFm4JhHqu1xFvPDCgzj1lF/gqy83IJ5K44N/voDRsSAOPfxktLV0AGW/5JcaDFZxFMrni3C7qyTMwOvyIZfKQ2ccQ77Sj0QshGOOPhIXnXc1tl2wp+TODo92YfpsL95++1kExgo4YJ8TkU270VAzH5liGnprZZKJytfKTQLbpVz8p02bNrn4r1u3TgK96bKkVVsEXFaCWsWltWE1drlW3Stzfc41FYFrckwh8hqlM938Y/M5rOZ9LLmoFXWsnDuTgGRzuJHM5MQbl8/FjYwGdtxo8bWsXrUSM2fOQHW1H2OjAQz0D4jWtLm5CTU1tSJVoqFJsaBm6bwJoWzCr5hEH41VLO3oMjevyqSiyEB1dlMm2r4EYj6ndvyaCQbPpSZnIbjyfUQwpZkDJTia3IbSKXYe2B0h1yCXzcqG7LTTT8VJJx0n/6PJJD2iJ1rhhbwY9UvVzw0CjUdI8AOQyWZgs9qkfc35PW/8WhjRWtB7kTtwdgEUqPK6y8ac706OFZjLOkFwnOiBCXucLH3e6HWsHmvr7btwBrZ4MGV1wJ1zYWJu+tjjz+LXl14yEXadVrteI3fs3F4XRMvGr5mvePzxp+Khh3+Fd958G8se/ARz5gK3//EsrOt8Hz6fHoZKCYUc8ydpCp+CXk9CCps7VOrTrFwvZCJU1AdzKoW2S99bZFDWF1HW5VHR25ErMLi6GQZ9B9aujePeu/8Oj0+HobEEzjn7YFx+ya2Y2r4QRn0VsqVB3Hnf+WionY99Fv8MNbWtMJq5gDmggweJTAAuHzNB7QiNZmRepuZtFqlOudhptn/8zAqL0hgCqZYTyQVOLBiLRVlguHiQPKL0o2rmJYueZHIqaYamT93UruOyU4bZpJ7X6fCIpIjPx2qPPsB6XQVOlxWNTdXoXLsCdXVeaX93rR9GONiNe+6+F7fceqNUrFdddT1O+elZaOlogstjg8XMeZwFLnszRoeVU082m5QIL7vDjFQiKq37tg63sHczyTLS8QoKxQysNr2YNByxdBf88c4n8MJf38FPfnw2amumwGAywF1F8owe/UPDk4QanhO2PPlaaZbA+SmBi25DlPJwseV5CY6FpBPw/7D33mF2l9X2+Dq9zcw5Z3pLz6QnhIQEkKIEQYoBlN4EBaQqHRG4qIAYQAFBUUC9FEFQAUWRIiAltBRKCJBepvc5M3N6/T1rv2ef+TByfe7vr+/V5DxPnsmc+dT38372evfea69N75tjxoWbta+r8SKNwD7HSghgDtOaThcyxs+xSZ3veDC1erbGaBtheukxGgxi7dq1smhqbG4WhjhdZF47Q9I8PkuU+KwpvsCQKfORUbLMc1nxkidMoHAFSVHsd1usPy46ZKV8cHHBpWIU2XRGPE9eA4FdFmaZJJonkihmGh6YWl3TFUhJbspQ5neaL+Zc5VnJZyB48W8ELualeZ88Hs9DrWGCbWvrTjQ1NWL5Ucux/MtHIhiktjHf+zxyfNaesRZunJESdg6UyWLRCnYEQl0sMFLDELX6rbQfDCGLwEsxB8xrooeuH0MmLHZYshnxCCql/auPEKV2f/4tRmAXB1OCKLuRUJosDZ/Pja8eezI++uSTkpIPDUmKBAw7dVH9AqT0TqmO9PrKv+DVle/i1ZcfwvFHn4OOthQuuHApTjzpc/jwo2dQETCvHMO8Eup1kCjCchlaQlL0PbDZuRImiBo2BCXmbA4yoVJFMC0gkXTA629CIlkFj3smbrjh1xiJBMSjcnhTePP1P+OaK+/BSy+/jp6eOE478yDc/Ysbsdei5Wjf6kPLjNno7N0Br7cSuXQAo8kOhOvSSCVz6O9Nwm5zFRtkm2bY6hGpp0SjT69F+33yezHqdlupzpT7MCxHMNXG3jTcNHwmbJ2R/a39QOn108DQiJtFjQuD/UZdx3hKFBdIoKGhivED5PMJVFUFsH3HZlx73VU4YL8v49CDT0AyPYjTzjgKt95yL/aYfxCSmSjKQy5UVVdICVNDzQIM9rpRXVmJSKQPFSEnEqkBlJc5EYv2IZ0ZRTTWhwkNs5BJ+mF3DeHdD9fhuv86DVddcQWuv+43+PmdL2P+gkXI5grwlWeQQS82bd6JcKhO5BQJiqzP5SKA3hV/EiBZ6sGwLwFTWaxcLJCxTKNN4FLRCipP8cOQN8GT4vtGdcq0euNHWcDi7dnYoNwYeAVUq9UhOOkChj8JkDzH5s2b8cG776KyrhZNzc0ClMq05vMxzGGnYUx3doo6VF1trdyDMG9zGQErzh8yo63sZAFTSx5QFl+cLzBNCvSahKGdN80KOC7cjwCr5DQFXS3v4cKMY8l5wfHieMu7YjfEK84ZLsgoZVjqgiNhXTLyhyXkzJ9cvLW0TMcXv7gMBx24RK6UNdtkX5OVLApfvgBSGTMGCvIGsMfa7xExTYs8EzqWx2AjyYtdddhJhwx4LnbM85FnROliVckCCY8ZkU78Vx/16neD6v99PN0NpqKsQwWfnKxiJ05qQaiyUvJINIjUWY0MDQjQ1tVUobOjVUhFJD784r4VOOa4s3HaqYvx5cNOwHlnfwexYeBXvzkb/rJ22Gy9SKd6TW7GQRH3HAqIShkM8hR698Ip4UeTUzJaczlIjFj0b+3I2xzIFcoRT/hRXjEba9f24o47nkRz0wL0D3yMn9xxHhYuWIovHPA1kBjp9gNr1r6K++59BDfdcB9mztgXPb1DkqOi4PhQZBSTptQhmRmUll4Dfew4YowkL4EekRoQgoCpTcyI+ABX/NxOS2ZoKJiDpHFTw8PQnKrxqOGnAbSyNdULG4lStcfcf6giJK3Uclzh2yCeXDw2Is3H/X6yqnvR0BBCd88O1NSGsHb122hsnI3qyhmAzSmlPBXBKryz6l1MoopTMoXIcB+qqsuQSToQKm/A1k2tmDKpBQV7F7K2VowMD6GCYcVMGSrKmtE7sBHeQAwbt3Tjv64/CeecdR2+ftp38dprH2POrAMwGh9BtpBCJj8Kpycj3Wpaps2SkOl7770nxpH3T5H88gqyV10CqAI8xXGkcaytqZX7E2F/l0O8VJbVxKJxAbDGxiYBDX5PoJYONQ7TlFy9NvHs0hkZ/5KxtngxGirl9vTWCMr6fwLqU089Jd81NDWK98Sa6HTG5FilFrMI0HPnzCmVQ0mIufg9y6I8Hh/iCRP2L9UHM+RcbG2owEnvToT9VSO31A82LSpamgvWJvKm7ptz0UhY0ps3nZrsMr78O+dNIpWQceaSlePZ1tYhcpMcM445x5K51O7uLnDt4fUzusO2csPo6u6AvZDD8iMPwwXnny3nGxlNoqLca+7xX9judIYqTmlZIPDZ+P3FHHZxH+axmU6g1+wuhoBFBVxCvGZb4SKIhve/rnX9LBDdDaz/N4F1lwdT0eaV5sZObNmyDUuW7oNp02eIZJ3kljxepFMMBVFs2yPC80ZeMIIvH/N5zFpQgyuuuA/33H0puluH8IufPgBGQJ959lp8svE5OFxdQCEFJ70/5mdsSeTSLiAXEiAVIRrxSLlqZ0g4b+rYGS5iq62cE3ZHNVLZIDzeqbjmmnuQy1UjHvcjn+vHe2v/jHPOPgvr1m1GW1cOjz95Ifbf72jMbqHGbyPcngokknnxoEaiQxgc7sacObPR0dGFwYGIGAOCJo0DvVIyUzUMR8Nlcp4ZwXktcVFwZMiqsqpKjJ3xAEZKTF4Fkc/SVhUCSj6PpDT2ZscZdgkJIpnISMPsZCIuijUkYQUCDHemMTjUJSpRH3+yA/945RG89PJzuP0nD6OhfibCoUnYvrUfXr8bldUVkhfLZm2oratEPDEkwzk8NIiJjS0oZFwYjL4HuDZjaCCLjZ9swGMPv4LLL/4JFu0TwifbV+Oaa07Fueech29+43Y895d2zJ6zADvb29E0qRbDsX7xZJjqmj93Pgb7BrF69eqS18axCQYrxGDT+BOYVH2If1N2M586azb32GOBbKPayFu3bBOJP/4+fXqLeKSlZuJFz1S9e+ryMsyun7GSL+ORycyyABjPTw90r732wltvvYUd27cb+T/WCsdi4l5V1dWJ98pwLj1RinJobSpLgFwe5t2LIdtUEj6/71MEKCn4KIrK6/mddi4CTMh6zDMl+9iU06iohHp+HCOek3NIcpTFkh96qZxjPAaBl2A6Eh2ReUvBjIH+IQwPj8qCkHrC9FCNN5sRWUYCaygcQnkFF3xDSEajoszExeCZZ56JxYsWo6+/T54Hx2DOnGmIRsciKoGAA05maIpSExzhTJrvhSEvxmIk4znl/efvaeagWY7kYE42I94xr0G8XDKuHU4haP1vP7uB9X87Uv9vttvFwZRSbhADxwL/e++9H9d/7wZMnjINAwODUg4iRfLlZQKoDPdOnjQB8egoPG4XOvu24kc/uRb3/+qXGOqL4LyzL8T9v/hvZFMRLF08FRddfCT6hlYim+8AbMNw2b1wFILIZ/2w5crARWnBxhxeltWGRcPHl5XxKTIefcgX/BgYsmHu/GX4/R9fx733v4KZM+ehqyuJYMCHlkm12Lj5LQzH4zjoi5Nx/6/vxr57L0d/rw/VVZORztrFY+vq6oHDnUV5yIGhgSS6OxPS9NwfoFiCUTYiaJIUQ2Nl9GVN3aKGeTlFraEueqYUbdD8qrJFye6k0SZA8zhSoB8IiBGm4aKhpMFiD1YyQ0k2ymVyqK1pwEgkKmNBcXSSwoJBenZDsDvS0m7t2mvPx9HHHIZ99z0a1bVUM2pCf28Bk5r3RFdXn2kVVuFFPDksBI98toBgWbl0lE6letHY6ENP/zps3jaKTR+/DGehGcefcCyGh/uxZVsXVtxyMc4883wcc8wpWPXOBsycsVQYrx5fGbKFAvqHIkim0jjg85/H2lXvIMpesl72+IyVRAuMgDo7tvSUPCkruYj3z3lFMGWKQXqpVlTIOHMMA34TJiYxTPqJBgLSbMA0GGDz+pxZ/GRzKCsvL4GmFUzVs6QB5rEIDgQiesg8F404yTxdHZ3y/Aje9O6raqpLYXnxaGNxwzguqoQRuJQM5PW7MMpQTNFbFQ/VwkwmSYger+R7GWVRScNieZCydDlH6IHyw3nB4zCsS2+TUQ7tRsT58/777xe9/DQ8AS5GWVpDKcswHA4Skqi8RGYvm5qb+lR/gDKYZB/vEBZ7Y2O98CAoRZmKG4ES1aLmGKu+tM53Ho9jxjQGc+EEabLMK0MVqK+tEYJWbZ2pl9UyOw0SfJaXywWQPIdAQMQk/tVHAXQ8kP5P3/+/gZHdZ5V3oDD+DdwFxmXslo3QPT1TuoLHH38i3lm1Bk3NE8VzowHgi+5hGDidFI+psb5OWKasa/P47ahqLMcVV1yMs75+Iepr/PC5AnAW7Ojt7MHtP70AwaodiKc/Qia/Ey5bAK5CEwqZgOi/2l1p5O0DXN9KaJPEpGKWVXqF5gsBwFaJ4VE/guE5uOq7tyGV9sPpClMCHfacA72tXWiaaENbXz9efuVOtLV145yzV2DKxDkYGWFrOZ+spMkmbZ5cjUlTq/De2m3Ip2oQriTxhmU/RvqPHhA9UxoP7TFqQMAlhe4EW360TpAhupHR0VKYjoZIGb0EZxpFHlel4GgAOJ7qrfrLfFIvKcScWAJV4Rpk0iylYEu0GMIh6vQ60d27DRMmVIp3unLlSzj66EOxfWcUc+Y1IpZywl6oQWyY4cmQ5KHTuQhiyR5UVzYhXNGIth074PU44XR1IJH5BNu2A+s/ug+V5fOwcM5y2N1DKDjyOPH4o3DT93+Oc7/5HTz//CpMnT4R0cQgQlU1GIxEMRhJoLFpGmbMnIuVb65Cd8cOuG1UBwrJvTIsq3nivr5eKRmh0WR+jx8ChhGZT4kQBQUNuro6JApCICV40GCTRUoyGMPHrL/lPgRClsdw7DjODGGy5IdgZ2X5WsO7mufjeelp8tkQrAmuVbymfMHoGxeNO1eW3IdgImxqWfAwUpE1ZSxFMX/1ttPZOGxOCwFKmkVYyqdKLrMhFGneXBqji+h/XpjcBCqCOT1Pzi0CKIFe9Zt13Hht3Ifg6va4kcnn4PZ6hUxl3mHKXjKH6ygK58dFKjEyPChhYf6T1nZx0+Gmqb4RA719pTpgno/eMK+VUSkCJ8+tkRh6wxyrEuErnxUSW319ndFL9nJRUiYELXr/ixbtKXOD37GUSFS+3CbMmybRzmW6C/3z55+/MyKnYxEH3UdzqruA2f4/f4u7PJiazhYukRKcP38BYrGEvIAbN202Qtpur2iFBsoDKOQMI5UsR6rRlJX70N6+A+ecdwL85VHcdefv0VgbQn11A95b/QkW7eXDd6/7KkajG5BItsHtLMBtd4uouq3ghs1pQ9rGfqWAs2CDk71C834hZeQdzM2VIZ2vQVPzwXjggTX4w5N/RuPEsLT9IjiMDg+jKhxGb98Qpk6vwoMPPIZlBx0lqj9eTw0CZUHpiUnWJFM11OKlvurO7b3weesRiw3D7eE9aV2jyZlq/tOUwbD5tzFQqofKVlb0NkhEoYGkgaExNJ1d3CUSDv/P8aJB0r8pIUnKJJjP8/uk0To9pWQ8g4aaZsSjUVG1CQad6O3bhopQFu1d/XjqyV/jnTfX4+Zb7gBldj/ZsA0nnnIF3lz5LqqrGhAIhNHdNYj6xiopLUrF3UiOeuEPZOF0j0h5Uk/feqxYcRMOPeRL2G+f/VAVrsbmrZ049vgv4Bc/ewynn3oBnnzy79h3n0MQJRvU7cT2nTuk16o/UI76xmYMRYZFJavc70OArNZkqhSOlCbpDpsAKO9ZOuH4fDJ2HAuCGo0zw8BiuLMZAQ2ChKhLuemZOUp9W+nVqyQjj0eFKgN2rPUsSJ3weDBVCUNlwGprMy6MVHCDoCe50Txz0ia0PxozzQm4Da9HWsZJ7pKlXAbIeGyTN8/JvGJ5ipVNrNciZLWim8Z9+D3vW67JRfEKhxDXtZONtpnTULASkHS+EKz4HffnWBKAWVpDLoB6oiIK4jY1vXx3OU7DI8NSd8rnIaHhBD1tk7/lIpmsXYI3nxvnsEpYmuiBiQpYGcY8v+aUpeyn2AWH183vma4xNdtxWTBxLA1xyyEe7ZIlSzBlyhQB4GnTp6KqaoxJbM3T6v9LLftKNaqGUyCdhxjDKuZg//8jzVgnqE/taxLelnpY619VsWk3w/izxnuXBlPz4uflxf7oo4+x//4HSK9MfihswBUvDQpzU/QcGFajYdGSD4aJKoMhdPa+jzvvuRiP/PZR/P1vnXji9/fgzjtux7vvbsE11y3B3kunYOuW1QiWczUal3BxbWU9+odHUeDL7/UhPRpDLmZHQ2gahkZ64A8XMBh1Ili9GJnsPBy1/CYsWDgDG7evwpe+NBP33nMHFiw8AuVBoLUVePnvv8Xfn1uNW2+5HxOaW+DxBBBLRJErpJFMx1BZFZTQ8ZYtO0WooLK6CYEAw5PGMzXAx/IX0zvUhNwMOUgZoWOydS7xoGlQ4wnj7WgTcBo8/lMjwjGmUVJjY8LGhpCUzbFEpdywM8MhxEdSKGTscNhsqK+txlBkB2AfgsszgkMOW4yLLrgG+y45FpR0ffyJn2JkNITTz7hBBPfDlWVIxFmz65LrkQblrjq4bTWIxnciWJXEaKwd4UoHXv3HGzjssKOxY8d7cDiSmDlzFp564nl8+1vX4ZHf/gWzZi6Cx81a1KiECtvad6KxuR5V1VX4cP0H6CMxqDKEQq4gRpp5OS3HoDGm8eR3VgaoGmBeF8dXQofl5cLuVLIMF20cax1DbkPDq6QvGnt6pAQNem7pbBYDg0PyrAg2qjLFSALLjTRUr2CmbFpeF69XFZFU81avV2X86CkqcUnC8lQ1KtYN8yevSxvB87nyO6OlTCA2ikwcCw3h8m+8TiWjEbwZ2SCY8d648FAlJEMy8gkwabcinoPfqaeqPVqF+V08L6/BquHL8+m48hzWMi3uo51o6InyHnnoLQkwAAAgAElEQVR8flR8Qu+X+2q+m+8/ozQMvWvrOI6FtovjnNAQvy4iGVngfaq8ppfEtFRc5u70lmlSPpVNpzF92lQceeThqK3xGT6ivH8iN1xsNs+ynwT8Xq8QFvnMCOq8L809q/dMIX+GkY10oihnFEVYIOIcjIVlU3k4PXZER6Lw+T1wuB2S0iJR69NddRRIlWxlZDA/BbW7eBnPLgem1gmgLz8n4YMPPojLLrsczc1UGUpjREJqpsaPHoBZpTMMZmr9uI/b6YTLYUcy1Q23fxiPPvIQjjnqFExobMKKm2/BEUechgM/D1z93a9hOLIRbmccqcQAA7go5AtwuPwoOPzSeNxZiMOR98BrDyGTz6DgSiOVq8KkaYfi2xf/Aj3dlcgU+jEU78Vbrz+Kxx74C+746e9E4+Eb31iG71xxE5YfeRpad5DNWI9wuAY723bATj1aF1Be4ZfQUnc36xvZJ5Khxyzi8YjQ+YVZKvk4YwRpHBhmNAsK45Gr7quye8lWZAG/lVhi9UCU5amGThmfOu6skUykkpg6ZTo627vgJmNVVHgcqA6HBQQbJ1AxqQtrVq/FV487Cq+9vgPnnvsl3HbbnaitX4hgeD6qa6uQyycwMjwi4uns/JKIm5Kn6GgEwRB7gvYiFPIglR5GNhuF12dDZ2c7Zs1qwkvPv4X/uv4m3PPzh9DYMBPNzS1Y/+FmzJo9B5u3bMXESc0IVQaxbfs2bN22RRqmV1VRkN3kIGmEaShpmLVmkh4lja8Cmqj/FFmqHE8Bn3welaGwERnIZsUwq1yj1mtSUk+Bj8DE0LGEOQksVFXyB/DRRx+VjLdRoDJdflQAwcz5Yj1oscRDc9+8Ps3n6vPh9fHa+U89aRXa0Gdt9WC1nEVzoso45j4EQ81/CjHJbpdyG5GvHI6gqrpa3jeGx8WrL4aJtTbWKHCNfVT0n9tqA3qeR+cY91eCFv/P86h3yfPwuLwejon2TNUaXP7UqAzHnABIMNbcLp+1aiXTHnCxye30ew0R83zcVz18826Z1Am3lSgO5R3dLsTi8eKYdCAUrADF+1k/u8/eSzGxuUnKaxYv3hML91iAeXNnGGC1E1iBdMJ053G5DfuZqk5C2HIZwGOzAr/f+8/UZCsGFqhwlRb5UVbpMFLH1JeIT/CnYUgWP2NAar74NKDu6izjXRZMraDKl+7000/HP/7xChoaGoXQMDjEFT9ffkcxX0SpQYaDzepOPK+yMsSjI6ivD2LbjvU48shlOProI3D6qVfgZz+9AR+uexO/+e/ncOutn8ecuQEM9G+Ho5CBy1FAMhFFWVk1MjnWmyZhxzA8JE/YAkikM0gjj4amfbD6vRiuve4JTJw4DZ29W/Gty76ArxxxCo459AIpn6Fo0qpV/8Cv738cP7j+l5g6ZSbSaTvKyplPG0YqE5OWYewMQ3WnZDIHn68cNhuFEihRRw/TkCA0PMixoYGkF55kyUSaLETT0osfEUFPG7CqrDLhN121W0OS2rFEDaR6LBoWlObihRzcTi8KORsK+SwyKZK8mtDX04H6Jjc++LAVL73w33j9lXW44eY7MGMesOadNTjpuG/j7VVbUR6ehlA4iGiMeceMhIezKQdyaSdcngTc/ihSiQIqAjWSh7XZySLuRGd3OyZPDuLZZ1/EytfX4PRTz8ec2XugLFCH/v5RVJRXY8OmjZg3f75I0/X192Lj5k1ihKtramRuDEeMeo+wXpMkTJnuLjTg/I7jpp6Wej6ab+T8oTEPB0MlZSINearHSIBQY605R0OWcwmollVUoCIYKkYVDMGH18EcLBcWvEaGFnWuG/GHYou7UiPyMVIZnxf/ERSU9ENQ0Jy3dTHAe+P1WclB6hHxefP/mi83UQ6PAAyvUVv2MUzLmKWQhIqKWeq1cxyt3YUUjJSgFBmKCACP94R5LjN3TRmX9FItvq+au6anyvHkQoHPRc+t92fqRJ2l/L4J35rSMH74f3ILOL7ch79biVIaelXvnPOdY8jvlfEeEQ3rsNgZjndlmCVQNuSLDOd4bFSaBXDBFYkMIpNKYc7sWbKImzt3roDtIV88UJjqxVJjUB/CpGyKUGeJxqpcqnnPzXb6SaVNQw5mXnJ52jYnolGjkUwtZnlf5ZjjO+2Y8L1+doPpLkRA0lsdD6ScDHPnzhOiRThUKVJivX39xTlik/Cu6NNKrZxRlOFLJOUyHhN2CYfC2LDpffxoxRXYuGEDXnj2Ffzge1fj/HOvw6FfcuPSy4/Czh0fIlTmg63AXAvLTSiSQM1RAnafTPLyshD6BuPwldehsnovXHDRz5HJu9DVl8S0qQG88fo/sGz/w9C9YxhDIzmsuOty7Lnn3jjs0BPg81SiqnIKhofZ69EOt9cJRnPsjjwiwwOi4ctWcGVlIeRzdqTSCVRWspaUpJi00SYuMi1N6Iz3aUQXNN/GQaFnmssyPG6XkgMN26o3QeNAA0bvgaChhCU1wOo90NenmtBIZBQ+jx+x6AjmzGrBJxvexrx5jfhkQyvOP+94HH3UcTjy8BPh8ACr3n0MD/33M/jxit9i3h77YzROI2BHOpVHRZDhrBEkY3n4PZUo2PvhLx/F+2u3Y1LzbPi8ZfB7A4iltiOe3ok331iD1as34qvHnIoF8xchn/cgFsshky6gv39IPNCDDv4C1qxZjU1bNokXSNYoayu5yKCwuhbp0zATCAgCmpek8WY4Vkk19FZpuBV4CQiU4eO+HCtuTyBW8QIFUxop/o1GXUUe+Ld4MonaOopGGAIUAaC2tk6MPnOrFIYgI1iILx5P8VmYnwo2fPbcV8tQeA8aeeF10Mvi79ZnrEZTS22sRlTPpfsQZNSbo+et+Vlul8qkYXeaPK4hNxnANWFUiqiY0hgVwNCx5fdsysCFSqKo2KWgpmFc9YI5rupdaohVoyca0uW+6t2OLSSNhCEBkdtpH10eg8ckmBKoeWwldfG6xUMs1hvrgkDzvAQn3oukBFJcaFWgvqEJ7W1t8ozkfXE6hbBEGURyM+iZuhkFcznR2dEhHiPnD+O/gwP9mDRpIg466CDJxXKOkBk+eXIjBgejwnzm9e7cuVOYzLxHLkA43tRa7u3rQUNjA/bdZykOO+xQlJWbNpT0fCXi4qbzQJlPjWoUkdgCrNZI724w3YXB1ICHHX19A5gzZw5qqmuLJAKgu7dHXgppnSUqJdSiZbjTtLES4YJ0EpVhNmxOo7ysDh5fGj39H+Bnd9+JKy+9BnNmzkBv1w4Bsdt/ehjK/BmMUgDCS9ZjBukkhb/9sNmzcLiSSGVTcLionRtCQ9NC/OWZj3D33W+iabIHW9tTeOZPt6FrWxoXX3AtQgGgeUoTnnvl7zj44CPQ0TaIqspJSCSY8yiIwWcD7EmTG6X5N1vGJUX4nN052IaKryMNBcNURuKN98bQLo0LX0KGeFlbqIZKc2lkmjJnyhpBtudSgobmVHUFb8bP5OesBmssl8gFil0UeNwuL8oDXtFAhqMXiVQvJjbX4qk/voCDD16GjZsGccNNZ+HY44/Annsci5nTF2N4NI1gZS1GhllAH4DXl0Q62y2A6XUH0NWzHiOxQdz783tw282/lnCWx+3DmvdWoav/BaRSfsyccQBmz9oD+RzvmYsZ5rt6pUfp3Pns59mBDz/6UGoEa2rrRdwjGksKMPu8LiQSowKi2mOU98zxoDGi9ygqN8UQn5SkFAriDZkxpiddLmCoSkn8mzJWNbROQNIxU0CR/F+RTc3vaGDZ+YV6uTw2QXDixEkY6B+QOczzagkKnytBhx+yTTWnqV60sm75d/WyNC+pYKOEJFVt4twg4Iwxllm3bO5dPTNep+rtiteYYkckww7n33h+zcGKKEIxtaBt/XgN/E5LkWShV2ynxuPxY80LK/lNyXG8Hivg6SJP700JTnx+GgZnmJrXrOFZfTf4LPkdnz2vR3v68u88js4HjeoQRMnW5u9ClKKEoY0L8TRCwRBGinljyZmzzprs69Eo0pJGcMPv8yIyOFTsqONCZWVYjtPd0/WpNItet0Z/OHd4P+pp62IpFAoiRDZ/Mo6OjjYctfzLuP571yEc9iIWTaK8jHwKE0YWopM4ptJVYUzSQubVmIe7G0x3ETAd75VqHolg+o+XX8PJJ58s5A4CCo1/Z3eXEStgZw8CHEXpM8x7MZdomlYzFEOZwJqqZlE0isV7kEUHTjzhaOkY87OfPoAFs5uwcWMHzjm3GaecfIiEfqsrA8ikYsImpDLS8MgAwjVlSGeBweE0mibug0JhCs4+7wdweh3YvC2HS6/4HC6/6EbsPe8rcIAr0zRefOUpPPfyKlxyyY8wf95MJOIEaYrCs81URsA0GApgMNKPVDpmXiqXAdJ8nvlfI1/I1acyNQmUfKFpeOh9se5USUNjRrdcmoWzxINgypU7j60lFjyWNT+quTSr96DgQJZjR2sHpk6dgYqgE62tH2PGrEps2daGF559DHfd8TAefewZfP6gJjz11LP43L6HYjiSxYTmOejuicBfZliz7JeZSrLkgao4WUSGt6K7O46rv/MNXHn5Csyf8Tn4yoBtO7fgkUd/gcWLF+Lgg4/H8IgLZYEQKirCGB2JiyrU9JbpqKuvxcBQH15f+Zqo7NADIYhGhkZRW9ck+3R27JRuQmRt0rCZ3q9ZyV8qOYdGlR819tb8HhWpSARRo6/hRM35cY7y3hSgrUAgwBiPSZ2pqT9lWDIlnp0BJJ8YZIbqKdTO58ptNI+teTyCuHpg+ny07yybsHd1dZWYyrpoUkDQEhIFH82rmlCiyaepx8x3iudSMhvHil5p34AhGKk3p+OjnjA9KZ5PF2W6YOPvvN/ysvLS9atXqqFeTS/ovKXnpuF1AiGPzY/msxVM9Xp0fwVQ/uQ5FOj1ueiCwRqWV+9aFxQ8DxcLPAafD58H38FkyqhmpRJJAWSqUfF3jtfwUAQzZ8yQhVzA50dLS4vkoJlzZknZxEkTSiDPY9ID5fk0nM1t6SQY9S2zONEwOdWuUuk4RmMjEk4eGuzHGWecjksvOUfGJBalg+CW0h0CqSnNEQrx2EeUrHaDaSnMvSvUmY4nHY39buribr75Vtx3332l/BZfuPaOThERJ6OOq2cJDZHZKySKop6m5BOoIetERaAJufwocoUuVFf7cdllF+GH378RLpsbTscQmGJZseIUDEc2wWZLIptOIlgWQD6TRjrH3J4LeVs5EulyhCuX4ve//xiPPfEM6iYCbPG56p2/4ppLf4wX/vQR0qk+XHblETjrmxdj/sLDEQo3I5VkBwo/PB72BKXxsQtppq+/G4ORPtgcpqeoFN3n6S16xLOkV0rxBuM5mtCu5fUoeeJq2Pk3KZUgE5BkhaI2qnqjSsYwBCbD/qSR4E8aGAnvsayjSHISY5YmEacasUQnJk0pw3vvb8DNN5+JubP3xonHnS/Sxf39H+A7V9+Gu+/8I5Ys+RzaOzsRDtcjFmdpUx7BoFvCxX5PGVLZjYjEenDIssW4/5dPYumi/TEayaKtqws3rvgavnn2pfjSIcdhZyuBcSahTkJuVB6i1zZlyiTUNdTgtZX/QDaXkrZevO7BoaiEx8OVdaJeFR2l7q6nRPRhfpLjyFAsjRbDgBS+p4HjgoO5Oh6H3pzJ43nQ091Xqh2lMS6VXRSF3zmuOvYKKFJ2wjykzwsyNjVHaXR88+Khkkim5B/J/dtIIDOMXC1Z4jFYKsJ6SvVeeH1cDNDLZMiQ16Qt5vQ6eF/8KMvWSkBSb1Y9V+6vLegI9LxW8cy8JIOl5d3i2PC6Few11Kv5W819KqPWeP3VkhuuKKfYhWHzKjnK6iFp6oHXqCVIquxFcGcolffF73g+3V6JZRwHfqcLHfWW+fwUXHnt3J/jpNtxjDW8S6CbOnWqLEzGFp1pBMrK5V0iCHKsQxVBkfbkM6c+84SmZmHj8vd4NCbHo5gMx5PiE/RYuaCS+lgunmqqpbSKiwINT2t+mnW5XFQp8PO9LbDPb1VY+s5SCaqtbac0ljjrG1/Hcccdbno9541DalKsRXpx0UAU6KVaGLy7PdNdwDP9bK9UXnvp1HnyyadJ30m+ANp1orWN2romD8XcjqyyZWWalxfXlMiwdVUSgwOjCJbXoXlCPbq7NyOe6MXFF38d769di52bWzFvzkS89NK7+NGKL2LuPB+2blknK1CP04FUbBQ1DZXoHuyE0z0R1TWfQ39/HU49+WbMWzQZ6zZvwoqbv4ED9/0KDvzccoQrgEV7TsPTf3kEhxx6HD78aBANDdMk/8qw0fAwO91EEQyG0NzciLb2HeJhUQNW2p2NMKTqkTAUX0IaLtbhEehYFsPQDj80cPRuqMCjBnLMu8oVi81ZNmRW9sIiLIra60pfS4j4QtMg0RNQkJHwl4NAAUxsniiNqdPZTlSE42iZNgM/ue1uHHLoMrR3ZEU+cPv2nTjzjGvwxWXHYvPmLVKqMjqagNvFVm+jcLnJ5o2grroG3f2rUFlXwCvPr8b53/gxXnn9T3D7UliydBHuvPN+nHPOhXj9tbfR1DwfHk8jRkaMGAKvbdq0aXB5HPjT00+ivqFaVKqkoXiUZK0K+LwV6Ozqh8vpw777LEZ/X4eAJOeOgoxpw5YXAQYCLI0sj79q1Sr5OXPmTNmHIWOGk2mYqcJD8FNg5JjTQPOYSmzidsoWpiGnWlH/QH/JO2EezyhM8bgm30ggNdrA6RKgauRBFlI+r4QOeW5+eP/cnosA3hND0OrZcc5wX4KDgo7OCfUKeV38ju+LzgMNz/LaeC71HFkWQzDVRRe3U8+R46HsV84jEZqoqhLA47/Jkyeju7vHlI8UPWGeV8tDeCz+47NQ1i7HRIUXdHxUzs+0XDT1u/wbr11LabQf71jJmMntal0px4tRAHYJ4r6a1uDf+Y+M7P33318kHHmv3IYLAd4Dy08YASBo8vgU6eA1CHcjHhf71NvTK/fCfyRIGqD0IpvPijazplOoIy42imVCRcKUvpfjw+ASoXDapTTJ6bALcc8QnnLo7uoQWdNjjjkK5593ponuloK7Y/KHfHa7wdTievyne6Z8qa0rJl3Vm9AW660cWLx4X3mR+J2WE7AwX18emTSfKmMulVRLuy56NZGhGBrq65BKxZHJ9mPWrGrsvWQRXv376/juVZfgm2dfjdPPmIRzztsPq955CcHyChSyabhseTh9DmTsaSRSTZg25QRcdumv0dYaQP/wRhxyVAN+//BfMHfGoRgcbIPTW8Bzz/4G6977GGef/WPMnjsP0Sg1T+0IhaqwbdtOAVKG0QaHBtHTa0S+nW4TvqZ91THQF433ye8Innxt+DLTKNLDYfmHepncny+utGmzkYHpkxeS3+mqXz0fJWpwH2W70iird0oDxDrNmqpajIwOoboqhNp6O95avRZvvvYsfnDdXXj5tWdx0SXH4lsXXYM5s/ZHXe1M+P1NoukLWxpOhxteF8X7WxGk+FEhhnwuhraOXvT3voxHH34F117xADK2VpTXAJ98+CF++MMHcOMNP8G8BTOQy1GTuExIRR9++CH23XdfyaGvWvO2tHRze+wilk8DT+MuDOhYBg0NExHwB7F920Z0de4seWi8N96jLhg4bvQ4eK8EUM4vEkEIVBwT5rXpiahHxWdGr1bBSEXdCXRalmQWOaZFncvjwsgoWbsQ0GPUwagmRYqkHi6KTBkNnw//Rpav5nTprZjWZTYTYiy2LuN5xfP1eEoKQEoqU6KQAruqKikTVsO71jIQDZdyX30fBXBcTon+mByiR66b98G8McFMa1JV55nbcKwU3JhvJKuc7yy353Y8ljJmxZcq1rzq9fG6ucghwIlH6ffLfjyn5kaVocwx03w291O2tb43xks1Nc0amVEPmdepCxFeD58p70c9Q5KMOAcMs9bUFvNdUyYxnyVrPxnF0PeVKSYN1/PeKOdJgRAN3Wu+VPPcvE6Oh46BbmdC7aLXYa6H7Il8TkRpCKxCqsukpExndDSCFTffhKVL5ot2ttfnQjwWN6V0bsMd0cXMbs90F/BM9aXSF1mT8/yeXuV+++0vL7OSCWiAWtvaZJJwcv8zmMr0KVZUm5osKQNxk0TDHNkI/IEozjnra/jlz3+J66/5Lr537Y2YPQf44S0nYsPGt+G05+HmxOU5CkDG7sCUqYfib8/0YMWPnkJz83xkcwksXDQZey9diHt/+XOkMwkc/dW9cO21N2L5EaejrS2G+obZSKVI23dLCEhKdoIhWRzEYuy4ERev1C5GU5WOTOyGL5Q1LGTypYbZaPKebEE11sNxLOeZlzAvDTGPrV4IfypL1ORcTbmIGkgaKxotLUmguhTHK57oRlkwh40bunDbbVdjUvMMnPG181BWYcOrK5/GZZfciNWrWjFhwkwMDsZRHiyD2+tALpMCE8A+nw25bAwufyfeWdOBN1+9HyHfHHxuv/0QrASo2LZ9+wb89W8v46QTL8Cei5cgnaaiD3PfHny4bj322Wcf8SLpPfT2dSEULkcBJNAUxHsTtnPegVCoFnYbJe9iSKfimNA8pkCknjjHTlm3NMhKGiKw0vDTQ+d8+ejjT4rjPNbgWxd0NMZ8hho25D4cT+7H+SvMzHBQniu/M8QXQ/BhqNp4e2b+mkWQARv9m8nlOUqlMDymCiJoOY56eeq1q2HWRZU+azHsxVAr/6+AoYZW1+5qatSo23jtogmdLkVKlITE4/FetA5WmcAaJuU8j0ZJkPGXJBCtaQVdMOjCQFMLvG8SgXTBaJqMe8R7VdDW43BbfkxI3ghG6EfLkCj6onlhRmD4Yc5SF0g8F/fjfen84L1EIkOS92Q+fnTYCDpw3OrrG+T6uD+9VIZmlVSlfA7NO7O0TLv4WG3amK9k/qf78/+6sDFyjiyBM3l01r3TzSd72ChEse1iCijkMNDfi0MOORjfvfpiZDNM8xjzZ8ptdoOpjvcuUWdqDTlx4uhLzv+/9urbOPnkUyRvpOEgriA3bd5cKrr+bDA1Q8jSjkwmiXwhg3gshebGqXDYY+ju2YYVN1+Gu+68Axeeez6efuLP2La9Aw//7qsYHtmMRKIPftavZYFE2gFPWT0qq/bBVVf+Fu3tSfgD1XAggFScHVG7JQdYEQY+/Ojv+NZF1+NPT76NiRPmIx5nz0QTlt24cYN0hKEBYY2kvkjsVGHChyRUmZIWgimNJEO++uIbprKppTMkE7IfAyVFGSUWEbj5DmnOVHNmaizVO9GwHf+ucm0sFaFnwG0qAmXCWEzlOuAtH8b0yfNwx48fwJFHLIc/4IfPT8GMBIaHHKiunINoPIXKqmohVonAei6FYMCDoaFuTJhQg5XvvIlb7lyKy89/EDMbj4c32IP2gT488cefYo/5R6Bl5lw0NDdjaCiFpmYStjIYHWa5RhmWLFmKlStXiufIPBKL2GPxYYTDLGcYEoPa0DAB4VANeroHMByh3m0lwuGKkhwdx4ygx2ehRpw/Gf775JNPZI6pB0WyG9VvCIT0PLmNlnFw8cHtNPeq7Fwen9fBZylg4HLA6TI9NwlsfD40+owc0EjyeXAfU95kSjz0mWhoXj0u/V7FBriv5jIVTGRBUVQ+UvKNOb7p82n1UJSoo8Bk9WBKnioNMiCLBr1n9abk3dK+uUVNZw2f8tgmB5qRBSyviaCr5BoFf55TvViGywlWvF4VZ2A4VO9fwVpz+RoK50/rPLaCMsGQbGj+Xd81epIkCvG8nOu8JgIp71HtC7fn/yVf3dSA2uqakvwk99FFFCNM3NeaC9axM96mEZLhR73+8UDKcVLPVJ+P2YYEMcDpMDn34kHGVLtksW0qFhoa6vDB++/ioC8cgBtu+C6GR9hknqzfuHTQUiDf7ZnuAp6pTnYN9ZSMgsODO+/8GX5820/E0HESc+JVBCvQ1t5eDEkZApJM2HEzVfhtbAycZ8mFE9HROGqq6mG3s75vB6668lSsWfUG9lq4EOlYAr/+zfN45NFj4AsMIJrYIp0rbGBHiwb4/XOxem03brzpz2iZ2Sgvoj0bQrl7CrxlPdjc1oqHfnsJ6moXY/8DT0djcyOqq5qRiFJA3DQjHhzsx6TJE8S4cjFgjKfRfDVGKiV3wWulN02vk6SqsbzXWOkPj0FPh166ekJKumC4kGDK+lolIOlLq2Ot3gfHU4FUPV5uQ0B12DJIxAYxpaUCb67agFdeehy/uOtJ/OnPf8SChS2IRwsYHspiwsRZ2LGjVzrCwOFAPDmKqtoQ7Lk8Cqk0PP5+bNn5MfbbZyqe+MOf8eXDvyK9S4ejaVz+nRNw1ZW3o6lxT1Q31CFry8LjrkI648FAXw8mTmhEc9NEbNiwCdu370BNdV1JGD0UppzesPQnra+rQ11to7B98zmbsH8z6TSGIxExOhxjehe8bw1nc7rQ+O6xxx6lpukMZSogjsZGMXXqFCNuX9TvXb9+PTrb22F3OiWnpuCioXSCJQ2sEHyQx1BkSACUXg+/49jS++TzYKRBIivFfrnGYzQKXvosFKDUUzM1lCbfqqFdvi/K6FYw1UUB71k9VO6jXpNeL0FS830KkKXFViGPQDGnqSUzqmFsNcw6f9UbVCAniY7pBvWEFVQ1EkDQ5DvNcKqW3PAYSghjSVYuMyY8ocQkzfEq8HJfXo+yenkM8drtEHIa9+MiykSDYrKdhsGVTMUcOceK0Qk+b44n91OQZeiUC0iWvJjwvlkAazTAulBV8CSY8v4VSK3bWMdvPNCO/c3wHJRQKeAs8qkkZvJZcg6wkUAM5WV+rP/oAxx44P5YseJ6ef+ddiBf1Fv+V57xeID/T/19l/BMOfl19aWrdT58Cm6feea5WPn6m6UVIF8kviisgRsYMIQQkfsurqKtE4FgShUXCXdSVi+blc4vbncB0WgvvnjwPqiu8qGvqx3LDjwQ113zS9x22yGYNtOOdP4jZLLUki1HIT8LVaFDcFSqc6MAACAASURBVN751yLv8KC1bQjf/96FePKxF5EZCaGj5x0c/tUgbr/jYSzZ61ykc2Ww+/wo5OzwufxISqiMBfxVolzS398nBp05T74gRqicuU16FjlpWMzFKP9Gaj6NpvF2mF9hE3FTrkGwJVArM5EGwoRyjWcq/RkFmI2B5jjTyPLDMaQRpHGhgaQB0edgSE8VSCZ60NJSjTXvfYyrrzkWe8w9EF9ZfjEmTgohXO1FNOJBuGIOorEECnYI4aZ3oA++MjciI/3w2p1ws49k6kP4gkmsfmMNbv3BY7jj7h+joRmYNXsifv/753DiiRdi1aqdCNdWweV3IZsjKSQC5BPYc+EMyQW9sfJt1NU1wmajFz0q1zs8wlKOAsrLAgizFnQgIjXJkyZSoLwGO7fvLBFVuBjj2HCsVDWI47BpE9nbBuS4DT0Xfics0XxGIgTqMbGMgaDIMVy7dq0YXyWxaKmRzj8eM5PLiCQdx1UBQH8ywsBFD5/ZGE/AMLHVU1EPT0GC80BZrFomoiFfXsdYuNGAsXq6vCYN8/K6uI/OByWlWaNB6sWxTtZVHC+tcVVJRfXGCCY8BseV57SWyTCiMDQYkb9rCFbvl/ekAhlSZjI8XJJN5DaSsyZIFkydq44FnyGvgferoM19lYyl98VjBwLsyMTWfqZRgaY1CIb0PDkPuJggcYofzZvy2be3dyCbyUtdMI9tRPZNfTL3I9Ney5dMMLfoTxaVqyRlxeYYxQiENZRr9UCtEYHxxzBkXFP4YgycTYhL/Mhi2Mn32iY2xeG0oa6uBu++uwZHHHk4vn/95cgks/CwR3ORALarA+ouAaY6ifjCcHIpgYBzdL/9lmFo0HgU6oFxEnMCG0ajy0xlhj3+yTO1SeE8PQB6gKzbTCZGUFHuh8/jQnNTCAcesAeefuoxXHXZxfj2RbfiWxfsg89/sQFp2yrEk1Hks0FMbDoaTz7ej3vu/R3qJwakMfbfn38JR3/5UKx7b4fIhK159yGsuPUhPPjQ26hqnA53eTlSiRSyCZIwTJh58qRmbN22CcPDEQll0diwDGZMJpChIao1sKSHuV4qL5nSBbMKZgcYo8tr8mXMxyVKZRNjYEmOIUkM+VLOVIdGX2o1gFoWw78rS1K9KJudQhI9aJnehAcfeBxfPHgZIpE0Ljj/HDz9pxeRywQx2M8Sn2p4/V60dm6XtnfBygqMRIdRX+VBpHcrRkeG8PcXnsXO7dtw/nkXgDyq8hCwZs0GfP/62/HL+36HusYWRONAqKoZrR3tGIlFsWjPmRjsa0U8msRA/7D0U2UulIaWhAxqAs+cNV2UjiKDgxgaYqeXAPw+eobUZXahMlRZ9P5MqFGBU0OO9Fho+Biy1VAvvxO5wWwK7Z2tMi6MRHDMVcVGZfVIlCGI0ACrF6leD8GU+WN6ovRsVK1IQ718lloTzeehBCWTL2Xo18jm8aNlKPybYXabTjg8Fu+LPw1pj03sC/J3rXsVL7lI9FEPjsdUNu94Q6+eFd8dWZAWZQk1z8nxIKDwo3lTfTcJklIaIuFlF2JRk3PlPvybesm8Ps3tWq9b743n4iJUyj6KoVwFVIIpUz3qnXNsuJ+ColEgMpJ8rLPm8+S5aC+U2avgyvwnx1Tvh9saW8PuU1VwOkwJlakDpdY1F7pmQSJ5YTZtt42RKA1gmTpee8H+Kc9Ux/mzPFH1RpU3wnMYLV4yeOVujPqZhHxNhIHbEGtpK2wOIJmIibTmunXv45ijl+P7112GvLUlXUkpaUyzd1cK/e5SYKrhNa0PY45z8eK9QbdHafOckJXVprk1SUh8cbVYeTycss4qKyEfD7IZTnjWu8VQGQrCxtKI2gCOWr4/fvOre3Hrj67DuWfdhFNPmocTTtsDw8mXkMqQZDETHvt+OPqIn2DytGnY3LoRjzz8U2zb1Inbbr0Fbi/wg+8dj6WLv4KDlp2Oxgl7o3toBN5wGfLZHKJDEfE0y8q8SKZi6OvtkgUAX0QaGxRM/agp82FIiDVlRo6MKiwqRKEG0SwKlCFoDDBfLBMOGvM+CaYs7+FxlKhBQ8CXUZiBUrDvNC+qLY8Yi8PzBVSUBUVLF8ih4GjD8OgQVr/9PK696i488rtncMG3DsB13/0J5s5ehqaGeQj4mtDT1yPiFYEKN3KFFGLJGDw+N5LRnUiOduI7l12Ps752JfZY1ACPP4rOLvYr/QPWr+vCySddgtnz9kJv/wgqa1oQGbajo3cHDly2NwZ6W7F9y3okYinkszbU1jYKS5d1lvQspk+fisqqECJDQ4hFoyJgQTCNDBnd20kTJiNOhC56ZhqOVNapLjBoKJUVql1G6O3UN9ahqiZcyqmtW7dOxpkGjl4s/3H+EYiZy1UjyfGmYXd7KfgxJGPMhRABQHN+hhFrSkM052fIR8b7lHyotiUpgqmyfnUffeY09ur56YJKj6HAbGXz8r6VzWtlwKpHWjL2NNzF8CmPq/dO4NJuMVxcEIg4JwlUBBleiwmnuhCsCEsUht9rSJTbch8FJF6jNh5QkpEADxfXuU8LjCgJiyBoQuXGI9b8rQmbm1w0IxiMLvF5czsueIzy1MQS61hz0xrWVUIZxRAcBNK4YdvqAt/YJvaPNUILPr8JuSuAyrqew0ZdYCntGxPZtYZ71SNVL1ND62MkMAOU9KzpIdMhlYgUy5qke54pe5MtCjnpKMMcLwGYz2fL5k9wx203Y+8lC429sGg9W32O3WA6zgP7d/5VqeZq8PSl58Tv6urBoYceKS8lGab0DjiJ2Paqo7MTvX29pZW7AumnGi6wLVI+IwL4DLnkMgV4XD6EKjzo792KKZOrcdIJh+OBX9+HH9/yQ5xxxrU4/rgQzj7vMHR0r0S20IDJU07Aj276A159eRsC5TYcfdwSXH7plfjc0i+hgDQmTAGe/etz+MZpP8Srr36C2rpZKLhy8FYAPT3dcDv9CFaUo66uFm+8sVK8xdraGlntatcbGloCIfMf/JDyzpeT5KJ0sX2TeemMGMUY4cG8qBxD7q/0fxonviQel1teZQKyvIwstXAZmcFUJoV8zil6wXZHQkTne7sHMWfmIoyM9qKAEQwMduK++6/AQH8aF5x3FxYsaMTKN1/H8uUnYtOmLgQrJiCfLUPeFofbn0Ym5UQq4URlVQUGBrtQE/KjdesGvPLqS7jiisuwefs76OmL4d77r8ZXv3os6muXoKmxBdmsFzW1U7BtezsyWTsmT29ATUMQb73xOoYHB1BX2yA1nyPDUdTUsM8rvVPjbTCETw+GhCF2Yunu7pVxomhAmg20i4Lq1iJ/rQvl/pxPCn6qREOQZG6UvWXp/dIAc84xnzpr1iy88cYbJZ1fGnX+oyfLayDQs4xHw7ksLzEG37BflUDEv7NXp+YrDfuVykhG+k5qYVFAZCRSypHyO/WIOX/kGdODS1JWkj1tx/qS8jueT40l54jOCyubl/evQMT/W6NDBAIFEQKiek303rgYUEUpXgvPbxX/INDo9QqzORgsdW9RACQQ8zq1+wvHTolaFLEI+FlSY2pb9f74kwspVRHiXOCH96blc1zI8J7MdmHZl9tzWy4C1HMlgNOu6PujIKzvmlmojjUe4HbqHetCRsd0fHcz8RwlIqBCMmYsrR8FVw2/6vgLIBMAHU6pc9VFiIaVJWSfM2RFl8sh9awMQRvmMlMWJC46sGXzerz95msSJOa1SJ9VCeIpLUrrUIskqU/JJ/1zM5t/Z5wp3ve4pnT/7nc07vo1T8cJoh6XTuqnn/4rLrnkSskt0mgYBmsaEyZNFKM15pmOdbhXMpKssm0snuCq1S6twzzOCkSHsqgMU21kAG5XEuecdQruvvMe3H3nrTj7nKuw7IvAty4+CsMjO+HyLMKO1lm46KIbMHfOHLz/wWr89Zm78MILL+Kh3zyN0RjwzPM3YceWGK685F40N87DYCSJxglhdPd/jGHJydRj2rTpEmKikoqyB/li0CDReGpYTIkkWq5BI8B/KqpAg21ChPESQ1TDbGog+JKrZ5+nvCI1i1k+Y3PA5XEib8ubFxEFuJzlyGU88PgyyKMPZd4K5DMeBMryGBzahiVLZ+G2W6/HPvucJJT7Z5/7K9au/QRXX3M9prbMQj7nQyblRkXIga7eDagOT4HHUYfurjY0NISQiiVQ7i3D5m3voq7Jg9bOVpx82gH4xV33Y+aCecikAqivmYOhQWogh9Dd04mJk5vR2FyFd9a8gnQqi4qysHiZfh/LdtiJxLROI5iKilDfgNShco4Y8o4h9tAYCzAUDJNTDdn4nzodrd+rp29E8tOivMSPzL0JE4R4xPlHQ8rQMGtceS4+KxUq5xzetGmzXDNBh8/QhKdN3prbGdk641kpKPJ5Erj4HOOpJMqCrHU0YTmNMGjYk9dDMOB8IUhoHlFBjsfgdyTX6EKL5+M/npt5QAKZekOcNwoS4vPkCshljLoQj8/FgnrW/Kn1m5oTVlazIUalpZcuOwVpPldznJorpUfPcif+NByCMsmFG1GNgrQsczqNUpH+47l4v9ze2tCd1601xDym5mGVdc1zE1BVotAsXo0HbQ2/WgFPw8/6TvF39Xw1XK6erRL6lJ+gx9HUgqapxh9fy9n0GYzdK91b1vmqRCBB2WgwGEzm9wRTssLpuXLpZUL85lh52ApplAU8ePjBB5FMJRDwsNQsDXexfyp1hc284EHJPRnzouU8/2FY8x8f5lUw1YnLyaUT9uc//4X0xaTh1DpTvkiTp06RF5CMXs0p6XO3gin7/eVtNKZmJeZxliMZtaEyTHm+fpQHbDjx+KPw+COP4uorrsE3z/0uln/Fix/c8C288uqfcdCy83D8CXdjJJpBNj+Euto69HQOwu6Ioj+SxXHHLsGVl92Io4/6GpIJqqmEUVFRi97+LpSHXOju6cbkydPQ3z8gUmWaN1IihIbF1KDSQPE+FQxNKNZ4G/qy6epVv1OWpZURzRdSPJ5MDlRdMcY4h0wuZ3q+2hn+5XFzUhvr83jhsDmkq0tX50bU1obR3T2Ezo7NOP7Y4/DmWx/gksvOw0UXXYoJk2aiZcZclJXXoquzH25PAHabBx43vQiKyveiosKHWDSCMl8AuTT7QtITHoI3YMfa1W/jhFNOxQsvvI2W6QswGrGjoqIe/X3UKS5D44RadHRvQ2v7JiEe1dU0Ik6Ckwh2lIsSE4lARuatVbRzpYTAye4+AWE3Sy1upuhFkNL4vwBTq91Qw8hFGMeIHwLhli1bREyAY85/LLHgAokeEQ075ybBgB8CLAFBjT8XU8oOJcmJ84EfLqQUhDRvx8USvSaX14O+QSN9qPNc5wT35TPmOZVERHDUBZl6kur5qloQz8Xj8Zr1XVMSFeeJLlipPMRoDr1T6f6SSJTyo1pbym0JjJzXSoTitZe8NbvRReb2HFPV1OXCgvfB8eC2nP88h4aqjVfvkOYKfM48JsdGRVoM34DSnB4BeBPlMcQ6BVoN/fIZcSz4+xj3wIRudYGh+WTrPBG4Kr53Si6zeu46R9QJUEdgPGjqe6l/H38Oa7j30/PUgBvL6rROQcO6JTBlVycpoxsDWQVjyg7a7VkMRwZw4gkn4OtnnCYRHL4NfCXcFNgoRrTGwHQMPneD6b/hSkLBlJeuxA0NyZ1//oV45pkXxBvhhOYLxb9Na5kuXh09U30hSmBTFD4wU7AA4kYunxX1EI+rDIWMF6EgV3w9aGoI4rBDl+FPT/wZt/7wDhx11Ck47czpOO30I+H1ZfD0Xz7AXXe/gfqmOmTRg0zCiZC/BalcO7ojo4j0vocLzrkLv/rVbzFj1jSkczQelejrH5QQHXsbUgqQYT+ugCdNmiTGiuFCGjf1NvSF0zCayQOb+j5+uC3vn8dQlqYaQo6ZhukUeEuEkmJtkNvD1SvzPDnY7C54PRTC9yCbH0YmPwhHIYApzQuwbv2LOOALk/DqK5vwwG9ux5ZNnbjxhttRWVWOy668CH984ilE4yRjcDXL3qkFOF3MDVUhPuJDJr8Tk6exd+QAtm7pwMI9ZiAeJTHHjk2bO/DRx2/htddX4pvnXInZs+cjnwvAZa9ER2cfPJ5yLFo8H1t3bMDa995EbT0F1HOoCFSWel4yh0y5NnraBFBhtyZN9xwaX6oVcRuG59ithIIJDHtZvU+rZ/Cvwm5mTBmmM7qyBDeOvwIFwZDPjeDJ50Wwfffdd0uLH/XiGAJmuJHe7Jo1a0qhUi3PUDUfPjslEqnhL9htIidH0NDwp3pC+sz1+fNauI0V6HhMfpRsZlioJk+r4GP1RBV4dR8KElDByDDHTS6S5+U7qF62vnfcd4xNbjgBFAxhuRfnO//OeazHYiiWY8LUjQKSLiQJjtyH5CWWf2nTdXrcuvDU6A09ZmUYs6xFVZJ4LJ5DZRgVZJRxrIsS5RnofVgBzeqx61zRFIt6oJpPtXrP4xdm4+efbsvv9XmOB1kjXf9poXoDqvRIiz+l1teEjw1YKzGJ3xFMc9KXmbKU9/7yHkxorJf+qyz54wvEZzPmmfJ8u8H03xBCP/uSFUQVVI844svYuHGbEEv40d6LLTNnSOhq+44dJXlBXUkqTd28CCxrsAsJgSxZr6scbnsF/P4C4sk2zJ87TXoFPvrQH3Dd1T/ERRddgBNOWoxvnnsiMtlhfOXYHyIY8sHl8WP/A/bGyy/9A/W1E/D26k145LErkYqV4+tn3IT58xYiUxiVusJEim3PqEDkwYwZLfj4o3WidESjRcNJQ6EGTV8CgqYydLXInkZLc1AKpir0zePwJVAWKQ2MYfcaj1RfcAKMYSEyikMvieDiEd1au80F2EaRzfcDWS+cCKG+0YbOng1YumQmfn73r7DX4mWoq58Jl5vCC/0iJD9pUgvClfXYuqUNtXXlGIl1IeCtRSrmhtPTh0h0HRrq6/GjH96GE086HbNmV2HVqgE8+sgt2HffZZgyeQlaps9AZXgiujojKOS94m3OmDkLocoAVq1ZiURqBJOnNsEOJ9rbKPgwQUQT2LJMNGztDild2GvxXhJGZXjXsEQ5Jsaoqwem4PfpVf+nAVZno3oiamg1pCbqWcUG1KqUQyPN72lU6Z0ytMgwIsGTXUO2bt0q10Eg4POiN81n8eKLL4o3pWQe/annVtAUjzabEQ/CmgvVXKzmzzSiw3NpCFlzourNciz4Nw1paoREwZH7lmq7i0xxk/MzBBr1CDW3zJ9ad6serpKJeE6ei/uQSUtZPgVzJQIpgCkwcXsek++/khDF+/ez/V1Yjsfrk2MWvVANs3Lcx+a7IeDpWPC58vfxY6VzwRrtUQ/RCnT6d/U2dax1f12s/DMQGq9WFyVqm6z76Xmsnq0CtpkLJp5mmP6lGWr+U3IYxhqim+MV/6yEKLBG1y19VhftuQduu+UHRhcua5jODMXLHClq+JqqCFNjuNsz/TeHVQVT9dD23ntfRCLU1TR1ZvpST29pkRDqlq1bxVh96qUoFsgomDoEYFhGUIDbFYDPGYLDmcRwdDsOPnh/TJs8Bf/9q99h4dz98f57b+C0Mw7D1d/9Fk4/40Ss/6hPOqKccsopOPNr38Tyow5DT38SBx88C089+VfUVM2G2z4FtY01SGb7kUcGiXRKFHxmzthLGghv3fAhwtWVMmkVNHV1Lew8u73UzWJ8z03NjWnO7FPkkOKboyxLHl/DUJwGmv9iXIfjasQgAigUHBI+ZQjS46EA/jBCFVVIRlmgn8DQSDfWrH4BXzvt69i4qR/hqllIpvIoC1SgkOdzcGFkOCZGLkuv1j0quS2/J4iCrQ+fbNyCZ/92P/zeCpx82onY0Q6cecZS/PSO+/HFg76Krs4Eyssa4fNUIxbLoK8/gkWLFiKTTUpOOltgQ+cKpDNxJJMZpJJGA5bauVu3bpO5QE9vQvNEAdLq6ppS+I4eqbKblchmNZKfBajjjad69WqcSOxQj0sXOkrsUe+QHh/BlQs8PrMFCxaI8eczaW9vFxCjl7Rs2TL87W9/k3nMZ83teQxdHPH5cVslubgpll5cHPHa1RvSECOvUUXuNa8nZWPFulYlrigYGAa5aVOmXpGC8/hQJu+Z3n1FebAk5q+sZ83ZqyIUj6HsYJ6bQMv7JSucteAcL1008Fo0JMxx4/Y8DvdnPpMLJz5v/k7C2ehoVK5XrqeorMQFDSMF/KmC9hwLzSkroHPea/7bmh7RPKWSH3Uho/PDCmrWhdZngaL+fXwuVLfVyJnVNFvzquM9W7Vlqp70WdET67E+6/jm76Z6weU08oMd7a24956fY+6cKYgMRVEW8MHldoin+mkwNUo3u8H03xxM1SPlbRB4CKY2G42DYRkq624SO1L0dEuYl6td6yTXdmzyYkgeXirlKMwDp90NvyeMXGEU0fgOnHba8WIonvrD86gKTkFHx1Y89PBPERnpwuVX/BBeP+AvAz5e/wk+v/9ybG/dglgG2LLxVVx9+S/w5JMvYNbs+RgY6ofdZUMiPYIsWKZQBbejFps2boDXDQSDJqRLo0EjwJdZ229p+JYGgEaIRkSl1fTetOhc6xitITfrI9cXUVftrD3jv+gomZ8uWekjb0M0NiJdJ8oCXtTX1mDbtg+wdO9ZeOuN93H/vSvgcuVw2teuxeSpQfjLpmNwMIWaqomIjqaBglvq2Vg64/fbYHdSGCKGdK4XH6/vxW23XIKzzzkTs2cvZOc0VNYA765eh6+f+W388fevYJ+lh6C/Lw6PKyQhTJLJ6uqrsHbt2+jp7YQvQJKE6b5Cj7Wuznh8xmMrSP5UFyP0QisrDXPThO9Yn0kxBHYLMgQZDZn/T0BqTTPoPNLFnHqmCppWY6uelEYN+Dcad7KA+Qx5/nnz5spC5uOPP5bnf+yxx8pzf+L3j2NqywxJVWgIl9tzDvDZ8/74DJkzTYpQhxE10eev4KLfq/elQKaSesry5bVpnp7H1TyrslM5Rup5czsFGepC57JjQveqNKSLO+uikPfOf9ZwNAkxgYDpmsJzatmREq64iFB1Kd4f3w8j42eYymyUoCxovjdap8vjaY5a62tl+2Kjc10Q6SJCc6LjPViOoy4+xnuhn7Ipxdyp9f2yLsLGzy1ryNjK6bCGgseD5D+/x0WBBisLyEoIkR2M6tP4RYAe227LS8s2Mn5HhoewYN4crPjR9XAUNSCyGSNoo03FjWdqroTZ8t0EpH9DQNUVpxoxTvqNGzfiS186HOFwbVGswIi780WsbzQMwIFiM+NPTUTLDCCBopChISrA5eacscPrrkAuP4xUrhNXXP4tvPjSi1j/wQ7UV81Ca+sWPPjw3bjmussRjUWkpOR3v7sHH7y/AddefRdIcbjvgfMxuXk/7L/PeVi8cF/0RVpFsCCWSCOZGQGccTTUT8MnH/Ugk0qhtroc8bgJ82oujP+nIaXhoUFRMNDFgt6nGgjNb6kxtRoL3rsaRQVRDQtm82k43DYkEuw44YZXiEZkuSbgchWkt2h0JImWGWXY3rYeM6Y14qk/vIgpU+dIa7Mn/vwQ7rrnaax87QNUhSchlcjB72XYjkDqMJq46RQqaxKIpT+C21GBZ59eiUsu+yZeXfkW+gaBN1f9Gp1tozj/3O8g4GuGy14Dv78SO3d0CuFoyrRmbNj4IXr7OiRESsUq1vbV1jSKwosyLtU7nDZ1upB3OFfCYQoymNZXxttiMb3x9tVb0gXJZ4Gpjp3JN326HlA9U+aVFDB5Deo5EjhoiOldMmxLb42/01NSotHQ0CCmTZsqQPLee+/hhBNOkHnw+OOPC3gpE5f3ohq1vG5laLNO2l4UUue1arjW6nFy/mhYWxcPqoPLecI5Q7BURriGVnlPvC4FI51zvBZlARNME3G2hzNdingezjV6jtyeAMfjKACrx8VtBNDzWWzfzmiCS/aR8qVio3H1yAmg3FZJXJrrZGkTRfKZM+Xx9Nz6rKyhV/W0Fbj0d/XCrb/rcx5bMBmm9P8EpjyfgrF1HwXGz/rOao8+C0CtQKoLEyt4j7dnZnujgKT7aviXP8e+G2M9GzOYh8/rRiaTklKZro423PiD7+HAAxbLX1luRq9Ve7jtBtN/Q/Acf8lWj1RDmW+++SaOO+4ETJw4TQgmChiiflJZichwBIkiS9BqKK2LN3veLvkBp8MGl7sgq2ySb3KFCPK2Htx403/h1ltWIJPyIBXzS3/MLyzbE3/44yMYHsnjxOPZieEq7L3PlxBLAF9ePhv33/8wWqbuB5+nBYGyIODIIJlOgi3hbM4MfGUMvWURHbbD43YjWM6cYE+pJk9LEtR4qVGiQdJ+klo6oGEqa9hJX3x9wWl4aVwViDV0zDFNpuMIVQeRy9qRSZmQDmvM3C4a2RxcdjeSsbT0KO0f7sfKV57C9dfcjj/96XVpRXfl1Xdi0V7Hobl5uqgQMe9q45KikEEhn4bPE4TbUY7e/vVIZDqwecPH+NtfX8UZXz8f4Wrgyu98HeecfwWaG+aivnYKAr5aOB1hDA5S/zaLpfssxLvvv4me3nbU1IYQj9No++B2laG7K4LZs2fC6bSho7NdDG5jQ5P0mSSRy9RjJkqGzuScjSejJBxVdNL5ZjU6OmeUaarG2bqttsNTING8tm7DZ2l0Wh2yOCKwEAw0r9fd3SUSbwReltDw5xlnnIG77rqrVBJFMOZ+vDYei8fheXi/LrJ4iykOfe4KhspopSfHD/dVlSTek+oDM8zMulkNk2pYl2FmbanG+9D8r94Pf2fv3OqqmhLjVsPb2htUwUsBQZm0WmMaCgVF1MCa5+U489jatYf3ropTGrLk9qkku/kYtafxnibHQsFV87EcA56X16LiHLro4PZ8RtY6bH6nvAMdWwU+K+Ba87tWD9D6TirAfxZwKsHIuo0VODXkzGvQlITVno2NsbVRgf5/fO3qeF8yD7eL7wXbuOUx0NuNeXNn4fYf34DR0STKg96iaItFDSpymgAAIABJREFUjnW3Z/rvi6jqleodKLX/D3/4A7797UtQXz+h1BCbq34ayFA4LE2X2R5qvKHUMK+EdHJ2+F0BpFIJuD0FKZ1gyJONqCsqU7j66otx4YXfx7cvPAvPP7Mag0O9iKd6EK4MIBKJ4v1338HxXz0eW3e0IlMAdmx/HaeccB3eenMDauumIpMl4SiBilA5+gd7UREKwOd3YvOmHWAktLysDE6HEqFM/afmllRxxdofU8Nr2smDRpEvmcr76e9KIFECklL+rSt07kc5vEwhjYkTpmH7lnawpRpF9CvKSFjKITo6jAmNjdje+i6WH7MXjvry8TjxuO+gtg74YN07OPnUy7Fq7YD0gw1W+NHb1ybdXwb7e2SB4nWFkUlQUJxNpPtx8kmn4MEHH4HDNYJQVRZ/f2ktPrffV9DTHRUwdTkpTJ8VofoDDvgcWts3Yt36t+EPuFFW7kVn5wDqaychmbDDVghg9uwWdHW3CSOa9yotr1xu8XA4lgQDDU+aeWAIG9aclC4yrGG58QuS8UZw/O+6/WeF+dRzsYb21DCyxpILKYYyWRpDtunhhx+Oxx57TDxaLQXRRvC8AwIxwYrPOpFKoay8QsKfnM/WOlISsvi7eobqGfN3bkuw0fpQBUFuw1wmAZvXSM+S75R6/dxey1w4vkLschpP3yoYYPWMGbbm/jyHXh+BXOX+tFSGnjGfF4/LCASvQ8UzNMdrBRMz5v9cHzze0ilYWZ+5ghWPofZlfAhYAUujPlagtNoUq+ep31vng4KhnnO8l6hAbp0n1rSBHt96bP7fGqK2grwRbjHeNMeLxxrLhZvnPja/c7Kgp3AJw70el12UkR595GFMnlyHdIo9gemZmsoHayNx8zb9Z33+4+tMxz8uwz614ze/+Q2uu+56AVN6pvwoO9Lt9aCtrU3AlBPJupKzgqk974DXwQJyelVpCQvS+/H40pgxJ4xDv3Qgrr/+Z3j80V/j1JMuwuQpzdScQV9/H75z9bcRLA/hyktvwEgMeOLpK5GIBXDKCd/H1Cl7wB8Iobu3H8FwCO2d21BdG0B5eQhtrQR5aoV6UMjnGGmRj74cGpLUl0BZlNZQI18GJZmokeTv+qJwRa0rZg3laaiYx9fwsM1hE+GKgb5B6ahCfdjYyCjmzZ2JjratCIbs8PnTiMdG8MorL2PZsgPRPwBcfdW5mDN7EU4+/WI0TVosXSlCIT9SySiSiVFUVYaR+f/Y+w4wScsq61M5V+cwOQ8MaQDJOZpYUGF2FdbACgjorqusCojggjmtggqiCIgBVATJgmRBgiDDkIYZmNwzPZ27qyun/zn3/W7VW99UD676uAw/NU8/011VX3rDPTeem8shPTmB6dO65fzVihceXw7jqc0YGiKX7Cu44MJv4oorb8ROi5dibDQjXXuKpSr2WLoEqclhrFz1DCIxD1pa4qKM9HTPwfBgBq3J6ZjeuwDrN6xBKGwaPPOZlJdYu6bQEjJWUX0VNQPTZlaBWju2MLNBVNeUguRUQKreA1tA6nwznLX6lZeFNYnk+ZzL4447TspBHnjgAalFVRetCnX+T+VJEor8QYmZqudGyT0IXNo+jGCmJAU8P+9DCSC0ZES9Ffo3rVk+q1p9jEkT/Hgsz6F7kOQXLD3StaWlQQpcCn4EZe20QtDkT53PlnXESQF9k3HNzjiGepDnsy3PbV2vppZ2KmWH46zjZrvpbTBVwDHKQR2E3PP7WrBhu2b1/Dbo2sqa+3O9tnoVOAZud7P9txvYdW2Z0IU2s2CjCtNU3n4uzRnQuDtrS1nJQDCNhUPY2t+HE45/Jz7+8Y9Aco8MX4OAqfZerT3Xaw3KDvb5/xdgqoLNjh3SFfY///MddHfPEDClQOGi4cYvlkui6ZedtHd7UdulMZ6yB35PAGV2f/EWpV6VTD5VzzhOOOlAZLKjeOGFF3DmGefgs5/5Btrb4xif2ISWthBuv/0WLDtxGV58fhLHv2sXfPuyL+LQg08ESnMATwLxRCuK5QpyhTz6B9ZiwaJuZNIVrFs1imRbXFiFCvmc1HNqfEMFg2qz/JsCRssB+Lu4uJwYFYUmBY7tgnQLdXvjiTVaMAkr3EwRxtPKZRG8s2bOQDadRcgfQjjkQ2p8CAsWJfHUM6/gJ9dcjFwmhDM+ch52XQo88ceXsGTRoUjn/WjrnitNuMlpHGR8pVJBmKTqZSZ1pdE/sA69XbMR9E5DJr8ZazduxE+uvRS77LQ/lux2IObN3xsebxDJRJu0vZs9ZxZa26J48KHfYdqMduQLEyDosxYuHGyF35fAzOmLMDSQRmpyFN097cLuIs/jEFDYWZtGmDoxJSezvy58TezUDZK2ZeEWku6/3a43t0uP90LhqO44Fe7mPQ9eeHEF5s+fL9Yl3fj77ruvANePrrgCu+yxR60GUy1s3hu/SyALhsLSJUfXvoKQEpgQiGjl8bwKpLxfWpu8PkGWa0mtcyXj53va15XjSrBTK1FrmUW4Vz0YIbe0kyFMgOS1eU0lhOf98toEdWVu0tg+/+e5FUDtsVFXrc6FrmM7FkolSefPXue29WfPjxvE9Ny21eqeezeINVOe3JhhA6e6sN0ZuirT+F1NErLBVN9TxXmbmL1DNMLPddw4D8qlzH3OFoskxeBLwz6qhJvxNUxb0o2qUkLQ75V9m5kcw8033yiMSWT5si1Te/2/aZnuYNoCb1cXpLpCuCAuueQS/PjH10gCEsFU69m4OCYmUxJzIVjY7jXZTNrb1GmBRDo9gmk0yriBT8pDRsY34NzPnYFf/vI6tLe1Y799jsL3Lv05Zs3swWRmM3728x/jl7/8BX589Z3o6QbuvfdunH/eJbjppkex3377YXy8hMk00NLagnUbVmPW7C5UPVm8unozgp4utLZGMD65SWIVfr9h5OEzqhtXsyCVoFw3iyaYqPBTtxk3ir1JdFPqe7Z2rskaJrkphonUJELsrFMpoyXRgiRZhAY2YdbMLqzftBwHHTYb3/rGFdh9l+PgDwEP/eF6/PhHN+OGnz2A1o5ekHiQ5SHZzCQCXp+cI5eZgNdTRjq7Ae3dZQwPFtDdvjPWrHsJe+83Dzf9+n7sstOhiMS6EIq2I50hATop7FLo6u5ENpfC+vWvIBzxi4uXYE/XbS5bwZxZC1Ep+TE4MC6ZvT6/MTsVTPm7urs5PuraNoBqeFBtYafcqA3eC8eUVUFmbxn3eqotKFcbK1voqOVgJ6rwPZ8fGBsfqoEZ3au04LiGbrrpJrmsnRDEueNz8nusrWZjeLJVad2ksc4NiQLvk4JVLS8CGkFSGYnUA6LxW0PRV6kxLvE+NBFOE6v4P6/PH5NZO4rZc+aKVancuJrYRcDmnlR3Mu+HwMnSFj3eAAHZjOoJYbqW7X1vA6kNbvZ3bWvTBk03GNqKtT2vuiZs8FYXbDMQdp/HrcQq6LtjovZ9qqWtwGkrEzbAylpxLGc9XoGM+1gB1eRGGB5v7klapkyQozXKRCLxSAVMbJj1wULJKExgzHEooVzMo72tBRvWr8H3v3cZdtl1J2kkoNm8NFPfBNMdEED1lu2YqQojbvLzzjsPN9zwK7S0kHu0IBtX4zZDI8PG5euQZzdsBpvxhu5SNgcv5YQib3xsEu1tPdjc/wq+/j/n4oLPXoRPfeo/8PILm3DnbY+hpSUGj28Ct99xEw477FAMDgP//vFjsezE03HYQe/DosW7wONnXMKHQLAd69evRTzpx+LF87Fq9UoMbBnDjJ5FKBYnkckNSmPlIrvVeE3RvBtMKQBtIaWCUjeQWqyqfdvWj25UHm+XzqjA5Zhwk+VzNMWZOFTB9GnTMDQwgO6uOGIxD9ZueAlPLf8NPnLGx3Hv3X04+2Mn4NQPfxBHH/kvaE/ujFgyiSKZk3JZJKJRoR8rFQqIRb0YHu7DzDlR/P6B63H4oW9H38a0sE29uuYFXHjBt/GNr1+DJbvsjUA4IXP14vPP4V0nvhvPPfcsBga2ondaNzZt2ojZs2dhfHxCvAZssTY5kcXgwDB223UpNvVtFKvVtvxU47ctlbrgc4d96i7gqdx0zdyD9e1EcnCbr7S5rm4LWgVWOa+njEx2QuKjBBoqDXydcMIJkpF82803Y/b8+bV4qHZS4bogdSIbS2ezeRGmPJ8SI3CdqHdDM3KpYPB3Aiz3iSboMPmIY6ZUgzyP6ehiXLpKrK8k8fT8ULHhOehijsUTAqxaW8pr6zrWzFtdg/wOx1lLg8hIpWVeCh46Dwr2tuiyPTA6z7rmbYvSbc26gc+tUDUTj/Y5bEWr2e+2guV2OdeVOWvVuFqd2cBp9qXJn+B51ZBQ690NpqTN0P3P3sQMeZDpiKDKcaYCaVy6kE429PDwJWPpZRs/KuJASzIOv8cjTcS3btmEvfZaiosv+bw0D7frTNl4XIti3rRMdzBgtcFUNXBu0jPPPBN33vk7AVPTx7NUy1gcGDLE3WxczPftxU7LtG6ZVFApMYmnhK6uVkyMZ9DW0otcYRTnX/ARfOpTF+GCz/4n7rz1YQz1kwA+h3J1BLPn9GDjhrXIFdO4857r8e8fvRCvvJRBZ+cc5ItMOkrD4y9hZGQYO+20GOnJPF5dvUEWajjkwejIsIAD3XS0otn2TK1udRMquHJTcSPxbyUFUIvDrpNU8FRhpMJG3cT83L1JGQSJRqJS3hAKRhCPhoSEfsHCbmzY+DK+8c0L4QsUcdrpX8XM2cCKZ5fj6CPfh/XrRjCtZyHy7I3tofVHdzXjLhlUqhMolciTOo7f3Phz/O53v8N3v/dTTEwCv7nxewiFOvD2d5yMvfdehIonhmw+IMQFs2bNxOLFi/HwQw9hlPWj02fB6yXYl5xaUT9YirFp4yapTeQPLfpQOFKLixeKBlhst6GCoZlzEUWyA8yaqLt/p9oWfymYNgNjXoOCTDPQeY2G5BKUUK7khRGJIMW1SoJ8siHtueeekoikGahaoqLzyXtnHWAiQUJ/Q1rAF9cGgVPp/Bif5FrgmNB9rA3ECXDkAOa19Vhtoq0JTVqOow2yldqQACjZv5UqtvRvlesz5ECQNST2hm2J+1RrZTVup94V3quSrfB3VZRV0CtwqmU+1fre/vyY89qKlRtI9b5URtjncytmNpDarmT32mn0fJjrKzi7wVbnhu8r8Ooa4TG218leY+zywlchR8KVejNw1oWS4pKuW1ql1PVIW0pPA9mm6A0j4HLsCabsRMSs8kx6EunUGIoMPUnDey9uufW3NdIGJSgkmDp+XyE0dK/7HQxeGm73/5uYKRe5AiMFynvf+z489viTEmtjCQQnlZuesZnh0RGJBTABSV1eNQFKoUrtSoQrrUhq4RAmkHAoimo5gLnzevGO4w7EV7/ybURCPkzrXoCtm9Po6mqHx5fFuvWvgArbJz/1Aey17x74wCmfRltyHtrb5mBkNIOO7hiefeFh7LnnUvh9Eby8cj0KGR/a2yPIF/tRKlTQEu9BuQpkCLxeY12pu0tdQ3xPkz0a3CtObRs3n2bqKfiqhSIbzYmP6rFutxItSQJUKBCFz0NrJYVIpIp0ZgsWLe7FFVdcjne8453YOlTBD646E5lUK87/1FXo7Z0jyS9kOyoV/YjH2AtyEMHQBBItOaxZswmnnvpWnPOJC7Dv3ofDGwAOP2ZXfOvrP8E+e78LXn8RvTPjGBzKIZX2icvy2GOPwc03/xYjQ8Po7OhFIBBBsQBUyl50d/eCPLDDQ4MCiG3tSaxZuxq77boHSmWzocXVVSZjk9Hs+VJLvi5MG8FUs0G3cd06W8wWirrrGoWHB+xr6RaQtvDUzGvbxavz4PVV0d7RIlYoQYdgRTAliNE6JRjdc889NYpJrm99Ninv8fqRy5mEPAUNdQMz45frg5Yns4S5Z5TwgONCS5M/2t5PY/Hs5aluRT4Hk6AInlTcCLIEXC1tYQkam0zoOtPEN92nPI/2F1UviibW8dwMz6hVrYoen4PfVeuVY+K2NGsKo5VZ1qAwN3nftmrrypQBITt+qbFNt2XaDCQIK7ayZn9H70fnWnNf7fVDgNK8CHsO9V4NkDp8upaLVdebz0tWJzZWj4qSyLlJpSaQSDDTfWcsWrwIhx9+mLSZ6+xsRyRSv0PKr2IJIKcNCdDYgWl4cCv6N/fhldUv47E/PooPf/jfcMAB+9ciGdI/16ETNBqCyRZ+o7zesGBqN/IuFAvSwFtFIRfxu951Il56aSXisYQIIr6oebMkIDU5KUkQjJuqRq8bqEEz9VYBL2nzfEhNjGLG9B6xGo888iDMm9eLH/3gasyesbPEtZItXmzdOoRkogseXwaTuRRu/u31OPPMz2HD2lFMm7YQE+NZ0xapnEepkkFvbw+Gh0extX8YiXibxGYr1axpE5YuoFgqSYNngikFp4Kn1kFSkFCwqrWlMUBtp0aSBXY/UVYZOc4hMuD4GaYYbhgmORn3mlpLomRUuAFTaG/rQjgYQaHINloerFq1Ab/42RW4/fY7cfWPb8MHT30rPnvhf2G/t7wTXe1LhYuX8T4mn8TiSQR8YaDkgyewGR7/OgxsyWHdmhV4/7++Hw88sAIVL7Bpy4O48IIf4Kor78P0mb0oe7NIpfKIxdqx885LJJuVFmpSSPsZ06Gbke73Xqn/pTBiHIjg1Ne3SdzA0rwcRsnS2KBu7uYWSX3b25aCLfgUeOsA3OjMcmvijDmpN8EtsHXNuS0Nfl88JwEfUqkxsepWrV6F9rYOiWlxXdOaoKV3xOFHYPUrq/Hyy6vg83oxOjYmrrr0pKEcpKuUwMkfumo5Psxk11ZtNumBWj6akRsKRUSR0dIYfr5w4UJD1eeUxGh/T64hAjMtaAU8zgn76drWnY6FxuZ1TRNU+buyJPH5uV7Zo9e23GtWlhMnVCvXthxrcVD5slGkGKrgfTHpUC06fixj34R0g1Y1vxcQshQ2RjBKkcQWJbnKfC6/68sibzCc8oz3WkQIbFPmeDx0/anC5vMxJ8OUZil4U5lm3NLP3Alx66oVbS5IC5P3I4BaW4ZOJj/f81WFbcy48kNYsIBc4gdiv/33w9y5s8B+GGWHZ5cGOr2+xaJpZE6ZI9xv5QoScZaLAfksPVXm2lv7xyV5KR43iqk8rjh1nLxeecN4PN4orx0fTLVsweWAN2DquOQcd1xeaqQ8Ugt5/PEn4qUXX6z17+SkMomCm1+7ruhmUiFiJzrwM7qBc6W8WJwTY6Sma8WmDWvwiU98BKtXvYh77noE07sWY2R8Pdq68/jKl7+GM8/4LArlMt7/4bfgiCOW4T3Hn49dluwjwkeLvuk6o0bPbEl2CuGGttP+ZdM7rDy0oG3eUiNkTdYu36cQU/euutkoIIU1prVN6PPyORMHkQbAqCKXz8n//Jt9Cnk9jg03OrVXbWc1NDiCZLJVkobGRkfR2eVDKvMqZvROx6X/cznedcIy5HNl4Yu97mfX4dprbsLihQegzIbqAced7a3A74mhUggi0TqKZ1a8gJt+/SVUCmF86NT/ElfwtT89D53dnXjrsZ/CLjvvj0rVg8nspMzV/vsfIMrQmjVragw+7OzCDc9kFQp+8q8ybkphoUlZBI7JSbqVzcKxLRMV6Pyfzz61S44xKdOaywbPBuvBEbJuEDVKmenaYbsDbUB1A4ANOo64xMTEmFiOjJvSKmV9JQGEgMgX/6b7m9cgUBL4tLSEYyEeGKdcRbPdaXEqExPXjP5NxVLLXLhfaJ1EI6ZJBK/JNUwFVLN5CdB8Hq5BZYpSq9Ht5ajjjVWH9FpSVgjZndqw7XzXthZtK5IIQEYsVYx0vG2F2f6M72sijwHc5m5Ke67d2d72Z1623xNANck8xqPE2DVrb00ehOQ3VIwFStDm56LwEVSrHlCmMWRBpdfEugnkFUkI5O+0PH1+Kl9+BCQJyZyrWCqgXMqiu6cDhx16ON72trdjwYJZMoqcVwInwwC8D0fXcP5XT4ojXTkHFWf/WBa9GUNyQafQ29Mi3juTPU3lH6LYsd+plh7q/nmtKX89f/6GB9NiqSjaUzgUqcErxeeyZSdL67JwKFRrQsxFRleWLmKNo2q3CaN5mjo22RReo1lHo2HkcxnMmN6ONWtW4itfPh83/vp6YQXylJPY2LcKhx25m9QAnnfuf6N/sIJ77vsmvvWta3Hf79egm+UhzkLUZr+0jCnsaG01JJ1Yq0ktTnVhaxmFWqCagKT3qyCscRQ/zcMqY2dMNAD8bOTLhudUOiQmRdexB9mcqbcNBoJCvyaKRCCAQr6A6dNnYGBrn9Rr9vbEhabxtzdfh1tu/i2uuPwmzJ3TjiVL9sDatX3I5z1IJnswMjYmiggLuiUjdXQQiXgYw8OrcNhhu+CqH/4Qxx71dqxcNY6jj5mJK6/8FU5890ewcfMQwtEkisUQRkZKmD1nBoIhSFcVzRRVJYOcugR9jiezRmfMmCmAS3Yj7Z9Jy5QCye2mVTCdauPWBWIdTN2AawtNHX+3YDZWhrEUFCjVIlEAUCFjf6cu9E2TZq5PgibXLpmQCK78WblypbhWVblS1iJeg14Yjhk9MQ1xWKsGWcFYSyZ0nXFMDcUfWb/M/dNyVMtWn4X/q5fEzjhV5bS2j7YjIadyoRvt5S8HU3t81TVMOsWyNL5uDuC6DtyxT1WyOHfbc1PqNW1Fy35Ur4CeSfYyIGYUN7FCnebzyqVMgPV5aWWarFrKHZbNBUJB+J31Q68EAZQlLdzT9DyVK4yLx+D3eY0SlUlLrPvII4/AgQfuh4UL50vNOi1LAijbEvIatGRpjZZp/gqJQ802cTRHA6YVUQjq1n39+UyzcVINxqJhU4caZ2tFyL2T6KGhgNvqCfx6Bszt3dsbHkxFaybJty9QA9NstoAPfuBDeOqpp2tCjC4oWjiMPyl5ORc5tXKCk7p7NaFBNojXg2AoKEF2ujxnzmAG7gpc+p2v4txzP41lJ70X1WIUV199DX7ww6/h/gfuwY033oele07Ddy//NpYtOwOZTCuqVcMMw41D4cfFTsFHAnPbSrLjMBoj4jF2bRgFmyatEEx57xp3o7XBc+jz5bJMHDLub9MXSW35+pKhG00zMWnV8EvaXUcagzMJKQpMm9GK5X9+Bie+5zhceOH5WLLkEBxy8M7iul63dgDxWDda2zvFEihXmC1I9hs2KC7B4x1DobQFA/05rH3lcVz8+c/iqqvuR0cncO99P8G9d6/EJ8+5DEuX7gIEJ9G/uQAPerBklwVY/eoKcdvSClJlgXc/c+Ys8TDw1dXFnp+jtb6hHB9Dxh40fQosy9S2StwWplpT9neY9ajCcqr/9TzqPrTjYOKmc7IvNW6tSpKx/ozlUnNNNmj/TFDyC4gSyBgTpXXKNcxn5HtcV7RaeR7+zoxfzqdaqOyWo80PeJ+0PAnM/D7HT5PVlEie4KhcuC0t7ahW6t1U1ALlc/B76hnRdauKgq4uG2zssbMFlvuYBmHmqXPeblfIOcqvW5lRMG12bdsrYFuz9lxyKtwJTHof9vFuRUvmn18k6YoTN7THQq1BzgGTfsy+hZQycUz5dzAcRHsnFSLWg+aEw5pzJWVmWTZQLyAeIzsb286ZJutLdt4JhxxyMPbff3/MmTNNANRp8CP/04XL52G5N8urKScV2B0nn7NXDA5WPZUamMoYWpNAj4HxGlRQksS+MqZNo6cCyIlFGhAeb7dHaEcFUnn+6nZVvx330eyYaalSQWoyjZZkUh7o0UefxEknLRPhSwuQ7ilq8nQbUtgQyLhgVaO3k3R0uDTu09nVgXy2AE/Vh66uGHK5Pnzm3I/hrLM+j0u/fS4euv8pPPTgI7jzzjtw4rK3o3+whOt/8TW88spmnHv+pVi4aDekMwURfhRytIaZxMFNsPLFF5F0usDoZlO3kWbpEthUGNsb2RZgFHIq4LhZuLH4kmf0BxzNmFaWoaSwU+21DILX5Xl4PI/jq6OVNaGTiMYqiCUq8Hn8+NUNt+DUU0+R+lh6QHt7Z6JciiEY6EIqPQZvoIRgKIGJ8RIS8RjGx4axYFEQK156Fh894yS876SzsP+Bx6KjC/jQB96KUz/4aeyz13Foa12CRGsYZR95V/OYM2cpyuUMXl71rMSGCCQK8owpMx5Iq55xQ7ZRW79+g1ilHNdazDgcEcpG+2VbS80sSn5XrURa7e7SBRuAVUg3CmAnlua4edUy1UQ3OyOT82C7CbcF/aq4eenONslABQkNcA3TCqcLl+uA72u2rK4bZTsiEKtyRfBUwnpVIJVik+OpXVt4TwYsyzK26g3Qshbep52EpJ/bY2crhu4xs8HNPb5uifRa4ssNdvZ1jV1fTwCzz91MAbAVW71nG+yb3YudYNTwnEZ33U5GK6090z6Oa1tjxBxXzgNrO0fGhqSZg9aLc/4mJ1MIB0PSUnCvvfbC3DlzpDxs5512QktLWB6RFmc6XRALkcBNwDTZ3SZkwZI3WrgETM4xa0obFUvj1q2AZS9UDExcWDOEjdLIxhBc62Vk0ikB1BkzpyESCSAv7QN98IsLue4VaLYOdiQEesOBqU5OVfqjcYl4xa3Y1tqKsYlJPPTgH8Tlt3Lly7j22mul2wYFkSZOMOajbC0qjGj98UetOn5OwUENsK29BaV8FSj5wR7jM2YFcfQx++GSS67CdddejMu+/SOMDGXxT+9chl/88kr4I8Avfv5DnPPxr2PVK/3onTVfMkqV/ozX5PlpYXAjaVso3ZSqJau1YmIpptBerWelANMyBrWIzEYxbDp8T61s281kt13SxA61XukyMpvRJA60xCLITY6hpd2LNev78IPvfxXpCeA/P3kejj5mN2Fxevqp59DRvgD5XBy54jjCMTY3pxYcRmdbm2Q4rFr7IHpmAq+8sAL7LD0eqex60N57fvlDeN97LsITj6/CggV7YnBkEENjWzFtxhz0TpuD5577M3I5dlGJCmDw+Sl0OIYFNV9GAAAgAElEQVQkUacbkxZrX99mLFmyS62WmGPNZ2DSRVHiUEanbuZ21Ho9t3ViZ0y6wdj+W2OubivXHG8EllugNPuurSjpvZrcFqMM6P0p+QTXBIGQVqoKYqXX49xpmzSOhcZSVXnk+TiGdrKQUk2q4mZYtzxIpdK1+mw+h5s4gH/rOjIuTOOmVIBt5ia1n/+1wPS1hK2e3wZRVUoqFPpWTLuZ0qNgaXsj7LXyl9yfHmvHwxV4+L/tRtbn0SxcEidQSeR1DEe2aXFXKtNqrCCXN80QqOyQCevggw/GfvvsK94tido4J8znKigWjBelpug4SUT8DgE2nzeyxMgA42pm3FTnWpuD1+L8nrLEP7XbDJ+lbv0by5RgyiQn/jA+29qalKRJxkxLDruXPvObYPpaq/kf/HltMh0wZWE6xQ2trpdWrkL/lgEJ8DMlnwvwsccew1133SXx03Xr1gmoaTyJC1jjSW5XHB+LbspQ2IdqyQsfYoBnEgcdsgC9vWH8/Be34XuXXYgvXPwNjA1XUC0lAf8I5u3kwcfOvgBnn/ZNzF+4FMOpMZALmK44LiZ1NzOWRTddfXO5tUNj4fD+7CxbvqdlBARTPoNNuqBJJnoslQ4zVFozqRRPTh1aoYhYNFoTyCaVPiLasA95eCpptLYFkEpvwbXXXo/jj3svyJX9hS9dhEg4ic+cexFaW2ahXI7DH6QuO4lqlcxEHZgYHUVHSxLPPv8Ibrnji8hnKzjlXy5CIAx8+7ITMWfaETjhbedj3oIl4tYiif34RAFL99kFoxNbsHz5crS3tsu4UfGgd0EVCjb2plVKbZ2JG9OmTZex0NpH3j9dv4ZSz86obExIst2r6p51C9btLXF3Akqj+88AEoWpgq4tcPmego8bTM33gEgkJHFPFahUDPkZrRkFMu34QouVvxM0tZSGgMnfue75GX94nImJlmrKF+9DvTEKmKQiZLIXXzZgmoQaU6KiNc78ju2uVjDVpDtboZjq979GlOj13VajjDmza7cTq7PnuwbATrav7bVoBgY2MLvXl/xt1DenZWHZzD95OASxzL6WZCIpATLt95gdS4VobHxUMv133XUnHHTQvqIo0pslHjSuCynrMmuKAMr4JMMBTJwlELKkmB1z6JXJF0w2NS1UKpeBgImPElilflz2h5WR7JDgC1BaYKoSpL5O627eQj4r1mlrW0LKbBjb5T0y8VET01RB+Wvm+PVyzBvKMq1ZpdwkTjyF7Easo+LCeeKJp6Sujkk0fI+Lj/Ehgg0tTwLq3XffLQ2YKYQpmJQom9/lxFOQaHp+PBaSxJty0YNEpAepyc049m27IxzJ4M4778N/f/4/8Lnzv4vWeBv8nl5s7H8JH//0Uehs3QlfuuhWRGKdKPoKiMYj4pKkNUBLigk1vAbBXgWVbmwVrhofVNcTv2fXl6r2r0X6tmBWYcjNSgYgKc+oml6d3OD8m9omj5UMQmb6spFzuSSZvtzUEuOdHMCcWa2S6PLRj52CZEsHLrrou1iyZBZuu/12HHTwETwSyWQvANbIZlEsZxAVgR7G0NatKOfz2G2P6bjjrp8IaDJeM39+BA/efy92XvRWeIo7I8tC8BDZplqQiM9EOFnAxv7lGBocQ0uiC4W8oanjXKoQpwDgPdLTMGvWbLFOqa1TaeGc8ke6xDgxYxvEbOBqFhOzNehmbkR7c9sC2e3aVI1/qu/bljJ/t483wETLcEIK6vkZXbZ1N2BZFAw9B12DCm4cK64vrme1UNVbQcWM39MMciofmiGua0wVMVovWlakwM3zaAzfdvvawtJ+FtsyrVs19Vjo9q2VRnq6ZkJVgd22MPk9iU87DdMVKO3jbW+F7RWylQbzHI2kDvqc9n03ewbNkKWrU61bARlJ/DH1oSZmbshk6L4dGNwqIMpExre//W2YN3emxCBjMdOMgyDJxCEp5SzTAnUyc/NkGcvXPEo1q5Nx2JAP+bxJYuPer4eMWANNQHTio02StAimLKXTbN7GggrNWKoIVSibVrAmmiVbXh9LdehWNspWM2Xk9QKQ/5v7eMOBqQKqEtJrgsf69X3442NPoK2tQxZINBKTTDevk0nHDaNZsFzcFEy0fH7/+98LWIwODsrqbO/ocBY53R9FxOM+5DNldLXNxeDQGhwjYJrDHXc8hE/91yl4+MHHkRrzYcOaDMZSfbjvke/iY2ddjBee9mLugl0xmmGGalDAlPFbCvlXX321lnhEQDCcmaYekYJNY2nq4qWg5Ivgz+8QhDkOjH9pGy5bYNQEhRfwSvYfS2NIOsEiMa9sPFS9iITDcp7UREqynhnnEPLrWBThSAhjo+sxa3oUa9cO4U9/ug+nnXEannhyHa655jvY0j+Kz372EixauCsCwbA0Qid9XCQaRy4/iWzetGfbumkzOjvaMH/ebDy94k5s3Ao89sgVuPuO5fjSF67EvDlLJAN49Wo2COhC77RZWPnqE8iWNiMe7UApH5A8DmrmVIgMIbtfAIYWG0uMVHmiBUZrVQkHenp6kXYIO9xgquvIFqq2UNTP3W5KtwVkg4gNFuZ94+ZVt5sqSApWmoCk4GPPoYIp3YDaQUUyrp3kKs1u5npSbmKexy7B4lrSrkH8TJmM1FpQ17ntquV1VaHjfXJsCZ5G8TIuXX1OPo9anu71Z7s+9TMepy7PqcZ3W+G2fVI6XkfH1Z4L9QZIBrvFMOQGQ96Hrg37/owSa8ZM14V+z1aCbM+Ggrieh/YpiTMkycznqdH2GW8G14VJ0CE9ZndPF5YtW4YTT3wPpk83SrY0jXJC/qQV5R4O+k3yULlEQhbWv2elFpZxUFWGDHh7wAQsHq5zys9Vpkh3JMeVb+bTzcJkEpBIQUjFW5QVB3DVuhZQr5YxMT4qYNrT2ylgKgT4Ti1uMwXmfwNgr6fvvqHAVAeWk29S3o0/n9rTY48/jaEhlr0w+zQmvKRSw+XsRdsVYycN8Fx0/z755JN4/PHHBVg1w5ep3uFwBQFfBNViROjwjn/XARgcXoVVq5/GscccjVikDZmUH9/51g14z7JD8ZF/fxtOff/nEKzuBn8wgaI3i0yOXTxMX0cuSlqmdPFqbEstA/1ctWPem+0m043AcdDYqClsj9TcwRrv5POWykVxLRnBQqHhh9fDeCpQKVWFVzMSItm5STSgi7c1mUSAmzQ1gXi0iJHhrTjl5BNwwAFH4MOnnYO37DcNv/jFLTjqyPfA44miVPJh2oxuDI/0I5cvoyXZjXRmCPnSCNoSSZRyRbQketDfN4I81uKY4+P4+pdvwEF7ny61dK0dUYyPAD5PN2bOnoH+oU1Y3/c8Wjqq0tM17O9EMBCW8aIVquQAJC6g29dkMtez8BvBjsXnjUkQtsC1QcwNqs2A1T53M2vEPocNpjbQNBPmtuZuC2pDvL99cWLH9Ow13nie+jnc1mEzILefw+0KdccY9W/7uRTgbIXFvh8FOlUq9HrbghmtOodEwNWAQJ9Dn18Bg+/bDEvu+7VliF7fPT/1NcJMbF/NOrfnnNfT/avubQV19RKRXCQSjmJ4ZEiydqkUm5CM5iaUsXHjBpx++mn4wAc/gFmz2gQoaURKpyO/7X41wCqYVjZKiex1SS4yoXWdK/lb6Jc80iGr2UtLYewEuUZrG/D4gHAEyGUJyMw2NtaxIZowoTUmStFbPTjQLyQRCxbMRZYyKRyWW9DwRrP98noCyr/kXnZ4MNWJsx9WNp1kkpniYArxJ558StiEGOdhinmYq4DT6cQpbE3ZFjoac+EGpBbf19cnFqsA68sr0N4RwaYN/dhp4V4YG9uM448/EAODq7Fu/QqcdOJ74POG8bs7HsZjj6zHVdd8CS+t/gOuuvJ3SISWIBCKo4AMBoa2ChjQouT5qe1qf0a1SFVrVM3djj/pZrc3iwoTO2Zka9gyXl6gVCmaLhCSbFCBp0rLwy//E0y5Xak1U0umhjljxjSMj48aYvvpMQxsfQU/vPKH+M63r8ITf3oSBx26G3bb7UD8/Kd3IR7vQj5fRTDMRuLjEkOtlkMIhPJo7fDgueXPo6OlB94qa1hjeHntC1i9/qf42pevw29/9Zyk/nv9BUymAkjGFyCS8OGlVU/BH8rD48+jlPcj4GlFV2ePuDT5oiXW328aZqur0ijMjfWkZvMaFhf3yw16NsBu+10j0NwWqVs4ND+nsUzdx9vfVWFjg5EtzLctZmq+7ZsBfaNwrKOyftc+Zqrns8FU15x9r+7r2sCo37f3m75nr/Nmx2gClxtM9endSoGCqW2l8j0F26mEuduy1POr9WWSbIz1qq5ydX3zO9zT9Bxo/bha8bwuwyl0t1Pp0xg1zydEC9KcfhRf+9rXhGt5+vQuWaum7tO8TPKSAS+CnlqPzIGQ1e2EBmSVW+usNjZ0CbNF2pRxY1rOjN2yBt0Apiqmcl2RDUAm7fCXi6fCxNpNpjtbtCUQjYSQmhgTMCXBjVLpkBfYkOi/tru++ap+fb27w4NpnYWkzrHKIRY3b9W4Yjb1DWDVqtUYn5iEzxuQBUiCb068P8isNbPwFKBkAzkTzAUrG87jEW1KXWPMth0a3oLf3PwLvLp6nbgbN6xbiTM/egoKhQHccuuduPCCsxENJ/GjH16LV1/Zih/9+FL89yXnYXigjJBvARLJdlT9JWzavFFcvNRMmV3M5BHeDzcnN6JuVFuo6DJSt5psLteGVlBWNhtuZJ5TMzN9AR+y+QyCTCbyBVDMF8UiZezUT0LcakVYSkKhAPw+1obmJe6xuY/dWGZibHQDdtttBs4+6xM46cSPYele85DJDSOd8aGQY7PmBJKJDqTSgwiGWRsaQHqigHhLFROT67Fw3k4oZrwYGBgCE4bO+tjJOOVD78QB+/0LutrnSpZuOjcOVFswe9Ze6Nu6Gpu2sFwojKqngHI+gFi4E9N6Z2DFihXYfffdhXidG56xZ40X14oQnMxNW3jYYGorI7aAt7fsNpatk5wxlZVlv29ftwbmLjBtsB6cC7tBr/63u5J+W+HCNWGDo/t+bHBoBijNgNV+DrdlMRVA2gCrQt5ttapSYVugbi+R3s9UYOoG0RqgOPubn2tSGAFLM1ztkVPubb1n9xjUlR1D2WeDKY8REn+nz61+puup8f49tTpS8ZI598aQz+LFi3D55Zdj3jy2smNbQCCTKQp1IHuElooETw/Y4Yx17qp8GJBlrahJWJRkRCeOasf3zThVEIqQI9uMiduK5/eDJhwrMtNYxaxbZWMQNiqogKQ4zFng/TPRyc7H4PlHRkihGkOxQKpSj5BECLmEk82rIYM3LdPXgWJAMFW1y54Qcd9WPdJi6uk/L8fo2LgwtgT8TLoooq2NfTAz8PpNVqQNpHbsg5olFwgXkZJncwFIGUbQi66eNmzuG8Dddz6I++67C22tfvgDWfz+ngfxwx9+BaNDKXzlq19GW3scl1z8JXzugi8gEupCMR8TMolMPoV0Ni01kLR8165dK3E+bcbszgZ1D7nGuWxlQDclj9U6UR7HBa/auAhBbsqqSYWnZUprlC4ik2Xok1jLZGpCYi8k8u/obEU+lxY+2IWL5uNPTy7H9dd/A7ffdjduvfVezJk3B6Pjw/D7WhHwd8CDECplnzRJb20PYZKZywE/PN40Bgb7cd89d+A/PvppDAxuxtbBMfT1vYqTTjoFj/7xCcyZOx/VahgDAym0tfWgo2sann3uT4gnAsgX0wgEWfQUQnfHLMk6ZI0wx5BxUtLnDQ4OSUIXlZF6prIZPVsTVjCdyoLa/ibXDOj6rLhB2H3eRivAsY4d83Qq689tOTSC6fY3oYLp9s7dzDKxQXdqMKFlVG+OrkBmA3QDSFmuWBX+7vG1LdNm51Flw6z3upvXBj4bUDULWZVN3RuieDKBSihGHVvJKpNxW6TNx68qISTGJ1WpEEWAfNlSXkKGL+6dgPzPOs5aZn0wIIQvtN40fMN7ZCnT4Ycfji9+8Yvo7Y1haChfo8nkHg2FmPRlMvbZLIJldZIEpVzATiyXJPYcI4Ke3Z1F/CiasO8AP6+vdKUEbseWkOEfHzd0okoDqVzHMm8ektaEJAGJSVLxWKTmaTGEEGwkPyb0rRI3zUxIv2HGTZmDwUYZtqx9HcDJ33QLbwDLdApuTqpjVY+4dh/94+PIkeQVXrFMi0VTbM5svkKpULdCreQKnWQtWleibbUEpfg94MXo+AiikSRaE51IJqJY8ewTWL/+Rfz6xmvQ3tqG4497D87+6Cexy+4JfOLjn8Vnzvka4rEuRGPsSpNGsZJHNBYVy/SFF16QySQIaDsrunu5gIXlxNn4aoHyHrg5VRFQjV4FC9/ncUqCr3EUFbDFchGxlpiQnlM7jYbJ8elFPpuX7N5IOIRCnsX55HCNIhJmy6VxJFtiAqjt7TH84Ipv4+ij34dp06JIZ4qIJTrg88WQTVcRDiVQqdBtTGuXcZxJ+Hw59G3uwymnHItz/vMzOOaodyKdLeLMs5fhqCNOwgn/dDrmzJuBii8Nn7cN4yNM1JqLtRtWS6un6TN6kZqcADwldLb3IBpOYNPGPiEuoIucFqkBUVNLaoRgI+g1uBW346JVq8YGm0aXFMFk26Jz+/zNrK86gDQHU7cl6t7hf4sW3wzs3R4PNxi9lmVmW102COv4ud+zLVPbWuJz2tfWvxuU5AbAe20wdZfm2JZpwGeSf5qBqduS3BZMzawocYeCvL0HNVFQEwj5rMpIRhAWwgMvxJvC67Ek7/TTT8cZZ5wshCeDgyaTmp/VY5dmz7M+OswqBVrAjJ07IGnGljKR71VBUFVXNC1Y4/5VhZKWJ71S9IKZ5zHMR7kaX7OCvbrJNReDx3klsYnKhOkeEwoaC1pKVZ3qgniMlKRAaoIlPcMIhgKSkcxxqziN3Rv31N+EZ/+nB+/wYGprww0L3gFTTtofHnkCo2NkFyqjkDeZbLFoAr6AX8BUfP8Ov6UCk06w1t2pRqYarn4/lkwgm86DrHJk9GlJsO4ug/RkP4YGh9C3aQC//s018AZHsPsuB+PyS29HV9dM5AuTiCXCGB0bRlt7m2yyF1asQEt7u+G9LZh6TrU89bq24FNBrfdiu2oE7P1+SZZS5hq1rDUdPV/MI94aR2pisgamjJcSTCulimiUkXAQqckxdHe1YWhwC4IhL3p7u7D82dW49DufR3pyHJ+78Dv4pxP2wZKd98XVV9+M9vZu4UP2+8LIZ0sIBYLIpNPo6PRi6+ALmJio4PHHb8ZFn7sQ99//vLiSnln+ID70wf/EiuV9mDl7JobHB5HP+dDbuxDTZkzD3b+/U5qh0wXNTGISaM+fOx+DWwdl7BgrpeJjyjKMpq0E/24wtcHRzuBRgaifGyG2vX6WdTBtBhg8jzsmp/Nn/q83F3cf33CPf0cRoet6qliggoHuK5v0wL4Nc/+mltAWhnrc9gBWx5Xfdbse3Y9qj7+9182a3zYBScdRFSkl3TCWrHF5q7dHGXjcyoJbeWquTJjkr3LFIEc9Pm+sRk1y0pigfW2zT0vCIJRKjWPPPffC2972Npx22vsF1DZvnpAsXwKWAqlppci6XrY6LEsSD+WXqnK17jOSK+LUeFZNiY2ANrODHdIM42Yl/66hDiQnL9tQ0htGoK6vWYbDuOdoRbMGlZ6t+gzx2nQ9FwtOPbKP2f5GiSWvNwE9n2c2MY0Y5mcU5P+enm6x3gmmb7p5/46b++9xKlubrQGqbHavJM+sWPEStvQPSozBFCJHpN6UC6RUMSUntpCxhQM3gab88307s5a6H90sXV09mExlkc1k0NneivTksFhgJIZn67RAKIf1fU+hvy+Lh+/fiPRkDk/9+WFMpEYkAUi5dGmN8hp6Pc3UVUtUXTGq9fF7slmbaPT6DNwYdimDAgY/L6OMYoWp/Y6LV7Lw+LtHfkjCHQlTMyb7ih/jY0MCfNEYa04LuOpHV+KsM0/Hlq2T+PzF/45KuRXnfuab4qL1+Koo5suSgMUdz43c2lZG35bncfw/HYNzPvmfOOSQ44Wo/pST347jj1+G9733TIRDvYgn241bvuzFwoW7YGJyHK+uXS3tvgjSJNygpp5MxLF500bMnTtXtHvWkbI+mN9Tkn+zNozabitbNVBzpIP7M7f1Z/9d/73R4rUBUQWynUDWCKTN78lei2rBqYX21+wV93PYioJ9XltJc1tq27NMTUax2T822E31ng3ittXuBmq9H1sZsa0+A44E08Z+sPpM9lwoaCuw1liatinPsBl8DExtq3Q48CXmHbNVlYLPVAfwZcBUS4TItGUy9dn71dT1+sQKTbYmcMopJ+OYY45FR0dYQJTKYCIRxMDWCUleGhubcJ7T7GNT914VMCVIsrTNhjfN7jYt1yqmplN6mnqkTZs2uJc9UfFiZJikJqUG8KcBYZoWsMWaWrJO3LRosqEFDKuQXAfeD0sNmVNiGJPo/qXcYIw1K3IkGGCnmzLyhRymT+uR5hnk5lXLu9k6/WvW+//lMTu8ZSqS2qEFM5tTszS52L0gaQNjpoyhscaRiyjZ0oqBgUGxclRL1Y1jCzMFLa0DlOVpMaBwMwthoZfxkIrEAtKTKaHMKpWyIJF8LJagfoZEix8BfxzeKvlSTXbc2rWvItmaFIuKZAK8DokjNmzYIGUeBAR2AVGqQaUJ1HpCatYM+mupjMZ+eZ9qpRr2m7RsertGld/xB30YIx1gslUaAWQms1K7FmPpEDxOr8MsurpakUmPoaU1itTEMLK5SZy07N048vADcNq/nYfpM4Ff/fpGnHD8hxHwz0IsGcdkfgxVZun6Se03iO7ekDQPHtiyFTfccB1u+e2vcfOtt8EfAl547gGc9ZFP4dFHXkR76wKJs46NT2LO3DkS13366ccxc24vxsZJHRhnaTla2zowNjqGUqEoFjzHiolbFAKcQ44f2X2MZd8o6OsbzsS13GDlVqb0+25Xn9aIugW4ApbOgx7vBlNxxNVkcz2r0o4j2QDVTFC478n9Hc0wnQqQ3da4fbytpDYDXm41Ze2xwdRW2GyFQK1DOVfFlG9orM8eM3sP2sqI7r3a+aVGc9vSmGaWpiqkPIcB0yr82hrFCgM44UcnO9Y0ITAcs2xsrfkZxtJjnSXT3VUp0LWkCoD+rRYfPUQ777wzDj30UBx22GHYafE8ofwbGTHNDGIxD0ZH8wLE8XhUegXTU6R5D0qmoXPE+ClbrRklw5TTmDE265rnDIedDCK2aCuWUCwUhFGJYJzPlxAOR8WzQzkRjTayJHGYqG9oezjNUq7FWIM+qYmn/GttaRe5wWQkZimrB4DZvGQ/IpACZGNLY8GCeWLRB/1MBm30bPxfguHfeu03BJhyQRmOTVNqwA3m9QUkbZuJuPfe9yDGJiYQjbElFxtsmxKKtpY2TIxPOK4Us8k4ubrxuDBVm7U3cl04GvYPBVvbulUmERWMCtb6XXUnC4OIk16vx+uG56Yk0LLsg/FA1rgyrkoSc4IFU8tJyUV3DQFFWmyxSW+eXRpMDSqfk+wpJFvQxCkV8nQzBcNsuJwBKh5EwzEh7Je2WdzckQjGxkfQ092GQoGu4BymT+/A8mdfwc9/fhluvulnuOXmJ3H6aUdj6Z4H4aMf/QLmz98XJU8Z2XIKwWALvEgiV9wMb6AfKIXQHp+DLZs3oLMzhvV9r+KMs4/CPx33Lzj2qLOw86JFyEyGUCx4EI+1Yfqsbry86jmMjG9FOGro7AimdCOPj2eEMi0Ri9eYfhgr1QxoPj/HRAWd22oy82JaoE0Fdjpn2wPbZtaoDZp2nad7swpFuChk9dIaNxAoPaJ+R+Pe+jxu0oipLGr3+3odXd82APJaut415uhOGBIBzs1mNbdWYW4DPNegGwTlewqoFmUnj6tZjX5/jcLSDbS1MXKoGG3lxz3GCkA6TnovAgiUD8WCuIt1LRhCI+VNrjqsZwUR/gRQ05aQrcdKYM4Bs1kJRpo5rs3UeU98jwreHnvsgWOOOQYHHHAAZsxol1uUzNiccbE6uTy1Ehe1FJuFGOzn86BUa+EmrthgUGKYNoduoWAsZ8oL3pvQgProLg5JEibZII3MND+m7ZrJNdBxVnpSJbVhUh+Vc3/Qg81b+hAORRGJxKQCgC35jIJjOh0xq5herEqlgFDYj1xuErF4VKxTJn+96eb9WyH873o8yQXodmD8xWwK0/3EKy3SuEDu+f29GB2bQGt7uzCB8LuGQo9MSHSbGCDV+KS6dvi+avb1ZJZ6GY1swLKJ+9igqSBsA6f+rhpjDTir1CzrcTn72np9u7kyy1xoxZLVhorA7+68U7TD1atXI5fNIBSOOOT4dXcxNWu2PDJE2WwYTO2xKDEbginHi2DKbF7pTUiFm4oEkwQqRek1msvR7Ur2oyC8vgq+8tUv4PxzP44tfWX85Cdfw3XX3YqnnlqFWLwXuXIRFWrtYC1vFGVsRjQxiEI6CF+xG7G4H6Nj61H2pPHzG76Py79/LR66/xm0tcxBqRBHNlvC/PmL4fWV8fSfH0M0EYAvYNy1LGmqlL0YG08jmWgxTCpWWZDGg1UQbM+V2CwxqUFYOXG2ZmDaDDi2dePWrRb3kheLzZUY5b62Xncbi3aK7F+3UuAGIfv8Oj4ay5sKTLVkYyowZdZ8s+fWa2k2rVvpEIuURCFagmbFM3U+NcRiP8c2ikcDb6y5qq04uJWB2n2IR6uISrng1E6ajHYmKCrNI5+Ze48sPlICIzFiWpGm7poJOOy8QnDR8jNSWu62227S5oydW0g8z+QcxwGCTIYJPlmxPlFlXgPPb+K4bhnD51BvlMqYuteCq7csGbQKxgRCxla1M5Jm4HIOuffpNo7FWIJjAJQhFqc8u4E20AZSnkvzD3jfHE/jCUpjcHiryJVAICRVEozz0kAWeSIVAqzzpwx2wJTUhYUski1xzJjeK4bAm3Wmf1cw/FtP1gimpkN91XMr1VIAACAASURBVKSMs7Ix4MFDDz+B/q0D4uYNR8LCxyo0YGwxlDeNsVXocuFwA3Ehaxat291VB08DprZmrELJdtVpcoJtrapQYHNdG0xtTY3n4nl0o/EzLfrmNXlt7gKel/HW555bgYcffhhPP/00Nm3aKK5PKgnRaATxREy0QG4OzQBm/Wi5yhqxoIBpIVcUASe9Xyts3ZVDR3sr2/miWEwjHPYilRrGMcccgWOOPQJnnXkBdtnZix9eeQPe/tb3o7N7BgLhCDK5IooEZC8twyCC4QEEY30Y3lJG1DsPLS1+DAytxuFHH4hPfurjOOLwkzG9pxuoJFAshJEvVLBo0U7o27wOGze9it7pncjlU/AHQujo6MboSArZXBndnYbInkkSHAMKEo6LUihqY+qphb0RoNt72W7SpoCoftomJ5E5Ur43l5BXMG3m5rUB4bVKo6Y6vw2s2wNjtxtWjzOuQxPvU2vYPqdaplRYm4G2DZ7273ovck5JUjNdZJoBvW3huj+vW+bbkmbYbmJ7b6siy2tL55VSBh0draJYG3AjSDLuaWrLKUfo0eH+4Q8FRiYzKRYeXaU8JB5PYMGCBWJ1EkCXLFmC7u62Wn0mK7NMjaZR1lVBZt9RZr/ycyr8ao3a2cU6N7biY+RTUOKZzPEZHzfgyb3O9a4eKe4BfpduViYssbyN+Q5kT2JpoBm/bUu7dFxtjw5BVGUGx5D3KO8Vs8LTLZa9BIboqTNEEkYx4PzS80a3L61QxmDzaGtvxcwZBFPT13R7noW/FR3+kcfv+G5ex0VqnHW6ODym6bNwQwJPPf0shoZHBFx9fr9YbyJ02RFBNChjxXExqvDi/1xA6mbj4nAvdEnWcXr52ULI3szqNratVP1cwNLXSJbt1kC1V6FygNpJSART1sopGHNhMvbB7zLuum7dWvzsZz/D+vXrhBKRamMoGpHkB56HVF+5fEbAkxuCGbwcD1FISAVWKiCeiCKbGYfXWxQhsWHDqzj3vHOwfv2ruPrHt+Dss4/FvNl74aILvodkWyvau1sE6EjvGwxG4YUfnkAfBke34N3vPBIv/HkMWzavQgVp/Oia7+M3t9yJm2+6C8nENHgRQy7jRbKlTSgfX3hxOYJhIJ6gu3kYLS1taGnpwMREDgE/Yz1BDA8PIZkkQUTAIetGjWid88n5U0tHhXbdlUqLoU603WzjbS/maAOR+1i3u9YNaFNZpm5gcVtaqoTZQLO9Y6ZSJOzjVYDaQk2tJDvM4QZTuTfHM9BMILrvURVMtcRYqmG7qXkOt2em2bjWLaeq1C0r8NvWtV7LdrPb4RsJrYAlZ6Y3L9e84a8lIQKzbY2rUxo65DISKmHNJvMidtttV+y//wFYtHgJli7dW9ZYJOIXC5R6AV232awBbPd+VjkiIaUyPWImXlonmK/z4/LeVXlmAiDDt0wBSKdzQucpnqiQaTuoJTfG1WtinXwxJqsUf5OTeXH38jumfl66ucr3dAz1/lSB4pxo+0mN3dIK57xRNqjSUabsqJoM67oyUpZkK5+XVykLkFLmdPV0CpiaxMk3Y6b/SMDf7rXo4jVk9SaZQxMSBKQAvPDiq9IxhK2GGFAMBAPwB4ICnizZSCaSNcDkIlHaL16UC0XdYJrQo3FVo7kZompdjCr4mgk3+zMbbJmmblu++plq0XoPvA/bRSyLXzR7v9NWy/SoJJAyrqMEDQQabiDGWh966EH84ZGHxSVczOXg8fvQ3s5WXUwO8MJPbl5y1TpCzu8ntHLDZ1CtFtDaGsXo2FZcdun/4PP/fQG29k/giisuwZWX/wqvrkrBH/IhEK2gVGTdGjViM8ZjqeeQLZXxyAM34qxTL8aKFc9h3/06cen3r8be+52ABfPnmfhRni7mAHZesgtGRoax8uXnkUiGUa7QFVdGR2cP8rkSctkKOjumYyI1jipd1ZxTP5msjCVoA4it1TcDUxMamJrgVt2ctuurGahMBab2+/Z1FEzdlrHbGmsGhjZQu+99qr+nsv5scJ4KTJu5H3U8bA/MVBtVr22HQtTbYh9jh0vsOKv9HXuvsDUKs0QVCOx50WvZFH9assLvUakmdjLGqOfkPmCJCPMqeLw2SF+wYD4OOGB/x3W7GJ2dHQJSosDXWpoRtOpMRPp8hhu6kcDfXI/ZsARL4yWzCWEI4LFYWMCZlmQmk6/lTvC8mjAUcWK1fMZQiJmxBsyN7DI/bAKue4PhIU3M6+joRFY6yWwLpCrreJ+FQl4UW/7O/A1+xjwM7jkp76lyv7MParlORSq5CBwLZiB7nNKYKtIZNuKooHd6L6b1dktZju7X7e3B1w3YvMaN7PCWqRT+clbEVctFaxKRhMC9CjzyyBMYGR2TImeSNLD9VyyekMmnoOfaY+IOF5xapnaMkgtINwMXkrpjDKiyKLquGduAqQLPTnywN7sNqLZA08WlwGnHrNT1Qg2Rm5T3OTY6WmMv0Sw+aoMKLARYaq8mXkLi+ZKwLLGP63PPr8Att9wsCgi1cnaNYf2ZJIFIApMX4RCFDjdVWn5mzOjC5z53Pv7lvadj9qwovvPtb+Ijp38aIX8v2jrbMDDcJ9ppW2s3RkYHEQp60T+4Hif982J88OSz8KGTz0FqArjsso9j80AWF13yI8ycOQehUAJbtw4jFm3B/PnzsHVgCzZv2YBgiABZQldXJ+LxNmzatBXlog8d7b1So9vanqixyOhYaeyb49SsNKW+JxrdvDaY6Oa2s33dgLo9y/QvEQ5/SQKSbW2514xZ83XSkqksVDcgu61m/ds+Xte8vf7s6zezvN3H8/5UGW223m3rx23Z6rmaxbxr81AtC81ls3nR89Gq0uQcjd/qHqP11j/Q79RFBiUTnJzOixfvhH3eso9k3i5dupskMtLaM11QDMARcHO5Enw+UxHg9kCZZEgDruriVdIV3pt4qvz0iBVqzdlDIZPjMTmZlfAFXbc8nvdPgOWPWqpS7gJDlmD6k1YEkPU+lFyB9xYIMKmwIOVjlGdSlpNMIl9gUpVRJnQubMVJ5RLPoeemnDA1pKYEiM9iwJeWqfFq1b0LVNLJOsdwmxcTqTGpW581eyaSyTiCAQO67rnfUcDTfZ87PJgKYkoyhwFSo5ECuXxFNK8///kZqU3k11haQbcUAZUg2NbKkhCfLFIuKMZCuGg0400FsW3RcOGohiuuIMl+qycP2EJAF7aC7Gtp7rYGq2CqxAO25WULmBaH7lBjMQqkvA9uOM1opYtK3VaqPNDaGx0bwapVq/CHPzwiP6teXi2JAWwIHokERXv0+ZkdXUE2m8Jb33qkCJjPXfhlHHv0ATj++OPx2fO+iA5y6cbj0gFDr5vLjaFSTSOXH8NVV30eV//oJ/jd7euwx24RXPmD7+GUD34C6XwrSmWm/0cwOZlBT3cvJtMTSKcnkC+k4fFSu/Wa5t4lD0aGU+Li9XkZm02ho4sxr3osis+tGaFq6TSz9sw81WtPbWFv/267Hd3nUWFjz68NKHqeqcCLYDpVzNZ9zFQWYLN7ct9Ds/XnPs4GbQUnFeQ2WNmCT9erG6zd1rgN1vaY6Ps6xvxbQyk6d7anwW2heqUVSiMDmluh0B7EtvWnIM9470EHH4w5c+Zin332xZ577omenphcRhtoEDipW7JGtA6GJoPfI8lKjZaxjonWivP+NWdC9zTXM51pjDCY/so5SWAyiUmGAEEzhJmhbvaySXI0P8aNSzBNpQzdII/Rsll6hFRGqZue4Kzt92hZMk+CFQ8sHbSBVMdY1xs/I/ELn4sAzOvwXsWzFwrVjpX1w/r0BtJ6Y4ELA5rfK0QrHZ1tmDdvtpzPKEJvgunrR3mQ0q8qSqLhMBvP+DlS6bwU/j/952eEOpBxuMGhYbCnZZkWpc+Hnu5uqdPUlG8uEk4yFxs/VyCz3U/8vJ5MUJW6KrVYFeR0Q+n7totWB86OSdkCRt/XY1S4uAWSvdhlYTob0GiMpusEXUh8mY3mlZZrfAmvMPuiSgNiU0Ae8AclQ/jll1dh+TPP4NFHHsGKFc8IbWChmEV7R1ISHv71/e/Fhg3rcNddd+L0004XS/KySy/H4sW7oL9/FNFwm4BvKs1YphfpTD+SiQB+cMVl+MjpH8bQIPCvJx+Jgw84Ah/8t8+jrXs+4ok29G/Ziq7uLsydOwePP/5H6TBBMM8X2J/UJ1bDxHgWwUAUrS1dGBtNS+1ai1imhqRbAcF2zaubzwYPFU4EU50zfc/+37asFFCagZcbTG2Brvdiex/0HKYqp3kCjxsU3ECi96NA5P6+G+Dcn9vrSc9lC0IVsJoNawOfrVxqoWwz60LnwwZj29WrzGP6np2ko3FE97rXceD7BFOGeXT8mz2jZrfyeTTTlhm2++2/P+bNn49ozLhDNSOWCUGMLfKlzdN1//O9RsvNhJb4nnv96XhEoyRsMOBcKBiF3YSTshK+4GdqeVLuUPk1+1PbmJknVqvYJPdo9q+oYzXLXJV6nTuVQxwDAin3Efc6/06lJiWhLxQK1/aPxpdt8GZDDwI6703lmY4zS1t0/clNSucak5ApZB6mX4h0KieYMj49Y9Z0TOvtNCU4JTYHN1607a331w/YbP9OdnzLlAmtdO36PMjnWPNlWEiY6MrEoy39W8XnH40lJPGIWhuTkbgw2tvaEI/FxG3BeIJJJCA7kuGz5f+6iOxNrBankD4wiO+4SdRq5WLVGAgXiWrctguG7+smNELbuEf4Y95no2Wbyq7Op2kEs/lMSn2c+AT/rmmpTmsloxnXiaxrtGOygEnQEEE+x+bjJtlB+qj6fLLpSVL9hz88iIcfvh9/eupxDA4O4Hvf/RZu+OUvsHLli+jpnoligfyeARSKGWQmPfChDf5ACVUvC7VHMTYxguPedigOPfgonPNfF0sW4q+u/zquu+ZW3HzLo+iavgfyBTZjH8b8+XMlhvvIow9J0TrjK2SZOeCAA7HypZcxODiC3p6ZQt0YCkQBbxW5YrbWqGAqS1DnbtsN25yz145N2wkszbZSMxDT+9A51gxtVcRU4LCXqolX18n37fM1+13Bxf7fBnj37wpUbsvWBik3ULuf061A1I61aDinGmPbTa4KRU2xcPhb3cLUHj+1rLRERBVfWl60bJiAxGezFSq18ngs2bGYafuOd7xDLM9EgkTxBtxoGU5MaG0lEbVOK6p7mtfhvuD/lC0T45OIRKKmblt6mZpaSXWr2lY2z6GEDWp18ruUMSbu6EUkaioH7NrQ+liakhqT7Wu8X/rSxB/1bCiA2oDK62trQl5DlWpVCipVD3KOZaqf8xhbdqnXzr62zL+TsyEldD5TA05wZJiI7EeUTxwjspSxcwyVhtlzZmLG9C55BImxsoDRoXF9E0xfDyqDkpIIT6YSO0uWOx548FFJAw+GwvJDYmjumPEJZuaV0NrSImDKDaHBddF4vV5xaXCCuRi5WDRbju9xY3HRykJ2uour9m3HVbnAlEDBBlp1yRKMVeAajdcmoa5n2dWEj81k5uw+FfY1AW0JBKbyG/dwvTbWuJwMqwq1wnLR4dX0mxR17Ylo6v+qklrP2M6aNatxz913oaOzBddcczVeeHElWlta0do6TcgcPL4iQr52+NAJeLKoesZQwSBGxoZw8YXn4pknX8GvbvwNdtsTOP/TX8C5//UtpHNh+MI9GB+fkGSFnXZaiNGRIWzYuE7AlMkP3Jjz5y3AmjVrUciV0N7WhUwmJ8wtbEfFelZ3eYZtRTZozq7yFCaP2G5W25r7a7VlGwh03uxzNYAYa6JrZPz15s02ADYDczegNtuGbktSrQ1bKVQQt0HO/fn2gFX6Zjrr0P2/HmeDi30dWWtizGzLfWzfA12MzFA3ApiMPaaNIDu10MU7Mjws73H/EAQIUgsXLsQRRxyBQw45BEuXLmlIzKHblnXMhSKzaUk36jAEiWJgrkwlVt2kOhcEQ3Ll8hqJRFL2PxP0giFTp60lZ/zcHMuwirFuVUnnvVGZVEtVSBIcS85es7byom5uHUf+rRY8FXltQalKi8Y39T70ffV02Up8mW51x8pVMNVx5v88xi6NarhHq7SJyjotUfY/NklHJlmSdIaZ7CRCwQA6OtrQ29MlXW8KRSYUVhEOGjfxX7vXXg/wY9/DDm+ZVqlQkkS5VJEuLiwaFmIWP3DLrXdLbIAWAOMDYam9CjpZbFUw3kjLbHx8TCafwMnYgsmmo8UakOQkBU/VVjn5Jh09LCTPbqGk31OLVDVBdbeo5UuOWWpoqlXbgtMWhrZlWwdN4xpRa9dsemXScWpfxeVtXC/mnowVpIAqmiobpTlZgUYgGSFAAUU3cTDINmzjaO9guQqt9Qw2b9mEp556ErfdejeWL1+JdGYMsYQXrfGZKOXpdqULaRLFaj+8/gx+fOU1OOvDF6CvfzMu/vLx6G7fCWef8U3MnD0fgUg7BgYHxSKdPXsGnnrqCdFYo9GwuMPooqcQG+gfFIuASVJ0UXF+/MEAy2O3een4q0Cw50e/bIS/FAI1zJ/7ZG4wnmoD67zotWxwsQHUFhxSmGAlgNhzbsfMm4HeVJZl4/OZv/Sa9rNMZW3aQLa9Z5XzNqFCdI+1url1DTaMD5NXHDo8+1oKGNwPVGpNGZfZJ3wWAhdZu5jN3tHeLh2X2ECbFH386egwAEmwottWu6DweE1Gkqz1KpNpaNUa+cH9oeCu1peSgDB5MRZlZq4pNyE1Lusn2UpQFRV+l+fXH6OEGz5cjXPyeBODZe5FQZo28NUMTPmesg/p3ImyXqTXytTB8hpuBV7XPe/LTrpSF7XIE4JopSw192p12oCtz1SXHdqBycyUnKtcqZUmKUED5Q29ah4v741jW0R7W4sDpPQaVpHLmx7NoYBRgt4E06l22j/4fTazZhkMA/nhSBDFgnFrEmB/feNtCIbDphBbymJI+xWUzF5OJi3TaCSMoaFBiacQTNkPU11JXEgEVrdlquUxQpklVGTb+vxVWBkGFQNuPI4WMEGCYNXa2iYb3bY0VJBo2yZ3Nq8ds6EssxlSZOELS4vhDq27UJSwu56iLxvO40GU6YBOR1izgehu9tVovswYhMQKYFYgFRYWsNOqjcaS2LChH7fedhPuve8uvLqqDxOjJbS1xdHaFsLE5CuYPT+MT/7HhTj91PNRLKfw0+svwlU/+A3++PAazF+0O8YmM5iYGMecObPFbffsij8LK5XhHK6gp6cXk6m0tIlrTZLX2BTSs+SnyA1NMHKtOXs8m4Fh3aVk2vS5rUlbuKlmP9WyNtZ84x3Y57M9D9tYB1UjDG2gsQUhj9WMSfv69vPVn2VqJiL3/djHu+9dn31727gG5OLt0xhZY59YvS9bQNsKgIAsrc2y4XFV4a0ucb0PVRa5H+gyNZZhAm95yz449JDDhCS+t7cTjvEq4DkyMinna2sjL7XpmWmsJ2N11jLyxbh1WqGRrcfHek/judFaTQJtoWAsT4IXQXxykusxjSpKmDljmljKtOCMFcrm3Y0UgTwHy2ZUWdZ96Z5Tey50TagSoTLH/k6FCViOxa6WtFqYxvPkryVNNZQFCW+vTwCVZYLu66rLmOfWzHh7jmQ9CaKyNIndmRhjZstFQ+FKq1zLYubMnSXdp6SPsaN9GRWfoVSn8uLNmOk/GDWnuJxapmwCTqGfz7MOi7RVwO133IWAWF20TtmUmiDhlxIZLjZqtUzCYeE/U+K5cLSomW4dWpD8ES0qFBJg1UxfQzYfki40U7m4eMuahauxUAoEpeViLNfmhlUBom4cu6xDH1/jrLLJCCaETytmazadSUlXQU4BJfRnTnxCP2MnF6rlsnlEsFOzDjoC3iQ6cFw2btwgZTUtLUmxTKOxiIDZwOAwWK+mZTfPLn8BP7vuejz2x0cxMNCPweFVOP/Cf0Um5cMV3/019nzLfHzrO+fipHefhoh/DjL5IgoVlhd4MW/ubPRt3ijF8WxK7gU7ZMQQjSQwMjJCj5F4EQikrA1saU1gIpWBNxBqAFP3XNiCwgYeM56GRUoF+faBt/kCbGbt2cqVWg62u46fy/xJpqOpj3UrZG6AnQpM9f1ma1CBXp9Pntjq7vJa1ulUO9wGU3cCkv0c/N1WFhqu52T8sEG27bpUoW3WrE8ySbkvuffIMPTP//zPOOiggxCPkwfWlIbQdZtKmdCLZphq8iD3mp5LwNQh16dyLbzITFrk3vCZuCVjfQQDWo28Lyq/zHjVGnauF+4L5lt0drYjmTBWsCYIGeA0JXS8H10fOhZ2/JwMRHxe3dNupVotRs3BMPkPRnnnd9nxit1XeA2N2eqe19gpv2crNMYrZcgpipLvUQ8B2QqMDd56XzxPgwxhYhEtY4e32OthcibHrSSxYIaIZk6fZlzAFbJMmYQjxlWVHMNe/68PRPnr72KHd/OKciasI6aeihogA/tb+kfx5J+eEv8K3bEEU91ABA5ahtwQZBFJpydF2+VC48bVOIHScyn3Jhc1X/ycGW6kEtPMfBUidWvQCEguanXZcYEqsYLRIAMiTFUT1IVvCyTb8rQ3imxWcodGTDYe71u1Ty5a/rjjbcIvKpvLCDk/M3ylJRRrSQ0nqQF3j1jcKswIqJmssSCnz5hREzitbSSW9yGTLiAQiIirtrMjKWrnU08+hzvvuQ7zFoXw05/8Bk88sgrvPuntOPqYffHpT12CnRYehNRkCuPpUdl0ba1JrFz5krhvGQ8rF8tIxFsRCkalO4y45wI+oXOLxUnqHxZ+Xm8gXGNxUbCwwUnHwA2k5u86mLoBbVvgbb7J1HJtZp3yCLebU88rcy4JGPXEM1vo6ZqwhbHewfaA1g2u7jFRgann0PuZClibjUMDmEpddz0j2R5HG8Tt68rv8o89Luv7Q9exggbHlrHPZcuW4Ygj9pFHI3BKIyAHwEZG0iZTvWQsUCVJ4OdkJaJLlUmHdg2mAhL3j7iQKwY8aWEVS2wSYfqA8nwsyeLx3KeZNDl4sxgZGUVneye6e1prCYj2nOhzK+g1eJM05MJyvYqRAeqm1e/p3+rW1rWg5+W1ZL+XC0JC0whyxgVryxQlcNHz8zwM52SyZHgzxPduRVIBXmWhKjn19cK6UrZYpMHA45kAmpH9STk8bXoPpk3rAQHWrA6nXR3bxrE5AsMrwgXO8NSb2bx/PYT/HY+k3561o0reTMWTLprlz67Exk19UmPKvqWG+N4kEhFUhVIrEcfoyIhoSly4WhDN21MaP9FmHeuN/2tNmAIr3cPaIUEASrrP09VjSPeNVk1XM4HANN9VTdIImPri59/ctJpxy7/VzSdEFE7ROEFR7onxF+d3ChMVcgRScodSo2bSg3alMZvU1GSKoCcMVUjO4IfPoVIzNGokqDbxH3WzyYbzG25fw8fpkVZsbDcXDiWAKht2m7rSlmQn2lt7EYykMZF5BY//8Rk8/+wGJFuiWL7icdz0qzuRSM4Ut3wg5BEgZWxly+bNZuy8fhQLRQQDEbQm2zE8PCLxWyk+z6YRjrCIPYhsvoyqh6QZ9a4rNnioALeXmw0OtAzcYGIDg55r6uXa2MLNdmO6r+m2COU6UjuwbSavWiu2VWGfz7ZgHIfbNrdoWxM2wKnQl/+dbMpm42QfP9XnkoBkxU1tELHHuXHM6wQBtMxzBbpPTdyM+QnkuT300MNw7LHHYo895tWS8rIZYGho3MljiIKeqLHxFJJsH8iEJKc0ivdK5beuFJs8Ae65ery0njE/NDzoOB0NgJowRlTWuJRm5bmvgEScSi/ZiICNGzcjHoujozMpSXH2mOqaUaVaLVS9PwU+0y2IPU5NL1F7/4rV6bynHiVVyhrcvZ6qdGCxwde0hKyzpfH76h3RZEj5W5Iji5KUqUCq9dkaJ+a8yO8OY5O9H6Q+tEoFxoAjrQqxPH1ekQmsJw2HWNqWleoA/hgVqiIlelTW/V56JRrDA39HaPiHn2oHt0zZeYLBbsZDDMGyNAT3AA8+9BgmUmkw/VvKRxwKMVo+pBLjAiIxwUD/AFqSLRIv5SayS2K4uEwz3npKOjepprlTEJL0QK1MYz0Zt7JqgwRdWrHcFHRZEeRItk9wIECyLEWFkG5A25Xr1hhtQUqdL5c34Mj3pXbUb8oEaG0TvA1AE+TrrEhqwUr2HZsYM61d63SdeIoKf91AfA6NK3NMqMnT1ctsPSYFBQJhiRdFokEhu6aHwOsrIhAsoqO9Gx4ERfPfuGkdNqzfjDvu+D2e+tOTGBrcKkT1dO/yvsmD2tnRJZmBBHb2SRwY2IpIlOwvIeSllZwpx/H6/GD1kAoze57coDgVoPIcAiuOxWADotuy2haxKLgMA9ZUwK3KiG11qnAXJdCJezU73n7PDUhiKYjSUyfqb3Yfbk9JA5g6FlgzoNb3tmeZNlMYzPWMtaH3b/+tFpPxrJSx+9LdpUXZ4Ycfjr322hvJpGEzKxYMx+3YGLlzjVuTVhTpM5lnwPMw4zuTI9+rYejhJTWzl2ucSqJJrjNxTMY+uc+F1zbHptUVdHZ2yrqiXAgGjauXicKqQEciARTyFSQSXonHZjIFYRBjRq8q0m5LVOOc6na251Gtb0O0X5H6bgVITqh6Oozrm89gqDI5rqYbTFaenffMZx1PkTebMs9xW1s8u/Z6MGT4DJGQ/N7UjdLAUPpV4zUz+RtabmTmyqnfdsJGdUWfPN4F+H2mlIbygGM9bVqvZO7yxfcN7SAt2HprOM67yCV2mXE8G83W2T8cDf/GC+7gYEqQ42QzfshVRI3MJCE9+NAfkM7kJQU+RGFPQuggg+0V+Z1acC6TQ3bSxByUyEBBRK1HdQnVNcq6oODGm8yYMhsuVGaZ0u3LnpvM1NX4DcGCC0oAo2IaExMQuBk0m7dmLTrCUa2TqcBUNijL1iu0fo12LL0WfXThmE4SqrFyQZvMOmPR1l606MrGZaSAzGOpLKjLzM4mVMFc13zZOMCwYE4j8AAAIABJREFUmHCcamQQjoWuWY36bJrIJaBPy13cwX/Ck08+KfSGJOdPTVLQGYJ6ut6NUON9m16zKrhUwOh7fH59No0L8T6VtcZ2Y9oAI1Fnq3ejKg9qzen5m4KzuKgaifLdQsG+7rYARShtZPBxX78R/Bp7rzITm+4JG7jUHafrVS0Tt7tY3IQluucNePFluyM1zqjH8xpu60rGxlcf41rcjgqt477mdwh+TNrha8aMGVL3Sctz6V57YNYs09+T+oghTEiLxURB6/ezdMznEM9zn2spk7qV6UEK1JnLwiFJjqvHaQ0YMOGPiizv3/T9ZSPsiMTm3YqYW4Fi+QuvayckrV27CWOj49h1912FUpBKpAEPsw95fT4395LWqGp4R+dH1hfM2Kkni1y9+j3Z3Q4Amf6hJh7M+yegqbdJPWT17kP1uCavwb1m6m7NnmppaZV7Mq3j6NZmiY9fxsLENs1+o0Gi+8fjWKaq+JnMXSrpRYwMbxUiCGZUaz9hWyF1y6+/Ea9e14e/McBUEnEYN2G8lM2lgd/fez/g8YnlJp1BGANxBD5p77iwJlOTwu5gJyi4hZkNohpb0PckOOhVCjSTKUhLk/EIWqfGxVqtceIy5sgFqTEGwy5TT0DgtVXQu8G0mVCm1U0wJSA3A1PVeG0wta03abdGl6pTN6vX5IbWGJNtWdkC2YwBfZSm1ZICGDewrRiooOCmNuU24ZrVTjBlNiAFBIXF+vXrBVQffvghIeZn4hHHULMDeS5+V1mN9PlUe+f9a32dAis/U2BUC6EWU6pWEGLhn/WygdUWCva60POYeE8jUb4bdO1521b7NlnXtfM592Gfw+0eblyf3lqDZdvyVVDktW0GKJ3fOuASIDXb1cTIeR4er2uC1+NecceGVXlRL4+6BukNYd0wlUueh5bf7rvvgWOPfSsOPfRQLFq0EPG4Ac9iCRgcGhVrqe5aZL2i6V1rwiRM4mHSigmdGG5cQ8FHa8j06g2KZUkrkqEPArI2sKYlZ9d5EpAIkDKONSWiMctdl4MCo/E80QthSBT6+oaxuW8Lunt7pVJA15+9jjSJUOdP94TOgXifSqZfKsdaQNGxTM1YGyWPnix+xt+VM9xYh9KyR2Km9X0QRChoSCB4DMeI1QmsGmhvb3earZsWjPwOZSXHS5Qkp2WaqRc1VirPwcTDqlinxg1u9ndZ4qPF4iQWzJ8je5SKr3Zo2v6af13j4d90czs4mFJTL4tLkHWkUh4j9FjAbbffjXiiBeWyqamiJsYYDSe9pbVVFgrjpSFSajnCQq0QLgoVKrY1pMJGhTMXdDBs3Bji2vUHRYiMjo7JVuW1eB4uNm4KgiktR8ZQjRZoKBB1g9mCUoX69txsaplquyhx5UrNbT3RSUGWnymI1FYMdQGxbk25gII5/zbuMHZ5MDEYvQ9bUAuJddBsfH7HZAma62vyhGrH9dIBZkGbH9NM2OmNmM+JQKTwpUAmoD7wwAO49dZbhag/EjVArELdtpIU/PmZNgBQUDfuv22zZW0Ac39uz4eOlQ3INWHrhBV03tyAq4LU3qGN80l+0nrXEvdOnsrK1Xuhm1+zMe350TnSudM1rBabuN2csaLrXeNzvL56E2wQryXsOLkD9rWUHo/WD19dXV3YY4+lOOSQQ6VJ9lFHHVErFTFlJkbhkXsE8xkCBkzytJRNZhEtNpM7YHIhDImCWVMay9c9yqzeXI4lK2lZNwwTcP64Dmh9Egy4ftiJj/uVmEVll4DA5+De32ZfOBOhoGAsbnMv0Sh7iJawevUrIle6u3udpD6TUctjbEVEQdReY6qIEEwJ+lolwPHQKgLjvfJJhxp1OasSr1YpvQKSE+LIK+4DE0rK1ixkesjEY+Q3z2mX0EjyI1tNkrFNPFklBPzMK2GZDxUoL0ZHRySLnl4vKiZ0kfM+mefQ0d6Cnu6OWgKUrl+3h+NvQqgd6OA3AJhWUWaQ3U/S5qKzOYDf3HQ7WtvYKikkC44LJpvPiysikUyK1cOOK6xdVCHNRavuTS5+dcG4hWR9fg2YcPGIdu1jzdX/a+/Nniu7rjS/jSExJDIB5MAcySSTEpOkRHWVuluOUtvWg6PD/iv6qf1Sf0f9I/ZT+aXbdoRltasd7rBsVUtVEtmUivMgFpnzDCRmIIGO3/r2d87GJTKTQ5J9r7gug4HExb3n7LP2Oetb47cU8gUkPaCXm5kc5tLSvTI9gxVNHlYVuNzQfmjtMQwq34O80gBbSoj2KJ6qBUXhfSscJ8td4VuNKOvBtFPSFDBtyTOxQnGuF+UEgQXWcKs8rXgFZpUooyomGxuszaHgwTCpQ72Rn56aqXSOUqjxoNbcL79jfPzVX/1VuXHjeoEjlFwL7TnKQavy2qCJzKz0bemzRmTfemQ2GNrPtvv7KM/yYKOGVrv9I98GQfdxVjrOBfvS739fSNXK/FFgHJ+pw829f76H2r1wi5XTDp6OxL2HAdOCSXud9vR5j2PwPR9LYFvKS5cuBePQT3/60/KTn/wk6PuOHNFMTRys+/fbMLTarWRsqYULBe2+5tZQUkpC1baKHKmFyB64PL+HZW1Vnhu/I8u5I3NxTfJAJTk8ysiF1sreMAJjTCGzOj0ouxKdNJWlNmjleeLtPSxzczxHpXz00eUwms+cOdd5jq0xyVoH2YN8n3Whzz0RpvBZEbosldU1VScfOwa72KJyu00+32mPMAbJo26pbQggB0wxbvgMMiCVRdsa7T1EC3jfkSFAdGtTciM6hDwgS8Hbp70FLxlPlPwpa9je3gzduri4EGujP5/iI/7OqwXQ1oj0no4QJn7lpY44mFJEVts96B+FBSlyg7Af/aIcmsI6PaLWibHxsrK6Wo7Oi6OXcURMRzlx7Fhn2TmkaQWMUkbpDyrYzquJUkbCH8oRUXijYgsXRMlC5kEGKNbWVsvc3Gx4WSgT5SNV9TsImJ33MUAI0H5OYOpK5krUMKEwq+nNHgWmccOj2LZEJ8hx3V7A9fBwA6g8lF6LPVjnXslVb21rhqqVrBWGPRyvt33YTOxNSIrCCX1G+cB2FivfociJdXz88cflb//2V+X//9X/F/9mTXj+vJyr4zgofOeqUCauYGzBppXhYBj0IGD10+X7oDV+BoFu8F6xZ3IQIHL7tHm7RxlNj3q6dV/3FFCDEQ57MvbOrXS9fxRPuefZcrCX7zA5MjZnM3mxl156KThuf/jD18rpM2fKyZOztfBPHLeav4khtz/S4X7q8DrpNYyQsgxWhzS7wrhdPVP2nu1RS9HrucFgJedHuwrXBWgAPsy/JUDCWji08/82LiRLTTORIdbnzFtDyADm+4vcMtelUOtYuX79bgAUxrrrCpAT67ZRjh4ZzNn3KSKWocIqcwmzrsNzh0PnYBjwos7CsuijVXUoO7pjfKIzJgzgNoj5PN9v76s2HRBzi2uXABkb50t391TXwXtMeuGZPHrkcHjJz5w83t1y21Fg1BurrbHzlRFphL848mAa80yDq6uGvCqN2P/7y/9Y7t5bKnNzRwNMAVBGsgGmACv5ObghZ2OyiqxS5/1c3NKGZhzqbEOeYVFub9QcIGCKNY4VqzwGSX+UEUpA1ao7UfxwaArgV0hLpAEKo7YPcJs7Hby/OmUuqugm+6NJDbxMOMG/W8/U4deqUxRSi3CaPQYVKLl4qc0TtxaoPCCxnRi4/R0bJS1hha/HcvZxARMeflVSS/kEifgEpA3w8zJZQ1Y+CoapP2+88Ub5m7/5m/Lb3/6266/lXMja1ddWYl6L8+L2ZA2uCiXuH978KID0+90+RZHG43vkDjKSOnDGCz+AAakFb3ua7Zp8foY5jFVCDodFuS4PSeBz3G/k1LkHzf3czZzcA8xU2GUAwOu/ePFiefXVV8uzzz4blbbk2+g1Xlzsi61i8PSaAVSh4t4ADJOk8ySjLuAh51D/o8OW2ALe6yieq+QD7DXUlXSxXb4MSbr6SF1t2odTmRpTIlIBmDKIejtISwzG9JjLuPa5dQ+rRQy52DNvvT/+7TUayAFRgJkX4A2Ya9SZjAbrDj9HTpv4eWufo84o3dntSGJYx/zC0Tg238X4BmTxAttcNsePAqQw48ci59mG9X1/K4IkHWMw3n/vQzSPA7pXdsJI2Q4jZ2aG5wxaVq5tM9JT586ejhmkUSKBbtkk8jYWKbJWZw2C6UH37ghj5ROXPvJg6j5TwqtU1RHKAVvfeffj8g9vvR19aDB9zB4+HMNwyZdSwfbxRx+XZ06ejGpAiBsi3FEpuJz/i0q8qiQAnBZQQ10EWXcNsQbJAcrG1q5kzzHxSHkwsG7xloJl5aHIIcgVtcDpsKgt2EHPZr9nKjAVz6isbcK8vFQKr/FlLkCyIuvCMHhGEwJ+3/h+0H1eKwNbtD6/FKfAxDkiPiswVDjQSsaysrJ0iDUeyGaAt0J6sgYATilVDTRHAfK7PH3Cc+txfT//+c/L22+/Xf7whz/E5B/W56KnlhXGD3rrfdhoaP/Ge61i7UJyzaPUKxBRWQ4C3eBTZ2+1BclQchgkj3hEB7/jj/ncYQyw5/vmXPY8w74m0hn2mBwW95Dp8bHJ8qMf/Vm5cOFCgCb8tgBodfi7leHlqdJ2Lfa2u1f2xoKik3wb95sVt/qu5X3qnGrdGJwfi2y5N6OlbFprp68TrmxydTw3hPUBSv4nRUL7Cs/3+vpuebC8Vj79xyuRZ8drIi9KW4s72eS0CxjbmgABt+b9rq1B0kBdReWerYaV8/6sjWvu5wLvxHoVVmY6Ss8q5e/YOOO8Lqxq77sWTM0Brp5u8pfqu/WkJxsbXEn/nIrJaSvaiwTu1GFwDq8hKnQZBEGUakvRGh23tshh2GBQbFPRTQuR6AeJNtF+hke6uble/uIvflK91NotEPsI69pu2d6UDB51fw8+a09EoxH/wMiDqRmQCMFAjg6d4NTURLl67Xb51d/+uhw/fiKYPmYOz0WbDKXhVPh++MGH5dlnz5dTp07GgwvY+abQgzIZwIcCbz1UA4P3/cjcYSmSvVodF6GurTJ1iNaO+VD4eKVr66tREKFpKFsBpjxI0BG2YGqwanOOg95Np/AjzCeeTT3AFGLJIzCYqlH94NaYGF1H4/imFIoLGVifPRVfb6vE/R7KqutDq/ksZKd5jRtdEZLzrKzL4V97rQY/h6bkuSrE558dKMZcSEUR3Ibj1gPOBxXku+++W15//fUIBZM/4j0UOuDrdiG+73YA+hb5t49n8LRn4nvCP1ugjYhGXZP3ZPDnYM6oVTzjQXqgMOMg0Pqe2xdJqLkpeyI7e3tlsxpCfs+hUecNaVsALJ9//vkAnbNnz0aO87nnnitzc9NlSjVjAQqQt29sqGfT1+9iJXs1fLZTyLVyNkg+Opo6KX1XmDvq4uk8/OTZUKHYWFl5IKOIvcJ7ZhKQeihh5hHVH0AB7SAvcpeEcbHV1td2y53b9zsjOMCcsWxRUKhIFYBsw7Q3jGR44tW5rcx74P2VASfSAk+usXHAefjbzMysxj/WnKf7ut2vzrHM890CbXcv7YocxqFrtc0JnP1cuRDJ55Re0LShTQhhDh+pXrYNYu0nbTY2zM3TrX02Yf1eEalfbxA/eLBU1tfQUzPlueeeLefOnY6JL0rBqGXGxl/orPL5PtHW2B5xbPzSyx99MEUJBFiKsH11harQmbK5vVv+3f/178Nzo9J2anq27DzEa5kqq1Tc3r1fjh1H0TwboaYWACxFP1j2VFsgiNALvXc7sHk41KqfVBxCYcjnUeQffPBBOX78WEyIiBBKTGuYLBvr5GCo7O1DvG3YJJRD05Q/uLsxGrjJudoz5RimQMRqtQdpj9ReJ+smzMx1+Lx+0AEejZ2Sxcr1OjTq4xBO9PsGf5RvG/ZFaSo/LEq3VqlwPR7ErnMo3B3Kb8LFJiKj8GQbh1WtIA2ufN/jrhwWZC0oOPYWr5Uiptu3b0eomJ9LS0vl6uUroSx5D4XO+rgmX7PX077Xe9YandLJs4aMFYpTdTPn766p2ctQdLvBy1XBrGcG6o0Vef32ZDgO8iJ3iQd57OTJMn/sWFTQQiDg1iP+DWgCpCdOMItTqVUX5CiXSBSBCSR92NWyDE+tVu4aDJxDNcjHvVD2ogAmALNeh7zAXpEDOKrkdj6ROZcbUa9Azg0viHuUED2gKXo8DCoVMG1sUCAETY5y40R3RClN4eFYee/dD+M68Uw5L0YqL9Zx/PhceLFU+zpEK6MND247jOudhnrPBkn7nMm4U/7SMvCzz7KY4NLndDXblHPw2dag9P1jIzKALRiV1rr7G8KVXvZKt9Cjzmd8H6lgqZT1jY2ytrERDEZqW+F+Uxg+WskiJ1yBtZIk8LuK8zD+IYyYLPBzU2gIYJ49AwXgmeDepvaEIJGqnh1UjlVXpwPWI7WG5UsS+JMA082NzSBi4MbnocEDZPs/+PCT8tvfvVFeeOHF8E4frKyVCxdeKDdu3i5vv/VOufjixSDHx3OzsuZm5oYTQ4kAwGEbg5s9JSiySODrQeEhlZeoSSR9HvSjjz4qJ5850U1bAVw4Jw8bQN+Ct6zH3lsZBNPWiwm/soaW9b7CjgZTHsCDwLQzEgbA1Eqcn865uofOoNla8MpN9X2lbSGTFU/fP9jzhVpR833L1wBEeLcDsnG1aphL2IrNIWA+1zKotKBlsHWFpffOc2n5OxzA6BuqHW/evFkuX75cPvvssyhOA3wBYcKkbjkAdFujC/LuoF1oCmZsjEjxC0xbz6j1cMf2xsrOlsL8rbL1/cV7P/7xj8OjpEr2xRdfDC8ToDxxYrFMzZSyviWyd160fWxsKO0APzXguboqT9MhXt/fEfbcExfzYDTE96BB3PeF885W+FTJQzHJfnIOWk64PtrTGJfnHl/ylfzNxlREKCrt5lyMRazVpKG85TWq3Wq/h4bX6h5tjgmYvvH67yOfe+bMGUUedhWG5VyELqmidysW59UzrTYQzoJ3OhgZcKTIHqevwxGWuFeD25P/ZfDaiLQn797cfftdK4WtTzBknQ+t2jjWonSIwuTwVVNY5Qp2FdTtKsp1dL6srMoA5LzhbUc+uCeG4Vq5R/1ssKdEAFg+bTDbm5vByIYB9swzJ8vMtGgTKU5SO1BIKaozXCSoazKY9gxc33VQ/ZMA053t7bivUUJqN2F+6UQ8KP/m3/7v5ejRhTJ5aCbCu1T34qHevg0hgNhEoo+xlpfb67ICdMhLykJKyZ6IEvg8TAJTrO/wjg4RopKViDKFfuzsuTPREoP1GP1ch2jl2exK/q2wDHStt3MQ2FYbMa6zz0XtBZ0gL+cUlS9T6HQQqPEmeFZaz9Tgbc/UoMD7baGDFQKybr0WzjHoqRkErVj4vAHVchWoKqdj6kOONRmeiPKzVgjOB9EORS7bSt7nDmVdadjsSbFe5826EHMMkxf7VTsRaFBObjnAc/UYMMlit6ysPogwOesn30VhymqELAUsJ07C3dzzpXo9sRmR7zrckQ6QF4ximqPzUdXp3JxyxX2f5OrqRllfW48wH1ORTNrs0GTrPfY5Z4X3vG+xJ+MyAP2efzrH6HSH5dHKMvLv5ODqoPk2GuDqdLw2jDKeBZ4PRxhk0CjEvL1JaFaXEABZOXYdTdGaZSDEiLRaqBRrfThW/vZXvwnjAk898oJ7YjkS5ae8WuXiFVlRqF+Tihg/hgwtlxZU/cxZBgZWfrfxMzE2UQ6FEa0e09Yjdd2Aq139fLcy5LKQhY8H6LnuQFNrVCfg+9kAbe5trtHGYoyOqyFZVT2rStpFgvTwAqwu6MPjXZhXpTbprKNH58Kw1LzVnfBY5XEPAKmxE4UbRWYJpr5X/gTAVEpNI8QUcohJ7gWFOh1hqP/nP/yy3L//oJw7fyHCvJevXItiCqjNojJubH95PA+IQ4bcoPGw1Yn0KEnCU1uEUphuQm5lR5WKKIygK5vjJpXFbW/n2efOR5sHN73BVDd2Pw/VYGPQcsGAldmgkleYV6049kwNpjzMKH6NjFOexUrD58HYbMGU4/Ng8znxgKIIFbZqPVMbHKzPCsSKyN4Mvzv81Smfuj+dZV4/E0BUAQnZiCvXCrTPnToM3FrAXp/D0b42Ky33CrfhaHsqRBYeLC13OVPfP1Z8Xnf7s/VadI1SJloHhS1aHV6hPEMBhXsdZRTUKwhDTApMFacKX7pFxHnrzhNsCNFjHROTUYTSPcxVAXoP+Z7uMRXP2djojKIgWheYtMfwv3lflJdqR+F3QKNjspo+VO7dvxfXznkIF8oTnwjvFHYkFHXQ4BHurfdiDCbA/cELrT3Kvqd8H3vNcT/UqIuNJu8Bb//9370RIWLANDzEXehDVXkLoGAo26PsjTxtAIFUvGs/V5aLnxPvK2trQ+1x/xAxgXH60FSkCwxsLpDjGHzP0RrfU32KQJ4ta7OxBZi6R5rKZfYf0PP9533xiMVgfzo02aRPdqJVje9y7dxn8Frz+SNHj5SLF18IBqp6y5aNTUhu+siYHYWonSgKhYugPiR0QKFRAmmri0YeTLe3NoJzVxVmcErW5PzWVpmYFPPHzdt3y+9ef7PcvnOvvPD896K695NPPo2S/xlCwjUpP6h0uJlVcq+QCw9G/yBTk65wz9YGfLbcwDDLTAbxu0BssnzyySflypXL5YWLz3dgyk0albys8YB5lq2n0IZ524c8/l3B1MRowZlZ8y7OFcooUKi0LVIJxRos8Yxb62tKBz3TQTC1Umg9U/7t7znc5dAn12mQ3ueVOWgU9LLK0dkAME1cC1wO9batKAYBe772Ru1Fq0hkJvaNzxikes9iLNqjvO8GLR+Pa/c8TBco2UDQ9SufayUdCrpWNNuY8PV3Bkzz9HnSkd9q778WQFuZ+98hb+69h2Ly8fHbe8cg4OMaEMKrDAo5iOG5//t8bZs35Pu+bv/ks33BzDb1bx2NHGFwABXD8vCsyBMIv7YsX4pICLxRxdMxNLpf/0F5SxtW7b6YUu+tf/ggDDFCvQA3OVPvNYYO9RAGq/4eVZvN5s7DqKXw+Qd/+r412NqYsGG2s7lV1tf6CmeiAOLOlaeKzBwtGDRkZaArjdGllR72BouKBmVI+l7oZaMQOOPN1tdXFRXZ3CzbW5vRtsK4RHumzz9/QcVEZ0+FzJnlDDEExgB7TzQlwtj13iX87vw3EReHuHWP9pzILYjkv6t09lqzdOSkIh7J8TC19oK4OxQnBNLh4YxFnnRx4VhZerBWfv2b35bl5dVy9OhizCUEAE+fPd2BTKvMrDBQxn6o+LsVdnhrY+Nlhmq8LfIw6lvzfD6TMdDPev36tbAKFxbVC0e4xVV8rWfain/w4fMDve9nzWT0xxAhDg8dIUlPwnE1bxvmNJiSt2sVvRUOD6iBxJ6p12TPxw9363k6z9yC6eAt1ilPLP5o55F3zjkVRmVMnax6fndYuA0DO9dkhWUL3/tjOfG+3/M6upwkSrxWotpQ8j3QAmwr8/3/VsWojQnLpS1UaUFu8DgRJmvC55ajQXAwMmHQ6ypt8exqP6flwXfaHK7XZoU8CBAQD1jx22NHXg4pci7uA+4lF/EAWhT9HDk6G4MeRB5P834pd++uVDpNhrnPdTUBfTWv7reY5Tteytb6INjtL8brZdYPce8N21I++ePVKCxjPQuLCyquqS9T4B0U5o39JRVwSAnnFkgH1WBrQPM5F7ZtrK4FN7Ll4R7nnmFqomslsqfq87Rgal0TzkA36Fs8yXQC2MMVqxOprK1gU1tdWS4Pd/j3Url//5762I/OlXPnzpYXX7wYxUR2LKFTjV7SCemwKD7c2y3rmxtigIuBjAA8dRATAtQ+YNGJZF8r16P6ukYOR57OgkfcM3VSXHPyWk8l/hI9YBPlwepazB/kvd+9/lb58MM/1obtI+XowkJ4Rm0+0IrUSu1z/XG1uAiPjj7JmOsYodaaR2imZuCZ8rBzcy8sHq38oJuRMxINoHMPTeyvS/V/fpP3AxNg1A+YFrvcWMwCXX6wHIU15ODcZmC2ma6gAgYmAjqdZ9rz8DrM61yQrfE23GMPxwogwmy1GMVWvOY29i+fK8J6odn7c3ZKhRafcRWpqGXCxStuQrcBMNaN3GrztAYWg5OLoAxCce7IuT0s07UAbNB7MSihIK3QW9D0PWI6yEHvj++0YeMBIquQue/RFgBVcNWH5P23g+7PGHY/MdH1H1r+yNGescGzNYTafTp6pA8jeu/MIuVogcFC95L6GaMvszwsR+ZngmZPIDFelu8vlTt374bSP3HiZKRHWKONtLiemJmrHMNuwwmNYcFsYe8Pa+c8dQPCE+dvLl6iQOb27fuRSmGNgDoepw0ByaD37Fz/wL5Mz0AKMVu26xQl44bl1BqKAD+vziOvE4webm+XY4siVeB7LrDid6cdbFh5HwTM3l91IvhvGNparyIHzPh1sR2y4nmGWvPOndtxnZAolD2FgokA0Op34uTxmMPqR3pjgwHgcI3Hh2uVrwwCeugJx/sFuGIcoJNIdYnMpXl2B9VRgul+3TbanmmoudpA3SvtKP4Iug5aP8jrKdQIsQMtKfSivv32O+XBymq5/2AlcjtSYipSaMcZBe12JWToFYLOGQUCh6wo5KXgmXIcVShORfERD8D3vvdiMJywXqxngSkKpS0g0vWo2sbN4DWn8wjjCWWFArJ3quvcDmuV/9UyobwpnnvkWWqhAg3bGrUk9iYMD4Mfx3AeSJa9HvKeGEJTL8RNqyIgFJ0VDusQEO/v090XjlQNTt8078b5Wsnp4iIdcyvy0xS18G8procxHB1l5x5ZGxsGUheQGNj8fijqbTWdD3pz/qwBuvVa7KXoOpTbNXD5e+ZKtkz6+8lhMhPvS272vG2UWDl34diBnKbBhtsNBiTnM/t90s2CAqXAqb0e1srnHyw/KA+Wl0IpYzCQzgCQ2rAen6WS1HvWFo6F8VDZaoZRAAAgAElEQVTbl9gLgGxhAXrCUq5duxEe2ZEj+yeJtIBOf6+v3R53q7jbyExrQNpLi2jDoYmorqb6mmtgTZzXqRl6uBXxEN2l873y7mqlvqZTdyPjbBS095HvkdW1tQin8n1C2DOzkByop9beKHLgb5xvdXUtJrP4WmyURbh9G7DcK7OzcCOrh5N2FFp/IJ+ZRLZje+Xmjavl6rUr5drVy3G/PXv+XPne9+R1UkwpkNzHKlmpFHnW+1nGcb9XwyHur/rcyTDyfFE8UtsuqiNpC4yabNAjtNF3++0R90yfvHmDOZh9ntHYWPn7198s127cCAVz/BgsKtPRd8gDAulCTJgIyj8xHBlQxfJCHhIWEkJruvE0TgrwUe6BMO/NWzcCTMnRQs8FmAEIcKOO7fFA1naY+lCEwp7Q8VFUobTrXd4pdqz4CMWQbwTUKA4RgKMo8IYZv0S5O3kT6MnoH4PZBGCMnFOUzOMgQD7A0QB2eQcoAtpD8EROPnMyLFbYUSYPAaryHAmTH56Zi4fUeUkA2OFJ3lcfrV6DoLTHiK3dfgwVvYctSJHXgeEqACuqpcQY5JAl100BCb/bm7LXxXoAB5RtW7gikHEFsFprWs+CY7VhYe4LV2Ta2/Y9BfUaoTm1JPRzScX4I+MCGei+kaFmI8PnRDkbwNqcbhuuHrzLO+9pb6/MMiKropDDtfbEed/X737etjp9ZXm5bKwzMHoySBzEziV5uBq5BfYW4LSXfVuICNSh/dsLT5HcKe08rUEyeB2ROq080By7r1YV0PFde8IGA+QZ3mkYqxPBltQbOBp23XuQ9NLulLnDR8rhw+KY1lQW+iwZPzhe8Mz755dWs/EYWOHWNg2M2AkvTh6tCgvxyh/ubpbJKc0TdjTA+iEMjx2FTD3wgr3GwFXbzkyZm5uPmgUMmpMnjkfodnnpXjk8N1NuXL9SLn/6cZmemghimRcvPl+ee/ZcmTtCpKQa2LuEah/vHno9j9KUfVTqybo0P/F4CXwnwPQgESjMNlZ2x0p574OPy5tvvhkAAoBiUQscxsv2Fny6jFKjGAUqNZWz830eyshP1dJ/N6+bTo3vqGfxZjl16pn4n2o7NdBPRhjFOdY+zKScZyhsZp/y4FZlGZ+pCiys6QJpBP2CCmkDzgAq1cY3bt6K3kkYml669FIwMEXl3/ZmWMDu4yNMhAJSIZTI+lk3suD7KI7Tp0/VimlAUx4qISmm9EyOa30OT0YhRBgKCmV5pqut8hZY99gDGHEqIThgKsUophbANCo+a9N+7W5rCjJoBVIIzn2xgAB5Vn62JA5WGm34juvk2p2LasHC7SH2Fq0sXXDE3/EgRCc4MLQ7DBOFz+UR9S0oNirCO9lR5Skve6E2RJzna3O5g4VwCArP3N/tcqlN65EnIokUQYOzVZRVyub6Tvn0Hz8JwIf4gX3gWC6acnGMj2tPx+Cl3xXaFxAKWK5cuRL9ufTE9sbn5zmMAdPxSVWjGiR9fzgvijHQRhO6Z6NW+MowFYWl2Yz6MOuhKAbU/FOxfAmEFcIkHINx6bYdtZkRzqVvVt6s98v5bRvUarXci4IntVXNhOw8yFvtTDPdUHIbKYqgyLDyPbW8dL989NGH5e7d20GcsHT/Trl/7075b/7rvyj/4qf/3IGqANE9jPeH5kGerNzcj1byCabfngnwJw+mVuJtqKgT79h4WQ3eTXlPN2/dKR9++FG5ffuOAKYyGeGtApCag6iwMTdpeKPjkwWOUylOPSA8LIwX4wHDO6Q4gEkxFy48F8Cg6THyKFTmXlGy/vRaY+T5wIi2CO011Y+AqSfVuHAA5cE1QKXHg/dnf/ZP4qHXIGgpQHEDH4qclcE0csN18g1KDDDlRQtRhHnDk9Wao182wrxUNKt6MfJ32xpK7GIh5Rz3U+Z18gdwK5hGv2n03Yrhhu+QGzOYErbnbffEOhyPR825rZxQyp7paE+tBTArY71HWFA5pTa8aXCKfrua71O+uUQIz+fDoFD1aN8D6zAhYGrwsWfqfXN+DTmZYagNXzo8zPdRyL421tMXY5H/2osIBuvx4GiTUjhnZy7dMN5qbi/4cAHTjd1y88aNCF2SD+UzHF/V8SWK68JbrsOjeY89DiCKV1/NrH5I0fNBfMG9c+YMFbbUCfTzZNswf5DUDSST3cbC51ivaT4NqAYHPzueCqRnZn/9QcReouIaYNOYMkcLNG1KERYfc+fhTtkIY3AnCD14+d4QDy/pHU2pkmEzGb2qioro3rWh7T5vCDci5VTnFxv4+fvW1kb54IP3y/zRI8EERRvPuXNnyh8//jByof/jv/5XuqLI+qiNiDyqZUMpdaSKHvNKMH2seJ7qH78TYBqP/QAHqlSBRhnFQx35hLHw2ojGkff57LPLAUp4pADjyRMn48HkAQ+PZuZw2d4RoOohheJMRUVuVKfPC08JcCHUOzE5FlzATPOglB0gJ8zUTrUIJqVKPMHxosquUg72u68CFjWgK4woRTUWRQ13796LUBukAn/+538WwIkVzgOLN8XDz8QclAbXHueMtqKwweMaUYg8/C9cfCH66cT2o4kbHIfwcLj2FeAVHmRCjmYqQooBObn+rpX3IbkQfoSpADKV9qsa28USgCl5TXHgqoXHilzKFM9AoUCDHsc3S9H+sv6q/vflH8eDZKEtjuG4XiM/Ccs5XMpPQAdPRNe0V0kllJvqPLZaiMbnpVyVRzdg8tOkGITSnc+LWbt1oLy9QRQ1x+VaDJQmqifXz6k6MKj9oM6NORxqo8BAFrR9ECZslXL5s8sBBlTDGrh7j1q8xZ1xV3PayqXVYqBKYUdBDy/O5d7qxYXFcur0qa71qDUC+Wxw41ZwikhRLQRk/T4n8nDrhz05/qYwqowLy4Y2OK9BDGaa3+m0i7/HZzAGYzDGQ0VROH+0qHS81GpLUdpG6R2MGoefeeYOTUyX9TWF6cUdrHw0z5YjIEoTiOGJ9ZNu8XO5ublW5o4QLRgvc4dFC/hg+X4Uxr30/RfLT/75j2sYHj5j9zCr4lYvcp9fL8z7VNHkO36w7wyYDgKqFYtzIX5YsEqDjHuqHzf1+zffKb/73esRLorpFbWHlLL6jc2H0c+K9wrzEaFWDUAWrRcPO3lSvFE809nD5GSXA2gC0Gana1i3J46QHdrPRtUDQ4aTeK5CujbEqcCTInchk4j2799fivPQVP+DV1+Job78Pj1DPogiJXlkVCID5P33pSgNpihaaOxQ4FJGomMLMN0bK7DAsDYpcP2dEB/XfvwECloj7lwF3ObakDNgirKKMN0WEyw8OUaeKWDqKmXA1E3kMo7UdK/96MEM40VUjSLR8Kv1kPRe39piBW6gcBUzckCBwt2Lgka5453q/Jrnau+m95pEhtGDjjibOb89Hc7n9iMTpJNTp+DHni8rpH9yMIzr60GqhHl97b7HbbTwvsn9+bdD8dx7gOnm5l759NNPw9gDTLkuG0Zi59rfXx0VoNtEOHRO52YdOsZhRc8DpgwaAMhEjKIcNT8d/rcnyf7ZG7XH1+Z8/TdFfGRUdHncHQFp75VqT9v95t7geWi/z9/xDOnR3NlVmJZrd268BXMde/+IPvaR52VijOdHIVv2kp7WIDqIIeWaSypaypV49uS9Kq1BIeTYOGmTsXLt2lWFhyGC2d0t/+yf/nn5FzGtpb8ann4IKSj44zkIA2Bc9RaPe2VO9NtD+O8MmB4U5tWNhjepCRFR9Uu4NgoKqK6bLCur9KlqCPVnl6+XDz/4oNy6fVsKZXK6TM1QjSdO0ShAqvNMXRXLcVHIPFCMk1o8thAejXJvO+XBynIXMlJbgDxltevooTW4+tEymMYIrrGGeLqCLopj+cFKWantMXgHz194rqyukR/ieAK9UG5FFvcgmKJg8UzxMpky4iHpBlOtv8T14tFi0SNOCnIIHW5sbkSulbJ9V732Wk4aIKqAx6UcUSYeNswagwauhnntmeKVAqb2YoI5aFeFK63XoxCagBmF7qiElGDP2uIQoEHPih55OJSGMgZAMBA4LmDqQh3AdGpaxkmbR6xdH11uV60QCgV7TTbeAC3C8Rzbo8YMPHzWYdoWKLtwMZJtCtPs2fleN3gbSBw+NisWXrkJ/z0L1gBqjw85tiFiVw4LTA9FZMPXJPmWcv36zfLhhx/GvkLK77xzG76OPakMRFb43h/ObXJ35MP32WPuQf436ME8xnfafHNU3zfjEkWM0rN4xbFX16N1DHKD+cWFOoJMBplTErGntYBMx/dIQY9ixHIYL6sP1uJe5p511IeiKPLGRKU4Himd+QWYoJSTVhHUetneWS93794q58+djQKwly9dKmfPnOrMgQcrK5q37BuqRoD6HHLtIHgMXiSYJpg+dQm0YNreYOQhsBhDecCYVAF1cAF4GlH5OSnttbqyXj797Eq5fBXg2FZocZ3ciaZocCzCcKEoN9biIeKBO33qmTK/MB8PE2tSu4weXPJsAWowL0SOEKtXoKOp3/JQ7ZUBpqUS24tVRuDL3wFBcocoJc77yiuX6kSNOvc0KpFjGmoN87r/TcBgMCXf+/3vvxSWu9tjTNGn1h7l7HgP9iWUEDkzjAeax/GIVUDU5k17A2ByQvnnAMBNecsG/ADOwF2FeQ8CUy7bYGol6spe568ccjNA9iFFVUDLmJD31IYCWxAh3MtxAR3+1+e2ax65DV/XPaqeaWuouLioZWUCiKi85v4BpNuCLdavam4BsX92hgOhyark4x5qZpv6/vXAhr4oh7YOeaZMU8EzxVBgf50Pdu7UhBjts2DZCdwhS9dUIe8BFbZ371JQ81Gsx0VPlmXvvWsSsGg4FUZ1Pph7ifsXmeCZD16bPWTIUmj9aScJ2ejwnts4sFHLcXlOoPycO3qkjEWeWEU9UXBUh94H41ZHwaiKbUdYIu8e80B3y9QkEZrdKPDjWb97905U5xJKB0RJs1D1TZiXFAjtaaRM6Ac9dmy+vPqDl8uJxWNdfyyG6TqTdOjnNeNQQzLvvRCPcV8s9tQVZh7wS0vgT94zfbRHKllRMAN5tl88IPZM3GPV0Z81HKc2H+vgiFAsKyubMdqNECuFLX7oeYgIrYEMAAzWOlYrf79x42aEocJaXVeeJzxcqiMpbgIcI0RYQXYfmO7GtByOE+xLYSFT3aowLWCq3NxqFCFpXJgKL1B+Afx1cogUsYCaf3tsGQoCzxRF31U4Q7AeA5IJc9L+Qs+sipL47ief/DEazM+fPxcUipzXOVN5H32fJQYD7w2CKQrqi4ApRoZ7TA0y9kxdhGPP1IrVoBm2yIRyWVbYBtMWfDiui5pMGcd3KCDR/NhHFyApX6mh8a5YbQuekCmhQPYJzxTwUWWqZMz/nzPsav5ffaYCof6elWztrXFMANn7yt8McNQCXL5yJULY8xgJ8/MdsNkjtWfOdfBdF/Hwd1IizAeepAisclgDHEtLD4JGE2DgvDFdKSa+9K1l4UVTvFaNP7MsRYUz80zh9q1h5kFDuDOG8fajIVvV3361nqn7Px26VahYBWfjk+Lu9n0jij5NqkEvuGqWfk+FeiE62CpbGxqGDvvQ1SuXa9+zprnEtJdqVPJ5jGVI5InS8Dzw7GOMidOZ4r14uoPWb3pqulAExd5NH5oukNPDsuZeZt+j8qBd2/6ldX5+4RuSwJ88mD5Zbo9JOhBGrCB14HE0hUivOnZNubH+049udHb1IbkrAeH09ETZWN8tb/ynN8t7778fhU/z8wvR+0luUQ89HpQqM1Gk5HyhCrMXwPn5HgCNYuAhxbtkHadPnyyLxxa7JnFyvLS2OJ8nInkVkSgUtRFeE57U9773vajMFAex+gDJGVNNq5wrbRGEVidDOYv16cXOy/TQchQFL4oyqLBkniYvvKO7d+6UixcvxhpQZB5x1/aZ4i30IVUazgX+AAQgxZrxPpAVBkAYTDC9zMzE3/C++CkCd/WAIkuDkb1svmOQRvHiwbWTZVRgNdPlTOMWqAU0UYA2ruOaf9nkFVbqnB9g5u+EWjE+yFuafAD525M2oLYMPrFmCBjqBCKHjdsQL2viWl1EFEp6ejpAW9e5Uz67fCUqzjk2ip6crXP9BlJ7+B5G4Ophron7wZ6pJ6BwLIwP9oHjRaV2nWVrj1EGwF7Z3FA/qYHCuWrvsY2b1hjoPo9nvrUTHiAEDqxP6RpFG7h2y9V5Tdc8xP29tVuOzh9TK1WEgzHMDkXCO0hCSIWMIUP+LqIV7s2l+/djPvE/+6f/pPziF/9HRChc4b6wuBhVzLS4zC8ejcks9mjli3vkm+ofKg9Yo176SSyqXn8UmXyC6ZN1+7f7iQTTJyTwqax75Gtst+yN6QGRFys+y+7fPZ+IHqhq4fZ9iWNlc4NeQyja9C6nY5oDVcT8/+EHH4XSpFCjrfgFvPGKZ6OQiQdffycPhmcMmJroG4BDUV54/tly5MjhCMEuLy9FK49II0ScHVWJlRRfoS/xsqIwKY6Zm4MhZ6rMzhyWNweQVofAxS5cBblWFDSTPMgFodRUmCGmqT7MrnmsnAcPGCUFmJppyaQNDhGjPsyKpHDhfjDl2Cb451wOmbqwhfMAkPxUkY8MGoOpc2suejE4sF6KagBiF8BwDIrH2taYQTB1Dtbhd+4Tg7aLXlD2eKb22gBUgEhzaOWxt2FQg0oYCZBizCon7BBp64EZRF3Q5PC8i224/mvXbwSxCOf0XFAZRjLQDOgGI+dfLX8iC/YEnesNo68y89y+pfoCWHYiglIJDkLGu8zlVNFTawTsS8NUL7zNexqQuQMW5ucjtMp6ncv27+IMPhL3nyqgRciCTCkYPDQNMX718ZDhLqxFK2VtlWr07TIxDl3lVJmuzwQRHdH4jZUXL75QfvSjS2WqzpLVNdTaicjSVIYscXwpF9v1I9eagQhr7VdAve7Q1xwW36+DEki/XZj8YmdLMH0CmPZl6AcINMDUI7Dc40YzuF1ThU0/D6Q+6XhZW90Mj48XAEirDuDHa2VlPfJbVAyvQH0YhNb3ay50XWX4O4TwABlV9OJt4XEE6M3OhHdIiBlL+ujRyjH6kGrGtWjjuXEVns/NsroGkTlVsCqOiAKJbdESLi8/CA+ZkF4MKp4/pjYC2mp21RbiohAUIZ7WrVu3Y6g1syYdZnXYm2sj1zV35EiE2VB2AMrKgwfhAWvsFpNHZmPMXU2cdq0xfWXoRLRWcE57dICTPU+8P85prw0g7IFURVfqsVWu1NfhsKmrhFH8FJS4F9NhVCq+Kbhqow/ab1FQGhSkL3sOYt53mwv7yZpR8pAc8NPeMz8xDny99t74yRqJSBA+9TXaKHBYFxC1h20PHVmYxxav/O69++UDiupu3QqD6dy5czUFICIF1tmCNf9m/dpLJs+IH9mh47iXVldj3ZzbeWIbBL4XAhCDvETGVZ/H7tmk2vddxGRQD4amCCErUsH9ZwOEGghNHtJUFjN5kXLgvpbROF3uL62Vza2YhB1FiIRwCe9CjjB/dK4szB+JZ4IxZYcmx6Mid2VluZw+dar86EevldNn5sPQnIhB3jViQtV9EKEoDysCDBvSNSxdQZUaCULdMsZdSdZGuT4/9kxaKMH0i8Hbt/upBNOvJW+aVfaDaQukfWH7owAVDiPnP9TwbuUTyiVaMdUmE8etz1DbWaYmcoOprWPN0jzoRU+rqAT1UOIs19GS8Q4OX1Pwuu8QH3/8j+X1198od27fjVmxx06cKBNRsKVQlBTCmEK2d++FIqZ4ScpdzFEUXwBgUSS0sxN5Ohc7ra2uRn7WQ52PzM2pNSamjfWkDc6lBRjWcV5uVwHIUfTkpVxIw0/WAODilTi8GtWoNUTdgmkUmNSQqL3da9euhXFgT0HhRPLZ9jxaUamYzKDj3GybM1TujrzzToAZ6+c9CMu5BoAbUPLLHqJzlnyPED85c/c+OrwJoPFy2NsFT/aKHWKOnum1jcoffSPkwjWaCcnA13vcvdJXnn63TE/N1py9Qv+0gHXMYLWoi2gH0RdHJbiW8HopPNtY39fW5BCu7ycbLvzOOoLhilmlkGiQ/999GPzTrN0tUabL5LOEgMPLjtzyTtAPsk48wMjg7Kk3muMAzDB8TU9NhiE6G17pZNQ3MOrx2OJ8UHP+8Ic/KDMzh8p2NGXr2bYXr7tUgze8ZkeiWo+bz/Ff9Gr3m/y5R/bgNFFvrH8t9ZVffqoS+M6D6RMc0ycIO+oR9ZnaqN9bja6+bA/hIom+WIJ8qFiMCHn2PWv2Xhwg4rjRCjNAPnGoFre0ZyFU3ColVeGqeIIHmyKJaGPZKdEbG8sPZSUe3D4MLW8N6xtPkjUA3isPVst7731QPrtypTyIIczMh4QAHJq2yaAixJPmsz/5yX8VHrCjWW4RwTOYnpkpWw93QgkCIKu1DYf8E4qPika4eQP8qwEQeaSGW9dAjreFkoS+EdmhYF0h2oIpII7iFScurQpShK7odRiY3wEdDACMA0LXeG1+6fOIpBpK1ZiwQRFh+FrM1YaTrXRNNIBn6mreV199NcLdAKmqsPuZmC5eaj24mE25vhaga05kGwJuVyGS4HyylbtznuS8SQvguZHn5tjOE/vcHNveqMFA5yDnJ6ISVwy3smlD5jZ++HsXoq1g+nBP7S1x/zfI4fcwGPwdvq9Q8XbconiLDJrwvW6w5d4hpEuvJ0YQ54fSk3USoeF+Rb5Hjy6EIcg9pWPBZsbt/zDGw8VzUnbL6VMny2uv/SCKiPhbcOOOjwed5lTlnrbcYy11ALyNBtckdJjZmbKVuaL/gwzoTg6D2qn9Pb3Tp4qET+FgCaZfS4jBS1SPUL3Hwft/kKBkX96UnlblErvq4NrjGAOzg2pQmZZ4wMQrVr002cBUFgqgaMc51HHVitxBFYh6NgkZqcVEvXQPy/YW0yvclweYa9JI/3lVhUaoMJTGeNna3CpTU6JfxH4Aejc2d6qy2i6rK2vlzp27Aab37t2PCi1Ai3wr/+NNmq5tj7UEn+t2gMjy0lJ56aWXOlKJaIWhOZ4QGsVRNcDlkF94lsHduxeeKAqS/B9AgofnPNxgmNfhXrESKTznXOAgmPI7+V/W9/zzz8d198qbXmNVW/LqlGcAqT6Hxyki9J7Vh/O7FYXwMW0k5Ct5D+AD3ODKNfEEICDOY42iczEP98XKmrxXGxit58z5MSrMmGTPuKtUPjRdVtc0q9TzSlWly9xLhe7tXbeApbys7rmtzT6agvHhfKtDzybNsHdrYBRYyjuVl7sTzD4Gbj+WDrm3QM0Twb2O1wgRfLVmu3AvIEj+0y1vr7zySnjfv/3t30d1OeFsc/7yOUapUWBERARAPXP6ZLl06fvl4gsXyjMnTwR4bm6sBcDybBDW1UMCL3DPBiVDab9CGSRV2Pf33g7rg1hxIx2klKxYGn3zBPajr6Xa8stfWgIJpl9aZP0XdM/Xm7ud3jBoQB50DjVQBnWYh5s7PxsKbHc3SuPhR/VZooShnb0aFrVbJxpLNR7S+kRGBFa8nvurCjEEYGGhehGErk92nYLSjRYjRAqATs9EZTPKAT5SUHST9o2gURMt3KEghFDYGK+NaCOrePvt98pbb71dc6+LUbUa7TT0w66thUK9F6Hhu+Wl71+KykyAJBr2WSW8spNMYlEvrBW92W9Q0FRpkm8EmGZmZ8tzzz4bCtr50C7kS6WnC5AqkcIgmNrLcHiUvlk8N0LQ+7ykXXJiMPD01aguzMFzs3dLXszfcxgfT5r/r1S2IK4Lz5T8KdcFoOFtkrOO6lo84ZqrtJfKEISFY4sdMPM9AybyQx6sWzlC9YMadOOzh2bK5vbD6O/VUPatqP52qxD3IdEBwqrcA/aqLR8YsOYXFoLyzpW0Bt0gKqhVw46mCEBldDiPzD1FWNjDCWSUKFJgWQlg9T0dX0Qdh2cmy9zhma5ozlXIhFjJjVJM9Nprr5Uf//iluC9//vP/UN566x86+kYGaVNcRLvaKy+/HMQm7pLDCKVthdQD80HVjqJz7z7cDgNpfHy2jE9ovuv+vDnPtZ5VJukMvgyw8YQeBJwHgmmja7oDPvKDX0Or5Ve/qgS+82D6VQX32O+1Udz2fn/Evb9be8tQjrxckakqTIWRHfbyee11qaBG3wOMw8IH8CrxPMAh73RMFjXHj7AyxbiTdY5p9XrDnW28gygxrvNiWdseXigtArMa/cb5onH8UPSs8pM8GkBApevmJpXKSt5iweM1vv3WO1HMg2Ken18MrzWKQe7fj6Kl7790KRSlPKbVYKBiMsyhKYWQCcs5TDk9DV2gelwJjQJE77//foRx8SLdq8nfAUbAaV9rTK3Udji4C63XULrHf7FuQOnll1/ulDyfxZMJmsU6mN5AhXGC0neFbd/uodml/A1jInK4a2vl17/+dQAIlcwArMnQOS8zOV2ZbCpD5M91RPXqmPh/uR/M42uOXbwvjtHeM7635EULDASgeKPjBZlGpKRS6PF5CtAAOwY6eKQenjYMXlvbzs+KO1jXvVNmZmeiLQQvEcpLDA6dUw9ByCEYjMYjbcA5ogCv8hgDRi4WGxvXkG/liwlmjAUt5tzMZDm2MBdc18gehrHVtdWYHwxZCPv1yivfL9vbFJlhhEkSd+/diwKxxcX5+txoPapKroAd61VbFcxFPDMAdFAuEpEh/TChtrJ49h6f+tynLr7MZ78R/ZQH/UYkkGD6jYj16R3UoPmoI7ZFDV/lrE86/pP+/qRz2stpmWjIP8Ldeu3K9XL1yvUI/eJF0dJzeO5oufDCC1HhvLq+GR4xMySPHD1aPrt8NaqH8XjwYslfnTlzKsAXMAWQCecBJoRNVYCiQc3OAeLpkUdUewSN+1LSvK8JN+rNxHtGwbLud955J4D60qVLXT4Tzw5vDEAzcHaeUc2VopxNZ+fCIYcxowhodjbyyVDv/fGPn8TxCe+6Heajjz6OPjlvb04AABOtSURBVFiKgghNkgeMXHOdYiRGHU2zCUIBpp3UeZ8AAJ8FTE387xwun8fLH5+At1iD44kGiLRDbD9EAlgz4W08R/o5gzgkimY0UH7yEDlTyCUmxTXbTYfBI6MNajIGHUSBDyP1MIhqWD88WXiVJ6fK++99UK5evR5tMlzr9PRsALcKqpihS6hf3p96jgG63TJZdsrsNLlLVRAD4rCLUST08suXIsQteQTc6Vbt6Dd5SzSPj3s96fl60t+f9Hzk3/90JJBgOuR7+SQw+7oP85OO/zTE49CfQmX9a+8h1ZkamXbr5u0odJqDqq+Mlw8++LD8pzd/X06fOVfOnj9fZmbnyomTz4T3cvsO1cSHIsdKOw1EFIAnAPuHP/whTsCEHtp5CNFyfLeX0CcIUANyKmwSSw8eJv8DqCYpMFMRx8QAwNMhF0t+0cQVnHN/YY48e7+cgwQ8AUq38GAQnHrmVLlz+04QQnC9tMbQSsQLL5RjAxQAjAuqYiRatD9t19Cqog4C1D40GpXTU1NhBADOrvB1TlXhcjxaKp1h69qJwe8xo3UckBS9HvKzx3j48JEyM61CtACp8b1y5Ij6YT0gHfADiAXmeLlMQGJ9ipoAeuzB9NRUzNr9H/77/zZ6qy9fvlPefPP3YVTsbNPDe7irdo6CtF3WI3IE1kd4llkUZ545EYZPMIudPlWZujzGz/ntNjnZFZ9XxpWvFyr9us/f03i+8hjDIYEE0+HYh0eu4klg93Uf5m/j+F6jQ5z2kBgk4Nf2Vp1+MiEf4t699WDn+bf/6/9W/rt/+S/L3XtLZWn5QTlz5my0sxDuJZ/3YOlBAIvbQKje5Hx4cnhW0NpRLWvvDhBGoQOux44fL9sPH0YlMeBDKNNeLaADQAMA7733XgAePbuQUHA8zmN2HeckW1rDcILGxgIU8XQBuqCwq0QIeLTHFo6FdwZQv/vuO+Fxc06+B0Dwk+pkPGlG9nEMH8tyCyasZr4t77vvkvNFHrQWL3mvuz3fw3PeKceOMalmoiwt3w/qSbAZg4F1IRPWdezY8Sg8ixm2nhE6e6gsLd3ryDgUIn0YfZYK63q0IekA+onFR41RQXvJpZcIxQOyD8vcYaUqrl9firD35ctXOoJ9PFwMHYqHTpw4Xk6dfiYKg47OTZftjZ0Ab9HziTRBrSo9raJrBbwn8UFqBPaUg3/c65t+PoZc/eTyvoQEEky/hLDyo19eAmpBEYjwQjm5mT94UB+qGjL+7ukqtL5MSgW+9/6n5W/+/f9dzp07X86eOx+sUFAYogTxau/evh/fB5w4LuADgKCwAVRyqPwNrxLQdR6UNRG+JG8MQAGm5sRlnaybEDHHproWMAXoqDbmcxr6LsYmt6FwDIdzbUDwE5DFOwSEASdPP2HIAPlu/kaolxeAIaJ0ecmANkBKQQ85bwCqz8Ey3Hyj80zbtimH1R3m9ug0e68YNgwUJWcNyAWJxy48tSqWMrfzX/7lX5a//uu/Lr/5zd+VixdfLD/8wY/CM6WlZmqaSINyjS70woM0FZ8qwSmkgnhivFx4/rnywx/+sFy4cD4qYwHRqZrH59qDAKRiG849OXcTmCg12Ve0RkESIwBrDpa6JK6Rc0pG/dB4g+mg4bmPbejL39r5jZTAPgkkmOYN8a1JwOHeQU8KZafWFJiIStnaVhEVQDc1NV7+p//5f4n3Tpw4WTa2IIRfiLzd2tpmuXblZnh39go9fxQQwaMyxzBgSl4VgAIEAR7m0NLuw3vBqDM2Fn8D9AAH1oRnyU9yj7xHYRNAB9iSZyXPyftRcVzD2G3Fr/mAOT7AiBfMS2xFe2V2muHQTFq5G14dOUaID/g352H95EohEeBvHibgliUKggyirvS2B2Yjw++LlUdh6GCZgubv4U5ZXr4fxsTC4nxZXrpXrly9Gp7xj157rfzsZz8pMEf+5u/eKL/4P/9duXnrTnnhhRfK8cXjZXllqSzMz8XeAMibWxsanRdzZGeiEv3c+fORwyTsPnfYld8V8CYYyLAUuV1N75FhBZvXwS+BKTlTFTDtla0tj4DTsf1yHlue+/6j9aD69UK839qDkycaCQkkmI7ENo3+Ig/qF0SRH56FLF5FNGLIgdTfw8/HysbGVrQm/Oo//n35wx/+ISqAg7UI7t2ZubKyvBaVtlSD+hicK+aj1skreJYMqSYnCaDam5tfOFbWN7bCc11eWg5Ffvfe3XLtKt6gqmpRxoAawMlxPaYM7/fW7Vvlp3/xU003ITfYjeyq7Dd4fhCnV/AElG/dvBXeM2AMxzHTQWQI0OdLG5AqfiOHOckczsnIF8a4t6A8FLOSwZTK3rZdymHJNrTeRgVYS/d7zUNyTM4HXR60kpAT/OxnPyuvvvr9srwsSkunuz/54/Voc7p69VpMzWHYvVuVHIbFgycycOSI+pE7gHMLUQ2t7u0xFaXmehnFRstV0YQejomRQzV673HvhYz660EWPfDaUDAjEZ8bDNN+3bTI6D+JeQXflAQSTL8pyeZxQwJu12ip9Br1WrZ3NrswL96o2ZIYQUfFKRWqjMhberAabSLvv/d++T1FRlTKbmyX+/fUl0nrgmnmAKNDU1MxVix6Tp97riwuLARZ/Z27dyP3KS/0QbQ3UOzigp2OjWl1tcs3otTdngKIAbK8TOTgnGmbE23zk2qvmA6ABkTxTqPSeHaurK2sR44RTw4XijYph3PxwKC/o8IWEKGPF3DtC7kA//vR/+vwrWVr0ODcXhefAWAA+AAaPNWd7WAFmj08EyHwF1+8WF599ZWonmU8IAMSeBFG9aAFWpSii+sxjp36bFU4RPUxAAcJiauboZWE8ARS+cO0mxBajwk3EI8ol06BGX2s0YYVoOr2Guc5mZrUE2aEV1tzyJZDC6YJpKmUvkkJJJh+k9LNY++TQOtBKdRLoUhlMo1m/MrZGgPL1cMaLKd7JUKGpPnsIb377ofhLcK25D5RAItqWLwisQlBF9jzFN+6db/84he/CM8QkD9//rkyMTkd+cH5o/MxS5J1QYSxtLykHtLavwkQ2UNdXVkth+cOxzD4hcWF8Cw5N9+zN2RwM7FE6xG2pAcTY5NlZeVBmZqm1YbxcQyTngmvdHt7s1x88YUoEDp//mw5e/ZM9IH6Rc4YfmDk0rbl7PMGYyi9yBo6MI25s0pBBiyFd1gJtjwbtM7ZBABjtnslywiDp5JQcIDgJ26IRFz4ozUIQO1NR56Wmbu18IzwvMEuCrNYYxDoq6CM3+ModURbgGETs4XXlvz5QUVCDrW3FeQJpqmQvkkJJJh+k9LNYz9BAoDlQSPuKjVjMKO67uTzXKQHk4DvP2VwEFfKQZQ6/6ZKlcKkTz+7Uq5dvxneEuQJTLBBMdN2gUeLQseTdIEUwHhscbFcuPB8uXTppSiKwkP7zd+9Xn75y1+WG9dvlKNHj5TF2qNK2w78wxHijlYSWkbUKxoe1N5YcCPTQkKREXnKkydPRMXq4rGFIKQIb6zS2IkGUnlD4Uod+/dV77MYASZ6yX3/D/ANB9p+jnvaG9MylBywkMr01RcP+TMMWWD9g9W07getn+N6u06jgXuAY3+Rm+Cryie/lxL4EhJIMP0SwsqPPm0JPAlMzSzjeOJgXFF8w48LN8JgjMdJKJRwcVvcwvQrvF9T75Grw0t1VShXSxET/8c810rqcJAU4FKmJ5MJMBQatexLeF14m7S4uGeUkO/U5HRZOKoQZ+CVcaS7TObYUhjVY4bA1Hywj2/reOJu7eHVVRc1EKufgmIEkzdX/4/PtoBWv/OkEzXg3H90rIzt9pzUjzxE17P7iJjy+EGsC1lY9KQtyb8/fQkkmD59meYRv7AECOIe4Jk2PMcoc/O4hi/UECLIa3s8hQ15V14Rrqw0ga4mhp24BVfR3vXH43OmmfO52/YT/k4/pgtwguzB9HK1QtncyRpaoOKfGL0VHK/B3lgJD/R3jt/NNIhJQuazlVA/75l+YWEPfBD0pnjHgHwwmHZIH2j/ODB9HID18zy7RezhmUIY/4j1+/3wTA/+UFBKjx3kGX8+ivFVpZTfSwl8UQkkmH5RSeXnvgEJ7GemefQJ7BlB2F/bI2JsyeO9Uo7nPGFb0WrOXPxi59FMpmCg7fpEG3AU0GkO5UGvFoy749I7W8Ozg9+N9p8DSQN6uXiajT/WGgQHf/fLbJNakSpM96HeNszbeaKNh7rvFMp1PzY80MdpPwfocf4DxfmYaRHe9vgeRsjgAZ6wHh86Hdgvc7PkZ58ggQTTvEX+C0rgcWB6kILU/MeuUhYl/QSFKM9WRAS8RGbeh0dblR3eYh0D1lbj8j3nTV1g5IIf/hYTWCYmg9BdgwYozDkUQGkgbXtB1ef5sECnaD7gwb97Eo2qU9UOw6ttfXkaBTX7wTTOsH9G6+fAdPB2+erIdHBMoc3f+lxc+8Eh7bEustHeCAmm/wUf6u/sqRNMv7NbPwwX/igwPUAZduQ3vQqWp/iEvGHVsW4f6UK8ANpez2s7CJiDQOU+WYNq57nG9BhYfzSXFhA16FG8ZE5ge76DUt/eFFnEvuM2uGCGKNfZ7MurPgXP6uAI6uC+PMnzfFr3knOwB51/MMQs4K8lanUBFsgj1juI3k9Bfk/ryvM4oy+BBNPR38MRv4JH5TwHNN3jU6OPlAF9q2q7+PxHorUiSNjl8R3UYuG+SIOkj+JQMRW/fvF9QLXzTBsPmM+YlcfeL9W80zOaV9sfxNXHWpM86RrJrDLQYO4nRFa/4F3xaDAdPMC3gTyaF6r/21yoBbC/epnM8/7PPSoUvV++3W/fxiV9wX3Ij42+BBJMR38P/6SvwHnKp3KR0SOpQqQAqWD+6b3TQW/Un3OY2N4p33XvpkfMsb7PhZBreNmep0G7/Z1ey/b3weuM6yfU2hXkqOr3SQ75F5LXUILJl4hWyAwauNShvKgvtB35o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DA2BGvIJaQEUgIpgZRASmCkJZBgOtLbl4tPCaQEUgIpgWGQwH8GVhZ+nI/ORY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2" descr="Image result for supply and deman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5" descr="Image result for supply and deman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0375" y="1274448"/>
            <a:ext cx="1419622" cy="1892829"/>
          </a:xfrm>
          <a:prstGeom prst="rect">
            <a:avLst/>
          </a:prstGeom>
          <a:ln>
            <a:noFill/>
          </a:ln>
          <a:effectLst>
            <a:softEdge rad="112500"/>
          </a:effectLst>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33178" y="1182307"/>
            <a:ext cx="2221108" cy="1007169"/>
          </a:xfrm>
          <a:prstGeom prst="rect">
            <a:avLst/>
          </a:prstGeom>
        </p:spPr>
      </p:pic>
      <p:pic>
        <p:nvPicPr>
          <p:cNvPr id="16" name="Pictur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809823" y="2068707"/>
            <a:ext cx="1287586" cy="1287586"/>
          </a:xfrm>
          <a:prstGeom prst="rect">
            <a:avLst/>
          </a:prstGeom>
        </p:spPr>
      </p:pic>
      <p:pic>
        <p:nvPicPr>
          <p:cNvPr id="18" name="Picture 1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94063" y="1963560"/>
            <a:ext cx="1445960" cy="1083074"/>
          </a:xfrm>
          <a:prstGeom prst="rect">
            <a:avLst/>
          </a:prstGeom>
        </p:spPr>
      </p:pic>
      <p:pic>
        <p:nvPicPr>
          <p:cNvPr id="20" name="Picture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33817" y="2189476"/>
            <a:ext cx="1440160" cy="1147961"/>
          </a:xfrm>
          <a:prstGeom prst="rect">
            <a:avLst/>
          </a:prstGeom>
          <a:ln>
            <a:noFill/>
          </a:ln>
          <a:effectLst>
            <a:softEdge rad="112500"/>
          </a:effectLst>
        </p:spPr>
      </p:pic>
      <p:pic>
        <p:nvPicPr>
          <p:cNvPr id="22" name="Picture 2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21665" y="1174605"/>
            <a:ext cx="1330555" cy="996632"/>
          </a:xfrm>
          <a:prstGeom prst="rect">
            <a:avLst/>
          </a:prstGeom>
          <a:ln>
            <a:noFill/>
          </a:ln>
          <a:effectLst>
            <a:softEdge rad="112500"/>
          </a:effectLst>
        </p:spPr>
      </p:pic>
      <p:pic>
        <p:nvPicPr>
          <p:cNvPr id="23" name="Picture 2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10584" y="1174605"/>
            <a:ext cx="1336208" cy="996632"/>
          </a:xfrm>
          <a:prstGeom prst="rect">
            <a:avLst/>
          </a:prstGeom>
          <a:ln>
            <a:noFill/>
          </a:ln>
          <a:effectLst>
            <a:softEdge rad="112500"/>
          </a:effectLst>
        </p:spPr>
      </p:pic>
      <p:pic>
        <p:nvPicPr>
          <p:cNvPr id="24" name="Picture 23"/>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3203848" y="4288570"/>
            <a:ext cx="2384052" cy="1926314"/>
          </a:xfrm>
          <a:prstGeom prst="rect">
            <a:avLst/>
          </a:prstGeom>
        </p:spPr>
      </p:pic>
      <p:sp>
        <p:nvSpPr>
          <p:cNvPr id="25" name="Right Arrow 24"/>
          <p:cNvSpPr/>
          <p:nvPr/>
        </p:nvSpPr>
        <p:spPr>
          <a:xfrm>
            <a:off x="4140023" y="1844824"/>
            <a:ext cx="1080049" cy="660273"/>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8741323">
            <a:off x="4917097" y="3722508"/>
            <a:ext cx="1080049" cy="660273"/>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5305808" y="1082452"/>
            <a:ext cx="3043267" cy="22078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407425" y="1163323"/>
            <a:ext cx="3574234" cy="22078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1259632" y="3475550"/>
            <a:ext cx="2401021" cy="1477328"/>
          </a:xfrm>
          <a:prstGeom prst="rect">
            <a:avLst/>
          </a:prstGeom>
          <a:noFill/>
        </p:spPr>
        <p:txBody>
          <a:bodyPr wrap="square" rtlCol="0">
            <a:spAutoFit/>
          </a:bodyPr>
          <a:lstStyle/>
          <a:p>
            <a:r>
              <a:rPr lang="en-GB" b="1"/>
              <a:t>INPUTS</a:t>
            </a:r>
          </a:p>
          <a:p>
            <a:r>
              <a:rPr lang="en-GB"/>
              <a:t>Wood £150</a:t>
            </a:r>
          </a:p>
          <a:p>
            <a:r>
              <a:rPr lang="en-GB"/>
              <a:t>Fixtures &amp; Fittings £5</a:t>
            </a:r>
          </a:p>
          <a:p>
            <a:r>
              <a:rPr lang="en-GB"/>
              <a:t>Glue £2</a:t>
            </a:r>
          </a:p>
          <a:p>
            <a:r>
              <a:rPr lang="en-GB"/>
              <a:t>Varnish £10</a:t>
            </a:r>
          </a:p>
        </p:txBody>
      </p:sp>
      <p:sp>
        <p:nvSpPr>
          <p:cNvPr id="31" name="TextBox 30"/>
          <p:cNvSpPr txBox="1"/>
          <p:nvPr/>
        </p:nvSpPr>
        <p:spPr>
          <a:xfrm>
            <a:off x="6228184" y="3471807"/>
            <a:ext cx="1837777" cy="1754326"/>
          </a:xfrm>
          <a:prstGeom prst="rect">
            <a:avLst/>
          </a:prstGeom>
          <a:noFill/>
        </p:spPr>
        <p:txBody>
          <a:bodyPr wrap="square" rtlCol="0">
            <a:spAutoFit/>
          </a:bodyPr>
          <a:lstStyle/>
          <a:p>
            <a:r>
              <a:rPr lang="en-GB" b="1"/>
              <a:t>PROCESSES</a:t>
            </a:r>
          </a:p>
          <a:p>
            <a:r>
              <a:rPr lang="en-GB"/>
              <a:t>Labour</a:t>
            </a:r>
          </a:p>
          <a:p>
            <a:r>
              <a:rPr lang="en-GB"/>
              <a:t>Sanding</a:t>
            </a:r>
          </a:p>
          <a:p>
            <a:r>
              <a:rPr lang="en-GB"/>
              <a:t>Varnishing</a:t>
            </a:r>
          </a:p>
          <a:p>
            <a:r>
              <a:rPr lang="en-GB"/>
              <a:t>Polishing</a:t>
            </a:r>
          </a:p>
          <a:p>
            <a:r>
              <a:rPr lang="en-GB"/>
              <a:t>Construction</a:t>
            </a:r>
          </a:p>
        </p:txBody>
      </p:sp>
      <p:sp>
        <p:nvSpPr>
          <p:cNvPr id="32" name="TextBox 31"/>
          <p:cNvSpPr txBox="1"/>
          <p:nvPr/>
        </p:nvSpPr>
        <p:spPr>
          <a:xfrm>
            <a:off x="3650262" y="6136213"/>
            <a:ext cx="2112667" cy="646331"/>
          </a:xfrm>
          <a:prstGeom prst="rect">
            <a:avLst/>
          </a:prstGeom>
          <a:noFill/>
        </p:spPr>
        <p:txBody>
          <a:bodyPr wrap="square" rtlCol="0">
            <a:spAutoFit/>
          </a:bodyPr>
          <a:lstStyle/>
          <a:p>
            <a:r>
              <a:rPr lang="en-GB" b="1"/>
              <a:t>     OUTPUT </a:t>
            </a:r>
          </a:p>
          <a:p>
            <a:r>
              <a:rPr lang="en-GB"/>
              <a:t>Finished Table £650</a:t>
            </a:r>
          </a:p>
        </p:txBody>
      </p:sp>
      <p:sp>
        <p:nvSpPr>
          <p:cNvPr id="33" name="TextBox 32"/>
          <p:cNvSpPr txBox="1"/>
          <p:nvPr/>
        </p:nvSpPr>
        <p:spPr>
          <a:xfrm>
            <a:off x="4140023" y="1274448"/>
            <a:ext cx="1008041" cy="646331"/>
          </a:xfrm>
          <a:prstGeom prst="rect">
            <a:avLst/>
          </a:prstGeom>
          <a:noFill/>
        </p:spPr>
        <p:txBody>
          <a:bodyPr wrap="square" rtlCol="0">
            <a:spAutoFit/>
          </a:bodyPr>
          <a:lstStyle/>
          <a:p>
            <a:r>
              <a:rPr lang="en-GB" b="1"/>
              <a:t>Adding Value</a:t>
            </a:r>
          </a:p>
        </p:txBody>
      </p:sp>
      <p:sp>
        <p:nvSpPr>
          <p:cNvPr id="34" name="TextBox 33"/>
          <p:cNvSpPr txBox="1"/>
          <p:nvPr/>
        </p:nvSpPr>
        <p:spPr>
          <a:xfrm>
            <a:off x="4824972" y="3270634"/>
            <a:ext cx="1008041" cy="646331"/>
          </a:xfrm>
          <a:prstGeom prst="rect">
            <a:avLst/>
          </a:prstGeom>
          <a:noFill/>
        </p:spPr>
        <p:txBody>
          <a:bodyPr wrap="square" rtlCol="0">
            <a:spAutoFit/>
          </a:bodyPr>
          <a:lstStyle/>
          <a:p>
            <a:r>
              <a:rPr lang="en-GB" b="1"/>
              <a:t>Adding Value</a:t>
            </a:r>
          </a:p>
        </p:txBody>
      </p:sp>
      <p:sp>
        <p:nvSpPr>
          <p:cNvPr id="35" name="Rounded Rectangle 34"/>
          <p:cNvSpPr/>
          <p:nvPr/>
        </p:nvSpPr>
        <p:spPr>
          <a:xfrm>
            <a:off x="99886" y="5261049"/>
            <a:ext cx="3550376" cy="1371219"/>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Value of Output – Value of Inputs</a:t>
            </a:r>
          </a:p>
          <a:p>
            <a:pPr algn="ctr"/>
            <a:r>
              <a:rPr lang="en-GB"/>
              <a:t>OUTPUTS £650</a:t>
            </a:r>
          </a:p>
          <a:p>
            <a:pPr algn="ctr"/>
            <a:r>
              <a:rPr lang="en-GB"/>
              <a:t>INPUTS £167</a:t>
            </a:r>
          </a:p>
          <a:p>
            <a:pPr algn="ctr"/>
            <a:r>
              <a:rPr lang="en-GB"/>
              <a:t>VALUE ADDED = £650-£167 =£483</a:t>
            </a:r>
          </a:p>
        </p:txBody>
      </p:sp>
      <p:grpSp>
        <p:nvGrpSpPr>
          <p:cNvPr id="27" name="Group 26"/>
          <p:cNvGrpSpPr/>
          <p:nvPr/>
        </p:nvGrpSpPr>
        <p:grpSpPr>
          <a:xfrm>
            <a:off x="7265703" y="-5508982"/>
            <a:ext cx="1775732" cy="6525344"/>
            <a:chOff x="7368268" y="0"/>
            <a:chExt cx="1775732" cy="6525344"/>
          </a:xfrm>
        </p:grpSpPr>
        <p:sp>
          <p:nvSpPr>
            <p:cNvPr id="36"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a:hlinkClick r:id="rId11"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38" name="Rounded Rectangle 37">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39" name="Rounded Rectangle 38">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40" name="Rounded Rectangle 39">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41" name="Rounded Rectangle 40">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42" name="Rounded Rectangle 41">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43" name="Rounded Rectangle 42">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44" name="Rounded Rectangle 43">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45" name="Rounded Rectangle 44">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46" name="Rounded Rectangle 45">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47" name="Rounded Rectangle 46">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48" name="Rounded Rectangle 47">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49" name="Rounded Rectangle 48">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50" name="Rounded Rectangle 49">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51" name="Rounded Rectangle 50">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52" name="Rounded Rectangle 51">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53" name="Rounded Rectangle 52">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54" name="Rounded Rectangle 53">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55" name="Rounded Rectangle 54">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56" name="Rounded Rectangle 55">
              <a:hlinkClick r:id="rId12"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57" name="Rounded Rectangle 56">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58" name="Rounded Rectangle 57">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59" name="Rounded Rectangle 58">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60" name="Rounded Rectangle 59">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61" name="Rounded Rectangle 60">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62" name="Rounded Rectangle 61">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63" name="Rounded Rectangle 62">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64" name="Rounded Rectangle 63">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65" name="Rounded Rectangle 64">
              <a:hlinkClick r:id="rId13"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25130957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27"/>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27"/>
                                        </p:tgtEl>
                                        <p:attrNameLst>
                                          <p:attrName>ppt_x</p:attrName>
                                          <p:attrName>ppt_y</p:attrName>
                                        </p:attrNameLst>
                                      </p:cBhvr>
                                      <p:rCtr x="0" y="-40949"/>
                                    </p:animMotion>
                                  </p:childTnLst>
                                </p:cTn>
                              </p:par>
                            </p:childTnLst>
                          </p:cTn>
                        </p:par>
                      </p:childTnLst>
                    </p:cTn>
                  </p:par>
                </p:childTnLst>
              </p:cTn>
              <p:nextCondLst>
                <p:cond evt="onClick" delay="0">
                  <p:tgtEl>
                    <p:spTgt spid="2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753672" cy="1143000"/>
          </a:xfrm>
        </p:spPr>
        <p:txBody>
          <a:bodyPr>
            <a:normAutofit fontScale="90000"/>
          </a:bodyPr>
          <a:lstStyle/>
          <a:p>
            <a:r>
              <a:rPr lang="en-GB"/>
              <a:t>Ways of Increasing </a:t>
            </a:r>
            <a:br>
              <a:rPr lang="en-GB"/>
            </a:br>
            <a:r>
              <a:rPr lang="en-GB"/>
              <a:t>Added Value</a:t>
            </a:r>
          </a:p>
        </p:txBody>
      </p:sp>
      <p:graphicFrame>
        <p:nvGraphicFramePr>
          <p:cNvPr id="6" name="Content Placeholder 5"/>
          <p:cNvGraphicFramePr>
            <a:graphicFrameLocks noGrp="1"/>
          </p:cNvGraphicFramePr>
          <p:nvPr>
            <p:ph idx="1"/>
          </p:nvPr>
        </p:nvGraphicFramePr>
        <p:xfrm>
          <a:off x="533569" y="1493304"/>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pSp>
        <p:nvGrpSpPr>
          <p:cNvPr id="5" name="Group 4"/>
          <p:cNvGrpSpPr/>
          <p:nvPr/>
        </p:nvGrpSpPr>
        <p:grpSpPr>
          <a:xfrm>
            <a:off x="7265703" y="-5508982"/>
            <a:ext cx="1775732" cy="6525344"/>
            <a:chOff x="7368268" y="0"/>
            <a:chExt cx="1775732" cy="6525344"/>
          </a:xfrm>
        </p:grpSpPr>
        <p:sp>
          <p:nvSpPr>
            <p:cNvPr id="7"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a:hlinkClick r:id="rId8"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9" name="Rounded Rectangle 8">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0" name="Rounded Rectangle 9">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1" name="Rounded Rectangle 10">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2" name="Rounded Rectangle 11">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3" name="Rounded Rectangle 12">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4" name="Rounded Rectangle 13">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5" name="Rounded Rectangle 14">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6" name="Rounded Rectangle 15">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7" name="Rounded Rectangle 16">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8" name="Rounded Rectangle 17">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19" name="Rounded Rectangle 18">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0" name="Rounded Rectangle 19">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1" name="Rounded Rectangle 20">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2" name="Rounded Rectangle 21">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3" name="Rounded Rectangle 22">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4" name="Rounded Rectangle 23">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5" name="Rounded Rectangle 24">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6" name="Rounded Rectangle 25">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7" name="Rounded Rectangle 26">
              <a:hlinkClick r:id="rId9"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8" name="Rounded Rectangle 27">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29" name="Rounded Rectangle 28">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0" name="Rounded Rectangle 29">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1" name="Rounded Rectangle 30">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2" name="Rounded Rectangle 31">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3" name="Rounded Rectangle 32">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4" name="Rounded Rectangle 33">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5" name="Rounded Rectangle 34">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6" name="Rounded Rectangle 35">
              <a:hlinkClick r:id="rId10"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6751943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5"/>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5"/>
                                        </p:tgtEl>
                                        <p:attrNameLst>
                                          <p:attrName>ppt_x</p:attrName>
                                          <p:attrName>ppt_y</p:attrName>
                                        </p:attrNameLst>
                                      </p:cBhvr>
                                      <p:rCtr x="0" y="-40949"/>
                                    </p:animMotion>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Image result for jewellery CADCAM"/>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Title 1"/>
          <p:cNvSpPr>
            <a:spLocks noGrp="1"/>
          </p:cNvSpPr>
          <p:nvPr>
            <p:ph type="title"/>
          </p:nvPr>
        </p:nvSpPr>
        <p:spPr>
          <a:xfrm>
            <a:off x="457200" y="274638"/>
            <a:ext cx="7620000" cy="1143000"/>
          </a:xfrm>
        </p:spPr>
        <p:txBody>
          <a:bodyPr/>
          <a:lstStyle/>
          <a:p>
            <a:r>
              <a:rPr lang="en-GB"/>
              <a:t>Improving Lead Times</a:t>
            </a:r>
          </a:p>
        </p:txBody>
      </p:sp>
      <p:sp>
        <p:nvSpPr>
          <p:cNvPr id="16" name="Rectangle 1"/>
          <p:cNvSpPr>
            <a:spLocks noGrp="1" noChangeArrowheads="1"/>
          </p:cNvSpPr>
          <p:nvPr>
            <p:ph idx="1"/>
          </p:nvPr>
        </p:nvSpPr>
        <p:spPr bwMode="auto">
          <a:xfrm>
            <a:off x="457200" y="1718627"/>
            <a:ext cx="77151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12121"/>
                </a:solidFill>
                <a:effectLst/>
                <a:cs typeface="Arial" panose="020B0604020202020204" pitchFamily="34" charset="0"/>
              </a:rPr>
              <a:t>Customers perceive a direct correlation between speed and the value of your produc</a:t>
            </a:r>
            <a:r>
              <a:rPr lang="en-US" altLang="en-US" sz="2000">
                <a:solidFill>
                  <a:srgbClr val="212121"/>
                </a:solidFill>
                <a:cs typeface="Arial" panose="020B0604020202020204" pitchFamily="34" charset="0"/>
              </a:rPr>
              <a:t>t or service</a:t>
            </a:r>
            <a:r>
              <a:rPr kumimoji="0" lang="en-US" altLang="en-US" sz="2000" b="0" i="0" u="none" strike="noStrike" cap="none" normalizeH="0" baseline="0">
                <a:ln>
                  <a:noFill/>
                </a:ln>
                <a:solidFill>
                  <a:srgbClr val="21212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a:solidFill>
                <a:srgbClr val="212121"/>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12121"/>
                </a:solidFill>
                <a:effectLst/>
                <a:cs typeface="Arial" panose="020B0604020202020204" pitchFamily="34" charset="0"/>
              </a:rPr>
              <a:t>Customers are often </a:t>
            </a:r>
            <a:r>
              <a:rPr kumimoji="0" lang="en-US" altLang="en-US" sz="2000" b="1" i="0" u="none" strike="noStrike" cap="none" normalizeH="0" baseline="0">
                <a:ln>
                  <a:noFill/>
                </a:ln>
                <a:solidFill>
                  <a:srgbClr val="FF0000"/>
                </a:solidFill>
                <a:effectLst/>
                <a:cs typeface="Arial" panose="020B0604020202020204" pitchFamily="34" charset="0"/>
              </a:rPr>
              <a:t>willing to pay a premium</a:t>
            </a:r>
            <a:r>
              <a:rPr kumimoji="0" lang="en-US" altLang="en-US" sz="2000" b="1" i="0" u="none" strike="noStrike" cap="none" normalizeH="0">
                <a:ln>
                  <a:noFill/>
                </a:ln>
                <a:solidFill>
                  <a:srgbClr val="FF0000"/>
                </a:solidFill>
                <a:effectLst/>
                <a:cs typeface="Arial" panose="020B0604020202020204" pitchFamily="34" charset="0"/>
              </a:rPr>
              <a:t> price </a:t>
            </a:r>
            <a:r>
              <a:rPr kumimoji="0" lang="en-US" altLang="en-US" sz="2000" b="0" i="0" u="none" strike="noStrike" cap="none" normalizeH="0">
                <a:ln>
                  <a:noFill/>
                </a:ln>
                <a:solidFill>
                  <a:srgbClr val="212121"/>
                </a:solidFill>
                <a:effectLst/>
                <a:cs typeface="Arial" panose="020B0604020202020204" pitchFamily="34" charset="0"/>
              </a:rPr>
              <a:t>for faster delivery or manufacturing lead times.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aseline="0">
              <a:solidFill>
                <a:srgbClr val="212121"/>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a:ln>
                  <a:noFill/>
                </a:ln>
                <a:solidFill>
                  <a:srgbClr val="212121"/>
                </a:solidFill>
                <a:effectLst/>
                <a:cs typeface="Arial" panose="020B0604020202020204" pitchFamily="34" charset="0"/>
              </a:rPr>
              <a:t>The extra speed however, must not be delivered at the expense of product quality!</a:t>
            </a:r>
            <a:endParaRPr kumimoji="0" lang="en-US" altLang="en-US" sz="20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21212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12121"/>
                </a:solidFill>
                <a:effectLst/>
                <a:cs typeface="Arial" panose="020B0604020202020204" pitchFamily="34" charset="0"/>
              </a:rPr>
              <a:t>Firms who can rapidly fulfil orders fast are considered to be better and more competent offering a higher level of quality than a business who does it slowly, or whenever they get around to it.</a:t>
            </a:r>
            <a:endParaRPr kumimoji="0" lang="en-US" altLang="en-US" sz="2000" b="0" i="0" u="none" strike="noStrike" cap="none" normalizeH="0" baseline="0">
              <a:ln>
                <a:noFill/>
              </a:ln>
              <a:solidFill>
                <a:schemeClr val="tx1"/>
              </a:solidFill>
              <a:effectLst/>
              <a:cs typeface="Arial" panose="020B0604020202020204" pitchFamily="34" charset="0"/>
            </a:endParaRPr>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pSp>
        <p:nvGrpSpPr>
          <p:cNvPr id="6" name="Group 5"/>
          <p:cNvGrpSpPr/>
          <p:nvPr/>
        </p:nvGrpSpPr>
        <p:grpSpPr>
          <a:xfrm>
            <a:off x="7265703" y="-5508982"/>
            <a:ext cx="1775732" cy="6525344"/>
            <a:chOff x="7368268" y="0"/>
            <a:chExt cx="1775732" cy="6525344"/>
          </a:xfrm>
        </p:grpSpPr>
        <p:sp>
          <p:nvSpPr>
            <p:cNvPr id="7"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0" name="Rounded Rectangle 9">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1" name="Rounded Rectangle 10">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2" name="Rounded Rectangle 1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3" name="Rounded Rectangle 12">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4" name="Rounded Rectangle 13">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8" name="Rounded Rectangle 17">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9" name="Rounded Rectangle 18">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0" name="Rounded Rectangle 19">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1" name="Rounded Rectangle 20">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2" name="Rounded Rectangle 21">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3" name="Rounded Rectangle 22">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4" name="Rounded Rectangle 23">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5" name="Rounded Rectangle 24">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6" name="Rounded Rectangle 25">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7" name="Rounded Rectangle 26">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8" name="Rounded Rectangle 27">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9" name="Rounded Rectangle 28">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0" name="Rounded Rectangle 29">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1" name="Rounded Rectangle 30">
              <a:hlinkClick r:id="rId4"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2" name="Rounded Rectangle 31">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3" name="Rounded Rectangle 32">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4" name="Rounded Rectangle 33">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5" name="Rounded Rectangle 34">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6" name="Rounded Rectangle 35">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7" name="Rounded Rectangle 36">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8" name="Rounded Rectangle 37">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9" name="Rounded Rectangle 38">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0" name="Rounded Rectangle 39">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7434277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7620000" cy="634082"/>
          </a:xfrm>
        </p:spPr>
        <p:txBody>
          <a:bodyPr>
            <a:normAutofit fontScale="90000"/>
          </a:bodyPr>
          <a:lstStyle/>
          <a:p>
            <a:r>
              <a:rPr lang="en-GB"/>
              <a:t>Raise Selling Prices</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3" name="Content Placeholder 2"/>
          <p:cNvSpPr>
            <a:spLocks noGrp="1"/>
          </p:cNvSpPr>
          <p:nvPr>
            <p:ph idx="1"/>
          </p:nvPr>
        </p:nvSpPr>
        <p:spPr>
          <a:xfrm>
            <a:off x="107504" y="1493304"/>
            <a:ext cx="4762872" cy="4800600"/>
          </a:xfrm>
        </p:spPr>
        <p:txBody>
          <a:bodyPr>
            <a:normAutofit fontScale="85000" lnSpcReduction="20000"/>
          </a:bodyPr>
          <a:lstStyle/>
          <a:p>
            <a:r>
              <a:rPr lang="en-GB"/>
              <a:t>One option is to simply increase the selling price and so widen the monetary gap between the inputs and outputs.</a:t>
            </a:r>
          </a:p>
          <a:p>
            <a:endParaRPr lang="en-GB"/>
          </a:p>
          <a:p>
            <a:r>
              <a:rPr lang="en-GB"/>
              <a:t>However the success of this strategy </a:t>
            </a:r>
            <a:r>
              <a:rPr lang="en-GB" b="1">
                <a:solidFill>
                  <a:srgbClr val="FF0000"/>
                </a:solidFill>
              </a:rPr>
              <a:t>depends upon the price elasticity </a:t>
            </a:r>
            <a:r>
              <a:rPr lang="en-GB"/>
              <a:t>value of a product or service.</a:t>
            </a:r>
          </a:p>
          <a:p>
            <a:endParaRPr lang="en-GB"/>
          </a:p>
          <a:p>
            <a:r>
              <a:rPr lang="en-GB"/>
              <a:t>An item with a highly price elastic value will see a substantial decline in sales if the selling price is raised and this will mean a </a:t>
            </a:r>
            <a:r>
              <a:rPr lang="en-GB" b="1">
                <a:solidFill>
                  <a:srgbClr val="FF0000"/>
                </a:solidFill>
              </a:rPr>
              <a:t>fall in sales revenue</a:t>
            </a:r>
            <a:r>
              <a:rPr lang="en-GB"/>
              <a:t>.</a:t>
            </a:r>
          </a:p>
        </p:txBody>
      </p:sp>
      <p:cxnSp>
        <p:nvCxnSpPr>
          <p:cNvPr id="7" name="Straight Arrow Connector 6"/>
          <p:cNvCxnSpPr/>
          <p:nvPr/>
        </p:nvCxnSpPr>
        <p:spPr>
          <a:xfrm flipH="1" flipV="1">
            <a:off x="5358508" y="2420888"/>
            <a:ext cx="5580" cy="2592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358508" y="4995114"/>
            <a:ext cx="2741884" cy="180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23448" y="4990591"/>
            <a:ext cx="1021984" cy="369332"/>
          </a:xfrm>
          <a:prstGeom prst="rect">
            <a:avLst/>
          </a:prstGeom>
          <a:noFill/>
        </p:spPr>
        <p:txBody>
          <a:bodyPr wrap="square" rtlCol="0">
            <a:spAutoFit/>
          </a:bodyPr>
          <a:lstStyle/>
          <a:p>
            <a:r>
              <a:rPr lang="en-GB" b="1"/>
              <a:t>Quantity</a:t>
            </a:r>
          </a:p>
        </p:txBody>
      </p:sp>
      <p:sp>
        <p:nvSpPr>
          <p:cNvPr id="13" name="TextBox 12"/>
          <p:cNvSpPr txBox="1"/>
          <p:nvPr/>
        </p:nvSpPr>
        <p:spPr>
          <a:xfrm rot="16200000">
            <a:off x="4633782" y="2417869"/>
            <a:ext cx="1080120" cy="369332"/>
          </a:xfrm>
          <a:prstGeom prst="rect">
            <a:avLst/>
          </a:prstGeom>
          <a:noFill/>
        </p:spPr>
        <p:txBody>
          <a:bodyPr wrap="square" rtlCol="0">
            <a:spAutoFit/>
          </a:bodyPr>
          <a:lstStyle/>
          <a:p>
            <a:r>
              <a:rPr lang="en-GB" b="1"/>
              <a:t>Price</a:t>
            </a:r>
          </a:p>
        </p:txBody>
      </p:sp>
      <p:cxnSp>
        <p:nvCxnSpPr>
          <p:cNvPr id="15" name="Straight Connector 14"/>
          <p:cNvCxnSpPr/>
          <p:nvPr/>
        </p:nvCxnSpPr>
        <p:spPr>
          <a:xfrm>
            <a:off x="5508104" y="3275953"/>
            <a:ext cx="2291408" cy="5768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58508" y="3717032"/>
            <a:ext cx="194979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58508" y="3429000"/>
            <a:ext cx="79766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46563" y="3429000"/>
            <a:ext cx="9613" cy="156611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236296" y="3726064"/>
            <a:ext cx="9613" cy="126905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76056" y="3541398"/>
            <a:ext cx="360040" cy="369332"/>
          </a:xfrm>
          <a:prstGeom prst="rect">
            <a:avLst/>
          </a:prstGeom>
          <a:noFill/>
        </p:spPr>
        <p:txBody>
          <a:bodyPr wrap="square" rtlCol="0">
            <a:spAutoFit/>
          </a:bodyPr>
          <a:lstStyle/>
          <a:p>
            <a:r>
              <a:rPr lang="en-GB" b="1"/>
              <a:t>P</a:t>
            </a:r>
          </a:p>
        </p:txBody>
      </p:sp>
      <p:sp>
        <p:nvSpPr>
          <p:cNvPr id="27" name="TextBox 26"/>
          <p:cNvSpPr txBox="1"/>
          <p:nvPr/>
        </p:nvSpPr>
        <p:spPr>
          <a:xfrm>
            <a:off x="4974048" y="3218658"/>
            <a:ext cx="481085" cy="369332"/>
          </a:xfrm>
          <a:prstGeom prst="rect">
            <a:avLst/>
          </a:prstGeom>
          <a:noFill/>
        </p:spPr>
        <p:txBody>
          <a:bodyPr wrap="square" rtlCol="0">
            <a:spAutoFit/>
          </a:bodyPr>
          <a:lstStyle/>
          <a:p>
            <a:r>
              <a:rPr lang="en-GB" b="1"/>
              <a:t>P1</a:t>
            </a:r>
          </a:p>
        </p:txBody>
      </p:sp>
      <p:sp>
        <p:nvSpPr>
          <p:cNvPr id="28" name="TextBox 27"/>
          <p:cNvSpPr txBox="1"/>
          <p:nvPr/>
        </p:nvSpPr>
        <p:spPr>
          <a:xfrm>
            <a:off x="5969510" y="4991484"/>
            <a:ext cx="481085" cy="369332"/>
          </a:xfrm>
          <a:prstGeom prst="rect">
            <a:avLst/>
          </a:prstGeom>
          <a:noFill/>
        </p:spPr>
        <p:txBody>
          <a:bodyPr wrap="square" rtlCol="0">
            <a:spAutoFit/>
          </a:bodyPr>
          <a:lstStyle/>
          <a:p>
            <a:r>
              <a:rPr lang="en-GB" b="1"/>
              <a:t>Q1</a:t>
            </a:r>
          </a:p>
        </p:txBody>
      </p:sp>
      <p:sp>
        <p:nvSpPr>
          <p:cNvPr id="29" name="TextBox 28"/>
          <p:cNvSpPr txBox="1"/>
          <p:nvPr/>
        </p:nvSpPr>
        <p:spPr>
          <a:xfrm>
            <a:off x="7089054" y="4977418"/>
            <a:ext cx="360040" cy="369332"/>
          </a:xfrm>
          <a:prstGeom prst="rect">
            <a:avLst/>
          </a:prstGeom>
          <a:noFill/>
        </p:spPr>
        <p:txBody>
          <a:bodyPr wrap="square" rtlCol="0">
            <a:spAutoFit/>
          </a:bodyPr>
          <a:lstStyle/>
          <a:p>
            <a:r>
              <a:rPr lang="en-GB" b="1"/>
              <a:t>Q</a:t>
            </a:r>
          </a:p>
        </p:txBody>
      </p:sp>
      <p:sp>
        <p:nvSpPr>
          <p:cNvPr id="30" name="Rounded Rectangle 29"/>
          <p:cNvSpPr/>
          <p:nvPr/>
        </p:nvSpPr>
        <p:spPr>
          <a:xfrm>
            <a:off x="5611827" y="1336660"/>
            <a:ext cx="2736304" cy="136815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Even a small rise in price brings about a large drop in quantity sold for a price elastic good.</a:t>
            </a:r>
          </a:p>
        </p:txBody>
      </p:sp>
      <p:grpSp>
        <p:nvGrpSpPr>
          <p:cNvPr id="20" name="Group 19"/>
          <p:cNvGrpSpPr/>
          <p:nvPr/>
        </p:nvGrpSpPr>
        <p:grpSpPr>
          <a:xfrm>
            <a:off x="7265703" y="-5508982"/>
            <a:ext cx="1775732" cy="6525344"/>
            <a:chOff x="7368268" y="0"/>
            <a:chExt cx="1775732" cy="6525344"/>
          </a:xfrm>
        </p:grpSpPr>
        <p:sp>
          <p:nvSpPr>
            <p:cNvPr id="22"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25" name="Rounded Rectangle 24">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31" name="Rounded Rectangle 30">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32" name="Rounded Rectangle 3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33" name="Rounded Rectangle 32">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34" name="Rounded Rectangle 33">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35" name="Rounded Rectangle 34">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36" name="Rounded Rectangle 35">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37" name="Rounded Rectangle 36">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38" name="Rounded Rectangle 37">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39" name="Rounded Rectangle 38">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40" name="Rounded Rectangle 39">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41" name="Rounded Rectangle 40">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42" name="Rounded Rectangle 41">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43" name="Rounded Rectangle 42">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44" name="Rounded Rectangle 43">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45" name="Rounded Rectangle 44">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46" name="Rounded Rectangle 45">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47" name="Rounded Rectangle 46">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48" name="Rounded Rectangle 47">
              <a:hlinkClick r:id="rId4" action="ppaction://hlinksldjump"/>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49" name="Rounded Rectangle 48">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50" name="Rounded Rectangle 49">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51" name="Rounded Rectangle 50">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52" name="Rounded Rectangle 51">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53" name="Rounded Rectangle 52">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54" name="Rounded Rectangle 53">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55" name="Rounded Rectangle 54">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56" name="Rounded Rectangle 55">
              <a:hlinkClick r:id="" action="ppaction://noaction"/>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57" name="Rounded Rectangle 56">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9117914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20"/>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20"/>
                                        </p:tgtEl>
                                        <p:attrNameLst>
                                          <p:attrName>ppt_x</p:attrName>
                                          <p:attrName>ppt_y</p:attrName>
                                        </p:attrNameLst>
                                      </p:cBhvr>
                                      <p:rCtr x="0" y="-40949"/>
                                    </p:animMotion>
                                  </p:childTnLst>
                                </p:cTn>
                              </p:par>
                            </p:childTnLst>
                          </p:cTn>
                        </p:par>
                      </p:childTnLst>
                    </p:cTn>
                  </p:par>
                </p:childTnLst>
              </p:cTn>
              <p:nextCondLst>
                <p:cond evt="onClick" delay="0">
                  <p:tgtEl>
                    <p:spTgt spid="20"/>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1672</Words>
  <Application>Microsoft Office PowerPoint</Application>
  <PresentationFormat>On-screen Show (4:3)</PresentationFormat>
  <Paragraphs>513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Added Value</vt:lpstr>
      <vt:lpstr>Learning Objectives</vt:lpstr>
      <vt:lpstr>What is Added Value?</vt:lpstr>
      <vt:lpstr>PowerPoint Presentation</vt:lpstr>
      <vt:lpstr>Added Value Formula</vt:lpstr>
      <vt:lpstr>Worked Example</vt:lpstr>
      <vt:lpstr>Ways of Increasing  Added Value</vt:lpstr>
      <vt:lpstr>Improving Lead Times</vt:lpstr>
      <vt:lpstr>Raise Selling Prices</vt:lpstr>
      <vt:lpstr>Reduce Costs</vt:lpstr>
      <vt:lpstr>Branding</vt:lpstr>
      <vt:lpstr>Convenience</vt:lpstr>
      <vt:lpstr>Final Evaluation</vt:lpstr>
      <vt:lpstr>Quick Fire Five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Added Value</dc:title>
  <dc:creator>Resham Vadodaria</dc:creator>
  <cp:lastModifiedBy>Resham Vadodaria</cp:lastModifiedBy>
  <cp:revision>1</cp:revision>
  <dcterms:created xsi:type="dcterms:W3CDTF">2022-03-10T09:05:48Z</dcterms:created>
  <dcterms:modified xsi:type="dcterms:W3CDTF">2022-03-10T09:06:11Z</dcterms:modified>
</cp:coreProperties>
</file>