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0" r:id="rId3"/>
    <p:sldId id="257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70" r:id="rId13"/>
    <p:sldId id="272" r:id="rId14"/>
    <p:sldId id="273" r:id="rId15"/>
    <p:sldId id="271" r:id="rId16"/>
    <p:sldId id="274" r:id="rId17"/>
    <p:sldId id="275" r:id="rId18"/>
    <p:sldId id="294" r:id="rId19"/>
    <p:sldId id="295" r:id="rId20"/>
    <p:sldId id="296" r:id="rId21"/>
    <p:sldId id="276" r:id="rId22"/>
    <p:sldId id="277" r:id="rId23"/>
    <p:sldId id="278" r:id="rId24"/>
    <p:sldId id="281" r:id="rId25"/>
    <p:sldId id="293" r:id="rId26"/>
    <p:sldId id="282" r:id="rId27"/>
    <p:sldId id="259" r:id="rId28"/>
    <p:sldId id="283" r:id="rId29"/>
    <p:sldId id="284" r:id="rId30"/>
    <p:sldId id="285" r:id="rId31"/>
    <p:sldId id="291" r:id="rId32"/>
    <p:sldId id="299" r:id="rId33"/>
    <p:sldId id="300" r:id="rId34"/>
    <p:sldId id="297" r:id="rId35"/>
    <p:sldId id="301" r:id="rId36"/>
    <p:sldId id="302" r:id="rId37"/>
    <p:sldId id="303" r:id="rId38"/>
    <p:sldId id="307" r:id="rId39"/>
    <p:sldId id="304" r:id="rId40"/>
    <p:sldId id="305" r:id="rId41"/>
    <p:sldId id="306" r:id="rId42"/>
    <p:sldId id="286" r:id="rId43"/>
    <p:sldId id="310" r:id="rId44"/>
    <p:sldId id="308" r:id="rId45"/>
    <p:sldId id="287" r:id="rId46"/>
    <p:sldId id="288" r:id="rId47"/>
    <p:sldId id="29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C94"/>
    <a:srgbClr val="272822"/>
    <a:srgbClr val="040404"/>
    <a:srgbClr val="3B6469"/>
    <a:srgbClr val="35585D"/>
    <a:srgbClr val="33305C"/>
    <a:srgbClr val="464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1" autoAdjust="0"/>
    <p:restoredTop sz="94533" autoAdjust="0"/>
  </p:normalViewPr>
  <p:slideViewPr>
    <p:cSldViewPr snapToGrid="0">
      <p:cViewPr>
        <p:scale>
          <a:sx n="50" d="100"/>
          <a:sy n="50" d="100"/>
        </p:scale>
        <p:origin x="858" y="45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57009-4574-49AA-B876-48CDFD5BB680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9F09B-B73F-41E8-9F34-ADBE2E9CAE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751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We</a:t>
            </a:r>
            <a:r>
              <a:rPr lang="en-ZA" baseline="0" dirty="0" smtClean="0"/>
              <a:t> as developer live in a wonderful time. Our tools are excellent, Our internet fast (mostly) and as </a:t>
            </a:r>
            <a:r>
              <a:rPr lang="en-ZA" baseline="0" dirty="0" err="1" smtClean="0"/>
              <a:t>javascript</a:t>
            </a:r>
            <a:r>
              <a:rPr lang="en-ZA" baseline="0" dirty="0" smtClean="0"/>
              <a:t> developers we have awesome new play things every other week.</a:t>
            </a:r>
          </a:p>
          <a:p>
            <a:r>
              <a:rPr lang="en-ZA" baseline="0" dirty="0" smtClean="0"/>
              <a:t>We have </a:t>
            </a:r>
          </a:p>
          <a:p>
            <a:r>
              <a:rPr lang="en-ZA" baseline="0" dirty="0" smtClean="0"/>
              <a:t>great practices and principles.</a:t>
            </a:r>
          </a:p>
          <a:p>
            <a:r>
              <a:rPr lang="en-ZA" baseline="0" dirty="0" smtClean="0"/>
              <a:t>amazing services - mundane tasks.</a:t>
            </a:r>
          </a:p>
          <a:p>
            <a:r>
              <a:rPr lang="en-ZA" baseline="0" dirty="0" smtClean="0"/>
              <a:t>team members on the other side of the globe.</a:t>
            </a:r>
          </a:p>
          <a:p>
            <a:endParaRPr lang="en-ZA" baseline="0" dirty="0" smtClean="0"/>
          </a:p>
          <a:p>
            <a:r>
              <a:rPr lang="en-ZA" baseline="0" dirty="0" smtClean="0"/>
              <a:t>All Are Great</a:t>
            </a:r>
          </a:p>
          <a:p>
            <a:r>
              <a:rPr lang="en-ZA" baseline="0" dirty="0" smtClean="0"/>
              <a:t>each one creates a new point of integration </a:t>
            </a:r>
          </a:p>
          <a:p>
            <a:r>
              <a:rPr lang="en-ZA" baseline="0" dirty="0" smtClean="0"/>
              <a:t>that we now have to pay attention to. </a:t>
            </a:r>
          </a:p>
          <a:p>
            <a:r>
              <a:rPr lang="en-ZA" baseline="0" dirty="0" smtClean="0"/>
              <a:t>More date in different places</a:t>
            </a:r>
          </a:p>
          <a:p>
            <a:r>
              <a:rPr lang="en-ZA" baseline="0" dirty="0" smtClean="0"/>
              <a:t>And with movement towards continues integration and </a:t>
            </a:r>
            <a:r>
              <a:rPr lang="en-ZA" baseline="0" dirty="0" err="1" smtClean="0"/>
              <a:t>devops</a:t>
            </a:r>
            <a:r>
              <a:rPr lang="en-ZA" baseline="0" dirty="0" smtClean="0"/>
              <a:t>, we need to find a way to consolidate all these processes and information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8315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I makes new team members part of your team much faster</a:t>
            </a:r>
          </a:p>
          <a:p>
            <a:r>
              <a:rPr lang="en-ZA" dirty="0" smtClean="0"/>
              <a:t>It creates a passive learning mechanism. New team members see how everything is done from day one.</a:t>
            </a:r>
          </a:p>
          <a:p>
            <a:r>
              <a:rPr lang="en-ZA" dirty="0" smtClean="0"/>
              <a:t>It is like pair</a:t>
            </a:r>
            <a:r>
              <a:rPr lang="en-ZA" baseline="0" dirty="0" smtClean="0"/>
              <a:t> programing for team processes</a:t>
            </a:r>
            <a:endParaRPr lang="en-ZA" dirty="0" smtClean="0"/>
          </a:p>
          <a:p>
            <a:r>
              <a:rPr lang="en-ZA" dirty="0" smtClean="0"/>
              <a:t>We</a:t>
            </a:r>
            <a:r>
              <a:rPr lang="en-ZA" baseline="0" dirty="0" smtClean="0"/>
              <a:t> are </a:t>
            </a:r>
            <a:r>
              <a:rPr lang="en-ZA" dirty="0" smtClean="0"/>
              <a:t>Teaching by doing normal</a:t>
            </a:r>
            <a:r>
              <a:rPr lang="en-ZA" baseline="0" dirty="0" smtClean="0"/>
              <a:t> day to day things</a:t>
            </a:r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6234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This also improves speed.</a:t>
            </a:r>
          </a:p>
          <a:p>
            <a:r>
              <a:rPr lang="en-ZA" dirty="0" smtClean="0"/>
              <a:t>No more clicking around to various tools</a:t>
            </a:r>
            <a:r>
              <a:rPr lang="en-ZA" baseline="0" dirty="0" smtClean="0"/>
              <a:t> to complete a chain of tasks. </a:t>
            </a:r>
          </a:p>
          <a:p>
            <a:r>
              <a:rPr lang="en-ZA" baseline="0" dirty="0" smtClean="0"/>
              <a:t>Just type a command or two in your chat room.</a:t>
            </a:r>
          </a:p>
          <a:p>
            <a:r>
              <a:rPr lang="en-ZA" baseline="0" dirty="0" smtClean="0"/>
              <a:t>It also helps with </a:t>
            </a:r>
            <a:r>
              <a:rPr lang="en-ZA" baseline="0" dirty="0" err="1" smtClean="0"/>
              <a:t>remoting</a:t>
            </a:r>
            <a:r>
              <a:rPr lang="en-ZA" baseline="0" dirty="0" smtClean="0"/>
              <a:t>. You can easily trigger a deploy from your phone, from anywhere. 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9673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Because</a:t>
            </a:r>
            <a:r>
              <a:rPr lang="en-ZA" baseline="0" dirty="0" smtClean="0"/>
              <a:t> everybody loves email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497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To be success</a:t>
            </a:r>
            <a:r>
              <a:rPr lang="en-ZA" baseline="0" dirty="0" smtClean="0"/>
              <a:t>ful at </a:t>
            </a:r>
            <a:r>
              <a:rPr lang="en-ZA" baseline="0" dirty="0" err="1" smtClean="0"/>
              <a:t>chatops</a:t>
            </a:r>
            <a:r>
              <a:rPr lang="en-ZA" baseline="0" dirty="0" smtClean="0"/>
              <a:t>, you need to build a culture of </a:t>
            </a:r>
            <a:r>
              <a:rPr lang="en-ZA" baseline="0" dirty="0" err="1" smtClean="0"/>
              <a:t>chatops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9954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Get a Chat App that does not suck</a:t>
            </a:r>
            <a:r>
              <a:rPr lang="en-ZA" baseline="0" dirty="0" smtClean="0"/>
              <a:t> and has an API and inline images.</a:t>
            </a:r>
          </a:p>
          <a:p>
            <a:r>
              <a:rPr lang="en-ZA" baseline="0" dirty="0" smtClean="0"/>
              <a:t>Apps like Slack, Campfire and </a:t>
            </a:r>
            <a:r>
              <a:rPr lang="en-ZA" baseline="0" dirty="0" err="1" smtClean="0"/>
              <a:t>Hipchat</a:t>
            </a:r>
            <a:r>
              <a:rPr lang="en-ZA" baseline="0" dirty="0" smtClean="0"/>
              <a:t> are great to start with.</a:t>
            </a:r>
          </a:p>
          <a:p>
            <a:r>
              <a:rPr lang="en-ZA" baseline="0" dirty="0" smtClean="0"/>
              <a:t>Slack has won.</a:t>
            </a:r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193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Share A Project or Team Chat And Be Active In It.</a:t>
            </a:r>
          </a:p>
          <a:p>
            <a:endParaRPr lang="en-ZA" dirty="0" smtClean="0"/>
          </a:p>
          <a:p>
            <a:r>
              <a:rPr lang="en-ZA" dirty="0" smtClean="0"/>
              <a:t>FUN</a:t>
            </a:r>
          </a:p>
          <a:p>
            <a:endParaRPr lang="en-ZA" dirty="0" smtClean="0"/>
          </a:p>
          <a:p>
            <a:r>
              <a:rPr lang="en-ZA" dirty="0" smtClean="0"/>
              <a:t>Most</a:t>
            </a:r>
            <a:r>
              <a:rPr lang="en-ZA" baseline="0" dirty="0" smtClean="0"/>
              <a:t> things can be said in a chat message rather than in an email.</a:t>
            </a:r>
          </a:p>
          <a:p>
            <a:r>
              <a:rPr lang="en-ZA" baseline="0" dirty="0" smtClean="0"/>
              <a:t>Share some interesting links.</a:t>
            </a:r>
          </a:p>
          <a:p>
            <a:r>
              <a:rPr lang="en-ZA" baseline="0" dirty="0" smtClean="0"/>
              <a:t>Make chat room games.</a:t>
            </a:r>
            <a:endParaRPr lang="en-ZA" dirty="0" smtClean="0"/>
          </a:p>
          <a:p>
            <a:r>
              <a:rPr lang="en-ZA" dirty="0" smtClean="0"/>
              <a:t>This works better with more developers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3440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5750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Next web hook</a:t>
            </a:r>
            <a:r>
              <a:rPr lang="en-ZA" baseline="0" dirty="0" smtClean="0"/>
              <a:t> all the things. This is why your chat app needs an </a:t>
            </a:r>
            <a:r>
              <a:rPr lang="en-ZA" baseline="0" dirty="0" err="1" smtClean="0"/>
              <a:t>api</a:t>
            </a:r>
            <a:r>
              <a:rPr lang="en-ZA" baseline="0" dirty="0" smtClean="0"/>
              <a:t>.</a:t>
            </a:r>
          </a:p>
          <a:p>
            <a:r>
              <a:rPr lang="en-ZA" baseline="0" dirty="0" smtClean="0"/>
              <a:t>User services like IFTTT and </a:t>
            </a:r>
            <a:r>
              <a:rPr lang="en-ZA" baseline="0" dirty="0" err="1" smtClean="0"/>
              <a:t>Zapier</a:t>
            </a:r>
            <a:r>
              <a:rPr lang="en-ZA" baseline="0" dirty="0" smtClean="0"/>
              <a:t> to post data from various sources.</a:t>
            </a:r>
          </a:p>
          <a:p>
            <a:r>
              <a:rPr lang="en-ZA" baseline="0" dirty="0" smtClean="0"/>
              <a:t>Slack comes with a bunch of integrations right out of the box.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415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Next,</a:t>
            </a:r>
            <a:r>
              <a:rPr lang="en-ZA" baseline="0" dirty="0" smtClean="0"/>
              <a:t> Get a chat robot </a:t>
            </a:r>
          </a:p>
          <a:p>
            <a:r>
              <a:rPr lang="en-ZA" baseline="0" dirty="0" smtClean="0"/>
              <a:t>He is your chat room butler. You can ask him for many </a:t>
            </a:r>
            <a:r>
              <a:rPr lang="en-ZA" baseline="0" dirty="0" err="1" smtClean="0"/>
              <a:t>many</a:t>
            </a:r>
            <a:r>
              <a:rPr lang="en-ZA" baseline="0" dirty="0" smtClean="0"/>
              <a:t> things</a:t>
            </a:r>
            <a:endParaRPr lang="en-ZA" dirty="0" smtClean="0"/>
          </a:p>
          <a:p>
            <a:r>
              <a:rPr lang="en-ZA" dirty="0" smtClean="0"/>
              <a:t>We will talk about him a bit</a:t>
            </a:r>
            <a:r>
              <a:rPr lang="en-ZA" baseline="0" dirty="0" smtClean="0"/>
              <a:t> later.</a:t>
            </a:r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7257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Integration</a:t>
            </a:r>
            <a:r>
              <a:rPr lang="en-ZA" baseline="0" dirty="0" smtClean="0"/>
              <a:t> is where it is at.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47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Enter chat ops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Chat ops is about moving tasks like projects management, deployment and monitoring into one place.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placing your tools in the middle of teams conversation</a:t>
            </a:r>
          </a:p>
          <a:p>
            <a:r>
              <a:rPr lang="en-ZA" baseline="0" dirty="0" smtClean="0"/>
              <a:t>command line tool</a:t>
            </a:r>
            <a:endParaRPr lang="en-Z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53165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So to </a:t>
            </a:r>
            <a:r>
              <a:rPr lang="en-ZA" dirty="0" err="1" smtClean="0"/>
              <a:t>sumarize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7169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Putting everything</a:t>
            </a:r>
            <a:r>
              <a:rPr lang="en-ZA" baseline="0" dirty="0" smtClean="0"/>
              <a:t> into one place will be noisy!</a:t>
            </a:r>
          </a:p>
          <a:p>
            <a:r>
              <a:rPr lang="en-ZA" baseline="0" dirty="0" smtClean="0"/>
              <a:t>This is something that you have to manage within your team. </a:t>
            </a:r>
          </a:p>
          <a:p>
            <a:r>
              <a:rPr lang="en-ZA" baseline="0" dirty="0" smtClean="0"/>
              <a:t>Different people have different thresholds for noise. </a:t>
            </a:r>
          </a:p>
          <a:p>
            <a:r>
              <a:rPr lang="en-ZA" baseline="0" dirty="0" smtClean="0"/>
              <a:t>I can see through the noise, my </a:t>
            </a:r>
            <a:r>
              <a:rPr lang="en-ZA" baseline="0" dirty="0" err="1" smtClean="0"/>
              <a:t>coleage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brett</a:t>
            </a:r>
            <a:r>
              <a:rPr lang="en-ZA" baseline="0" dirty="0" smtClean="0"/>
              <a:t> hates it.</a:t>
            </a:r>
          </a:p>
          <a:p>
            <a:r>
              <a:rPr lang="en-ZA" baseline="0" dirty="0" smtClean="0"/>
              <a:t>A good starting point would be to split tasks into different chat rooms. We have a team room, and projects specific chat rooms. Funny cats goes in the team room.</a:t>
            </a:r>
          </a:p>
          <a:p>
            <a:r>
              <a:rPr lang="en-ZA" baseline="0" dirty="0" smtClean="0"/>
              <a:t>Don’t be afraid to change things. Ask your team what they want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3772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Lets talk about chat robots.</a:t>
            </a:r>
          </a:p>
          <a:p>
            <a:r>
              <a:rPr lang="en-ZA" dirty="0" smtClean="0"/>
              <a:t>There are a few</a:t>
            </a:r>
            <a:r>
              <a:rPr lang="en-ZA" baseline="0" dirty="0" smtClean="0"/>
              <a:t> on the market namely </a:t>
            </a:r>
            <a:r>
              <a:rPr lang="en-ZA" baseline="0" dirty="0" err="1" smtClean="0"/>
              <a:t>hubot</a:t>
            </a:r>
            <a:r>
              <a:rPr lang="en-ZA" baseline="0" dirty="0" smtClean="0"/>
              <a:t>, </a:t>
            </a:r>
            <a:r>
              <a:rPr lang="en-ZA" baseline="0" dirty="0" err="1" smtClean="0"/>
              <a:t>lita</a:t>
            </a:r>
            <a:r>
              <a:rPr lang="en-ZA" baseline="0" dirty="0" smtClean="0"/>
              <a:t>, err, </a:t>
            </a:r>
            <a:r>
              <a:rPr lang="en-ZA" baseline="0" dirty="0" err="1" smtClean="0"/>
              <a:t>mmbot</a:t>
            </a:r>
            <a:r>
              <a:rPr lang="en-ZA" baseline="0" dirty="0" smtClean="0"/>
              <a:t>. Or you can just roll your own.</a:t>
            </a:r>
          </a:p>
          <a:p>
            <a:r>
              <a:rPr lang="en-ZA" baseline="0" dirty="0" smtClean="0"/>
              <a:t>As this is a </a:t>
            </a:r>
            <a:r>
              <a:rPr lang="en-ZA" baseline="0" dirty="0" err="1" smtClean="0"/>
              <a:t>js</a:t>
            </a:r>
            <a:r>
              <a:rPr lang="en-ZA" baseline="0" dirty="0" smtClean="0"/>
              <a:t> conference we will look at </a:t>
            </a:r>
            <a:r>
              <a:rPr lang="en-ZA" baseline="0" dirty="0" err="1" smtClean="0"/>
              <a:t>hubot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865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aseline="0" dirty="0" err="1" smtClean="0"/>
              <a:t>Hubot</a:t>
            </a:r>
            <a:r>
              <a:rPr lang="en-ZA" baseline="0" dirty="0" smtClean="0"/>
              <a:t> is a chat robot made by </a:t>
            </a:r>
            <a:r>
              <a:rPr lang="en-ZA" baseline="0" dirty="0" err="1" smtClean="0"/>
              <a:t>github</a:t>
            </a:r>
            <a:endParaRPr lang="en-ZA" baseline="0" dirty="0" smtClean="0"/>
          </a:p>
          <a:p>
            <a:r>
              <a:rPr lang="en-ZA" baseline="0" dirty="0" smtClean="0"/>
              <a:t>He is largely responsible for the chat ops movement.</a:t>
            </a:r>
          </a:p>
          <a:p>
            <a:r>
              <a:rPr lang="en-ZA" baseline="0" dirty="0" smtClean="0"/>
              <a:t>He runs node so he is all hipster and what not. </a:t>
            </a:r>
          </a:p>
          <a:p>
            <a:r>
              <a:rPr lang="en-ZA" baseline="0" dirty="0" smtClean="0"/>
              <a:t>He is written in coffee script so that makes him even more hipster. I wonder why he does not have a beard?</a:t>
            </a:r>
          </a:p>
          <a:p>
            <a:r>
              <a:rPr lang="en-ZA" baseline="0" dirty="0" smtClean="0"/>
              <a:t>You can easily write scripts for </a:t>
            </a:r>
            <a:r>
              <a:rPr lang="en-ZA" baseline="0" dirty="0" err="1" smtClean="0"/>
              <a:t>hubot</a:t>
            </a:r>
            <a:r>
              <a:rPr lang="en-ZA" baseline="0" dirty="0" smtClean="0"/>
              <a:t> that you just drop in a folder (either coffee script or </a:t>
            </a:r>
            <a:r>
              <a:rPr lang="en-ZA" baseline="0" dirty="0" err="1" smtClean="0"/>
              <a:t>js</a:t>
            </a:r>
            <a:r>
              <a:rPr lang="en-ZA" baseline="0" dirty="0" smtClean="0"/>
              <a:t>)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8916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Find him at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5321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He is easy to make. You will need node.js and </a:t>
            </a:r>
            <a:r>
              <a:rPr lang="en-ZA" dirty="0" err="1" smtClean="0"/>
              <a:t>npm</a:t>
            </a:r>
            <a:r>
              <a:rPr lang="en-ZA" dirty="0" smtClean="0"/>
              <a:t>.</a:t>
            </a:r>
          </a:p>
          <a:p>
            <a:r>
              <a:rPr lang="en-ZA" dirty="0" smtClean="0"/>
              <a:t>Install his yeoman</a:t>
            </a:r>
            <a:r>
              <a:rPr lang="en-ZA" baseline="0" dirty="0" smtClean="0"/>
              <a:t> </a:t>
            </a:r>
            <a:r>
              <a:rPr lang="en-ZA" dirty="0" smtClean="0"/>
              <a:t>generator</a:t>
            </a:r>
          </a:p>
          <a:p>
            <a:r>
              <a:rPr lang="en-ZA" dirty="0" smtClean="0"/>
              <a:t>Go</a:t>
            </a:r>
            <a:r>
              <a:rPr lang="en-ZA" baseline="0" dirty="0" smtClean="0"/>
              <a:t> to a folder of choice and say </a:t>
            </a:r>
            <a:r>
              <a:rPr lang="en-ZA" baseline="0" dirty="0" err="1" smtClean="0"/>
              <a:t>yo</a:t>
            </a:r>
            <a:endParaRPr lang="en-ZA" baseline="0" dirty="0" smtClean="0"/>
          </a:p>
          <a:p>
            <a:r>
              <a:rPr lang="en-ZA" baseline="0" dirty="0" smtClean="0"/>
              <a:t>Optionally install a chat room adapter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3019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Run him</a:t>
            </a:r>
            <a:r>
              <a:rPr lang="en-ZA" baseline="0" dirty="0" smtClean="0"/>
              <a:t> (demo here)</a:t>
            </a:r>
          </a:p>
          <a:p>
            <a:r>
              <a:rPr lang="en-ZA" baseline="0" dirty="0" smtClean="0"/>
              <a:t>Show some funnies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30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14258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Scripting</a:t>
            </a:r>
            <a:r>
              <a:rPr lang="en-ZA" baseline="0" dirty="0" smtClean="0"/>
              <a:t> is really easy</a:t>
            </a:r>
          </a:p>
          <a:p>
            <a:r>
              <a:rPr lang="en-ZA" baseline="0" dirty="0" smtClean="0"/>
              <a:t>Include him</a:t>
            </a:r>
          </a:p>
          <a:p>
            <a:r>
              <a:rPr lang="en-ZA" baseline="0" dirty="0" smtClean="0"/>
              <a:t>He can hear</a:t>
            </a:r>
          </a:p>
          <a:p>
            <a:r>
              <a:rPr lang="en-ZA" baseline="0" dirty="0" smtClean="0"/>
              <a:t>He can respond</a:t>
            </a:r>
          </a:p>
          <a:p>
            <a:r>
              <a:rPr lang="en-ZA" baseline="0" dirty="0" smtClean="0"/>
              <a:t>It is all just </a:t>
            </a:r>
            <a:r>
              <a:rPr lang="en-ZA" baseline="0" dirty="0" err="1" smtClean="0"/>
              <a:t>javascript</a:t>
            </a:r>
            <a:r>
              <a:rPr lang="en-ZA" baseline="0" dirty="0" smtClean="0"/>
              <a:t> so you can have him do anything that you can think of</a:t>
            </a:r>
          </a:p>
          <a:p>
            <a:r>
              <a:rPr lang="en-ZA" baseline="0" dirty="0" smtClean="0"/>
              <a:t>Include existing scripts using </a:t>
            </a:r>
            <a:r>
              <a:rPr lang="en-ZA" baseline="0" dirty="0" err="1" smtClean="0"/>
              <a:t>npm</a:t>
            </a:r>
            <a:endParaRPr lang="en-ZA" baseline="0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31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79848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Scripting</a:t>
            </a:r>
            <a:r>
              <a:rPr lang="en-ZA" baseline="0" dirty="0" smtClean="0"/>
              <a:t> is really easy</a:t>
            </a:r>
          </a:p>
          <a:p>
            <a:r>
              <a:rPr lang="en-ZA" baseline="0" dirty="0" smtClean="0"/>
              <a:t>Include him</a:t>
            </a:r>
          </a:p>
          <a:p>
            <a:r>
              <a:rPr lang="en-ZA" baseline="0" dirty="0" smtClean="0"/>
              <a:t>He can hear</a:t>
            </a:r>
          </a:p>
          <a:p>
            <a:r>
              <a:rPr lang="en-ZA" baseline="0" dirty="0" smtClean="0"/>
              <a:t>He can respond</a:t>
            </a:r>
          </a:p>
          <a:p>
            <a:r>
              <a:rPr lang="en-ZA" baseline="0" dirty="0" smtClean="0"/>
              <a:t>It is all just </a:t>
            </a:r>
            <a:r>
              <a:rPr lang="en-ZA" baseline="0" dirty="0" err="1" smtClean="0"/>
              <a:t>javascript</a:t>
            </a:r>
            <a:r>
              <a:rPr lang="en-ZA" baseline="0" dirty="0" smtClean="0"/>
              <a:t> so you can have him do anything that you can think of</a:t>
            </a:r>
          </a:p>
          <a:p>
            <a:r>
              <a:rPr lang="en-ZA" baseline="0" dirty="0" smtClean="0"/>
              <a:t>Include existing scripts using </a:t>
            </a:r>
            <a:r>
              <a:rPr lang="en-ZA" baseline="0" dirty="0" err="1" smtClean="0"/>
              <a:t>npm</a:t>
            </a:r>
            <a:endParaRPr lang="en-ZA" baseline="0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34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4766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err="1" smtClean="0"/>
              <a:t>Hubot</a:t>
            </a:r>
            <a:r>
              <a:rPr lang="en-ZA" baseline="0" dirty="0" smtClean="0"/>
              <a:t> calls a fabric script that through that deploys changes to a server through </a:t>
            </a:r>
            <a:r>
              <a:rPr lang="en-ZA" baseline="0" dirty="0" err="1" smtClean="0"/>
              <a:t>ssh</a:t>
            </a:r>
            <a:r>
              <a:rPr lang="en-ZA" baseline="0" dirty="0" smtClean="0"/>
              <a:t>.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45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48958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Simply put,</a:t>
            </a:r>
            <a:r>
              <a:rPr lang="en-ZA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11869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More info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46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82925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47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0996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But first lets talk</a:t>
            </a:r>
            <a:r>
              <a:rPr lang="en-ZA" baseline="0" dirty="0" smtClean="0"/>
              <a:t> about </a:t>
            </a:r>
            <a:r>
              <a:rPr lang="en-ZA" baseline="0" dirty="0" err="1" smtClean="0"/>
              <a:t>devops</a:t>
            </a:r>
            <a:r>
              <a:rPr lang="en-ZA" baseline="0" dirty="0" smtClean="0"/>
              <a:t>. </a:t>
            </a:r>
            <a:r>
              <a:rPr lang="en-ZA" dirty="0" err="1" smtClean="0"/>
              <a:t>Devops</a:t>
            </a:r>
            <a:r>
              <a:rPr lang="en-ZA" dirty="0" smtClean="0"/>
              <a:t> is about knocking down barriers between developers and operations teams, and in doing so reducing organizational frictions wherever possible.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We want to move fast. And we want to move smoothly.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It is</a:t>
            </a:r>
            <a:r>
              <a:rPr lang="en-ZA" baseline="0" dirty="0" smtClean="0"/>
              <a:t> out of this philosophy that </a:t>
            </a:r>
            <a:r>
              <a:rPr lang="en-ZA" baseline="0" dirty="0" err="1" smtClean="0"/>
              <a:t>chatops</a:t>
            </a:r>
            <a:r>
              <a:rPr lang="en-ZA" baseline="0" dirty="0" smtClean="0"/>
              <a:t> was born.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2918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smtClean="0"/>
              <a:t>Heart Of </a:t>
            </a:r>
            <a:r>
              <a:rPr lang="en-ZA" baseline="0" dirty="0" err="1" smtClean="0"/>
              <a:t>DevOps</a:t>
            </a:r>
            <a:endParaRPr lang="en-ZA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To move fast and maintain stability it is important to have a culture of Automation, measurement and Sharing.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It is exactly</a:t>
            </a:r>
            <a:r>
              <a:rPr lang="en-ZA" baseline="0" dirty="0" smtClean="0"/>
              <a:t> this culture that </a:t>
            </a:r>
            <a:r>
              <a:rPr lang="en-ZA" baseline="0" dirty="0" err="1" smtClean="0"/>
              <a:t>chatops</a:t>
            </a:r>
            <a:r>
              <a:rPr lang="en-ZA" baseline="0" dirty="0" smtClean="0"/>
              <a:t> tries to cultivate.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5481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Chat ops gives us One centralized place to do tasks</a:t>
            </a:r>
          </a:p>
          <a:p>
            <a:endParaRPr lang="en-Z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We communicate by doing everyday things in the chat room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0135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No longer do you have to ask. </a:t>
            </a:r>
          </a:p>
          <a:p>
            <a:endParaRPr lang="en-ZA" dirty="0" smtClean="0"/>
          </a:p>
          <a:p>
            <a:r>
              <a:rPr lang="en-ZA" dirty="0" smtClean="0"/>
              <a:t>To</a:t>
            </a:r>
            <a:r>
              <a:rPr lang="en-ZA" baseline="0" dirty="0" smtClean="0"/>
              <a:t> see what is going on you merely have to look at your chat room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0495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You simply just look in the chat room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0291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The next benefit</a:t>
            </a:r>
            <a:r>
              <a:rPr lang="en-ZA" baseline="0" dirty="0" smtClean="0"/>
              <a:t> we get by default is </a:t>
            </a:r>
            <a:r>
              <a:rPr lang="en-ZA" dirty="0" smtClean="0"/>
              <a:t>a history</a:t>
            </a:r>
            <a:r>
              <a:rPr lang="en-ZA" baseline="0" dirty="0" smtClean="0"/>
              <a:t> of events.</a:t>
            </a:r>
          </a:p>
          <a:p>
            <a:endParaRPr lang="en-ZA" baseline="0" dirty="0" smtClean="0"/>
          </a:p>
          <a:p>
            <a:r>
              <a:rPr lang="en-ZA" baseline="0" dirty="0" smtClean="0"/>
              <a:t>You can go back at anytime and see what has happened</a:t>
            </a:r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548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434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69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062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203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105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787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1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120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780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127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204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25B83-11D2-4114-86CE-6A7A46DF2064}" type="datetimeFigureOut">
              <a:rPr lang="en-ZA" smtClean="0"/>
              <a:t>2015/07/09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600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780782"/>
            <a:ext cx="12192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sneakycode.net</a:t>
            </a:r>
          </a:p>
          <a:p>
            <a:pPr algn="r"/>
            <a:r>
              <a:rPr lang="en-ZA" sz="3200" dirty="0">
                <a:solidFill>
                  <a:schemeClr val="bg1"/>
                </a:solidFill>
                <a:latin typeface="Myriad Pro" panose="020B0503030403020204" pitchFamily="34" charset="0"/>
              </a:rPr>
              <a:t>@</a:t>
            </a:r>
            <a:r>
              <a:rPr lang="en-ZA" sz="32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pieterkoornhof</a:t>
            </a:r>
            <a:endParaRPr lang="en-ZA" sz="32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jsinsa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3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74000" contrast="-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34" y="874514"/>
            <a:ext cx="4330460" cy="433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I can </a:t>
            </a:r>
            <a:r>
              <a:rPr lang="en-ZA" sz="4000" dirty="0" err="1" smtClean="0">
                <a:solidFill>
                  <a:srgbClr val="464547"/>
                </a:solidFill>
                <a:latin typeface="Myriad Pro" panose="020B0503030403020204" pitchFamily="34" charset="0"/>
              </a:rPr>
              <a:t>haz</a:t>
            </a: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 </a:t>
            </a:r>
            <a:r>
              <a:rPr lang="en-ZA" sz="4000" dirty="0" err="1" smtClean="0">
                <a:solidFill>
                  <a:srgbClr val="464547"/>
                </a:solidFill>
                <a:latin typeface="Myriad Pro" panose="020B0503030403020204" pitchFamily="34" charset="0"/>
              </a:rPr>
              <a:t>noobs</a:t>
            </a: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?</a:t>
            </a:r>
            <a:endParaRPr lang="en-ZA" sz="4000" dirty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26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26666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Less Email</a:t>
            </a:r>
          </a:p>
        </p:txBody>
      </p:sp>
    </p:spTree>
    <p:extLst>
      <p:ext uri="{BB962C8B-B14F-4D97-AF65-F5344CB8AC3E}">
        <p14:creationId xmlns:p14="http://schemas.microsoft.com/office/powerpoint/2010/main" val="314058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How?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47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Culture</a:t>
            </a:r>
          </a:p>
        </p:txBody>
      </p:sp>
    </p:spTree>
    <p:extLst>
      <p:ext uri="{BB962C8B-B14F-4D97-AF65-F5344CB8AC3E}">
        <p14:creationId xmlns:p14="http://schemas.microsoft.com/office/powerpoint/2010/main" val="90133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107" y="732692"/>
            <a:ext cx="2731477" cy="27314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16" y="3216519"/>
            <a:ext cx="3360161" cy="27798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12" y="527538"/>
            <a:ext cx="2549769" cy="254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3" y="1954456"/>
            <a:ext cx="11180886" cy="307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414337"/>
            <a:ext cx="4799156" cy="9911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49" y="1405467"/>
            <a:ext cx="10526183" cy="531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47" y="626534"/>
            <a:ext cx="9069586" cy="520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1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Chatops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5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407532"/>
            <a:ext cx="8178800" cy="604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91" y="264675"/>
            <a:ext cx="9214985" cy="32430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529" y="3372267"/>
            <a:ext cx="10287215" cy="232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4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268" y="540971"/>
            <a:ext cx="5949463" cy="5949463"/>
          </a:xfrm>
          <a:prstGeom prst="rect">
            <a:avLst/>
          </a:prstGeo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95672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en.balter.com/digital-strategy-reporting/img/api-all-the-thing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761" y="907262"/>
            <a:ext cx="6822001" cy="511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61" y="773722"/>
            <a:ext cx="10495671" cy="5375105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en-ZA" sz="66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Fun</a:t>
            </a:r>
          </a:p>
          <a:p>
            <a:pPr marL="0" indent="0" algn="ctr">
              <a:buNone/>
            </a:pPr>
            <a:endParaRPr lang="en-ZA" sz="66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r>
              <a:rPr lang="en-ZA" sz="66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Informative</a:t>
            </a:r>
          </a:p>
          <a:p>
            <a:pPr marL="0" indent="0" algn="ctr">
              <a:buNone/>
            </a:pPr>
            <a:endParaRPr lang="en-ZA" sz="66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r>
              <a:rPr lang="en-ZA" sz="66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Productive</a:t>
            </a:r>
            <a:endParaRPr lang="en-ZA" sz="6600" dirty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7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61" y="773722"/>
            <a:ext cx="10495671" cy="5375105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What about noise?</a:t>
            </a:r>
          </a:p>
          <a:p>
            <a:pPr marL="0" indent="0" algn="ctr">
              <a:buNone/>
            </a:pP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endParaRPr lang="en-ZA" sz="4000" dirty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93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How to chat robot?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1105"/>
            <a:ext cx="6821048" cy="45473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048" y="1281105"/>
            <a:ext cx="4547365" cy="454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2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>
                <a:solidFill>
                  <a:srgbClr val="464547"/>
                </a:solidFill>
                <a:latin typeface="Myriad Pro" panose="020B0503030403020204" pitchFamily="34" charset="0"/>
              </a:rPr>
              <a:t>https://hubot.github.com/</a:t>
            </a: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4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2579" y="1843949"/>
            <a:ext cx="9939867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&gt; </a:t>
            </a:r>
            <a:r>
              <a:rPr lang="en-ZA" sz="4000" dirty="0" err="1" smtClean="0">
                <a:solidFill>
                  <a:schemeClr val="bg1"/>
                </a:solidFill>
                <a:latin typeface="News Gothic" panose="020B0503020103020203" pitchFamily="34" charset="0"/>
              </a:rPr>
              <a:t>npm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 </a:t>
            </a:r>
            <a:r>
              <a:rPr lang="en-ZA" sz="4000" dirty="0">
                <a:solidFill>
                  <a:schemeClr val="bg1"/>
                </a:solidFill>
                <a:latin typeface="News Gothic" panose="020B0503020103020203" pitchFamily="34" charset="0"/>
              </a:rPr>
              <a:t>install –g </a:t>
            </a:r>
            <a:r>
              <a:rPr lang="en-ZA" sz="4000" dirty="0" err="1">
                <a:solidFill>
                  <a:schemeClr val="bg1"/>
                </a:solidFill>
                <a:latin typeface="News Gothic" panose="020B0503020103020203" pitchFamily="34" charset="0"/>
              </a:rPr>
              <a:t>yo</a:t>
            </a:r>
            <a:r>
              <a:rPr lang="en-ZA" sz="4000" dirty="0">
                <a:solidFill>
                  <a:schemeClr val="bg1"/>
                </a:solidFill>
                <a:latin typeface="News Gothic" panose="020B0503020103020203" pitchFamily="34" charset="0"/>
              </a:rPr>
              <a:t> 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generator-</a:t>
            </a:r>
            <a:r>
              <a:rPr lang="en-ZA" sz="4000" dirty="0" err="1" smtClean="0">
                <a:solidFill>
                  <a:schemeClr val="bg1"/>
                </a:solidFill>
                <a:latin typeface="News Gothic" panose="020B0503020103020203" pitchFamily="34" charset="0"/>
              </a:rPr>
              <a:t>hubot</a:t>
            </a:r>
            <a:endParaRPr lang="en-ZA" sz="4000" dirty="0" smtClean="0">
              <a:solidFill>
                <a:schemeClr val="bg1"/>
              </a:solidFill>
              <a:latin typeface="News Gothic" panose="020B0503020103020203" pitchFamily="34" charset="0"/>
            </a:endParaRPr>
          </a:p>
          <a:p>
            <a:endParaRPr lang="en-ZA" sz="4000" dirty="0" smtClean="0">
              <a:solidFill>
                <a:schemeClr val="bg1"/>
              </a:solidFill>
              <a:latin typeface="News Gothic" panose="020B0503020103020203" pitchFamily="34" charset="0"/>
            </a:endParaRPr>
          </a:p>
          <a:p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&gt; </a:t>
            </a:r>
            <a:r>
              <a:rPr lang="en-ZA" sz="4000" dirty="0" err="1" smtClean="0">
                <a:solidFill>
                  <a:schemeClr val="bg1"/>
                </a:solidFill>
                <a:latin typeface="News Gothic" panose="020B0503020103020203" pitchFamily="34" charset="0"/>
              </a:rPr>
              <a:t>yo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 </a:t>
            </a:r>
            <a:r>
              <a:rPr lang="en-ZA" sz="4000" dirty="0" err="1" smtClean="0">
                <a:solidFill>
                  <a:schemeClr val="bg1"/>
                </a:solidFill>
                <a:latin typeface="News Gothic" panose="020B0503020103020203" pitchFamily="34" charset="0"/>
              </a:rPr>
              <a:t>hubot</a:t>
            </a:r>
            <a:endParaRPr lang="en-ZA" sz="4000" dirty="0" smtClean="0">
              <a:solidFill>
                <a:schemeClr val="bg1"/>
              </a:solidFill>
              <a:latin typeface="News Gothic" panose="020B0503020103020203" pitchFamily="34" charset="0"/>
            </a:endParaRPr>
          </a:p>
          <a:p>
            <a:endParaRPr lang="en-ZA" sz="4000" dirty="0" smtClean="0">
              <a:solidFill>
                <a:schemeClr val="bg1"/>
              </a:solidFill>
              <a:latin typeface="News Gothic" panose="020B0503020103020203" pitchFamily="34" charset="0"/>
            </a:endParaRPr>
          </a:p>
          <a:p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&gt; </a:t>
            </a:r>
            <a:r>
              <a:rPr lang="en-ZA" sz="4000" dirty="0" err="1" smtClean="0">
                <a:solidFill>
                  <a:schemeClr val="bg1"/>
                </a:solidFill>
                <a:latin typeface="News Gothic" panose="020B0503020103020203" pitchFamily="34" charset="0"/>
              </a:rPr>
              <a:t>npm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 </a:t>
            </a:r>
            <a:r>
              <a:rPr lang="en-ZA" sz="4000" dirty="0">
                <a:solidFill>
                  <a:schemeClr val="bg1"/>
                </a:solidFill>
                <a:latin typeface="News Gothic" panose="020B0503020103020203" pitchFamily="34" charset="0"/>
              </a:rPr>
              <a:t>install </a:t>
            </a:r>
            <a:r>
              <a:rPr lang="en-ZA" sz="4000" dirty="0" err="1">
                <a:solidFill>
                  <a:schemeClr val="bg1"/>
                </a:solidFill>
                <a:latin typeface="News Gothic" panose="020B0503020103020203" pitchFamily="34" charset="0"/>
              </a:rPr>
              <a:t>hubot</a:t>
            </a:r>
            <a:r>
              <a:rPr lang="en-ZA" sz="4000" dirty="0">
                <a:solidFill>
                  <a:schemeClr val="bg1"/>
                </a:solidFill>
                <a:latin typeface="News Gothic" panose="020B0503020103020203" pitchFamily="34" charset="0"/>
              </a:rPr>
              <a:t>-slack --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save</a:t>
            </a:r>
          </a:p>
        </p:txBody>
      </p:sp>
      <p:sp>
        <p:nvSpPr>
          <p:cNvPr id="2" name="Rectangle 1"/>
          <p:cNvSpPr/>
          <p:nvPr/>
        </p:nvSpPr>
        <p:spPr>
          <a:xfrm>
            <a:off x="5549718" y="1186934"/>
            <a:ext cx="11961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dirty="0" smtClean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install</a:t>
            </a:r>
            <a:endParaRPr lang="en-ZA" sz="32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8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28" y="4536500"/>
            <a:ext cx="1197368" cy="11973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90" y="4536500"/>
            <a:ext cx="1197368" cy="11973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366" y="4536500"/>
            <a:ext cx="1197368" cy="119736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168124" y="534572"/>
            <a:ext cx="7891975" cy="3334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48C9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 err="1" smtClean="0">
              <a:solidFill>
                <a:srgbClr val="548C94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411125" y="3728584"/>
            <a:ext cx="526094" cy="648216"/>
            <a:chOff x="3411125" y="3728584"/>
            <a:chExt cx="526094" cy="648216"/>
          </a:xfrm>
        </p:grpSpPr>
        <p:sp>
          <p:nvSpPr>
            <p:cNvPr id="7" name="Isosceles Triangle 6"/>
            <p:cNvSpPr/>
            <p:nvPr/>
          </p:nvSpPr>
          <p:spPr>
            <a:xfrm rot="10800000">
              <a:off x="3411126" y="3888284"/>
              <a:ext cx="526093" cy="488516"/>
            </a:xfrm>
            <a:prstGeom prst="triangle">
              <a:avLst/>
            </a:prstGeom>
            <a:solidFill>
              <a:srgbClr val="548C94"/>
            </a:solidFill>
            <a:ln>
              <a:solidFill>
                <a:srgbClr val="548C9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 rot="10800000">
              <a:off x="3411125" y="3728584"/>
              <a:ext cx="526093" cy="488516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20" y="762000"/>
            <a:ext cx="1231900" cy="1231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7829" y="2256570"/>
            <a:ext cx="2338062" cy="14087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92" y="1905871"/>
            <a:ext cx="1323636" cy="13104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6629" y="1266049"/>
            <a:ext cx="2020231" cy="757587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5832953" y="3718750"/>
            <a:ext cx="526094" cy="648216"/>
            <a:chOff x="3411125" y="3728584"/>
            <a:chExt cx="526094" cy="648216"/>
          </a:xfrm>
        </p:grpSpPr>
        <p:sp>
          <p:nvSpPr>
            <p:cNvPr id="30" name="Isosceles Triangle 29"/>
            <p:cNvSpPr/>
            <p:nvPr/>
          </p:nvSpPr>
          <p:spPr>
            <a:xfrm rot="10800000">
              <a:off x="3411126" y="3888284"/>
              <a:ext cx="526093" cy="488516"/>
            </a:xfrm>
            <a:prstGeom prst="triangle">
              <a:avLst/>
            </a:prstGeom>
            <a:solidFill>
              <a:srgbClr val="548C94"/>
            </a:solidFill>
            <a:ln>
              <a:solidFill>
                <a:srgbClr val="548C9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0800000">
              <a:off x="3411125" y="3728584"/>
              <a:ext cx="526093" cy="488516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291003" y="3718750"/>
            <a:ext cx="526094" cy="648216"/>
            <a:chOff x="3411125" y="3728584"/>
            <a:chExt cx="526094" cy="648216"/>
          </a:xfrm>
        </p:grpSpPr>
        <p:sp>
          <p:nvSpPr>
            <p:cNvPr id="33" name="Isosceles Triangle 32"/>
            <p:cNvSpPr/>
            <p:nvPr/>
          </p:nvSpPr>
          <p:spPr>
            <a:xfrm rot="10800000">
              <a:off x="3411126" y="3888284"/>
              <a:ext cx="526093" cy="488516"/>
            </a:xfrm>
            <a:prstGeom prst="triangle">
              <a:avLst/>
            </a:prstGeom>
            <a:solidFill>
              <a:srgbClr val="548C94"/>
            </a:solidFill>
            <a:ln>
              <a:solidFill>
                <a:srgbClr val="548C9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10800000">
              <a:off x="3411125" y="3728584"/>
              <a:ext cx="526093" cy="488516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025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9177" y="2459504"/>
            <a:ext cx="6806672" cy="193899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&gt; 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bin/</a:t>
            </a:r>
            <a:r>
              <a:rPr lang="en-ZA" sz="4000" dirty="0" err="1" smtClean="0">
                <a:solidFill>
                  <a:schemeClr val="bg1"/>
                </a:solidFill>
                <a:latin typeface="News Gothic" panose="020B0503020103020203" pitchFamily="34" charset="0"/>
              </a:rPr>
              <a:t>hubot</a:t>
            </a:r>
            <a:endParaRPr lang="en-ZA" sz="4000" dirty="0" smtClean="0">
              <a:solidFill>
                <a:schemeClr val="bg1"/>
              </a:solidFill>
              <a:latin typeface="News Gothic" panose="020B0503020103020203" pitchFamily="34" charset="0"/>
            </a:endParaRPr>
          </a:p>
          <a:p>
            <a:endParaRPr lang="en-ZA" sz="4000" dirty="0" smtClean="0">
              <a:solidFill>
                <a:schemeClr val="bg1"/>
              </a:solidFill>
              <a:latin typeface="News Gothic" panose="020B0503020103020203" pitchFamily="34" charset="0"/>
            </a:endParaRPr>
          </a:p>
          <a:p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&gt; 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bin/</a:t>
            </a:r>
            <a:r>
              <a:rPr lang="en-ZA" sz="4000" dirty="0" err="1" smtClean="0">
                <a:solidFill>
                  <a:schemeClr val="bg1"/>
                </a:solidFill>
                <a:latin typeface="News Gothic" panose="020B0503020103020203" pitchFamily="34" charset="0"/>
              </a:rPr>
              <a:t>hubot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 </a:t>
            </a:r>
            <a:r>
              <a:rPr lang="en-ZA" sz="4000" dirty="0">
                <a:solidFill>
                  <a:schemeClr val="bg1"/>
                </a:solidFill>
                <a:latin typeface="News Gothic" panose="020B0503020103020203" pitchFamily="34" charset="0"/>
              </a:rPr>
              <a:t>--adapter 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slack</a:t>
            </a:r>
            <a:endParaRPr lang="en-ZA" sz="4000" dirty="0">
              <a:solidFill>
                <a:schemeClr val="bg1"/>
              </a:solidFill>
              <a:latin typeface="News Gothic" panose="020B0503020103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59268" y="1167884"/>
            <a:ext cx="77296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dirty="0" smtClean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run</a:t>
            </a:r>
          </a:p>
          <a:p>
            <a:endParaRPr lang="en-ZA" sz="3200" dirty="0"/>
          </a:p>
        </p:txBody>
      </p:sp>
    </p:spTree>
    <p:extLst>
      <p:ext uri="{BB962C8B-B14F-4D97-AF65-F5344CB8AC3E}">
        <p14:creationId xmlns:p14="http://schemas.microsoft.com/office/powerpoint/2010/main" val="243213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1528" y="2743309"/>
            <a:ext cx="8361969" cy="193899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ZA" sz="40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robot.hear</a:t>
            </a:r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/</a:t>
            </a:r>
            <a:r>
              <a:rPr lang="en-ZA" sz="4000" dirty="0">
                <a:solidFill>
                  <a:srgbClr val="548C94"/>
                </a:solidFill>
                <a:latin typeface="Myriad Pro" panose="020B0503030403020204" pitchFamily="34" charset="0"/>
              </a:rPr>
              <a:t>regex goes here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/, (</a:t>
            </a:r>
            <a:r>
              <a:rPr lang="en-ZA" sz="4000" dirty="0" err="1">
                <a:solidFill>
                  <a:schemeClr val="bg1"/>
                </a:solidFill>
                <a:latin typeface="Myriad Pro" panose="020B0503030403020204" pitchFamily="34" charset="0"/>
              </a:rPr>
              <a:t>msg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) </a:t>
            </a:r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-&gt;</a:t>
            </a:r>
          </a:p>
          <a:p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   </a:t>
            </a:r>
            <a:r>
              <a:rPr lang="en-ZA" sz="40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msg.send</a:t>
            </a:r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‘</a:t>
            </a:r>
            <a:r>
              <a:rPr lang="en-ZA" sz="4000" dirty="0" smtClean="0">
                <a:solidFill>
                  <a:srgbClr val="548C94"/>
                </a:solidFill>
                <a:latin typeface="Myriad Pro" panose="020B0503030403020204" pitchFamily="34" charset="0"/>
              </a:rPr>
              <a:t>I hear </a:t>
            </a:r>
            <a:r>
              <a:rPr lang="en-ZA" sz="4000" dirty="0">
                <a:solidFill>
                  <a:srgbClr val="548C94"/>
                </a:solidFill>
                <a:latin typeface="Myriad Pro" panose="020B0503030403020204" pitchFamily="34" charset="0"/>
              </a:rPr>
              <a:t>all the </a:t>
            </a:r>
            <a:r>
              <a:rPr lang="en-ZA" sz="4000" dirty="0" smtClean="0">
                <a:solidFill>
                  <a:srgbClr val="548C94"/>
                </a:solidFill>
                <a:latin typeface="Myriad Pro" panose="020B0503030403020204" pitchFamily="34" charset="0"/>
              </a:rPr>
              <a:t>things</a:t>
            </a:r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’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pPr algn="ctr"/>
            <a:endParaRPr lang="en-ZA" sz="4000" dirty="0" smtClean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64018" y="1186934"/>
            <a:ext cx="949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dirty="0" smtClean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hear</a:t>
            </a:r>
            <a:endParaRPr lang="en-ZA" sz="32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04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867" y="598815"/>
            <a:ext cx="7314939" cy="56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769" y="2420952"/>
            <a:ext cx="3540461" cy="201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6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4791" y="2800459"/>
            <a:ext cx="9115444" cy="193899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ZA" sz="40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robot.respond</a:t>
            </a:r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/</a:t>
            </a:r>
            <a:r>
              <a:rPr lang="en-ZA" sz="4000" dirty="0">
                <a:solidFill>
                  <a:srgbClr val="548C94"/>
                </a:solidFill>
                <a:latin typeface="Myriad Pro" panose="020B0503030403020204" pitchFamily="34" charset="0"/>
              </a:rPr>
              <a:t>regex goes here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/, (</a:t>
            </a:r>
            <a:r>
              <a:rPr lang="en-ZA" sz="4000" dirty="0" err="1">
                <a:solidFill>
                  <a:schemeClr val="bg1"/>
                </a:solidFill>
                <a:latin typeface="Myriad Pro" panose="020B0503030403020204" pitchFamily="34" charset="0"/>
              </a:rPr>
              <a:t>msg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) </a:t>
            </a:r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-&gt;</a:t>
            </a:r>
          </a:p>
          <a:p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   </a:t>
            </a:r>
            <a:r>
              <a:rPr lang="en-ZA" sz="40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msg.send</a:t>
            </a:r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‘</a:t>
            </a:r>
            <a:r>
              <a:rPr lang="en-ZA" sz="4000" dirty="0" smtClean="0">
                <a:solidFill>
                  <a:srgbClr val="548C94"/>
                </a:solidFill>
                <a:latin typeface="Myriad Pro" panose="020B0503030403020204" pitchFamily="34" charset="0"/>
              </a:rPr>
              <a:t>I do </a:t>
            </a:r>
            <a:r>
              <a:rPr lang="en-ZA" sz="4000" dirty="0">
                <a:solidFill>
                  <a:srgbClr val="548C94"/>
                </a:solidFill>
                <a:latin typeface="Myriad Pro" panose="020B0503030403020204" pitchFamily="34" charset="0"/>
              </a:rPr>
              <a:t>all the things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’</a:t>
            </a:r>
          </a:p>
          <a:p>
            <a:pPr algn="ctr"/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40168" y="1186934"/>
            <a:ext cx="1600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dirty="0" smtClean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respond</a:t>
            </a:r>
            <a:endParaRPr lang="en-ZA" sz="32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5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374" y="471544"/>
            <a:ext cx="6501626" cy="627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620" y="2500312"/>
            <a:ext cx="6109786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1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872" y="2400300"/>
            <a:ext cx="457646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216" y="546288"/>
            <a:ext cx="5862593" cy="576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818" y="116602"/>
            <a:ext cx="3685390" cy="66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Why?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8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81" y="1852612"/>
            <a:ext cx="8703406" cy="32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0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06" y="1735931"/>
            <a:ext cx="5056013" cy="338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90725"/>
            <a:ext cx="114300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3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087" y="558226"/>
            <a:ext cx="5980226" cy="12387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524" y="1737408"/>
            <a:ext cx="3141776" cy="8066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524" y="2616137"/>
            <a:ext cx="3484676" cy="7557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2624" y="3474244"/>
            <a:ext cx="6538571" cy="1535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4524" y="5010150"/>
            <a:ext cx="10280877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072" y="566736"/>
            <a:ext cx="3510441" cy="900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172" y="1466849"/>
            <a:ext cx="8311756" cy="2228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072" y="3657600"/>
            <a:ext cx="5188428" cy="9996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2072" y="4839179"/>
            <a:ext cx="7535852" cy="84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57" y="248823"/>
            <a:ext cx="7513160" cy="35916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57" y="3784207"/>
            <a:ext cx="7513160" cy="27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077" y="317295"/>
            <a:ext cx="6705845" cy="622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1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96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?</a:t>
            </a:r>
            <a:endParaRPr lang="en-ZA" sz="96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780782"/>
            <a:ext cx="12192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sneakycode.net</a:t>
            </a:r>
          </a:p>
          <a:p>
            <a:pPr algn="r"/>
            <a:r>
              <a:rPr lang="en-ZA" sz="3200" dirty="0">
                <a:solidFill>
                  <a:schemeClr val="bg1"/>
                </a:solidFill>
                <a:latin typeface="Myriad Pro" panose="020B0503030403020204" pitchFamily="34" charset="0"/>
              </a:rPr>
              <a:t>@</a:t>
            </a:r>
            <a:r>
              <a:rPr lang="en-ZA" sz="32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pieterkoornhof</a:t>
            </a:r>
            <a:endParaRPr lang="en-ZA" sz="32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3200" dirty="0">
                <a:solidFill>
                  <a:schemeClr val="bg1"/>
                </a:solidFill>
                <a:latin typeface="Myriad Pro" panose="020B0503030403020204" pitchFamily="34" charset="0"/>
              </a:rPr>
              <a:t>sneakycode.net/getting-started-with-chat-ops/</a:t>
            </a:r>
            <a:endParaRPr lang="en-ZA" sz="3200" dirty="0" smtClean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r>
              <a:rPr lang="en-ZA" sz="3200" dirty="0">
                <a:solidFill>
                  <a:schemeClr val="bg1"/>
                </a:solidFill>
                <a:latin typeface="Myriad Pro" panose="020B0503030403020204" pitchFamily="34" charset="0"/>
              </a:rPr>
              <a:t>p</a:t>
            </a:r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luralsight.com</a:t>
            </a:r>
          </a:p>
          <a:p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r/</a:t>
            </a:r>
            <a:r>
              <a:rPr lang="en-ZA" sz="32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chatops</a:t>
            </a:r>
            <a:endParaRPr lang="en-ZA" sz="3200" dirty="0" smtClean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r>
              <a:rPr lang="en-ZA" sz="32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chatops</a:t>
            </a:r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for dummies</a:t>
            </a:r>
            <a:endParaRPr lang="en-ZA" sz="32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1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290" y="374073"/>
            <a:ext cx="123783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600" dirty="0" smtClean="0">
                <a:solidFill>
                  <a:srgbClr val="548C94"/>
                </a:solidFill>
              </a:rPr>
              <a:t>C</a:t>
            </a:r>
          </a:p>
          <a:p>
            <a:r>
              <a:rPr lang="en-ZA" sz="9600" dirty="0" smtClean="0">
                <a:solidFill>
                  <a:srgbClr val="548C94"/>
                </a:solidFill>
              </a:rPr>
              <a:t>A</a:t>
            </a:r>
          </a:p>
          <a:p>
            <a:r>
              <a:rPr lang="en-ZA" sz="9600" dirty="0" smtClean="0">
                <a:solidFill>
                  <a:srgbClr val="548C94"/>
                </a:solidFill>
              </a:rPr>
              <a:t>M</a:t>
            </a:r>
          </a:p>
          <a:p>
            <a:r>
              <a:rPr lang="en-ZA" sz="9600" dirty="0">
                <a:solidFill>
                  <a:srgbClr val="548C94"/>
                </a:solidFill>
              </a:rPr>
              <a:t>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8009" y="374073"/>
            <a:ext cx="45029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600" dirty="0" err="1" smtClean="0">
                <a:solidFill>
                  <a:srgbClr val="464547"/>
                </a:solidFill>
              </a:rPr>
              <a:t>ulture</a:t>
            </a:r>
            <a:r>
              <a:rPr lang="en-ZA" sz="9600" dirty="0" smtClean="0">
                <a:solidFill>
                  <a:srgbClr val="464547"/>
                </a:solidFill>
              </a:rPr>
              <a:t> </a:t>
            </a:r>
            <a:r>
              <a:rPr lang="en-ZA" sz="9600" dirty="0" smtClean="0">
                <a:solidFill>
                  <a:schemeClr val="bg1">
                    <a:lumMod val="95000"/>
                  </a:schemeClr>
                </a:solidFill>
              </a:rPr>
              <a:t>of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8009" y="1805234"/>
            <a:ext cx="56097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600" dirty="0" err="1" smtClean="0">
                <a:solidFill>
                  <a:srgbClr val="464547"/>
                </a:solidFill>
              </a:rPr>
              <a:t>utomation</a:t>
            </a:r>
            <a:endParaRPr lang="en-ZA" sz="9600" dirty="0" smtClean="0">
              <a:solidFill>
                <a:srgbClr val="464547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8009" y="3305645"/>
            <a:ext cx="62973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600" dirty="0" err="1" smtClean="0">
                <a:solidFill>
                  <a:srgbClr val="464547"/>
                </a:solidFill>
              </a:rPr>
              <a:t>easurement</a:t>
            </a:r>
            <a:endParaRPr lang="en-ZA" sz="9600" dirty="0" smtClean="0">
              <a:solidFill>
                <a:srgbClr val="46454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8219" y="4736806"/>
            <a:ext cx="33618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600" dirty="0" smtClean="0">
                <a:solidFill>
                  <a:srgbClr val="464547"/>
                </a:solidFill>
              </a:rPr>
              <a:t>haring</a:t>
            </a:r>
            <a:endParaRPr lang="en-ZA" sz="9600" dirty="0">
              <a:solidFill>
                <a:srgbClr val="4645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69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Benefits?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5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46" y="148535"/>
            <a:ext cx="8395532" cy="637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0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574430" y="2961113"/>
            <a:ext cx="10515600" cy="79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58611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0" i="0" kern="1200" cap="none" baseline="0">
                <a:solidFill>
                  <a:schemeClr val="accent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ZA" sz="5400" b="1" dirty="0" smtClean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did you push to master?</a:t>
            </a:r>
            <a:endParaRPr lang="en-ZA" sz="5400" b="1" dirty="0">
              <a:solidFill>
                <a:srgbClr val="464547"/>
              </a:solidFill>
              <a:latin typeface="+mn-lt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-381001" y="1561511"/>
            <a:ext cx="10515600" cy="120244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8000" b="1" dirty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i</a:t>
            </a:r>
            <a:r>
              <a:rPr lang="en-ZA" sz="8000" b="1" dirty="0" smtClean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s the build green?</a:t>
            </a:r>
            <a:endParaRPr lang="en-ZA" sz="8000" b="1" dirty="0">
              <a:solidFill>
                <a:srgbClr val="464547"/>
              </a:solidFill>
              <a:latin typeface="+mn-lt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1312984" y="620368"/>
            <a:ext cx="10515600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000" b="1" dirty="0" smtClean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how does the load look?</a:t>
            </a:r>
            <a:endParaRPr lang="en-ZA" sz="4000" b="1" dirty="0">
              <a:solidFill>
                <a:srgbClr val="464547"/>
              </a:solidFill>
              <a:latin typeface="+mn-lt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74430" y="4267117"/>
            <a:ext cx="10515600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6000" b="1" dirty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a</a:t>
            </a:r>
            <a:r>
              <a:rPr lang="en-ZA" sz="6000" b="1" dirty="0" smtClean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re you finished deploying?</a:t>
            </a:r>
            <a:endParaRPr lang="en-ZA" sz="6000" b="1" dirty="0">
              <a:solidFill>
                <a:srgbClr val="464547"/>
              </a:solidFill>
              <a:latin typeface="+mn-lt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342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854" y="446810"/>
            <a:ext cx="10601146" cy="58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1085</Words>
  <Application>Microsoft Office PowerPoint</Application>
  <PresentationFormat>Widescreen</PresentationFormat>
  <Paragraphs>185</Paragraphs>
  <Slides>47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Adobe Gothic Std B</vt:lpstr>
      <vt:lpstr>Aharoni</vt:lpstr>
      <vt:lpstr>Arial</vt:lpstr>
      <vt:lpstr>Calibri</vt:lpstr>
      <vt:lpstr>Calibri Light</vt:lpstr>
      <vt:lpstr>Myriad Pro</vt:lpstr>
      <vt:lpstr>News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Koornhof</dc:creator>
  <cp:lastModifiedBy>Pieter Koornhof</cp:lastModifiedBy>
  <cp:revision>129</cp:revision>
  <dcterms:created xsi:type="dcterms:W3CDTF">2015-07-04T12:17:41Z</dcterms:created>
  <dcterms:modified xsi:type="dcterms:W3CDTF">2015-07-09T18:13:00Z</dcterms:modified>
</cp:coreProperties>
</file>