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77" r:id="rId3"/>
    <p:sldId id="479" r:id="rId4"/>
    <p:sldId id="509" r:id="rId5"/>
    <p:sldId id="513" r:id="rId6"/>
    <p:sldId id="473" r:id="rId7"/>
    <p:sldId id="471" r:id="rId8"/>
    <p:sldId id="480" r:id="rId9"/>
    <p:sldId id="438" r:id="rId10"/>
    <p:sldId id="485" r:id="rId11"/>
    <p:sldId id="486" r:id="rId12"/>
    <p:sldId id="484" r:id="rId13"/>
    <p:sldId id="472" r:id="rId14"/>
    <p:sldId id="489" r:id="rId15"/>
    <p:sldId id="474" r:id="rId16"/>
    <p:sldId id="475" r:id="rId17"/>
    <p:sldId id="508" r:id="rId18"/>
    <p:sldId id="510" r:id="rId19"/>
    <p:sldId id="512" r:id="rId2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DEBB9"/>
    <a:srgbClr val="D3BFCA"/>
    <a:srgbClr val="7E0000"/>
    <a:srgbClr val="0038FA"/>
    <a:srgbClr val="0054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3257" autoAdjust="0"/>
  </p:normalViewPr>
  <p:slideViewPr>
    <p:cSldViewPr>
      <p:cViewPr varScale="1">
        <p:scale>
          <a:sx n="86" d="100"/>
          <a:sy n="86" d="100"/>
        </p:scale>
        <p:origin x="9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96A42DB-8B9E-4177-9C0C-AD0718500FFF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334CB18-2300-40E3-BFD7-380C989DC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32C29C5-60CD-401E-9BF1-1C56C75DAF22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95DCAA6-B1CD-4880-84ED-45B7CE6C6FD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30ACDB7-0F70-4D5D-9C56-1A375355F829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3517B56-92E7-4669-A11E-92846FAB67AA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FA5-3A1F-42E3-A525-0D1277E29250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8A0-356E-41FE-B9E3-5625B13DAF64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74C8870-CAC1-41FE-81ED-DE825DD139EB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0EF-ADA0-42AA-965E-8EF0CAB4CE43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CCD5-3DC3-4D40-A1C7-231B7769890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22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0"/>
            <a:ext cx="5486400" cy="396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89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55D9946-8A85-43EE-9C67-A27FA26D9742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nholland_logo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57150" y="0"/>
            <a:ext cx="3905250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533400"/>
            <a:ext cx="9144000" cy="601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152400"/>
            <a:ext cx="4572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fld id="{B476EFC0-4558-4184-82C0-D2B24B68000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57744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Collegejr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2015/2016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Periode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2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Groep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TI1.2 | Docent: A.M.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Gieling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Locatie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 Alkmaar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rajan Pro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057400" y="152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Thema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‘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Domotica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’ | 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Vak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Webprogrammeren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(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ASP.NET) | WC: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E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54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aspnet/default.asp" TargetMode="External"/><Relationship Id="rId2" Type="http://schemas.openxmlformats.org/officeDocument/2006/relationships/hyperlink" Target="http://www.asp.net/web-forms/videos/building-35-applic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aspnet/default.asp" TargetMode="External"/><Relationship Id="rId2" Type="http://schemas.openxmlformats.org/officeDocument/2006/relationships/hyperlink" Target="http://www.asp.net/web-forms/videos/building-35-applica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Introductie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err="1" smtClean="0"/>
              <a:t>Webprogrammeren</a:t>
            </a:r>
            <a:r>
              <a:rPr lang="en-US" sz="4400" dirty="0" smtClean="0"/>
              <a:t> &amp; </a:t>
            </a:r>
            <a:r>
              <a:rPr lang="en-US" sz="4400" dirty="0"/>
              <a:t>ASP.NET</a:t>
            </a:r>
            <a:br>
              <a:rPr lang="en-US" sz="4400" dirty="0"/>
            </a:br>
            <a:r>
              <a:rPr lang="en-US" sz="4400" dirty="0" smtClean="0"/>
              <a:t>Web Forms Basics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362200"/>
          </a:xfrm>
        </p:spPr>
        <p:txBody>
          <a:bodyPr>
            <a:normAutofit fontScale="55000" lnSpcReduction="20000"/>
          </a:bodyPr>
          <a:lstStyle/>
          <a:p>
            <a:r>
              <a:rPr lang="en-US" sz="3600" i="1" dirty="0" err="1"/>
              <a:t>Handboek</a:t>
            </a:r>
            <a:r>
              <a:rPr lang="en-US" sz="3600" i="1" dirty="0"/>
              <a:t> ASP.NET 4.0:</a:t>
            </a:r>
          </a:p>
          <a:p>
            <a:r>
              <a:rPr lang="en-US" sz="3600" i="1" dirty="0"/>
              <a:t>HS 1 + 2 [t/m basis </a:t>
            </a:r>
            <a:r>
              <a:rPr lang="en-US" sz="3600" i="1" dirty="0" err="1"/>
              <a:t>servercontrols</a:t>
            </a:r>
            <a:r>
              <a:rPr lang="en-US" sz="3600" i="1" dirty="0"/>
              <a:t>] + </a:t>
            </a:r>
          </a:p>
          <a:p>
            <a:r>
              <a:rPr lang="en-US" sz="3600" i="1" dirty="0"/>
              <a:t>5 [CSS] + 9 + 17 [Caching intro]</a:t>
            </a:r>
          </a:p>
          <a:p>
            <a:r>
              <a:rPr lang="en-US" sz="3600" i="1" dirty="0"/>
              <a:t>(</a:t>
            </a:r>
            <a:r>
              <a:rPr lang="en-US" sz="3600" i="1" dirty="0" err="1"/>
              <a:t>pag</a:t>
            </a:r>
            <a:r>
              <a:rPr lang="en-US" sz="3600" i="1" dirty="0"/>
              <a:t>. 1 t/m 28, 82 t/m 90, 161 t/m 170, 336 t/m 338)</a:t>
            </a:r>
          </a:p>
          <a:p>
            <a:endParaRPr lang="en-US" sz="3600" i="1" dirty="0" smtClean="0"/>
          </a:p>
          <a:p>
            <a:r>
              <a:rPr lang="en-US" sz="3600" i="1" dirty="0" err="1" smtClean="0"/>
              <a:t>Handboek</a:t>
            </a:r>
            <a:r>
              <a:rPr lang="en-US" sz="3600" i="1" dirty="0" smtClean="0"/>
              <a:t> </a:t>
            </a:r>
            <a:r>
              <a:rPr lang="en-US" sz="3600" i="1" dirty="0" smtClean="0"/>
              <a:t>ASP.NET </a:t>
            </a:r>
            <a:r>
              <a:rPr lang="en-US" sz="3600" i="1" dirty="0" smtClean="0"/>
              <a:t>2.0:</a:t>
            </a:r>
            <a:endParaRPr lang="en-US" sz="3600" i="1" dirty="0" smtClean="0"/>
          </a:p>
          <a:p>
            <a:r>
              <a:rPr lang="en-US" sz="3600" i="1" dirty="0" smtClean="0"/>
              <a:t>HS 1 + 2 (</a:t>
            </a:r>
            <a:r>
              <a:rPr lang="en-US" sz="3600" i="1" dirty="0" err="1" smtClean="0"/>
              <a:t>pag</a:t>
            </a:r>
            <a:r>
              <a:rPr lang="en-US" sz="3600" i="1" dirty="0" smtClean="0"/>
              <a:t>. 13 t/m 66</a:t>
            </a:r>
            <a:r>
              <a:rPr lang="en-US" sz="3600" i="1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Scripting: </a:t>
            </a:r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pagina’s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Clientside</a:t>
            </a:r>
            <a:r>
              <a:rPr lang="en-US" dirty="0" smtClean="0"/>
              <a:t>: </a:t>
            </a:r>
            <a:r>
              <a:rPr lang="en-US" b="1" i="1" dirty="0" smtClean="0"/>
              <a:t>in de browser van de </a:t>
            </a:r>
            <a:r>
              <a:rPr lang="en-US" b="1" i="1" dirty="0" err="1" smtClean="0"/>
              <a:t>gebruiker</a:t>
            </a:r>
            <a:endParaRPr lang="en-US" b="1" i="1" dirty="0"/>
          </a:p>
          <a:p>
            <a:pPr lvl="1"/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taken die </a:t>
            </a:r>
            <a:r>
              <a:rPr lang="en-US" dirty="0" err="1" smtClean="0"/>
              <a:t>lokaal</a:t>
            </a:r>
            <a:r>
              <a:rPr lang="en-US" dirty="0" smtClean="0"/>
              <a:t> </a:t>
            </a:r>
            <a:r>
              <a:rPr lang="en-US" dirty="0" err="1" smtClean="0"/>
              <a:t>dynamiek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endParaRPr lang="en-US" dirty="0"/>
          </a:p>
          <a:p>
            <a:pPr lvl="1"/>
            <a:r>
              <a:rPr lang="en-US" dirty="0" err="1" smtClean="0"/>
              <a:t>Voornamelijk</a:t>
            </a:r>
            <a:r>
              <a:rPr lang="en-US" dirty="0" smtClean="0"/>
              <a:t> in </a:t>
            </a:r>
            <a:r>
              <a:rPr lang="en-US" b="1" i="1" dirty="0" err="1" smtClean="0"/>
              <a:t>Javascript</a:t>
            </a:r>
            <a:r>
              <a:rPr lang="en-US" dirty="0" smtClean="0"/>
              <a:t> (</a:t>
            </a:r>
            <a:r>
              <a:rPr lang="en-US" dirty="0" err="1" smtClean="0"/>
              <a:t>soms</a:t>
            </a:r>
            <a:r>
              <a:rPr lang="en-US" dirty="0" smtClean="0"/>
              <a:t> Java Applets)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81400"/>
            <a:ext cx="8686800" cy="25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3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r>
              <a:rPr lang="en-US" dirty="0" smtClean="0"/>
              <a:t>Scripting: </a:t>
            </a:r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pagina’s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7146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Serverside</a:t>
            </a:r>
            <a:r>
              <a:rPr lang="en-US" dirty="0" smtClean="0"/>
              <a:t>: </a:t>
            </a:r>
            <a:r>
              <a:rPr lang="en-US" b="1" i="1" dirty="0" smtClean="0"/>
              <a:t>op de webserver</a:t>
            </a:r>
          </a:p>
          <a:p>
            <a:pPr lvl="1"/>
            <a:r>
              <a:rPr lang="en-US" dirty="0" smtClean="0"/>
              <a:t>(Fast)CGI [Common Gateway Interface]</a:t>
            </a:r>
          </a:p>
          <a:p>
            <a:pPr lvl="2"/>
            <a:r>
              <a:rPr lang="en-US" dirty="0" smtClean="0"/>
              <a:t>Binaries ‘out-of-process’ op de server (fast~ </a:t>
            </a:r>
            <a:r>
              <a:rPr lang="en-US" dirty="0" err="1" smtClean="0"/>
              <a:t>ook</a:t>
            </a:r>
            <a:r>
              <a:rPr lang="en-US" dirty="0" smtClean="0"/>
              <a:t> ‘in-process’)</a:t>
            </a:r>
          </a:p>
          <a:p>
            <a:pPr lvl="2"/>
            <a:r>
              <a:rPr lang="en-US" dirty="0" err="1" smtClean="0"/>
              <a:t>Talen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: Perl, Python, Ruby(-on-Rails), </a:t>
            </a:r>
            <a:r>
              <a:rPr lang="en-US" dirty="0" err="1" smtClean="0"/>
              <a:t>Lua</a:t>
            </a:r>
            <a:r>
              <a:rPr lang="en-US" dirty="0" smtClean="0"/>
              <a:t>, Eiffel, C, Java</a:t>
            </a:r>
          </a:p>
          <a:p>
            <a:pPr lvl="1"/>
            <a:r>
              <a:rPr lang="en-US" dirty="0" smtClean="0"/>
              <a:t>PHP [PHP</a:t>
            </a:r>
            <a:r>
              <a:rPr lang="en-US" dirty="0"/>
              <a:t>: Hypertext </a:t>
            </a:r>
            <a:r>
              <a:rPr lang="en-US" dirty="0" smtClean="0"/>
              <a:t>Preprocessor]</a:t>
            </a:r>
          </a:p>
          <a:p>
            <a:pPr lvl="2"/>
            <a:r>
              <a:rPr lang="en-US" dirty="0" smtClean="0"/>
              <a:t>Interpreter </a:t>
            </a:r>
            <a:r>
              <a:rPr lang="en-US" dirty="0" err="1" smtClean="0"/>
              <a:t>parseert</a:t>
            </a:r>
            <a:r>
              <a:rPr lang="en-US" dirty="0" smtClean="0"/>
              <a:t> scripts ‘in-process</a:t>
            </a:r>
            <a:r>
              <a:rPr lang="en-US" dirty="0"/>
              <a:t>’ op de server</a:t>
            </a:r>
            <a:endParaRPr lang="en-US" dirty="0" smtClean="0"/>
          </a:p>
          <a:p>
            <a:pPr lvl="1"/>
            <a:r>
              <a:rPr lang="en-US" dirty="0" smtClean="0"/>
              <a:t>ASP.NET [Active Server Pages]</a:t>
            </a:r>
          </a:p>
          <a:p>
            <a:pPr lvl="2"/>
            <a:r>
              <a:rPr lang="en-US" dirty="0"/>
              <a:t>Binaries ‘in-process’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b="1" dirty="0" err="1" smtClean="0"/>
              <a:t>dll</a:t>
            </a:r>
            <a:r>
              <a:rPr lang="en-US" dirty="0" smtClean="0"/>
              <a:t> assembly op server, met </a:t>
            </a:r>
            <a:r>
              <a:rPr lang="en-US" dirty="0" err="1" smtClean="0"/>
              <a:t>eigen</a:t>
            </a:r>
            <a:r>
              <a:rPr lang="en-US" dirty="0" smtClean="0"/>
              <a:t> controls</a:t>
            </a:r>
          </a:p>
          <a:p>
            <a:pPr lvl="2"/>
            <a:r>
              <a:rPr lang="en-US" b="1" i="1" u="sng" dirty="0" err="1" smtClean="0"/>
              <a:t>Serverside</a:t>
            </a:r>
            <a:r>
              <a:rPr lang="en-US" b="1" i="1" u="sng" dirty="0" smtClean="0"/>
              <a:t> scripting </a:t>
            </a:r>
            <a:r>
              <a:rPr lang="en-US" b="1" i="1" u="sng" dirty="0" err="1" smtClean="0"/>
              <a:t>gewoon</a:t>
            </a:r>
            <a:r>
              <a:rPr lang="en-US" b="1" i="1" u="sng" dirty="0" smtClean="0"/>
              <a:t> in C# in </a:t>
            </a:r>
            <a:r>
              <a:rPr lang="en-US" b="1" i="1" u="sng" dirty="0" err="1" smtClean="0"/>
              <a:t>zgn</a:t>
            </a:r>
            <a:r>
              <a:rPr lang="en-US" b="1" i="1" u="sng" dirty="0" smtClean="0"/>
              <a:t>. code-behind </a:t>
            </a:r>
            <a:r>
              <a:rPr lang="en-US" b="1" i="1" u="sng" dirty="0" err="1" smtClean="0"/>
              <a:t>bestanden</a:t>
            </a:r>
            <a:endParaRPr lang="en-US" b="1" i="1" u="sng" dirty="0" smtClean="0"/>
          </a:p>
          <a:p>
            <a:pPr lvl="2"/>
            <a:r>
              <a:rPr lang="en-US" b="1" i="1" u="sng" dirty="0" err="1" smtClean="0"/>
              <a:t>Servercontrols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genereren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bijbehorende</a:t>
            </a:r>
            <a:r>
              <a:rPr lang="en-US" b="1" i="1" u="sng" dirty="0"/>
              <a:t> </a:t>
            </a:r>
            <a:r>
              <a:rPr lang="en-US" b="1" i="1" u="sng" dirty="0" smtClean="0"/>
              <a:t>(X)HTML </a:t>
            </a:r>
            <a:r>
              <a:rPr lang="en-US" b="1" i="1" u="sng" dirty="0" err="1" smtClean="0"/>
              <a:t>voor</a:t>
            </a:r>
            <a:r>
              <a:rPr lang="en-US" b="1" i="1" u="sng" dirty="0" smtClean="0"/>
              <a:t> je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068"/>
            <a:ext cx="7315200" cy="21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01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ASP.NET Framework: </a:t>
            </a:r>
            <a:r>
              <a:rPr lang="en-US" dirty="0" err="1" smtClean="0"/>
              <a:t>opties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8646"/>
            <a:ext cx="8382000" cy="5178354"/>
          </a:xfrm>
        </p:spPr>
      </p:pic>
    </p:spTree>
    <p:extLst>
      <p:ext uri="{BB962C8B-B14F-4D97-AF65-F5344CB8AC3E}">
        <p14:creationId xmlns:p14="http://schemas.microsoft.com/office/powerpoint/2010/main" val="3339611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ASP.NET Framework: </a:t>
            </a:r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keuze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8646"/>
            <a:ext cx="8382000" cy="5178354"/>
          </a:xfrm>
        </p:spPr>
      </p:pic>
      <p:cxnSp>
        <p:nvCxnSpPr>
          <p:cNvPr id="6" name="Rechte verbindingslijn met pijl 5"/>
          <p:cNvCxnSpPr/>
          <p:nvPr/>
        </p:nvCxnSpPr>
        <p:spPr>
          <a:xfrm flipV="1">
            <a:off x="4419600" y="3244450"/>
            <a:ext cx="2209800" cy="20133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95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Forms Event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ingevulde</a:t>
            </a:r>
            <a:r>
              <a:rPr lang="en-US" dirty="0" smtClean="0"/>
              <a:t> form </a:t>
            </a:r>
            <a:r>
              <a:rPr lang="en-US" dirty="0" err="1" smtClean="0"/>
              <a:t>indienen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de server </a:t>
            </a:r>
            <a:r>
              <a:rPr lang="en-US" dirty="0" err="1" smtClean="0"/>
              <a:t>noemt</a:t>
            </a:r>
            <a:r>
              <a:rPr lang="en-US" dirty="0" smtClean="0"/>
              <a:t> men </a:t>
            </a:r>
            <a:r>
              <a:rPr lang="en-US" b="1" i="1" dirty="0" err="1" smtClean="0">
                <a:solidFill>
                  <a:srgbClr val="009900"/>
                </a:solidFill>
              </a:rPr>
              <a:t>postback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ingevulde</a:t>
            </a:r>
            <a:r>
              <a:rPr lang="en-US" dirty="0"/>
              <a:t> form </a:t>
            </a:r>
            <a:r>
              <a:rPr lang="en-US" dirty="0" err="1"/>
              <a:t>indienen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antwoord</a:t>
            </a:r>
            <a:r>
              <a:rPr lang="en-US" dirty="0"/>
              <a:t> </a:t>
            </a:r>
            <a:r>
              <a:rPr lang="en-US" dirty="0" err="1"/>
              <a:t>terugkrijgen</a:t>
            </a:r>
            <a:r>
              <a:rPr lang="en-US" dirty="0"/>
              <a:t> </a:t>
            </a:r>
            <a:r>
              <a:rPr lang="en-US" dirty="0" err="1"/>
              <a:t>noemt</a:t>
            </a:r>
            <a:r>
              <a:rPr lang="en-US" dirty="0"/>
              <a:t> men </a:t>
            </a:r>
            <a:r>
              <a:rPr lang="en-US" b="1" i="1" dirty="0" smtClean="0">
                <a:solidFill>
                  <a:srgbClr val="009900"/>
                </a:solidFill>
              </a:rPr>
              <a:t>round-trip</a:t>
            </a:r>
            <a:endParaRPr lang="en-US" dirty="0" smtClean="0">
              <a:solidFill>
                <a:srgbClr val="00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Web Forms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62400"/>
            <a:ext cx="8077200" cy="2356218"/>
          </a:xfrm>
          <a:prstGeom prst="rect">
            <a:avLst/>
          </a:prstGeom>
        </p:spPr>
      </p:pic>
      <p:sp>
        <p:nvSpPr>
          <p:cNvPr id="7" name="TextBox 32"/>
          <p:cNvSpPr txBox="1"/>
          <p:nvPr/>
        </p:nvSpPr>
        <p:spPr>
          <a:xfrm>
            <a:off x="7924800" y="5486400"/>
            <a:ext cx="10668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Events </a:t>
            </a:r>
            <a:r>
              <a:rPr lang="en-US" b="1" dirty="0" err="1" smtClean="0">
                <a:solidFill>
                  <a:srgbClr val="0070C0"/>
                </a:solidFill>
              </a:rPr>
              <a:t>handlen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cxnSp>
        <p:nvCxnSpPr>
          <p:cNvPr id="8" name="Rechte verbindingslijn met pijl 7"/>
          <p:cNvCxnSpPr>
            <a:stCxn id="7" idx="0"/>
          </p:cNvCxnSpPr>
          <p:nvPr/>
        </p:nvCxnSpPr>
        <p:spPr>
          <a:xfrm flipH="1" flipV="1">
            <a:off x="8153400" y="4343400"/>
            <a:ext cx="3048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12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smtClean="0"/>
              <a:t>Application Lifecycle: 1</a:t>
            </a:r>
            <a:r>
              <a:rPr lang="en-US" baseline="30000" smtClean="0"/>
              <a:t>st</a:t>
            </a:r>
            <a:r>
              <a:rPr lang="en-US" smtClean="0"/>
              <a:t> request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Web Forms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09" y="1298646"/>
            <a:ext cx="4137130" cy="5178354"/>
          </a:xfrm>
        </p:spPr>
      </p:pic>
      <p:sp>
        <p:nvSpPr>
          <p:cNvPr id="7" name="TextBox 32"/>
          <p:cNvSpPr txBox="1"/>
          <p:nvPr/>
        </p:nvSpPr>
        <p:spPr>
          <a:xfrm>
            <a:off x="5181600" y="3276600"/>
            <a:ext cx="1295400" cy="507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‘w3wp.exe’</a:t>
            </a:r>
          </a:p>
        </p:txBody>
      </p:sp>
      <p:cxnSp>
        <p:nvCxnSpPr>
          <p:cNvPr id="9" name="Rechte verbindingslijn met pijl 8"/>
          <p:cNvCxnSpPr>
            <a:stCxn id="7" idx="1"/>
          </p:cNvCxnSpPr>
          <p:nvPr/>
        </p:nvCxnSpPr>
        <p:spPr>
          <a:xfrm flipH="1">
            <a:off x="2286000" y="3530516"/>
            <a:ext cx="2895600" cy="3198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2"/>
          <p:cNvSpPr txBox="1"/>
          <p:nvPr/>
        </p:nvSpPr>
        <p:spPr>
          <a:xfrm>
            <a:off x="5829300" y="1524000"/>
            <a:ext cx="2667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Vermeiren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pagina</a:t>
            </a:r>
            <a:r>
              <a:rPr lang="en-US" b="1" dirty="0" smtClean="0">
                <a:solidFill>
                  <a:srgbClr val="0070C0"/>
                </a:solidFill>
              </a:rPr>
              <a:t> 42 – </a:t>
            </a:r>
            <a:r>
              <a:rPr lang="en-US" b="1" dirty="0" smtClean="0">
                <a:solidFill>
                  <a:srgbClr val="0070C0"/>
                </a:solidFill>
              </a:rPr>
              <a:t>43, </a:t>
            </a:r>
            <a:r>
              <a:rPr lang="en-US" b="1" dirty="0" err="1" smtClean="0">
                <a:solidFill>
                  <a:srgbClr val="0070C0"/>
                </a:solidFill>
              </a:rPr>
              <a:t>staat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niet</a:t>
            </a:r>
            <a:r>
              <a:rPr lang="en-US" b="1" dirty="0" smtClean="0">
                <a:solidFill>
                  <a:srgbClr val="0070C0"/>
                </a:solidFill>
              </a:rPr>
              <a:t> in Smits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67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smtClean="0"/>
              <a:t>Application Lifecycle: app init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Web Forms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8646"/>
            <a:ext cx="4757349" cy="5178353"/>
          </a:xfrm>
        </p:spPr>
      </p:pic>
      <p:sp>
        <p:nvSpPr>
          <p:cNvPr id="7" name="TextBox 32"/>
          <p:cNvSpPr txBox="1"/>
          <p:nvPr/>
        </p:nvSpPr>
        <p:spPr>
          <a:xfrm>
            <a:off x="5791200" y="5257800"/>
            <a:ext cx="27432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Via ‘</a:t>
            </a:r>
            <a:r>
              <a:rPr lang="en-US" b="1" dirty="0" err="1" smtClean="0">
                <a:solidFill>
                  <a:srgbClr val="0070C0"/>
                </a:solidFill>
              </a:rPr>
              <a:t>Global.asax</a:t>
            </a:r>
            <a:r>
              <a:rPr lang="en-US" b="1" dirty="0" smtClean="0">
                <a:solidFill>
                  <a:srgbClr val="0070C0"/>
                </a:solidFill>
              </a:rPr>
              <a:t>’ (</a:t>
            </a:r>
            <a:r>
              <a:rPr lang="en-US" b="1" dirty="0" err="1" smtClean="0">
                <a:solidFill>
                  <a:srgbClr val="0070C0"/>
                </a:solidFill>
              </a:rPr>
              <a:t>instantie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van </a:t>
            </a:r>
            <a:r>
              <a:rPr lang="en-US" b="1" dirty="0" err="1" smtClean="0">
                <a:solidFill>
                  <a:srgbClr val="0070C0"/>
                </a:solidFill>
              </a:rPr>
              <a:t>HttpApplication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cxnSp>
        <p:nvCxnSpPr>
          <p:cNvPr id="9" name="Rechte verbindingslijn met pijl 8"/>
          <p:cNvCxnSpPr>
            <a:stCxn id="7" idx="1"/>
          </p:cNvCxnSpPr>
          <p:nvPr/>
        </p:nvCxnSpPr>
        <p:spPr>
          <a:xfrm flipH="1">
            <a:off x="4724400" y="5719465"/>
            <a:ext cx="1066800" cy="1120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2"/>
          <p:cNvSpPr txBox="1"/>
          <p:nvPr/>
        </p:nvSpPr>
        <p:spPr>
          <a:xfrm>
            <a:off x="5829300" y="1524000"/>
            <a:ext cx="2667000" cy="8803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Vermeiren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pagina</a:t>
            </a:r>
            <a:r>
              <a:rPr lang="en-US" b="1" dirty="0" smtClean="0">
                <a:solidFill>
                  <a:srgbClr val="0070C0"/>
                </a:solidFill>
              </a:rPr>
              <a:t> 42 – </a:t>
            </a:r>
            <a:r>
              <a:rPr lang="en-US" b="1" dirty="0" smtClean="0">
                <a:solidFill>
                  <a:srgbClr val="0070C0"/>
                </a:solidFill>
              </a:rPr>
              <a:t>43, </a:t>
            </a:r>
            <a:r>
              <a:rPr lang="en-US" b="1" dirty="0" err="1" smtClean="0">
                <a:solidFill>
                  <a:srgbClr val="0070C0"/>
                </a:solidFill>
              </a:rPr>
              <a:t>staat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niet</a:t>
            </a:r>
            <a:r>
              <a:rPr lang="en-US" b="1" dirty="0" smtClean="0">
                <a:solidFill>
                  <a:srgbClr val="0070C0"/>
                </a:solidFill>
              </a:rPr>
              <a:t> in Smits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96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err="1" smtClean="0"/>
              <a:t>Lesopdracht</a:t>
            </a:r>
            <a:r>
              <a:rPr lang="en-US" dirty="0" smtClean="0"/>
              <a:t> 1 (max 30 min)</a:t>
            </a:r>
            <a:endParaRPr lang="en-US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55082"/>
            <a:ext cx="5862961" cy="3995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8" name="Tijdelijke aanduiding voor inhoud 6"/>
          <p:cNvSpPr txBox="1">
            <a:spLocks/>
          </p:cNvSpPr>
          <p:nvPr/>
        </p:nvSpPr>
        <p:spPr>
          <a:xfrm>
            <a:off x="304800" y="12954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E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54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7030A0"/>
                </a:solidFill>
              </a:rPr>
              <a:t>Maak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opdr</a:t>
            </a:r>
            <a:r>
              <a:rPr lang="en-US" dirty="0" smtClean="0">
                <a:solidFill>
                  <a:srgbClr val="7030A0"/>
                </a:solidFill>
              </a:rPr>
              <a:t>. 6.1.4 </a:t>
            </a:r>
            <a:r>
              <a:rPr lang="en-US" dirty="0" err="1" smtClean="0">
                <a:solidFill>
                  <a:srgbClr val="7030A0"/>
                </a:solidFill>
              </a:rPr>
              <a:t>uit</a:t>
            </a:r>
            <a:r>
              <a:rPr lang="en-US" dirty="0" smtClean="0">
                <a:solidFill>
                  <a:srgbClr val="7030A0"/>
                </a:solidFill>
              </a:rPr>
              <a:t> de </a:t>
            </a:r>
            <a:r>
              <a:rPr lang="en-US" dirty="0" err="1" smtClean="0">
                <a:solidFill>
                  <a:srgbClr val="7030A0"/>
                </a:solidFill>
              </a:rPr>
              <a:t>inl</a:t>
            </a:r>
            <a:r>
              <a:rPr lang="en-US" dirty="0" smtClean="0">
                <a:solidFill>
                  <a:srgbClr val="7030A0"/>
                </a:solidFill>
              </a:rPr>
              <a:t>. </a:t>
            </a:r>
            <a:r>
              <a:rPr lang="en-US" dirty="0" err="1" smtClean="0">
                <a:solidFill>
                  <a:srgbClr val="7030A0"/>
                </a:solidFill>
              </a:rPr>
              <a:t>prog</a:t>
            </a:r>
            <a:r>
              <a:rPr lang="en-US" dirty="0" smtClean="0">
                <a:solidFill>
                  <a:srgbClr val="7030A0"/>
                </a:solidFill>
              </a:rPr>
              <a:t>. Reader </a:t>
            </a:r>
            <a:r>
              <a:rPr lang="en-US" dirty="0" err="1" smtClean="0">
                <a:solidFill>
                  <a:srgbClr val="7030A0"/>
                </a:solidFill>
              </a:rPr>
              <a:t>als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web forms </a:t>
            </a:r>
            <a:r>
              <a:rPr lang="en-US" dirty="0" err="1" smtClean="0">
                <a:solidFill>
                  <a:srgbClr val="7030A0"/>
                </a:solidFill>
              </a:rPr>
              <a:t>applicatie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675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Overview (</a:t>
            </a:r>
            <a:r>
              <a:rPr lang="en-US" dirty="0" err="1" smtClean="0"/>
              <a:t>alleen</a:t>
            </a:r>
            <a:r>
              <a:rPr lang="en-US" dirty="0" smtClean="0"/>
              <a:t> in 2.0: </a:t>
            </a:r>
            <a:r>
              <a:rPr lang="en-US" dirty="0" err="1" smtClean="0"/>
              <a:t>pag</a:t>
            </a:r>
            <a:r>
              <a:rPr lang="en-US" dirty="0" smtClean="0"/>
              <a:t>. 47)</a:t>
            </a:r>
            <a:endParaRPr lang="en-US" dirty="0" smtClean="0"/>
          </a:p>
          <a:p>
            <a:pPr lvl="1"/>
            <a:r>
              <a:rPr lang="en-US" dirty="0" err="1" smtClean="0"/>
              <a:t>Volgorde</a:t>
            </a:r>
            <a:r>
              <a:rPr lang="en-US" dirty="0" smtClean="0"/>
              <a:t> van </a:t>
            </a:r>
            <a:r>
              <a:rPr lang="en-US" dirty="0" err="1" smtClean="0"/>
              <a:t>vooral</a:t>
            </a:r>
            <a:r>
              <a:rPr lang="en-US" dirty="0" smtClean="0"/>
              <a:t> de </a:t>
            </a:r>
            <a:r>
              <a:rPr lang="en-US" dirty="0" err="1" smtClean="0"/>
              <a:t>laatste</a:t>
            </a:r>
            <a:r>
              <a:rPr lang="en-US" dirty="0" smtClean="0"/>
              <a:t> 5 </a:t>
            </a:r>
            <a:r>
              <a:rPr lang="en-US" dirty="0" err="1" smtClean="0"/>
              <a:t>stappen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later </a:t>
            </a:r>
            <a:r>
              <a:rPr lang="en-US" dirty="0" err="1" smtClean="0"/>
              <a:t>belangrijk</a:t>
            </a:r>
            <a:r>
              <a:rPr lang="en-US" dirty="0" smtClean="0"/>
              <a:t> (Load, Validate, Events, Render, Unload)</a:t>
            </a:r>
          </a:p>
          <a:p>
            <a:r>
              <a:rPr lang="en-US" dirty="0" smtClean="0"/>
              <a:t>Page </a:t>
            </a:r>
            <a:r>
              <a:rPr lang="en-US" dirty="0" smtClean="0"/>
              <a:t>Events (4.0: </a:t>
            </a:r>
            <a:r>
              <a:rPr lang="en-US" dirty="0" err="1" smtClean="0"/>
              <a:t>pag</a:t>
            </a:r>
            <a:r>
              <a:rPr lang="en-US" dirty="0" smtClean="0"/>
              <a:t>. 162 </a:t>
            </a:r>
            <a:r>
              <a:rPr lang="en-US" dirty="0" err="1" smtClean="0"/>
              <a:t>en</a:t>
            </a:r>
            <a:r>
              <a:rPr lang="en-US" dirty="0" smtClean="0"/>
              <a:t> 2.0: </a:t>
            </a:r>
            <a:r>
              <a:rPr lang="en-US" dirty="0" err="1" smtClean="0"/>
              <a:t>pag</a:t>
            </a:r>
            <a:r>
              <a:rPr lang="en-US" dirty="0" smtClean="0"/>
              <a:t>. 48)</a:t>
            </a:r>
            <a:endParaRPr lang="en-US" dirty="0" smtClean="0"/>
          </a:p>
          <a:p>
            <a:pPr lvl="1"/>
            <a:r>
              <a:rPr lang="en-US" dirty="0" err="1" smtClean="0"/>
              <a:t>Belangrijk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: </a:t>
            </a:r>
            <a:r>
              <a:rPr lang="en-US" dirty="0" err="1" smtClean="0"/>
              <a:t>PreInit</a:t>
            </a:r>
            <a:r>
              <a:rPr lang="en-US" dirty="0" smtClean="0"/>
              <a:t>, Load, Control Events, </a:t>
            </a:r>
            <a:r>
              <a:rPr lang="en-US" dirty="0" err="1" smtClean="0"/>
              <a:t>SaveStateComplete</a:t>
            </a:r>
            <a:r>
              <a:rPr lang="en-US" dirty="0" smtClean="0"/>
              <a:t> en Unload. </a:t>
            </a:r>
            <a:r>
              <a:rPr lang="en-US" dirty="0" err="1" smtClean="0"/>
              <a:t>Zet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eens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Trace=TRUE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page events </a:t>
            </a:r>
            <a:r>
              <a:rPr lang="en-US" dirty="0" err="1" smtClean="0"/>
              <a:t>doorlopen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!</a:t>
            </a:r>
          </a:p>
          <a:p>
            <a:r>
              <a:rPr lang="en-US" dirty="0" smtClean="0"/>
              <a:t>Page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smtClean="0"/>
              <a:t>(4.0: </a:t>
            </a:r>
            <a:r>
              <a:rPr lang="en-US" dirty="0" err="1" smtClean="0"/>
              <a:t>pag</a:t>
            </a:r>
            <a:r>
              <a:rPr lang="en-US" dirty="0" smtClean="0"/>
              <a:t>. 147-149, </a:t>
            </a:r>
          </a:p>
          <a:p>
            <a:pPr marL="0" indent="0">
              <a:buNone/>
            </a:pPr>
            <a:r>
              <a:rPr lang="en-US" dirty="0" smtClean="0"/>
              <a:t>		   2.0: </a:t>
            </a:r>
            <a:r>
              <a:rPr lang="en-US" dirty="0" err="1" smtClean="0"/>
              <a:t>pag</a:t>
            </a:r>
            <a:r>
              <a:rPr lang="en-US" dirty="0"/>
              <a:t>.</a:t>
            </a:r>
            <a:r>
              <a:rPr lang="en-US" dirty="0" smtClean="0"/>
              <a:t> 49, 50)</a:t>
            </a:r>
            <a:endParaRPr lang="en-US" dirty="0" smtClean="0"/>
          </a:p>
          <a:p>
            <a:pPr lvl="1"/>
            <a:r>
              <a:rPr lang="en-US" dirty="0" err="1" smtClean="0"/>
              <a:t>Objecten</a:t>
            </a:r>
            <a:r>
              <a:rPr lang="en-US" dirty="0" smtClean="0"/>
              <a:t> die je heel </a:t>
            </a:r>
            <a:r>
              <a:rPr lang="en-US" dirty="0" err="1" smtClean="0"/>
              <a:t>vaak</a:t>
            </a:r>
            <a:r>
              <a:rPr lang="en-US" dirty="0" smtClean="0"/>
              <a:t> </a:t>
            </a:r>
            <a:r>
              <a:rPr lang="en-US" dirty="0" err="1" smtClean="0"/>
              <a:t>zult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in </a:t>
            </a:r>
            <a:r>
              <a:rPr lang="en-US" dirty="0" err="1" smtClean="0"/>
              <a:t>webprj’s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9900"/>
                </a:solidFill>
              </a:rPr>
              <a:t>Session, Application, Cache, Request, Response, Server en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3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502"/>
            <a:ext cx="8229600" cy="533400"/>
          </a:xfrm>
        </p:spPr>
        <p:txBody>
          <a:bodyPr/>
          <a:lstStyle/>
          <a:p>
            <a:r>
              <a:rPr lang="en-US" dirty="0" smtClean="0"/>
              <a:t>Study Resources Week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NL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9527"/>
              </p:ext>
            </p:extLst>
          </p:nvPr>
        </p:nvGraphicFramePr>
        <p:xfrm>
          <a:off x="152400" y="1057506"/>
          <a:ext cx="8839200" cy="4447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1752600"/>
                <a:gridCol w="2667000"/>
                <a:gridCol w="1066800"/>
                <a:gridCol w="1752600"/>
                <a:gridCol w="9144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Volg-orde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Resource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Auteur / </a:t>
                      </a:r>
                      <a:r>
                        <a:rPr lang="en-US" b="1" dirty="0" err="1" smtClean="0"/>
                        <a:t>Locatie</a:t>
                      </a:r>
                      <a:r>
                        <a:rPr lang="en-US" b="1" dirty="0" smtClean="0"/>
                        <a:t> / URL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 of Nr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Opmerkingen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Tijd</a:t>
                      </a:r>
                      <a:r>
                        <a:rPr lang="en-US" b="1" dirty="0" smtClean="0"/>
                        <a:t> (u)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</a:t>
                      </a:r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J. Smits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+ 4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29 – 44,</a:t>
                      </a:r>
                    </a:p>
                    <a:p>
                      <a:r>
                        <a:rPr lang="en-US" dirty="0" smtClean="0"/>
                        <a:t>73 – 80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 ALT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2.0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G. </a:t>
                      </a:r>
                      <a:r>
                        <a:rPr lang="en-US" dirty="0" err="1" smtClean="0"/>
                        <a:t>Vermeiren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+ 4.1.1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67 – 99,</a:t>
                      </a:r>
                      <a:r>
                        <a:rPr lang="en-US" baseline="0" dirty="0" smtClean="0"/>
                        <a:t> 113 – 115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99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– 106 PRJ</a:t>
                      </a:r>
                      <a:r>
                        <a:rPr lang="en-US" baseline="0" dirty="0" smtClean="0"/>
                        <a:t>]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‘Oude’ Reader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 Van Ham (BB)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+ 7 + </a:t>
                      </a:r>
                      <a:r>
                        <a:rPr lang="en-US" dirty="0" err="1" smtClean="0">
                          <a:solidFill>
                            <a:srgbClr val="009900"/>
                          </a:solidFill>
                        </a:rPr>
                        <a:t>Bijlage</a:t>
                      </a:r>
                      <a:r>
                        <a:rPr lang="en-US" dirty="0" smtClean="0">
                          <a:solidFill>
                            <a:srgbClr val="009900"/>
                          </a:solidFill>
                        </a:rPr>
                        <a:t> E</a:t>
                      </a:r>
                      <a:endParaRPr lang="en-US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31 – 34, 39,</a:t>
                      </a:r>
                      <a:r>
                        <a:rPr lang="en-US" baseline="0" dirty="0" smtClean="0"/>
                        <a:t> 40, </a:t>
                      </a:r>
                      <a:r>
                        <a:rPr lang="en-US" baseline="0" dirty="0" smtClean="0">
                          <a:solidFill>
                            <a:srgbClr val="009900"/>
                          </a:solidFill>
                        </a:rPr>
                        <a:t>116 – 119</a:t>
                      </a:r>
                      <a:endParaRPr lang="en-US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2842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Videoserie</a:t>
                      </a:r>
                      <a:r>
                        <a:rPr lang="en-US" dirty="0" smtClean="0"/>
                        <a:t> ‘Building 3.5 Applications’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http://www.asp.net/web-forms/videos/building-35-applications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9900"/>
                          </a:solidFill>
                        </a:rPr>
                        <a:t>6, 7, 8, 9, 12, 15</a:t>
                      </a:r>
                      <a:endParaRPr lang="en-US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rgbClr val="009900"/>
                          </a:solidFill>
                        </a:rPr>
                        <a:t>Facultatief</a:t>
                      </a:r>
                      <a:endParaRPr lang="en-US" i="1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50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W3Schools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http://www.w3schools.com/aspnet/default.asp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Naslag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32"/>
          <p:cNvSpPr txBox="1"/>
          <p:nvPr/>
        </p:nvSpPr>
        <p:spPr>
          <a:xfrm>
            <a:off x="685800" y="5569133"/>
            <a:ext cx="76200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0070C0"/>
                </a:solidFill>
              </a:rPr>
              <a:t>Gekleurde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hoofdstuk</a:t>
            </a:r>
            <a:r>
              <a:rPr lang="en-US" sz="2000" b="1" dirty="0" smtClean="0">
                <a:solidFill>
                  <a:srgbClr val="0070C0"/>
                </a:solidFill>
              </a:rPr>
              <a:t>- en </a:t>
            </a:r>
            <a:r>
              <a:rPr lang="en-US" sz="2000" b="1" dirty="0" err="1" smtClean="0">
                <a:solidFill>
                  <a:srgbClr val="0070C0"/>
                </a:solidFill>
              </a:rPr>
              <a:t>paginanummers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bevatten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inhoud</a:t>
            </a:r>
            <a:r>
              <a:rPr lang="en-US" sz="2000" b="1" dirty="0" smtClean="0">
                <a:solidFill>
                  <a:srgbClr val="0070C0"/>
                </a:solidFill>
              </a:rPr>
              <a:t> die </a:t>
            </a:r>
            <a:r>
              <a:rPr lang="en-US" sz="2000" b="1" dirty="0" err="1" smtClean="0">
                <a:solidFill>
                  <a:srgbClr val="0070C0"/>
                </a:solidFill>
              </a:rPr>
              <a:t>als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optioneel</a:t>
            </a:r>
            <a:r>
              <a:rPr lang="en-US" sz="2000" b="1" dirty="0" smtClean="0">
                <a:solidFill>
                  <a:srgbClr val="0070C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bekend</a:t>
            </a:r>
            <a:r>
              <a:rPr lang="en-US" sz="2000" b="1" dirty="0" smtClean="0">
                <a:solidFill>
                  <a:srgbClr val="0070C0"/>
                </a:solidFill>
              </a:rPr>
              <a:t> of relevant </a:t>
            </a:r>
            <a:r>
              <a:rPr lang="en-US" sz="2000" b="1" dirty="0" err="1" smtClean="0">
                <a:solidFill>
                  <a:srgbClr val="0070C0"/>
                </a:solidFill>
              </a:rPr>
              <a:t>voor</a:t>
            </a:r>
            <a:r>
              <a:rPr lang="en-US" sz="2000" b="1" dirty="0" smtClean="0">
                <a:solidFill>
                  <a:srgbClr val="0070C0"/>
                </a:solidFill>
              </a:rPr>
              <a:t> het </a:t>
            </a:r>
            <a:r>
              <a:rPr lang="en-US" sz="2000" b="1" dirty="0" smtClean="0">
                <a:solidFill>
                  <a:srgbClr val="7030A0"/>
                </a:solidFill>
              </a:rPr>
              <a:t>project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wordt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verondersteld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108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dirty="0" err="1" smtClean="0"/>
              <a:t>Introductie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Boek</a:t>
            </a:r>
            <a:r>
              <a:rPr lang="en-US" sz="2400" dirty="0" smtClean="0"/>
              <a:t> “</a:t>
            </a:r>
            <a:r>
              <a:rPr lang="en-US" sz="2400" dirty="0" err="1" smtClean="0"/>
              <a:t>Handboek</a:t>
            </a:r>
            <a:r>
              <a:rPr lang="en-US" sz="2400" dirty="0" smtClean="0"/>
              <a:t> ASP.NET </a:t>
            </a:r>
            <a:r>
              <a:rPr lang="en-US" sz="2400" dirty="0" smtClean="0"/>
              <a:t>4.0</a:t>
            </a:r>
            <a:r>
              <a:rPr lang="en-US" sz="2400" dirty="0" smtClean="0"/>
              <a:t>” van </a:t>
            </a:r>
            <a:r>
              <a:rPr lang="en-US" sz="2400" dirty="0" smtClean="0"/>
              <a:t>Jan Smits</a:t>
            </a:r>
            <a:endParaRPr lang="en-US" sz="24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smtClean="0"/>
              <a:t>OF: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alternatief</a:t>
            </a:r>
            <a:r>
              <a:rPr lang="en-US" sz="2400" dirty="0" smtClean="0"/>
              <a:t>) </a:t>
            </a:r>
            <a:r>
              <a:rPr lang="en-US" sz="2400" dirty="0" err="1" smtClean="0"/>
              <a:t>Boek</a:t>
            </a:r>
            <a:r>
              <a:rPr lang="en-US" sz="2400" dirty="0" smtClean="0"/>
              <a:t> </a:t>
            </a:r>
            <a:r>
              <a:rPr lang="en-US" sz="2400" dirty="0"/>
              <a:t>“</a:t>
            </a:r>
            <a:r>
              <a:rPr lang="en-US" sz="2400" dirty="0" err="1"/>
              <a:t>Handboek</a:t>
            </a:r>
            <a:r>
              <a:rPr lang="en-US" sz="2400" dirty="0"/>
              <a:t> ASP.NET 2.0” van G. </a:t>
            </a:r>
            <a:r>
              <a:rPr lang="en-US" sz="2400" dirty="0" err="1"/>
              <a:t>Vermeiren</a:t>
            </a:r>
            <a:r>
              <a:rPr lang="en-US" sz="2400" dirty="0"/>
              <a:t> (</a:t>
            </a:r>
            <a:r>
              <a:rPr lang="en-US" sz="2400" dirty="0" err="1"/>
              <a:t>begint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druk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raken</a:t>
            </a:r>
            <a:r>
              <a:rPr lang="en-US" sz="2400" dirty="0"/>
              <a:t>)</a:t>
            </a:r>
          </a:p>
          <a:p>
            <a:endParaRPr lang="en-US" sz="1200" dirty="0" smtClean="0"/>
          </a:p>
          <a:p>
            <a:r>
              <a:rPr lang="en-US" sz="2400" dirty="0" err="1" smtClean="0"/>
              <a:t>Onderwerpen</a:t>
            </a:r>
            <a:r>
              <a:rPr lang="en-US" sz="2400" dirty="0" smtClean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zelfstudie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opgegeven</a:t>
            </a:r>
            <a:r>
              <a:rPr lang="en-US" sz="2400" dirty="0"/>
              <a:t> </a:t>
            </a:r>
            <a:r>
              <a:rPr lang="en-US" sz="2400" dirty="0" err="1"/>
              <a:t>a.d.h.v</a:t>
            </a:r>
            <a:r>
              <a:rPr lang="en-US" sz="2400" dirty="0"/>
              <a:t>. </a:t>
            </a: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boek</a:t>
            </a:r>
            <a:r>
              <a:rPr lang="en-US" sz="2400" dirty="0"/>
              <a:t>, maar </a:t>
            </a:r>
            <a:r>
              <a:rPr lang="en-US" sz="2400" dirty="0" err="1"/>
              <a:t>kunnen</a:t>
            </a:r>
            <a:r>
              <a:rPr lang="en-US" sz="2400" dirty="0"/>
              <a:t> per </a:t>
            </a:r>
            <a:r>
              <a:rPr lang="en-US" sz="2400" dirty="0" err="1"/>
              <a:t>onderwerp</a:t>
            </a:r>
            <a:r>
              <a:rPr lang="en-US" sz="2400" dirty="0"/>
              <a:t>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terug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gevonden</a:t>
            </a:r>
            <a:r>
              <a:rPr lang="en-US" sz="2400" dirty="0"/>
              <a:t> in </a:t>
            </a:r>
            <a:r>
              <a:rPr lang="en-US" sz="2400" dirty="0" err="1"/>
              <a:t>andere</a:t>
            </a:r>
            <a:r>
              <a:rPr lang="en-US" sz="2400" dirty="0"/>
              <a:t> </a:t>
            </a:r>
            <a:r>
              <a:rPr lang="en-US" sz="2400" dirty="0" err="1"/>
              <a:t>literatuur</a:t>
            </a:r>
            <a:r>
              <a:rPr lang="en-US" sz="2400" dirty="0"/>
              <a:t>!</a:t>
            </a:r>
            <a:endParaRPr lang="en-US" sz="2400" dirty="0" smtClean="0"/>
          </a:p>
          <a:p>
            <a:pPr lvl="1">
              <a:buNone/>
            </a:pPr>
            <a:endParaRPr lang="en-US" sz="1200" dirty="0" smtClean="0">
              <a:sym typeface="Wingdings" pitchFamily="2" charset="2"/>
            </a:endParaRPr>
          </a:p>
          <a:p>
            <a:r>
              <a:rPr lang="en-US" sz="2400" dirty="0" err="1" smtClean="0">
                <a:sym typeface="Wingdings" pitchFamily="2" charset="2"/>
              </a:rPr>
              <a:t>Noodzakelijke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onderdelen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uit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een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verouderde</a:t>
            </a:r>
            <a:r>
              <a:rPr lang="en-US" sz="2400" dirty="0" smtClean="0">
                <a:sym typeface="Wingdings" pitchFamily="2" charset="2"/>
              </a:rPr>
              <a:t> reader, </a:t>
            </a:r>
            <a:r>
              <a:rPr lang="en-US" sz="2400" dirty="0" err="1" smtClean="0">
                <a:sym typeface="Wingdings" pitchFamily="2" charset="2"/>
              </a:rPr>
              <a:t>videomateriaal</a:t>
            </a:r>
            <a:r>
              <a:rPr lang="en-US" sz="2400" dirty="0" smtClean="0">
                <a:sym typeface="Wingdings" pitchFamily="2" charset="2"/>
              </a:rPr>
              <a:t> en </a:t>
            </a:r>
            <a:r>
              <a:rPr lang="en-US" sz="2400" dirty="0" err="1" smtClean="0">
                <a:sym typeface="Wingdings" pitchFamily="2" charset="2"/>
              </a:rPr>
              <a:t>overige</a:t>
            </a:r>
            <a:r>
              <a:rPr lang="en-US" sz="2400" dirty="0" smtClean="0">
                <a:sym typeface="Wingdings" pitchFamily="2" charset="2"/>
              </a:rPr>
              <a:t> resources </a:t>
            </a:r>
            <a:r>
              <a:rPr lang="en-US" sz="2400" dirty="0" err="1" smtClean="0">
                <a:sym typeface="Wingdings" pitchFamily="2" charset="2"/>
              </a:rPr>
              <a:t>zullen</a:t>
            </a:r>
            <a:r>
              <a:rPr lang="en-US" sz="2400" dirty="0" smtClean="0">
                <a:sym typeface="Wingdings" pitchFamily="2" charset="2"/>
              </a:rPr>
              <a:t> per week </a:t>
            </a:r>
            <a:r>
              <a:rPr lang="en-US" sz="2400" dirty="0" err="1" smtClean="0">
                <a:sym typeface="Wingdings" pitchFamily="2" charset="2"/>
              </a:rPr>
              <a:t>bekend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worden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gemaakt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tijdens</a:t>
            </a:r>
            <a:r>
              <a:rPr lang="en-US" sz="2400" dirty="0" smtClean="0">
                <a:sym typeface="Wingdings" pitchFamily="2" charset="2"/>
              </a:rPr>
              <a:t> de colleges</a:t>
            </a:r>
          </a:p>
          <a:p>
            <a:pPr marL="0" indent="0">
              <a:buNone/>
            </a:pPr>
            <a:endParaRPr lang="en-US" sz="2400" i="1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Huishoudelijk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9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Colleges, </a:t>
            </a:r>
            <a:r>
              <a:rPr lang="en-US" dirty="0" err="1" smtClean="0"/>
              <a:t>Huiswerk</a:t>
            </a:r>
            <a:r>
              <a:rPr lang="en-US" dirty="0" smtClean="0"/>
              <a:t> &amp; </a:t>
            </a:r>
            <a:r>
              <a:rPr lang="en-US" dirty="0" err="1" smtClean="0"/>
              <a:t>Tentaminering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Workshop </a:t>
            </a:r>
            <a:r>
              <a:rPr lang="en-US" dirty="0" err="1" smtClean="0"/>
              <a:t>éénmaal</a:t>
            </a:r>
            <a:r>
              <a:rPr lang="en-US" dirty="0" smtClean="0"/>
              <a:t> per week!</a:t>
            </a:r>
          </a:p>
          <a:p>
            <a:pPr lvl="1"/>
            <a:r>
              <a:rPr lang="en-US" dirty="0" smtClean="0"/>
              <a:t>IC, WC en PC in </a:t>
            </a:r>
            <a:r>
              <a:rPr lang="en-US" dirty="0" err="1" smtClean="0"/>
              <a:t>één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van (</a:t>
            </a:r>
            <a:r>
              <a:rPr lang="en-US" dirty="0" err="1" smtClean="0"/>
              <a:t>krap</a:t>
            </a:r>
            <a:r>
              <a:rPr lang="en-US" dirty="0" smtClean="0"/>
              <a:t>) 4 </a:t>
            </a:r>
            <a:r>
              <a:rPr lang="en-US" dirty="0" err="1" smtClean="0"/>
              <a:t>lesuren</a:t>
            </a:r>
            <a:r>
              <a:rPr lang="en-US" dirty="0" smtClean="0"/>
              <a:t> per week!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Huiswerk</a:t>
            </a:r>
            <a:endParaRPr lang="en-US" dirty="0" smtClean="0"/>
          </a:p>
          <a:p>
            <a:pPr lvl="1"/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wekelijks</a:t>
            </a:r>
            <a:r>
              <a:rPr lang="en-US" dirty="0" smtClean="0"/>
              <a:t> </a:t>
            </a:r>
            <a:r>
              <a:rPr lang="en-US" dirty="0" err="1" smtClean="0"/>
              <a:t>uitgezet</a:t>
            </a:r>
            <a:r>
              <a:rPr lang="en-US" dirty="0" smtClean="0"/>
              <a:t> via BB</a:t>
            </a:r>
          </a:p>
          <a:p>
            <a:pPr lvl="1"/>
            <a:r>
              <a:rPr lang="en-US" dirty="0" smtClean="0"/>
              <a:t>Het (</a:t>
            </a:r>
            <a:r>
              <a:rPr lang="en-US" dirty="0" err="1" smtClean="0"/>
              <a:t>niet</a:t>
            </a:r>
            <a:r>
              <a:rPr lang="en-US" dirty="0" smtClean="0"/>
              <a:t>) </a:t>
            </a:r>
            <a:r>
              <a:rPr lang="en-US" dirty="0" err="1" smtClean="0"/>
              <a:t>oefenen</a:t>
            </a:r>
            <a:r>
              <a:rPr lang="en-US" dirty="0" smtClean="0"/>
              <a:t> met de ins en outs van ASP.NET </a:t>
            </a:r>
            <a:r>
              <a:rPr lang="en-US" dirty="0" err="1" smtClean="0"/>
              <a:t>geschiedt</a:t>
            </a:r>
            <a:r>
              <a:rPr lang="en-US" dirty="0" smtClean="0"/>
              <a:t> </a:t>
            </a:r>
            <a:r>
              <a:rPr lang="en-US" dirty="0" err="1" smtClean="0"/>
              <a:t>geheel</a:t>
            </a:r>
            <a:r>
              <a:rPr lang="en-US" dirty="0" smtClean="0"/>
              <a:t> op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risico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Tentamen</a:t>
            </a:r>
            <a:endParaRPr lang="en-US" dirty="0" smtClean="0"/>
          </a:p>
          <a:p>
            <a:pPr lvl="1"/>
            <a:r>
              <a:rPr lang="en-US" dirty="0" err="1" smtClean="0"/>
              <a:t>Praktijktoets</a:t>
            </a:r>
            <a:r>
              <a:rPr lang="en-US" dirty="0" smtClean="0"/>
              <a:t> (net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‘</a:t>
            </a:r>
            <a:r>
              <a:rPr lang="en-US" dirty="0" err="1" smtClean="0"/>
              <a:t>Praktijk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’ in het </a:t>
            </a:r>
            <a:r>
              <a:rPr lang="en-US" dirty="0" err="1" smtClean="0"/>
              <a:t>vorige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Huishoudelijk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4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Lesprogramma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000" dirty="0" smtClean="0"/>
              <a:t>week </a:t>
            </a:r>
            <a:r>
              <a:rPr lang="nl-NL" sz="2000" dirty="0" smtClean="0"/>
              <a:t>1</a:t>
            </a:r>
          </a:p>
          <a:p>
            <a:pPr lvl="1"/>
            <a:r>
              <a:rPr lang="nl-NL" sz="2000" dirty="0" smtClean="0"/>
              <a:t>Achtergrond &amp; Basiskennis </a:t>
            </a:r>
            <a:r>
              <a:rPr lang="nl-NL" sz="2000" dirty="0" err="1" smtClean="0"/>
              <a:t>webprogrammeren</a:t>
            </a:r>
            <a:endParaRPr lang="nl-NL" sz="2000" dirty="0" smtClean="0"/>
          </a:p>
          <a:p>
            <a:r>
              <a:rPr lang="nl-NL" sz="2000" dirty="0" smtClean="0"/>
              <a:t>week 2</a:t>
            </a:r>
            <a:endParaRPr lang="nl-NL" sz="2000" dirty="0" smtClean="0"/>
          </a:p>
          <a:p>
            <a:pPr lvl="1"/>
            <a:r>
              <a:rPr lang="nl-NL" sz="2000" dirty="0" smtClean="0"/>
              <a:t>Server Controls, </a:t>
            </a:r>
            <a:r>
              <a:rPr lang="nl-NL" sz="2000" dirty="0" err="1" smtClean="0"/>
              <a:t>Redirecting</a:t>
            </a:r>
            <a:r>
              <a:rPr lang="nl-NL" sz="2000" dirty="0"/>
              <a:t>, </a:t>
            </a:r>
            <a:r>
              <a:rPr lang="nl-NL" sz="2000" dirty="0" err="1" smtClean="0"/>
              <a:t>Site.Master</a:t>
            </a:r>
            <a:r>
              <a:rPr lang="nl-NL" sz="2000" dirty="0" smtClean="0"/>
              <a:t>, </a:t>
            </a:r>
            <a:r>
              <a:rPr lang="nl-NL" sz="2000" dirty="0" err="1" smtClean="0"/>
              <a:t>Validators</a:t>
            </a:r>
            <a:r>
              <a:rPr lang="nl-NL" sz="2000" dirty="0" smtClean="0"/>
              <a:t>, </a:t>
            </a:r>
            <a:r>
              <a:rPr lang="nl-NL" sz="2000" dirty="0" err="1" smtClean="0"/>
              <a:t>Regular</a:t>
            </a:r>
            <a:r>
              <a:rPr lang="nl-NL" sz="2000" dirty="0" smtClean="0"/>
              <a:t> </a:t>
            </a:r>
            <a:r>
              <a:rPr lang="nl-NL" sz="2000" dirty="0" err="1" smtClean="0"/>
              <a:t>Expressions</a:t>
            </a:r>
            <a:endParaRPr lang="nl-NL" sz="2000" dirty="0" smtClean="0"/>
          </a:p>
          <a:p>
            <a:r>
              <a:rPr lang="nl-NL" sz="2000" dirty="0"/>
              <a:t>week </a:t>
            </a:r>
            <a:r>
              <a:rPr lang="nl-NL" sz="2000" dirty="0" smtClean="0"/>
              <a:t>3</a:t>
            </a:r>
            <a:endParaRPr lang="nl-NL" sz="2000" dirty="0" smtClean="0"/>
          </a:p>
          <a:p>
            <a:pPr lvl="1"/>
            <a:r>
              <a:rPr lang="nl-NL" sz="2000" dirty="0" smtClean="0"/>
              <a:t>Navigatie &amp; State Management</a:t>
            </a:r>
          </a:p>
          <a:p>
            <a:r>
              <a:rPr lang="nl-NL" sz="2000" dirty="0" smtClean="0"/>
              <a:t>week </a:t>
            </a:r>
            <a:r>
              <a:rPr lang="nl-NL" sz="2000" dirty="0" smtClean="0"/>
              <a:t>4</a:t>
            </a:r>
            <a:endParaRPr lang="nl-NL" sz="2000" dirty="0" smtClean="0"/>
          </a:p>
          <a:p>
            <a:pPr lvl="1"/>
            <a:r>
              <a:rPr lang="nl-NL" sz="2000" dirty="0" smtClean="0"/>
              <a:t>Databases 1 : ADO.NET, </a:t>
            </a:r>
            <a:r>
              <a:rPr lang="nl-NL" sz="2000" dirty="0" err="1" smtClean="0"/>
              <a:t>Exception</a:t>
            </a:r>
            <a:r>
              <a:rPr lang="nl-NL" sz="2000" dirty="0" smtClean="0"/>
              <a:t> Handling, SQL </a:t>
            </a:r>
            <a:r>
              <a:rPr lang="nl-NL" sz="2000" dirty="0" err="1" smtClean="0"/>
              <a:t>Injection</a:t>
            </a:r>
            <a:endParaRPr lang="nl-NL" sz="2000" dirty="0" smtClean="0"/>
          </a:p>
          <a:p>
            <a:r>
              <a:rPr lang="nl-NL" sz="2000" dirty="0" smtClean="0"/>
              <a:t>week </a:t>
            </a:r>
            <a:r>
              <a:rPr lang="nl-NL" sz="2000" dirty="0" smtClean="0"/>
              <a:t>5</a:t>
            </a:r>
            <a:endParaRPr lang="nl-NL" sz="2000" dirty="0" smtClean="0"/>
          </a:p>
          <a:p>
            <a:pPr lvl="1"/>
            <a:r>
              <a:rPr lang="nl-NL" sz="2000" dirty="0" smtClean="0"/>
              <a:t>Databases 2 : </a:t>
            </a:r>
            <a:r>
              <a:rPr lang="nl-NL" sz="2000" dirty="0" err="1" smtClean="0"/>
              <a:t>DataBinding</a:t>
            </a:r>
            <a:r>
              <a:rPr lang="nl-NL" sz="2000" dirty="0" smtClean="0"/>
              <a:t>, DB </a:t>
            </a:r>
            <a:r>
              <a:rPr lang="nl-NL" sz="2000" dirty="0" err="1" smtClean="0"/>
              <a:t>Components</a:t>
            </a:r>
            <a:r>
              <a:rPr lang="nl-NL" sz="2000" dirty="0" smtClean="0"/>
              <a:t>, Data Source Controls</a:t>
            </a:r>
          </a:p>
          <a:p>
            <a:r>
              <a:rPr lang="nl-NL" sz="2000" dirty="0" smtClean="0"/>
              <a:t>week </a:t>
            </a:r>
            <a:r>
              <a:rPr lang="nl-NL" sz="2000" dirty="0" smtClean="0"/>
              <a:t>6</a:t>
            </a:r>
            <a:endParaRPr lang="nl-NL" sz="2000" dirty="0" smtClean="0"/>
          </a:p>
          <a:p>
            <a:pPr lvl="1"/>
            <a:r>
              <a:rPr lang="nl-NL" sz="2000" dirty="0" smtClean="0"/>
              <a:t>Configuratie &amp; Beveiliging [GEEN TENTAMENSTOF; DIENT HET PROJECT]</a:t>
            </a:r>
          </a:p>
          <a:p>
            <a:r>
              <a:rPr lang="nl-NL" sz="2000" dirty="0" smtClean="0"/>
              <a:t>week  7 </a:t>
            </a:r>
          </a:p>
          <a:p>
            <a:pPr lvl="1"/>
            <a:r>
              <a:rPr lang="nl-NL" sz="2000" dirty="0" smtClean="0"/>
              <a:t>Uitloop / proeftoets / losse eindjes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Huishoudelijk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0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</a:t>
            </a:r>
            <a:r>
              <a:rPr lang="en-US" sz="3600" dirty="0" smtClean="0"/>
              <a:t>4.0 </a:t>
            </a:r>
            <a:r>
              <a:rPr lang="en-US" sz="3600" dirty="0" smtClean="0"/>
              <a:t>Specifics Week 1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87455"/>
              </p:ext>
            </p:extLst>
          </p:nvPr>
        </p:nvGraphicFramePr>
        <p:xfrm>
          <a:off x="152400" y="1752600"/>
          <a:ext cx="8839200" cy="4554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334000"/>
                <a:gridCol w="762000"/>
                <a:gridCol w="9906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@Page</a:t>
                      </a:r>
                      <a:r>
                        <a:rPr lang="en-US" baseline="0" dirty="0" smtClean="0"/>
                        <a:t> Syntax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@Directives, Form </a:t>
                      </a:r>
                      <a:r>
                        <a:rPr lang="en-US" dirty="0" err="1" smtClean="0"/>
                        <a:t>elementen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runat</a:t>
                      </a:r>
                      <a:r>
                        <a:rPr lang="en-US" dirty="0" smtClean="0"/>
                        <a:t>=“server”, server code</a:t>
                      </a:r>
                      <a:r>
                        <a:rPr lang="en-US" baseline="0" dirty="0" smtClean="0"/>
                        <a:t> &amp; code behind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– 11, 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Event model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Roundtrip, Request,</a:t>
                      </a:r>
                      <a:r>
                        <a:rPr lang="en-US" baseline="0" dirty="0" smtClean="0"/>
                        <a:t> Response, </a:t>
                      </a:r>
                      <a:r>
                        <a:rPr lang="en-US" baseline="0" dirty="0" err="1" smtClean="0"/>
                        <a:t>Postback</a:t>
                      </a:r>
                      <a:r>
                        <a:rPr lang="en-US" baseline="0" dirty="0" smtClean="0"/>
                        <a:t>, Page Load, </a:t>
                      </a:r>
                      <a:r>
                        <a:rPr lang="en-US" baseline="0" dirty="0" err="1" smtClean="0"/>
                        <a:t>AutoPostBack</a:t>
                      </a:r>
                      <a:r>
                        <a:rPr lang="en-US" baseline="0" dirty="0" smtClean="0"/>
                        <a:t> property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3,  4, 12,</a:t>
                      </a:r>
                      <a:r>
                        <a:rPr lang="en-US" baseline="0" dirty="0" smtClean="0"/>
                        <a:t> 22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6628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lifecycle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request, </a:t>
                      </a:r>
                      <a:r>
                        <a:rPr lang="en-US" dirty="0" err="1" smtClean="0"/>
                        <a:t>ApplicationManager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ApplicationDomain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HttpContext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err="1" smtClean="0"/>
                        <a:t>HttpApplication</a:t>
                      </a:r>
                      <a:r>
                        <a:rPr lang="en-US" dirty="0" smtClean="0"/>
                        <a:t> pipeline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Sheets</a:t>
                      </a:r>
                      <a:r>
                        <a:rPr lang="en-US" baseline="0" dirty="0" smtClean="0"/>
                        <a:t> 15, 16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5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Global.asax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Application-level events, Session-level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 164 – 170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5000">
                <a:tc>
                  <a:txBody>
                    <a:bodyPr/>
                    <a:lstStyle/>
                    <a:p>
                      <a:r>
                        <a:rPr lang="en-US" dirty="0" smtClean="0"/>
                        <a:t>Page lifecycle,</a:t>
                      </a:r>
                      <a:r>
                        <a:rPr lang="en-US" baseline="0" dirty="0" smtClean="0"/>
                        <a:t> events, class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Lifecycle</a:t>
                      </a:r>
                      <a:r>
                        <a:rPr lang="en-US" baseline="0" dirty="0" smtClean="0"/>
                        <a:t>, Events, </a:t>
                      </a:r>
                      <a:r>
                        <a:rPr lang="en-US" baseline="0" dirty="0" smtClean="0"/>
                        <a:t>Session, Application, Cache, </a:t>
                      </a:r>
                      <a:r>
                        <a:rPr lang="en-US" baseline="0" dirty="0" smtClean="0"/>
                        <a:t>Request, Response, Server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162-</a:t>
                      </a:r>
                      <a:r>
                        <a:rPr lang="en-US" baseline="0" dirty="0" smtClean="0"/>
                        <a:t>163 336-338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5000">
                <a:tc>
                  <a:txBody>
                    <a:bodyPr/>
                    <a:lstStyle/>
                    <a:p>
                      <a:r>
                        <a:rPr lang="en-US" dirty="0" smtClean="0"/>
                        <a:t>XHTML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Well-formed, CSS, DTD,</a:t>
                      </a:r>
                      <a:r>
                        <a:rPr lang="en-US" baseline="0" dirty="0" smtClean="0"/>
                        <a:t> Target Schema for Validation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82-90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17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2.0 Specifics Week 1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88148"/>
              </p:ext>
            </p:extLst>
          </p:nvPr>
        </p:nvGraphicFramePr>
        <p:xfrm>
          <a:off x="152400" y="1752600"/>
          <a:ext cx="8839200" cy="4554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334000"/>
                <a:gridCol w="762000"/>
                <a:gridCol w="9906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§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@Page</a:t>
                      </a:r>
                      <a:r>
                        <a:rPr lang="en-US" baseline="0" dirty="0" smtClean="0"/>
                        <a:t> Syntax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@Directives, Form </a:t>
                      </a:r>
                      <a:r>
                        <a:rPr lang="en-US" dirty="0" err="1" smtClean="0"/>
                        <a:t>elementen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runat</a:t>
                      </a:r>
                      <a:r>
                        <a:rPr lang="en-US" dirty="0" smtClean="0"/>
                        <a:t>=“server”, server code</a:t>
                      </a:r>
                      <a:r>
                        <a:rPr lang="en-US" baseline="0" dirty="0" smtClean="0"/>
                        <a:t> &amp; code behind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– 35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Event model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Roundtrip, Request,</a:t>
                      </a:r>
                      <a:r>
                        <a:rPr lang="en-US" baseline="0" dirty="0" smtClean="0"/>
                        <a:t> Response, </a:t>
                      </a:r>
                      <a:r>
                        <a:rPr lang="en-US" baseline="0" dirty="0" err="1" smtClean="0"/>
                        <a:t>Postback</a:t>
                      </a:r>
                      <a:r>
                        <a:rPr lang="en-US" baseline="0" dirty="0" smtClean="0"/>
                        <a:t>, Page Load, </a:t>
                      </a:r>
                      <a:r>
                        <a:rPr lang="en-US" baseline="0" dirty="0" err="1" smtClean="0"/>
                        <a:t>AutoPostBack</a:t>
                      </a:r>
                      <a:r>
                        <a:rPr lang="en-US" baseline="0" dirty="0" smtClean="0"/>
                        <a:t> property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 – 39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6628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lifecycle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request, </a:t>
                      </a:r>
                      <a:r>
                        <a:rPr lang="en-US" dirty="0" err="1" smtClean="0"/>
                        <a:t>ApplicationManager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ApplicationDomain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HttpContext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err="1" smtClean="0"/>
                        <a:t>HttpApplication</a:t>
                      </a:r>
                      <a:r>
                        <a:rPr lang="en-US" dirty="0" smtClean="0"/>
                        <a:t> pipeline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 – 43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5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Global.asax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Application-level events, Session-level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 – 45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5000">
                <a:tc>
                  <a:txBody>
                    <a:bodyPr/>
                    <a:lstStyle/>
                    <a:p>
                      <a:r>
                        <a:rPr lang="en-US" dirty="0" smtClean="0"/>
                        <a:t>Page lifecycle,</a:t>
                      </a:r>
                      <a:r>
                        <a:rPr lang="en-US" baseline="0" dirty="0" smtClean="0"/>
                        <a:t> events, class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Lifecycle</a:t>
                      </a:r>
                      <a:r>
                        <a:rPr lang="en-US" baseline="0" dirty="0" smtClean="0"/>
                        <a:t> (47), Events (48), Session, Application, Cache, Request, Response, Server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2.2.4</a:t>
                      </a:r>
                    </a:p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 – 51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5000">
                <a:tc>
                  <a:txBody>
                    <a:bodyPr/>
                    <a:lstStyle/>
                    <a:p>
                      <a:r>
                        <a:rPr lang="en-US" dirty="0" smtClean="0"/>
                        <a:t>XHTML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Well-formed, CSS, DTD,</a:t>
                      </a:r>
                      <a:r>
                        <a:rPr lang="en-US" baseline="0" dirty="0" smtClean="0"/>
                        <a:t> Target Schema for Validation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502"/>
            <a:ext cx="8229600" cy="533400"/>
          </a:xfrm>
        </p:spPr>
        <p:txBody>
          <a:bodyPr/>
          <a:lstStyle/>
          <a:p>
            <a:r>
              <a:rPr lang="en-US" dirty="0" smtClean="0"/>
              <a:t>Study Resources 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NL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35364"/>
              </p:ext>
            </p:extLst>
          </p:nvPr>
        </p:nvGraphicFramePr>
        <p:xfrm>
          <a:off x="152400" y="1066800"/>
          <a:ext cx="8839200" cy="4447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1981200"/>
                <a:gridCol w="2743200"/>
                <a:gridCol w="990600"/>
                <a:gridCol w="1524000"/>
                <a:gridCol w="9144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Volg-orde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Resource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Auteur / </a:t>
                      </a:r>
                      <a:r>
                        <a:rPr lang="en-US" b="1" dirty="0" err="1" smtClean="0"/>
                        <a:t>Locatie</a:t>
                      </a:r>
                      <a:r>
                        <a:rPr lang="en-US" b="1" dirty="0" smtClean="0"/>
                        <a:t> / URL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 of Nr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Opmerkingen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Tijd</a:t>
                      </a:r>
                      <a:r>
                        <a:rPr lang="en-US" b="1" dirty="0" smtClean="0"/>
                        <a:t> (u)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‘Oude’ Reader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 van Ham (BB)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en-US" dirty="0" smtClean="0"/>
                        <a:t>+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dirty="0" smtClean="0"/>
                        <a:t> + 4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 –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19</a:t>
                      </a:r>
                      <a:r>
                        <a:rPr lang="en-US" baseline="0" dirty="0" smtClean="0"/>
                        <a:t>, 29, 30.</a:t>
                      </a:r>
                      <a:endParaRPr lang="en-US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</a:t>
                      </a:r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J. Smits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+ </a:t>
                      </a:r>
                      <a:r>
                        <a:rPr lang="en-US" dirty="0" smtClean="0"/>
                        <a:t>2 + 5 + 9 + 17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Pag. 1-28, 82-90, 161-170, 336-338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2 ALT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2.0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G. </a:t>
                      </a:r>
                      <a:r>
                        <a:rPr lang="en-US" dirty="0" err="1" smtClean="0"/>
                        <a:t>Vermeiren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+ 2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13 – 57</a:t>
                      </a:r>
                    </a:p>
                    <a:p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57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– 63 PRJ</a:t>
                      </a:r>
                      <a:r>
                        <a:rPr lang="en-US" baseline="0" dirty="0" smtClean="0"/>
                        <a:t>]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2842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Videoserie</a:t>
                      </a:r>
                      <a:r>
                        <a:rPr lang="en-US" dirty="0" smtClean="0"/>
                        <a:t> ‘Building 3.5 Applications’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http://www.asp.net/web-forms/videos/building-35-applications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9900"/>
                          </a:solidFill>
                        </a:rPr>
                        <a:t>1 t/m</a:t>
                      </a:r>
                      <a:r>
                        <a:rPr lang="en-US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99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rgbClr val="009900"/>
                          </a:solidFill>
                        </a:rPr>
                        <a:t>Facultatief</a:t>
                      </a:r>
                      <a:endParaRPr lang="en-US" i="1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50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W3Schools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http://www.w3schools.com/aspnet/default.asp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Naslag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32"/>
          <p:cNvSpPr txBox="1"/>
          <p:nvPr/>
        </p:nvSpPr>
        <p:spPr>
          <a:xfrm>
            <a:off x="685800" y="5571894"/>
            <a:ext cx="76200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0070C0"/>
                </a:solidFill>
              </a:rPr>
              <a:t>Gekleurde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hoofdstuk</a:t>
            </a:r>
            <a:r>
              <a:rPr lang="en-US" sz="2000" b="1" dirty="0" smtClean="0">
                <a:solidFill>
                  <a:srgbClr val="0070C0"/>
                </a:solidFill>
              </a:rPr>
              <a:t>- en </a:t>
            </a:r>
            <a:r>
              <a:rPr lang="en-US" sz="2000" b="1" dirty="0" err="1" smtClean="0">
                <a:solidFill>
                  <a:srgbClr val="0070C0"/>
                </a:solidFill>
              </a:rPr>
              <a:t>paginanummers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bevatten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inhoud</a:t>
            </a:r>
            <a:r>
              <a:rPr lang="en-US" sz="2000" b="1" dirty="0" smtClean="0">
                <a:solidFill>
                  <a:srgbClr val="0070C0"/>
                </a:solidFill>
              </a:rPr>
              <a:t> die </a:t>
            </a:r>
            <a:r>
              <a:rPr lang="en-US" sz="2000" b="1" dirty="0" err="1" smtClean="0">
                <a:solidFill>
                  <a:srgbClr val="0070C0"/>
                </a:solidFill>
              </a:rPr>
              <a:t>als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optioneel</a:t>
            </a:r>
            <a:r>
              <a:rPr lang="en-US" sz="2000" b="1" dirty="0" smtClean="0">
                <a:solidFill>
                  <a:srgbClr val="0070C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bekend</a:t>
            </a:r>
            <a:r>
              <a:rPr lang="en-US" sz="2000" b="1" dirty="0" smtClean="0">
                <a:solidFill>
                  <a:srgbClr val="0070C0"/>
                </a:solidFill>
              </a:rPr>
              <a:t> of relevant </a:t>
            </a:r>
            <a:r>
              <a:rPr lang="en-US" sz="2000" b="1" dirty="0" err="1" smtClean="0">
                <a:solidFill>
                  <a:srgbClr val="0070C0"/>
                </a:solidFill>
              </a:rPr>
              <a:t>voor</a:t>
            </a:r>
            <a:r>
              <a:rPr lang="en-US" sz="2000" b="1" dirty="0" smtClean="0">
                <a:solidFill>
                  <a:srgbClr val="0070C0"/>
                </a:solidFill>
              </a:rPr>
              <a:t> het </a:t>
            </a:r>
            <a:r>
              <a:rPr lang="en-US" sz="2000" b="1" dirty="0" smtClean="0">
                <a:solidFill>
                  <a:srgbClr val="7030A0"/>
                </a:solidFill>
              </a:rPr>
              <a:t>project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wordt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verondersteld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19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Hypertext transfer protocol</a:t>
            </a:r>
          </a:p>
          <a:p>
            <a:pPr lvl="1"/>
            <a:r>
              <a:rPr lang="en-US" dirty="0" smtClean="0"/>
              <a:t>De </a:t>
            </a:r>
            <a:r>
              <a:rPr lang="en-US" i="1" dirty="0" err="1" smtClean="0"/>
              <a:t>de</a:t>
            </a:r>
            <a:r>
              <a:rPr lang="en-US" i="1" dirty="0" smtClean="0"/>
              <a:t> facto</a:t>
            </a:r>
            <a:r>
              <a:rPr lang="en-US" dirty="0" smtClean="0"/>
              <a:t> </a:t>
            </a:r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op het WWW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presenteren</a:t>
            </a:r>
            <a:r>
              <a:rPr lang="en-US" dirty="0" smtClean="0"/>
              <a:t> op </a:t>
            </a:r>
            <a:r>
              <a:rPr lang="en-US" dirty="0" err="1" smtClean="0"/>
              <a:t>webpagina’s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Http: Client/Server &amp; Request/Response</a:t>
            </a:r>
          </a:p>
          <a:p>
            <a:pPr lvl="1"/>
            <a:r>
              <a:rPr lang="en-US" dirty="0" smtClean="0"/>
              <a:t>Client </a:t>
            </a:r>
            <a:r>
              <a:rPr lang="en-US" dirty="0" err="1" smtClean="0"/>
              <a:t>doet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request</a:t>
            </a:r>
          </a:p>
          <a:p>
            <a:pPr lvl="1"/>
            <a:r>
              <a:rPr lang="en-US" dirty="0" smtClean="0"/>
              <a:t>Server </a:t>
            </a:r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response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Http is </a:t>
            </a:r>
            <a:r>
              <a:rPr lang="en-US" b="1" i="1" dirty="0" smtClean="0"/>
              <a:t>stateless</a:t>
            </a:r>
          </a:p>
          <a:p>
            <a:pPr lvl="1"/>
            <a:r>
              <a:rPr lang="en-US" dirty="0" smtClean="0"/>
              <a:t>Webservers en clients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van </a:t>
            </a:r>
            <a:r>
              <a:rPr lang="en-US" dirty="0" err="1" smtClean="0"/>
              <a:t>elkaar</a:t>
            </a:r>
            <a:r>
              <a:rPr lang="en-US" dirty="0" smtClean="0"/>
              <a:t> op </a:t>
            </a:r>
            <a:r>
              <a:rPr lang="en-US" dirty="0" err="1" smtClean="0"/>
              <a:t>aan</a:t>
            </a:r>
            <a:endParaRPr lang="en-US" dirty="0" smtClean="0"/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een</a:t>
            </a:r>
            <a:r>
              <a:rPr lang="en-US" dirty="0" smtClean="0"/>
              <a:t> response </a:t>
            </a:r>
            <a:r>
              <a:rPr lang="en-US" dirty="0" err="1" smtClean="0"/>
              <a:t>verdwijnt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daarvoor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was </a:t>
            </a:r>
            <a:r>
              <a:rPr lang="en-US" dirty="0" err="1" smtClean="0"/>
              <a:t>uit</a:t>
            </a:r>
            <a:r>
              <a:rPr lang="en-US" dirty="0" smtClean="0"/>
              <a:t> het </a:t>
            </a:r>
            <a:r>
              <a:rPr lang="en-US" dirty="0" err="1" smtClean="0"/>
              <a:t>geheugen</a:t>
            </a:r>
            <a:r>
              <a:rPr lang="en-US" dirty="0" smtClean="0"/>
              <a:t> van de webserver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3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Http inner workings overview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6" y="2365445"/>
            <a:ext cx="8878168" cy="3044756"/>
          </a:xfrm>
        </p:spPr>
      </p:pic>
    </p:spTree>
    <p:extLst>
      <p:ext uri="{BB962C8B-B14F-4D97-AF65-F5344CB8AC3E}">
        <p14:creationId xmlns:p14="http://schemas.microsoft.com/office/powerpoint/2010/main" val="1632392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14158</TotalTime>
  <Words>1244</Words>
  <Application>Microsoft Office PowerPoint</Application>
  <PresentationFormat>Diavoorstelling (4:3)</PresentationFormat>
  <Paragraphs>274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Trajan Pro</vt:lpstr>
      <vt:lpstr>Wingdings</vt:lpstr>
      <vt:lpstr>Office Theme</vt:lpstr>
      <vt:lpstr>Introductie Webprogrammeren &amp; ASP.NET Web Forms Basics</vt:lpstr>
      <vt:lpstr>Introductie</vt:lpstr>
      <vt:lpstr>Colleges, Huiswerk &amp; Tentaminering</vt:lpstr>
      <vt:lpstr>Lesprogramma</vt:lpstr>
      <vt:lpstr>Handboek ASP.NET 4.0 Specifics Week 1</vt:lpstr>
      <vt:lpstr>Handboek ASP.NET 2.0 Specifics Week 1</vt:lpstr>
      <vt:lpstr>Study Resources Week 1</vt:lpstr>
      <vt:lpstr>Http</vt:lpstr>
      <vt:lpstr>Http inner workings overview</vt:lpstr>
      <vt:lpstr>Scripting: dynamische pagina’s</vt:lpstr>
      <vt:lpstr>Scripting: dynamische pagina’s</vt:lpstr>
      <vt:lpstr>ASP.NET Framework: opties</vt:lpstr>
      <vt:lpstr>ASP.NET Framework: onze keuze</vt:lpstr>
      <vt:lpstr>Web Forms Event Model</vt:lpstr>
      <vt:lpstr>Application Lifecycle: 1st request</vt:lpstr>
      <vt:lpstr>Application Lifecycle: app init</vt:lpstr>
      <vt:lpstr>Lesopdracht 1 (max 30 min)</vt:lpstr>
      <vt:lpstr>Page Lifecycle</vt:lpstr>
      <vt:lpstr>Study Resources Week 2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Sander</dc:creator>
  <cp:lastModifiedBy>Sander Gieling</cp:lastModifiedBy>
  <cp:revision>773</cp:revision>
  <cp:lastPrinted>2012-04-11T14:58:45Z</cp:lastPrinted>
  <dcterms:created xsi:type="dcterms:W3CDTF">2012-01-31T16:37:11Z</dcterms:created>
  <dcterms:modified xsi:type="dcterms:W3CDTF">2015-11-13T15:55:08Z</dcterms:modified>
</cp:coreProperties>
</file>