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3" r:id="rId3"/>
    <p:sldId id="494" r:id="rId4"/>
    <p:sldId id="503" r:id="rId5"/>
    <p:sldId id="495" r:id="rId6"/>
    <p:sldId id="502" r:id="rId7"/>
    <p:sldId id="498" r:id="rId8"/>
    <p:sldId id="510" r:id="rId9"/>
    <p:sldId id="499" r:id="rId10"/>
    <p:sldId id="506" r:id="rId11"/>
    <p:sldId id="508" r:id="rId12"/>
    <p:sldId id="507" r:id="rId13"/>
    <p:sldId id="501" r:id="rId14"/>
    <p:sldId id="500" r:id="rId15"/>
    <p:sldId id="504" r:id="rId16"/>
    <p:sldId id="511" r:id="rId17"/>
    <p:sldId id="473" r:id="rId18"/>
    <p:sldId id="509" r:id="rId19"/>
    <p:sldId id="476" r:id="rId2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7E0000"/>
    <a:srgbClr val="EDEBB9"/>
    <a:srgbClr val="D3BFCA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58" d="100"/>
          <a:sy n="58" d="100"/>
        </p:scale>
        <p:origin x="6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2015/2016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TI1.2 | Docent: A.M. Gieling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2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forms/videos/building-35-applications" TargetMode="External"/><Relationship Id="rId2" Type="http://schemas.openxmlformats.org/officeDocument/2006/relationships/hyperlink" Target="http://www.asp.net/web-forms/videos/building-20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Webprogrammeren</a:t>
            </a:r>
            <a:r>
              <a:rPr lang="en-US" sz="4400" dirty="0" smtClean="0"/>
              <a:t> &amp; ASP.NET</a:t>
            </a:r>
            <a:br>
              <a:rPr lang="en-US" sz="4400" dirty="0" smtClean="0"/>
            </a:br>
            <a:r>
              <a:rPr lang="en-US" sz="4400" dirty="0" smtClean="0"/>
              <a:t>Controls &amp; Validators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3600" i="1" dirty="0" err="1"/>
              <a:t>Handboek</a:t>
            </a:r>
            <a:r>
              <a:rPr lang="en-US" sz="3600" i="1" dirty="0"/>
              <a:t> ASP.NET 4.0:</a:t>
            </a:r>
          </a:p>
          <a:p>
            <a:r>
              <a:rPr lang="en-US" sz="3600" i="1" dirty="0"/>
              <a:t>HS 2 + 4 </a:t>
            </a:r>
            <a:r>
              <a:rPr lang="en-US" sz="3600" i="1" dirty="0" smtClean="0"/>
              <a:t>(</a:t>
            </a:r>
            <a:r>
              <a:rPr lang="en-US" sz="3600" i="1" dirty="0" err="1" smtClean="0"/>
              <a:t>pag</a:t>
            </a:r>
            <a:r>
              <a:rPr lang="en-US" sz="3600" i="1" dirty="0"/>
              <a:t>. 29 </a:t>
            </a:r>
            <a:r>
              <a:rPr lang="en-US" sz="3600" i="1" dirty="0" smtClean="0"/>
              <a:t>t/m 44 + </a:t>
            </a:r>
            <a:r>
              <a:rPr lang="en-US" sz="3600" i="1" dirty="0"/>
              <a:t>73 </a:t>
            </a:r>
            <a:r>
              <a:rPr lang="en-US" sz="3600" i="1" dirty="0" smtClean="0"/>
              <a:t>t/m 80)</a:t>
            </a:r>
          </a:p>
          <a:p>
            <a:endParaRPr lang="en-US" sz="3600" i="1" dirty="0"/>
          </a:p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ASP.NET 2.0</a:t>
            </a:r>
          </a:p>
          <a:p>
            <a:r>
              <a:rPr lang="en-US" sz="3600" i="1" dirty="0" smtClean="0"/>
              <a:t>HS 3 + 4.1.1 (</a:t>
            </a:r>
            <a:r>
              <a:rPr lang="en-US" sz="3600" i="1" dirty="0" err="1" smtClean="0"/>
              <a:t>pag</a:t>
            </a:r>
            <a:r>
              <a:rPr lang="en-US" sz="3600" i="1" dirty="0" smtClean="0"/>
              <a:t>. 67 t/m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Zelfgemaakte</a:t>
            </a:r>
            <a:r>
              <a:rPr lang="en-US" dirty="0" smtClean="0"/>
              <a:t> </a:t>
            </a:r>
            <a:r>
              <a:rPr lang="en-US" dirty="0" err="1" smtClean="0"/>
              <a:t>validatie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, </a:t>
            </a:r>
            <a:r>
              <a:rPr lang="en-US" dirty="0" err="1" smtClean="0"/>
              <a:t>serverside</a:t>
            </a:r>
            <a:r>
              <a:rPr lang="en-US" dirty="0" smtClean="0"/>
              <a:t>, </a:t>
            </a:r>
            <a:r>
              <a:rPr lang="en-US" dirty="0" err="1" smtClean="0"/>
              <a:t>beiden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ClientValidationFunction</a:t>
            </a:r>
            <a:endParaRPr lang="en-US" dirty="0" smtClean="0"/>
          </a:p>
          <a:p>
            <a:pPr lvl="1"/>
            <a:r>
              <a:rPr lang="en-US" dirty="0" err="1" smtClean="0"/>
              <a:t>OnServerValidate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4141619"/>
            <a:ext cx="8610600" cy="19543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CustomValidator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cvlOliebol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server"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ClientValidationFunction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OliebolValidate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ControlToValidate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txtOliebol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dirty="0" err="1" smtClean="0">
                <a:solidFill>
                  <a:srgbClr val="FF0000"/>
                </a:solidFill>
                <a:latin typeface="Consolas"/>
              </a:rPr>
              <a:t>ErrorMessage</a:t>
            </a:r>
            <a:r>
              <a:rPr lang="nl-NL" sz="1600" dirty="0">
                <a:solidFill>
                  <a:srgbClr val="0000FF"/>
                </a:solidFill>
                <a:latin typeface="Consolas"/>
              </a:rPr>
              <a:t>="Geen 'geachte oliebol' gevonden...!"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onservervalidate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cvlOliebol_ServerValidate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"&gt;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CustomValidator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838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Validator: </a:t>
            </a:r>
            <a:r>
              <a:rPr lang="en-US" dirty="0" err="1" smtClean="0"/>
              <a:t>Clientside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Valideren</a:t>
            </a:r>
            <a:r>
              <a:rPr lang="en-US" dirty="0" smtClean="0"/>
              <a:t> met JavaScript </a:t>
            </a:r>
            <a:r>
              <a:rPr lang="en-US" dirty="0" err="1" smtClean="0"/>
              <a:t>functie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Schrijf</a:t>
            </a:r>
            <a:r>
              <a:rPr lang="en-US" dirty="0" smtClean="0"/>
              <a:t> de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Master: </a:t>
            </a:r>
            <a:r>
              <a:rPr lang="en-US" dirty="0" err="1" smtClean="0"/>
              <a:t>Plaatsen</a:t>
            </a:r>
            <a:r>
              <a:rPr lang="en-US" dirty="0" smtClean="0"/>
              <a:t> in </a:t>
            </a:r>
            <a:r>
              <a:rPr lang="en-US" dirty="0" err="1" smtClean="0"/>
              <a:t>contentplaceholder</a:t>
            </a:r>
            <a:r>
              <a:rPr lang="en-US" dirty="0" smtClean="0"/>
              <a:t> ‘head’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587" y="3758386"/>
            <a:ext cx="8610600" cy="21852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="Content1"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onsolas"/>
              </a:rPr>
              <a:t>ContentPlaceHolderID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="head"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="server"&gt;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OliebolValidate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ctl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args.IsValid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args.Value.match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geachte</a:t>
            </a:r>
            <a:r>
              <a:rPr lang="en-US" sz="1700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oliebol</a:t>
            </a:r>
            <a:r>
              <a:rPr lang="en-US" sz="17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7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700" dirty="0" err="1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Custom Validator: </a:t>
            </a:r>
            <a:r>
              <a:rPr lang="en-US" dirty="0" err="1" smtClean="0"/>
              <a:t>Serverside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>
            <a:noAutofit/>
          </a:bodyPr>
          <a:lstStyle/>
          <a:p>
            <a:pPr marL="0" indent="0" defTabSz="461963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cvlOliebol_ServerValidate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source, 	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ServerValidateEventArgs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 defTabSz="461963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Could raise a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System.ArgumentNullException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, so try-catch: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 defTabSz="461963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try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{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args.IsValid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args.Value.Contains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geachte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oliebol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 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args.IsValid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 defTabSz="461963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btnServerValidate_Click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	// Not in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Page_Load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, only </a:t>
            </a:r>
            <a:r>
              <a:rPr lang="en-US" sz="1600" i="1" dirty="0">
                <a:solidFill>
                  <a:srgbClr val="008000"/>
                </a:solidFill>
                <a:latin typeface="Consolas"/>
              </a:rPr>
              <a:t>after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control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validation...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 defTabSz="461963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Page.IsValid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dirty="0">
                <a:latin typeface="Consolas"/>
              </a:rPr>
              <a:t>	</a:t>
            </a:r>
            <a:r>
              <a:rPr lang="nl-NL" sz="1600" dirty="0" err="1" smtClean="0">
                <a:latin typeface="Consolas"/>
              </a:rPr>
              <a:t>lblMessage.Text</a:t>
            </a:r>
            <a:r>
              <a:rPr lang="nl-NL" sz="1600" dirty="0" smtClean="0">
                <a:latin typeface="Consolas"/>
              </a:rPr>
              <a:t> </a:t>
            </a:r>
            <a:r>
              <a:rPr lang="nl-NL" sz="1600" dirty="0">
                <a:latin typeface="Consolas"/>
              </a:rPr>
              <a:t>= </a:t>
            </a:r>
            <a:r>
              <a:rPr lang="nl-N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/>
              </a:rPr>
              <a:t>Custom</a:t>
            </a:r>
            <a:r>
              <a:rPr lang="nl-NL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nl-NL" sz="1600" dirty="0" err="1">
                <a:solidFill>
                  <a:srgbClr val="A31515"/>
                </a:solidFill>
                <a:latin typeface="Consolas"/>
              </a:rPr>
              <a:t>Validator</a:t>
            </a:r>
            <a:r>
              <a:rPr lang="nl-NL" sz="1600" dirty="0">
                <a:solidFill>
                  <a:srgbClr val="A31515"/>
                </a:solidFill>
                <a:latin typeface="Consolas"/>
              </a:rPr>
              <a:t> is een groot succes, 	&amp;#39;geachte oliebol&amp;#39; gevonden...!"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 defTabSz="461963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        </a:t>
            </a:r>
          </a:p>
          <a:p>
            <a:pPr defTabSz="461963">
              <a:spcBef>
                <a:spcPts val="3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nl-NL" sz="16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12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Page.IsValid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Page.IsValid</a:t>
            </a:r>
            <a:r>
              <a:rPr lang="en-US" dirty="0" smtClean="0"/>
              <a:t> </a:t>
            </a:r>
            <a:r>
              <a:rPr lang="en-US" dirty="0" err="1" smtClean="0"/>
              <a:t>controleert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b="1" i="1" dirty="0" smtClean="0"/>
              <a:t>controls</a:t>
            </a:r>
            <a:r>
              <a:rPr lang="en-US" dirty="0" smtClean="0"/>
              <a:t> op </a:t>
            </a:r>
            <a:r>
              <a:rPr lang="en-US" dirty="0" err="1" smtClean="0"/>
              <a:t>geldigheid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Paginabreed</a:t>
            </a:r>
            <a:r>
              <a:rPr lang="en-US" dirty="0" smtClean="0"/>
              <a:t> in </a:t>
            </a:r>
            <a:r>
              <a:rPr lang="en-US" dirty="0" err="1" smtClean="0"/>
              <a:t>één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Validators </a:t>
            </a:r>
            <a:r>
              <a:rPr lang="en-US" dirty="0" err="1" smtClean="0"/>
              <a:t>nalopen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Aanroepen</a:t>
            </a:r>
            <a:r>
              <a:rPr lang="en-US" dirty="0" smtClean="0"/>
              <a:t> in control handler of event handler die </a:t>
            </a:r>
            <a:r>
              <a:rPr lang="en-US" dirty="0" err="1" smtClean="0"/>
              <a:t>gegarandeerd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9900"/>
                </a:solidFill>
              </a:rPr>
              <a:t>daarna</a:t>
            </a:r>
            <a:r>
              <a:rPr lang="en-US" dirty="0" smtClean="0"/>
              <a:t> pas </a:t>
            </a:r>
            <a:r>
              <a:rPr lang="en-US" dirty="0" err="1" smtClean="0"/>
              <a:t>plaatsheeft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4016276"/>
            <a:ext cx="838200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cmdSubmit_Click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Page.IsValid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lblMessage.Text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"Page is Valid!"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Perform database updates or other logic here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70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Verzamelt</a:t>
            </a:r>
            <a:r>
              <a:rPr lang="en-US" dirty="0" smtClean="0"/>
              <a:t> errors van </a:t>
            </a:r>
            <a:r>
              <a:rPr lang="en-US" dirty="0" err="1" smtClean="0"/>
              <a:t>alle</a:t>
            </a:r>
            <a:r>
              <a:rPr lang="en-US" dirty="0" smtClean="0"/>
              <a:t> Validators!</a:t>
            </a:r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weergave</a:t>
            </a:r>
            <a:r>
              <a:rPr lang="en-US" dirty="0" smtClean="0"/>
              <a:t> van de .Text &amp; .</a:t>
            </a:r>
            <a:r>
              <a:rPr lang="en-US" dirty="0" err="1" smtClean="0"/>
              <a:t>ErrorMessage</a:t>
            </a:r>
            <a:r>
              <a:rPr lang="en-US" dirty="0" smtClean="0"/>
              <a:t> van Validators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r>
              <a:rPr lang="en-US" dirty="0" smtClean="0"/>
              <a:t> in de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3657600"/>
            <a:ext cx="800100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ValidationSummary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	id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valSummary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"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="server"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HeaderText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="These errors were found:“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ShowSummary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DisplayMode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="List"/&gt;</a:t>
            </a:r>
          </a:p>
        </p:txBody>
      </p:sp>
    </p:spTree>
    <p:extLst>
      <p:ext uri="{BB962C8B-B14F-4D97-AF65-F5344CB8AC3E}">
        <p14:creationId xmlns:p14="http://schemas.microsoft.com/office/powerpoint/2010/main" val="786273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Aandachtspuntje</a:t>
            </a:r>
            <a:r>
              <a:rPr lang="en-US" sz="3600" dirty="0" smtClean="0"/>
              <a:t>: knop ‘Cancel’ / ‘Reset’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onderdeel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geannuleerd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Submitten</a:t>
            </a:r>
            <a:r>
              <a:rPr lang="en-US" dirty="0" smtClean="0"/>
              <a:t> van ‘</a:t>
            </a:r>
            <a:r>
              <a:rPr lang="en-US" dirty="0" err="1" smtClean="0"/>
              <a:t>annuleren</a:t>
            </a:r>
            <a:r>
              <a:rPr lang="en-US" dirty="0" smtClean="0"/>
              <a:t>’ </a:t>
            </a:r>
            <a:r>
              <a:rPr lang="en-US" dirty="0" err="1" smtClean="0"/>
              <a:t>veroorzaakt</a:t>
            </a:r>
            <a:r>
              <a:rPr lang="en-US" dirty="0" smtClean="0"/>
              <a:t> by default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Postback</a:t>
            </a:r>
            <a:r>
              <a:rPr lang="en-US" dirty="0" smtClean="0"/>
              <a:t>,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hoeft</a:t>
            </a:r>
            <a:r>
              <a:rPr lang="en-US" dirty="0" smtClean="0"/>
              <a:t> </a:t>
            </a:r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gevalideerd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 smtClean="0"/>
              <a:t>Oplossing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9900"/>
                </a:solidFill>
              </a:rPr>
              <a:t>CausesValidation</a:t>
            </a:r>
            <a:r>
              <a:rPr lang="en-US" dirty="0" smtClean="0"/>
              <a:t> op False </a:t>
            </a:r>
            <a:r>
              <a:rPr lang="en-US" dirty="0" err="1" smtClean="0"/>
              <a:t>zetten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</p:spTree>
    <p:extLst>
      <p:ext uri="{BB962C8B-B14F-4D97-AF65-F5344CB8AC3E}">
        <p14:creationId xmlns:p14="http://schemas.microsoft.com/office/powerpoint/2010/main" val="2601724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Lesopdracht</a:t>
            </a:r>
            <a:r>
              <a:rPr lang="en-US" dirty="0" smtClean="0"/>
              <a:t> (max 30 min)</a:t>
            </a:r>
            <a:endParaRPr lang="en-US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7" y="2758068"/>
            <a:ext cx="8337745" cy="29094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8" name="Tijdelijke aanduiding voor inhoud 6"/>
          <p:cNvSpPr txBox="1">
            <a:spLocks/>
          </p:cNvSpPr>
          <p:nvPr/>
        </p:nvSpPr>
        <p:spPr>
          <a:xfrm>
            <a:off x="304800" y="12954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E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54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huiswerkopdrachten</a:t>
            </a:r>
            <a:r>
              <a:rPr lang="en-US" dirty="0" smtClean="0">
                <a:solidFill>
                  <a:srgbClr val="7030A0"/>
                </a:solidFill>
              </a:rPr>
              <a:t> 1 t/m 3 van </a:t>
            </a:r>
            <a:r>
              <a:rPr lang="en-US" dirty="0" err="1" smtClean="0">
                <a:solidFill>
                  <a:srgbClr val="7030A0"/>
                </a:solidFill>
              </a:rPr>
              <a:t>deze</a:t>
            </a:r>
            <a:r>
              <a:rPr lang="en-US" dirty="0" smtClean="0">
                <a:solidFill>
                  <a:srgbClr val="7030A0"/>
                </a:solidFill>
              </a:rPr>
              <a:t> week (</a:t>
            </a:r>
            <a:r>
              <a:rPr lang="en-US" dirty="0" err="1" smtClean="0">
                <a:solidFill>
                  <a:srgbClr val="7030A0"/>
                </a:solidFill>
              </a:rPr>
              <a:t>zie</a:t>
            </a:r>
            <a:r>
              <a:rPr lang="en-US" dirty="0" smtClean="0">
                <a:solidFill>
                  <a:srgbClr val="7030A0"/>
                </a:solidFill>
              </a:rPr>
              <a:t> Blackboard).</a:t>
            </a:r>
          </a:p>
        </p:txBody>
      </p:sp>
    </p:spTree>
    <p:extLst>
      <p:ext uri="{BB962C8B-B14F-4D97-AF65-F5344CB8AC3E}">
        <p14:creationId xmlns:p14="http://schemas.microsoft.com/office/powerpoint/2010/main" val="2817312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4.0 Specifics Week 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79985"/>
              </p:ext>
            </p:extLst>
          </p:nvPr>
        </p:nvGraphicFramePr>
        <p:xfrm>
          <a:off x="152400" y="1905000"/>
          <a:ext cx="88392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71612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7577">
                <a:tc>
                  <a:txBody>
                    <a:bodyPr/>
                    <a:lstStyle/>
                    <a:p>
                      <a:r>
                        <a:rPr lang="en-US" dirty="0" smtClean="0"/>
                        <a:t>HTML Server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runat</a:t>
                      </a:r>
                      <a:r>
                        <a:rPr lang="en-US" dirty="0" smtClean="0"/>
                        <a:t>=“server”,</a:t>
                      </a:r>
                      <a:r>
                        <a:rPr lang="en-US" baseline="0" dirty="0" smtClean="0"/>
                        <a:t> id=“</a:t>
                      </a:r>
                      <a:r>
                        <a:rPr lang="en-US" baseline="0" dirty="0" err="1" smtClean="0"/>
                        <a:t>someid</a:t>
                      </a:r>
                      <a:r>
                        <a:rPr lang="en-US" baseline="0" dirty="0" smtClean="0"/>
                        <a:t>”, </a:t>
                      </a:r>
                      <a:r>
                        <a:rPr lang="en-US" baseline="0" dirty="0" err="1" smtClean="0"/>
                        <a:t>HtmlImage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HtmlForm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HtmlInputSubmit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HtmlInputFile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HtmlTable</a:t>
                      </a:r>
                      <a:r>
                        <a:rPr lang="en-US" baseline="0" dirty="0" smtClean="0"/>
                        <a:t>(, etc.), CSS in code, HTML server events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18, 19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12123">
                <a:tc>
                  <a:txBody>
                    <a:bodyPr/>
                    <a:lstStyle/>
                    <a:p>
                      <a:r>
                        <a:rPr lang="en-US" dirty="0" smtClean="0"/>
                        <a:t>Webserver</a:t>
                      </a:r>
                      <a:r>
                        <a:rPr lang="en-US" baseline="0" dirty="0" smtClean="0"/>
                        <a:t>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&lt;asp:</a:t>
                      </a:r>
                      <a:r>
                        <a:rPr lang="en-US" dirty="0" smtClean="0"/>
                        <a:t> … Label,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, Button, </a:t>
                      </a:r>
                      <a:r>
                        <a:rPr lang="en-US" dirty="0" err="1" smtClean="0"/>
                        <a:t>CheckBox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RadioButton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CheckBoxList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err="1" smtClean="0"/>
                        <a:t>RadioButtonList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DropDownList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BulletedList</a:t>
                      </a:r>
                      <a:r>
                        <a:rPr lang="en-US" dirty="0" smtClean="0"/>
                        <a:t>, Panel, Calendar,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FileUpload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i="1" baseline="0" dirty="0" err="1" smtClean="0"/>
                        <a:t>MultiView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CommandName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CommandArgument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 – 44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7577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RequiredFieldValidator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RangeValidator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CompareValidator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RegularExpressionValidator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CustomValidator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ValidationSummary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 – 79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55236"/>
              </p:ext>
            </p:extLst>
          </p:nvPr>
        </p:nvGraphicFramePr>
        <p:xfrm>
          <a:off x="152400" y="1905000"/>
          <a:ext cx="88392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71612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7577">
                <a:tc>
                  <a:txBody>
                    <a:bodyPr/>
                    <a:lstStyle/>
                    <a:p>
                      <a:r>
                        <a:rPr lang="en-US" dirty="0" smtClean="0"/>
                        <a:t>HTML Server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runat</a:t>
                      </a:r>
                      <a:r>
                        <a:rPr lang="en-US" dirty="0" smtClean="0"/>
                        <a:t>=“server”,</a:t>
                      </a:r>
                      <a:r>
                        <a:rPr lang="en-US" baseline="0" dirty="0" smtClean="0"/>
                        <a:t> id=“</a:t>
                      </a:r>
                      <a:r>
                        <a:rPr lang="en-US" baseline="0" dirty="0" err="1" smtClean="0"/>
                        <a:t>someid</a:t>
                      </a:r>
                      <a:r>
                        <a:rPr lang="en-US" baseline="0" dirty="0" smtClean="0"/>
                        <a:t>”, </a:t>
                      </a:r>
                      <a:r>
                        <a:rPr lang="en-US" baseline="0" dirty="0" err="1" smtClean="0"/>
                        <a:t>HtmlImage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HtmlForm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HtmlInputSubmit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HtmlInputFile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HtmlTable</a:t>
                      </a:r>
                      <a:r>
                        <a:rPr lang="en-US" baseline="0" dirty="0" smtClean="0"/>
                        <a:t>(, etc.), CSS in code, HTML server events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– 71, 76, 77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12123">
                <a:tc>
                  <a:txBody>
                    <a:bodyPr/>
                    <a:lstStyle/>
                    <a:p>
                      <a:r>
                        <a:rPr lang="en-US" dirty="0" smtClean="0"/>
                        <a:t>Webserver</a:t>
                      </a:r>
                      <a:r>
                        <a:rPr lang="en-US" baseline="0" dirty="0" smtClean="0"/>
                        <a:t>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&lt;asp:</a:t>
                      </a:r>
                      <a:r>
                        <a:rPr lang="en-US" dirty="0" smtClean="0"/>
                        <a:t> … Label,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, Button, </a:t>
                      </a:r>
                      <a:r>
                        <a:rPr lang="en-US" dirty="0" err="1" smtClean="0"/>
                        <a:t>CheckBox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RadioButton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CheckBoxList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err="1" smtClean="0"/>
                        <a:t>RadioButtonList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DropDownList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BulletedList</a:t>
                      </a:r>
                      <a:r>
                        <a:rPr lang="en-US" dirty="0" smtClean="0"/>
                        <a:t>, Panel, Calendar,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FileUpload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i="1" baseline="0" dirty="0" err="1" smtClean="0"/>
                        <a:t>MultiView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CommandName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CommandArgument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3.3, 4.1.1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 –</a:t>
                      </a:r>
                      <a:r>
                        <a:rPr lang="en-US" baseline="0" dirty="0" smtClean="0"/>
                        <a:t> 91,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113 – 115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7577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Controls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RequiredFieldValidator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RangeValidator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CompareValidator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RegularExpressionValidator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CustomValidator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ValidationSummary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 – 99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994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N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96166"/>
              </p:ext>
            </p:extLst>
          </p:nvPr>
        </p:nvGraphicFramePr>
        <p:xfrm>
          <a:off x="152400" y="990600"/>
          <a:ext cx="8839200" cy="4461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7526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+ 8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101 – 114,</a:t>
                      </a:r>
                    </a:p>
                    <a:p>
                      <a:r>
                        <a:rPr lang="en-US" dirty="0" smtClean="0"/>
                        <a:t>137 – 160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 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</a:t>
                      </a:r>
                      <a:r>
                        <a:rPr lang="en-US" dirty="0" err="1" smtClean="0"/>
                        <a:t>vanaf</a:t>
                      </a:r>
                      <a:r>
                        <a:rPr lang="en-US" baseline="0" dirty="0" smtClean="0"/>
                        <a:t> 4.1.2)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116 – 137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138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140 PRJ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2.0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http://www.asp.net/web-forms/videos/building-20-applications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Understanding Web Application State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3.5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http://www.asp.net/web-forms/videos/building-35-applications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Debugging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Voorbeeldcode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Webwinkel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 </a:t>
                      </a:r>
                      <a:r>
                        <a:rPr lang="en-US" dirty="0" err="1" smtClean="0"/>
                        <a:t>webwinkel</a:t>
                      </a:r>
                      <a:r>
                        <a:rPr lang="en-US" baseline="0" dirty="0" err="1" smtClean="0"/>
                        <a:t>code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pielen</a:t>
                      </a:r>
                      <a:r>
                        <a:rPr lang="en-US" baseline="0" dirty="0" smtClean="0"/>
                        <a:t> en </a:t>
                      </a:r>
                      <a:r>
                        <a:rPr lang="en-US" baseline="0" dirty="0" err="1" smtClean="0"/>
                        <a:t>doornemen</a:t>
                      </a:r>
                      <a:r>
                        <a:rPr lang="en-US" baseline="0" dirty="0" smtClean="0"/>
                        <a:t> (BB)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Workshops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-TI/PB-1.4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32"/>
          <p:cNvSpPr txBox="1"/>
          <p:nvPr/>
        </p:nvSpPr>
        <p:spPr>
          <a:xfrm>
            <a:off x="685800" y="5580284"/>
            <a:ext cx="7620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Gekleurde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hoofdstuk</a:t>
            </a:r>
            <a:r>
              <a:rPr lang="en-US" sz="2000" b="1" dirty="0" smtClean="0">
                <a:solidFill>
                  <a:srgbClr val="0070C0"/>
                </a:solidFill>
              </a:rPr>
              <a:t>- en </a:t>
            </a:r>
            <a:r>
              <a:rPr lang="en-US" sz="2000" b="1" dirty="0" err="1" smtClean="0">
                <a:solidFill>
                  <a:srgbClr val="0070C0"/>
                </a:solidFill>
              </a:rPr>
              <a:t>paginanummers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bevatten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inhoud</a:t>
            </a:r>
            <a:r>
              <a:rPr lang="en-US" sz="2000" b="1" dirty="0" smtClean="0">
                <a:solidFill>
                  <a:srgbClr val="0070C0"/>
                </a:solidFill>
              </a:rPr>
              <a:t> die </a:t>
            </a:r>
            <a:r>
              <a:rPr lang="en-US" sz="2000" b="1" dirty="0" err="1" smtClean="0">
                <a:solidFill>
                  <a:srgbClr val="0070C0"/>
                </a:solidFill>
              </a:rPr>
              <a:t>als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optioneel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bekend</a:t>
            </a:r>
            <a:r>
              <a:rPr lang="en-US" sz="2000" b="1" dirty="0" smtClean="0">
                <a:solidFill>
                  <a:srgbClr val="0070C0"/>
                </a:solidFill>
              </a:rPr>
              <a:t> of relevant </a:t>
            </a:r>
            <a:r>
              <a:rPr lang="en-US" sz="2000" b="1" dirty="0" err="1" smtClean="0">
                <a:solidFill>
                  <a:srgbClr val="0070C0"/>
                </a:solidFill>
              </a:rPr>
              <a:t>voor</a:t>
            </a:r>
            <a:r>
              <a:rPr lang="en-US" sz="2000" b="1" dirty="0" smtClean="0">
                <a:solidFill>
                  <a:srgbClr val="0070C0"/>
                </a:solidFill>
              </a:rPr>
              <a:t> het </a:t>
            </a:r>
            <a:r>
              <a:rPr lang="en-US" sz="2000" b="1" dirty="0" smtClean="0">
                <a:solidFill>
                  <a:srgbClr val="7030A0"/>
                </a:solidFill>
              </a:rPr>
              <a:t>project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wordt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verondersteld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Server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Ordinaire</a:t>
            </a:r>
            <a:r>
              <a:rPr lang="en-US" dirty="0" smtClean="0"/>
              <a:t> HTML </a:t>
            </a:r>
            <a:r>
              <a:rPr lang="en-US" dirty="0" err="1" smtClean="0"/>
              <a:t>elementen</a:t>
            </a:r>
            <a:r>
              <a:rPr lang="en-US" dirty="0" smtClean="0"/>
              <a:t> kun je </a:t>
            </a:r>
            <a:r>
              <a:rPr lang="en-US" dirty="0" err="1" smtClean="0"/>
              <a:t>serverside</a:t>
            </a:r>
            <a:r>
              <a:rPr lang="en-US" dirty="0" smtClean="0"/>
              <a:t> </a:t>
            </a:r>
            <a:r>
              <a:rPr lang="en-US" dirty="0" err="1" smtClean="0"/>
              <a:t>aanspreekbaar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runat</a:t>
            </a:r>
            <a:r>
              <a:rPr lang="en-US" dirty="0" smtClean="0"/>
              <a:t>=“server”</a:t>
            </a:r>
          </a:p>
          <a:p>
            <a:pPr lvl="1"/>
            <a:r>
              <a:rPr lang="en-US" dirty="0" smtClean="0"/>
              <a:t>id=“</a:t>
            </a:r>
            <a:r>
              <a:rPr lang="en-US" dirty="0" err="1" smtClean="0"/>
              <a:t>someid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HTML server controls</a:t>
            </a:r>
          </a:p>
          <a:p>
            <a:pPr lvl="1"/>
            <a:r>
              <a:rPr lang="en-US" dirty="0" err="1" smtClean="0"/>
              <a:t>HtmlInputText</a:t>
            </a:r>
            <a:r>
              <a:rPr lang="en-US" dirty="0" smtClean="0"/>
              <a:t>, </a:t>
            </a:r>
            <a:r>
              <a:rPr lang="en-US" dirty="0" err="1" smtClean="0"/>
              <a:t>HtmlForm</a:t>
            </a:r>
            <a:r>
              <a:rPr lang="en-US" dirty="0"/>
              <a:t>, </a:t>
            </a:r>
            <a:r>
              <a:rPr lang="en-US" dirty="0" err="1"/>
              <a:t>HtmlInputSubmit</a:t>
            </a:r>
            <a:r>
              <a:rPr lang="en-US" dirty="0"/>
              <a:t>, </a:t>
            </a:r>
            <a:r>
              <a:rPr lang="en-US" dirty="0" err="1" smtClean="0"/>
              <a:t>HtmlTable</a:t>
            </a:r>
            <a:endParaRPr lang="en-US" dirty="0" smtClean="0"/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HTML server events</a:t>
            </a:r>
            <a:endParaRPr lang="en-US" b="1" i="1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ServerChange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ServerClick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Server Controls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4419600"/>
            <a:ext cx="640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txtName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</p:txBody>
      </p:sp>
      <p:cxnSp>
        <p:nvCxnSpPr>
          <p:cNvPr id="8" name="Rechte verbindingslijn met pijl 7"/>
          <p:cNvCxnSpPr>
            <a:endCxn id="7" idx="1"/>
          </p:cNvCxnSpPr>
          <p:nvPr/>
        </p:nvCxnSpPr>
        <p:spPr>
          <a:xfrm>
            <a:off x="2133600" y="4229100"/>
            <a:ext cx="4572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2"/>
          <p:cNvSpPr txBox="1"/>
          <p:nvPr/>
        </p:nvSpPr>
        <p:spPr>
          <a:xfrm>
            <a:off x="5410200" y="2057400"/>
            <a:ext cx="3505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Soms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nodig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assembly </a:t>
            </a:r>
            <a:r>
              <a:rPr lang="en-US" b="1" dirty="0" err="1" smtClean="0">
                <a:solidFill>
                  <a:srgbClr val="0070C0"/>
                </a:solidFill>
              </a:rPr>
              <a:t>adden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System.Web.UI.HtmlControls</a:t>
            </a:r>
            <a:r>
              <a:rPr lang="en-US" dirty="0" smtClean="0"/>
              <a:t>;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maar </a:t>
            </a:r>
            <a:r>
              <a:rPr lang="en-US" b="1" dirty="0" err="1" smtClean="0">
                <a:solidFill>
                  <a:srgbClr val="0070C0"/>
                </a:solidFill>
              </a:rPr>
              <a:t>als</a:t>
            </a:r>
            <a:r>
              <a:rPr lang="en-US" b="1" dirty="0" smtClean="0">
                <a:solidFill>
                  <a:srgbClr val="0070C0"/>
                </a:solidFill>
              </a:rPr>
              <a:t> het </a:t>
            </a:r>
            <a:r>
              <a:rPr lang="en-US" b="1" dirty="0" err="1" smtClean="0">
                <a:solidFill>
                  <a:srgbClr val="0070C0"/>
                </a:solidFill>
              </a:rPr>
              <a:t>mogelijk</a:t>
            </a:r>
            <a:r>
              <a:rPr lang="en-US" b="1" dirty="0" smtClean="0">
                <a:solidFill>
                  <a:srgbClr val="0070C0"/>
                </a:solidFill>
              </a:rPr>
              <a:t> is met </a:t>
            </a:r>
            <a:r>
              <a:rPr lang="en-US" b="1" dirty="0" smtClean="0">
                <a:solidFill>
                  <a:srgbClr val="FF0000"/>
                </a:solidFill>
              </a:rPr>
              <a:t>web server controls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oplossen</a:t>
            </a:r>
            <a:r>
              <a:rPr lang="en-US" b="1" dirty="0" smtClean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985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Server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Web Server Control tags</a:t>
            </a:r>
          </a:p>
          <a:p>
            <a:pPr lvl="1"/>
            <a:r>
              <a:rPr lang="en-US" dirty="0" smtClean="0"/>
              <a:t>Prefix “&lt;</a:t>
            </a:r>
            <a:r>
              <a:rPr lang="en-US" dirty="0" smtClean="0">
                <a:solidFill>
                  <a:srgbClr val="009900"/>
                </a:solidFill>
              </a:rPr>
              <a:t>asp:</a:t>
            </a:r>
            <a:r>
              <a:rPr lang="en-US" dirty="0" smtClean="0"/>
              <a:t> …&gt;”</a:t>
            </a:r>
          </a:p>
          <a:p>
            <a:pPr lvl="1"/>
            <a:r>
              <a:rPr lang="en-US" dirty="0" err="1" smtClean="0"/>
              <a:t>Slepen</a:t>
            </a:r>
            <a:r>
              <a:rPr lang="en-US" dirty="0" smtClean="0"/>
              <a:t> van Toolbox!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Response HTML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gegenereerd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Bijv</a:t>
            </a:r>
            <a:r>
              <a:rPr lang="en-US" dirty="0" smtClean="0"/>
              <a:t>. &lt;</a:t>
            </a:r>
            <a:r>
              <a:rPr lang="en-US" dirty="0" err="1" smtClean="0"/>
              <a:t>asp:TextBox</a:t>
            </a:r>
            <a:r>
              <a:rPr lang="en-US" dirty="0" smtClean="0"/>
              <a:t> …&gt;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omgezet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&lt;input type=“text” …&gt;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Server Controls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95800" y="2438400"/>
            <a:ext cx="4419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="TextBox1"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Text_to_Display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38600" y="5181600"/>
            <a:ext cx="4876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="TextBox1"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Text_to_Display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="Text1"/&gt;</a:t>
            </a:r>
          </a:p>
        </p:txBody>
      </p:sp>
    </p:spTree>
    <p:extLst>
      <p:ext uri="{BB962C8B-B14F-4D97-AF65-F5344CB8AC3E}">
        <p14:creationId xmlns:p14="http://schemas.microsoft.com/office/powerpoint/2010/main" val="146862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validatie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9900"/>
                </a:solidFill>
              </a:rPr>
              <a:t>Exception handling</a:t>
            </a:r>
            <a:r>
              <a:rPr lang="en-US" dirty="0" smtClean="0"/>
              <a:t>: </a:t>
            </a:r>
            <a:r>
              <a:rPr lang="en-US" dirty="0" err="1" smtClean="0"/>
              <a:t>Voorkomen</a:t>
            </a:r>
            <a:r>
              <a:rPr lang="en-US" dirty="0" smtClean="0"/>
              <a:t> van </a:t>
            </a:r>
            <a:r>
              <a:rPr lang="en-US" dirty="0" err="1" smtClean="0"/>
              <a:t>foutmeldingen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geks</a:t>
            </a:r>
            <a:r>
              <a:rPr lang="en-US" dirty="0" smtClean="0"/>
              <a:t> </a:t>
            </a:r>
            <a:r>
              <a:rPr lang="en-US" dirty="0" err="1" smtClean="0"/>
              <a:t>invoert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9900"/>
                </a:solidFill>
              </a:rPr>
              <a:t>Bandbreedte</a:t>
            </a:r>
            <a:r>
              <a:rPr lang="en-US" dirty="0" smtClean="0">
                <a:solidFill>
                  <a:srgbClr val="009900"/>
                </a:solidFill>
              </a:rPr>
              <a:t> &amp; CPU cycles</a:t>
            </a:r>
            <a:r>
              <a:rPr lang="en-US" dirty="0" smtClean="0"/>
              <a:t>: </a:t>
            </a:r>
            <a:r>
              <a:rPr lang="en-US" dirty="0" err="1" smtClean="0"/>
              <a:t>Blokkeren</a:t>
            </a:r>
            <a:r>
              <a:rPr lang="en-US" dirty="0" smtClean="0"/>
              <a:t> van </a:t>
            </a:r>
            <a:r>
              <a:rPr lang="en-US" dirty="0" err="1" smtClean="0"/>
              <a:t>formulierverwerking</a:t>
            </a:r>
            <a:r>
              <a:rPr lang="en-US" dirty="0" smtClean="0"/>
              <a:t> </a:t>
            </a:r>
            <a:r>
              <a:rPr lang="en-US" dirty="0" err="1" smtClean="0"/>
              <a:t>totdat</a:t>
            </a:r>
            <a:r>
              <a:rPr lang="en-US" dirty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invoer</a:t>
            </a:r>
            <a:r>
              <a:rPr lang="en-US" dirty="0" smtClean="0"/>
              <a:t> </a:t>
            </a:r>
            <a:r>
              <a:rPr lang="en-US" dirty="0" err="1" smtClean="0"/>
              <a:t>geldig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9900"/>
                </a:solidFill>
              </a:rPr>
              <a:t>Security</a:t>
            </a:r>
            <a:r>
              <a:rPr lang="en-US" dirty="0" smtClean="0"/>
              <a:t>: </a:t>
            </a:r>
            <a:r>
              <a:rPr lang="en-US" dirty="0" err="1" smtClean="0"/>
              <a:t>Voorkom</a:t>
            </a:r>
            <a:r>
              <a:rPr lang="en-US" dirty="0" smtClean="0"/>
              <a:t> de </a:t>
            </a:r>
            <a:r>
              <a:rPr lang="en-US" dirty="0" err="1" smtClean="0"/>
              <a:t>injectie</a:t>
            </a:r>
            <a:r>
              <a:rPr lang="en-US" dirty="0" smtClean="0"/>
              <a:t> van </a:t>
            </a:r>
            <a:r>
              <a:rPr lang="en-US" dirty="0" err="1" smtClean="0"/>
              <a:t>gevaarlijke</a:t>
            </a:r>
            <a:r>
              <a:rPr lang="en-US" dirty="0" smtClean="0"/>
              <a:t> code en/of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</p:spTree>
    <p:extLst>
      <p:ext uri="{BB962C8B-B14F-4D97-AF65-F5344CB8AC3E}">
        <p14:creationId xmlns:p14="http://schemas.microsoft.com/office/powerpoint/2010/main" val="346721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 (Validators)</a:t>
            </a:r>
            <a:endParaRPr lang="en-US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029562"/>
              </p:ext>
            </p:extLst>
          </p:nvPr>
        </p:nvGraphicFramePr>
        <p:xfrm>
          <a:off x="457200" y="2260600"/>
          <a:ext cx="8229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RequiredFieldValidator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Als</a:t>
                      </a:r>
                      <a:r>
                        <a:rPr lang="en-US" sz="2400" dirty="0" smtClean="0"/>
                        <a:t> je</a:t>
                      </a:r>
                      <a:r>
                        <a:rPr lang="en-US" sz="2400" baseline="0" dirty="0" smtClean="0"/>
                        <a:t> maar ‘</a:t>
                      </a:r>
                      <a:r>
                        <a:rPr lang="en-US" sz="2400" baseline="0" dirty="0" err="1" smtClean="0"/>
                        <a:t>iets</a:t>
                      </a:r>
                      <a:r>
                        <a:rPr lang="en-US" sz="2400" baseline="0" dirty="0" smtClean="0"/>
                        <a:t>’ </a:t>
                      </a:r>
                      <a:r>
                        <a:rPr lang="en-US" sz="2400" baseline="0" dirty="0" err="1" smtClean="0"/>
                        <a:t>invult</a:t>
                      </a:r>
                      <a:r>
                        <a:rPr lang="en-US" sz="2400" baseline="0" dirty="0" smtClean="0"/>
                        <a:t>. </a:t>
                      </a:r>
                      <a:r>
                        <a:rPr lang="en-US" sz="2400" baseline="0" dirty="0" err="1" smtClean="0"/>
                        <a:t>Samen</a:t>
                      </a:r>
                      <a:r>
                        <a:rPr lang="en-US" sz="2400" baseline="0" dirty="0" smtClean="0"/>
                        <a:t> met </a:t>
                      </a:r>
                      <a:r>
                        <a:rPr lang="en-US" sz="2400" baseline="0" dirty="0" err="1" smtClean="0"/>
                        <a:t>andere</a:t>
                      </a:r>
                      <a:r>
                        <a:rPr lang="en-US" sz="2400" baseline="0" dirty="0" smtClean="0"/>
                        <a:t> Validators </a:t>
                      </a:r>
                      <a:r>
                        <a:rPr lang="en-US" sz="2400" baseline="0" dirty="0" err="1" smtClean="0"/>
                        <a:t>gebruiken</a:t>
                      </a:r>
                      <a:r>
                        <a:rPr lang="en-US" sz="2400" baseline="0" dirty="0" smtClean="0"/>
                        <a:t>!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CompareValidator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Logische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vergelijking</a:t>
                      </a:r>
                      <a:r>
                        <a:rPr lang="en-US" sz="2400" dirty="0" smtClean="0"/>
                        <a:t> van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getal</a:t>
                      </a:r>
                      <a:r>
                        <a:rPr lang="en-US" sz="2400" baseline="0" dirty="0" smtClean="0"/>
                        <a:t>, datum, </a:t>
                      </a:r>
                      <a:r>
                        <a:rPr lang="en-US" sz="2400" baseline="0" dirty="0" err="1" smtClean="0"/>
                        <a:t>tekst</a:t>
                      </a:r>
                      <a:r>
                        <a:rPr lang="en-US" sz="2400" baseline="0" dirty="0" smtClean="0"/>
                        <a:t> (==, &lt;, &gt;, &lt;=, &gt;=)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RangeValidator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Tekst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ascii</a:t>
                      </a:r>
                      <a:r>
                        <a:rPr lang="en-US" sz="2400" dirty="0" smtClean="0"/>
                        <a:t>-value), </a:t>
                      </a:r>
                      <a:r>
                        <a:rPr lang="en-US" sz="2400" dirty="0" err="1" smtClean="0"/>
                        <a:t>getal</a:t>
                      </a:r>
                      <a:r>
                        <a:rPr lang="en-US" sz="2400" dirty="0" smtClean="0"/>
                        <a:t> of datum </a:t>
                      </a:r>
                      <a:r>
                        <a:rPr lang="en-US" sz="2400" dirty="0" err="1" smtClean="0"/>
                        <a:t>tussen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bep</a:t>
                      </a:r>
                      <a:r>
                        <a:rPr lang="en-US" sz="2400" dirty="0" smtClean="0"/>
                        <a:t>. </a:t>
                      </a:r>
                      <a:r>
                        <a:rPr lang="en-US" sz="2400" dirty="0" err="1" smtClean="0"/>
                        <a:t>waarden</a:t>
                      </a:r>
                      <a:r>
                        <a:rPr lang="en-US" sz="2400" baseline="0" dirty="0" smtClean="0"/>
                        <a:t> (min en max)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RegularExpressionValidator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Invoer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moet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voldoen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tekstueel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patroon</a:t>
                      </a:r>
                      <a:r>
                        <a:rPr lang="en-US" sz="2400" baseline="0" dirty="0" smtClean="0"/>
                        <a:t> / </a:t>
                      </a:r>
                      <a:r>
                        <a:rPr lang="en-US" sz="2400" baseline="0" dirty="0" err="1" smtClean="0"/>
                        <a:t>invoermasker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CustomValidator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Zelfgemaakte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validatie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</p:spTree>
    <p:extLst>
      <p:ext uri="{BB962C8B-B14F-4D97-AF65-F5344CB8AC3E}">
        <p14:creationId xmlns:p14="http://schemas.microsoft.com/office/powerpoint/2010/main" val="169374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 (Validators)</a:t>
            </a:r>
            <a:endParaRPr lang="en-US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03078"/>
              </p:ext>
            </p:extLst>
          </p:nvPr>
        </p:nvGraphicFramePr>
        <p:xfrm>
          <a:off x="457200" y="2260600"/>
          <a:ext cx="8229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RequiredFieldValidator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Als</a:t>
                      </a:r>
                      <a:r>
                        <a:rPr lang="en-US" sz="2400" dirty="0" smtClean="0"/>
                        <a:t> je</a:t>
                      </a:r>
                      <a:r>
                        <a:rPr lang="en-US" sz="2400" baseline="0" dirty="0" smtClean="0"/>
                        <a:t> maar ‘</a:t>
                      </a:r>
                      <a:r>
                        <a:rPr lang="en-US" sz="2400" baseline="0" dirty="0" err="1" smtClean="0"/>
                        <a:t>iets</a:t>
                      </a:r>
                      <a:r>
                        <a:rPr lang="en-US" sz="2400" baseline="0" dirty="0" smtClean="0"/>
                        <a:t>’ </a:t>
                      </a:r>
                      <a:r>
                        <a:rPr lang="en-US" sz="2400" baseline="0" dirty="0" err="1" smtClean="0"/>
                        <a:t>invult</a:t>
                      </a:r>
                      <a:r>
                        <a:rPr lang="en-US" sz="2400" baseline="0" dirty="0" smtClean="0"/>
                        <a:t>. </a:t>
                      </a:r>
                      <a:r>
                        <a:rPr lang="en-US" sz="2400" baseline="0" dirty="0" err="1" smtClean="0"/>
                        <a:t>Samen</a:t>
                      </a:r>
                      <a:r>
                        <a:rPr lang="en-US" sz="2400" baseline="0" dirty="0" smtClean="0"/>
                        <a:t> met </a:t>
                      </a:r>
                      <a:r>
                        <a:rPr lang="en-US" sz="2400" baseline="0" dirty="0" err="1" smtClean="0"/>
                        <a:t>andere</a:t>
                      </a:r>
                      <a:r>
                        <a:rPr lang="en-US" sz="2400" baseline="0" dirty="0" smtClean="0"/>
                        <a:t> Validators </a:t>
                      </a:r>
                      <a:r>
                        <a:rPr lang="en-US" sz="2400" baseline="0" dirty="0" err="1" smtClean="0"/>
                        <a:t>gebruiken</a:t>
                      </a:r>
                      <a:r>
                        <a:rPr lang="en-US" sz="2400" baseline="0" dirty="0" smtClean="0"/>
                        <a:t>!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CompareValidator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Logische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vergelijking</a:t>
                      </a:r>
                      <a:r>
                        <a:rPr lang="en-US" sz="2400" dirty="0" smtClean="0"/>
                        <a:t> van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getal</a:t>
                      </a:r>
                      <a:r>
                        <a:rPr lang="en-US" sz="2400" baseline="0" dirty="0" smtClean="0"/>
                        <a:t>, datum, </a:t>
                      </a:r>
                      <a:r>
                        <a:rPr lang="en-US" sz="2400" baseline="0" dirty="0" err="1" smtClean="0"/>
                        <a:t>tekst</a:t>
                      </a:r>
                      <a:r>
                        <a:rPr lang="en-US" sz="2400" baseline="0" dirty="0" smtClean="0"/>
                        <a:t> (==, &lt;, &gt;, &lt;=, &gt;=)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RangeValidator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Tekst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ascii</a:t>
                      </a:r>
                      <a:r>
                        <a:rPr lang="en-US" sz="2400" dirty="0" smtClean="0"/>
                        <a:t>-value), </a:t>
                      </a:r>
                      <a:r>
                        <a:rPr lang="en-US" sz="2400" dirty="0" err="1" smtClean="0"/>
                        <a:t>getal</a:t>
                      </a:r>
                      <a:r>
                        <a:rPr lang="en-US" sz="2400" dirty="0" smtClean="0"/>
                        <a:t> of datum </a:t>
                      </a:r>
                      <a:r>
                        <a:rPr lang="en-US" sz="2400" dirty="0" err="1" smtClean="0"/>
                        <a:t>tussen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bep</a:t>
                      </a:r>
                      <a:r>
                        <a:rPr lang="en-US" sz="2400" dirty="0" smtClean="0"/>
                        <a:t>. </a:t>
                      </a:r>
                      <a:r>
                        <a:rPr lang="en-US" sz="2400" dirty="0" err="1" smtClean="0"/>
                        <a:t>waarden</a:t>
                      </a:r>
                      <a:r>
                        <a:rPr lang="en-US" sz="2400" baseline="0" dirty="0" smtClean="0"/>
                        <a:t> (min en max)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RegularExpressionValidator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Invoer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moet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voldoen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tekstueel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patroon</a:t>
                      </a:r>
                      <a:r>
                        <a:rPr lang="en-US" sz="2400" baseline="0" dirty="0" smtClean="0"/>
                        <a:t> / </a:t>
                      </a:r>
                      <a:r>
                        <a:rPr lang="en-US" sz="2400" baseline="0" dirty="0" err="1" smtClean="0"/>
                        <a:t>invoermasker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CustomValidator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Zelfgemaakte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validatie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7" name="TextBox 32"/>
          <p:cNvSpPr txBox="1"/>
          <p:nvPr/>
        </p:nvSpPr>
        <p:spPr>
          <a:xfrm>
            <a:off x="3966754" y="3795236"/>
            <a:ext cx="334844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Deze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geven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groen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licht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bij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lege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invoervelden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</a:rPr>
              <a:t>hou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hier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rekening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mee</a:t>
            </a:r>
            <a:r>
              <a:rPr lang="en-US" sz="2000" b="1" dirty="0" smtClean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8" name="Rechteraccolade 7"/>
          <p:cNvSpPr/>
          <p:nvPr/>
        </p:nvSpPr>
        <p:spPr>
          <a:xfrm>
            <a:off x="3657600" y="3124200"/>
            <a:ext cx="304800" cy="2819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Reader ASP.NET van Ham, </a:t>
            </a:r>
            <a:r>
              <a:rPr lang="en-US" dirty="0" err="1" smtClean="0"/>
              <a:t>Bijlage</a:t>
            </a:r>
            <a:r>
              <a:rPr lang="en-US" dirty="0" smtClean="0"/>
              <a:t> E (116 – 119)</a:t>
            </a:r>
          </a:p>
          <a:p>
            <a:pPr lvl="1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 smtClean="0"/>
              <a:t>tekstuele</a:t>
            </a:r>
            <a:r>
              <a:rPr lang="en-US" dirty="0" smtClean="0"/>
              <a:t> </a:t>
            </a:r>
            <a:r>
              <a:rPr lang="en-US" dirty="0" err="1" smtClean="0"/>
              <a:t>patronen</a:t>
            </a:r>
            <a:endParaRPr lang="en-US" dirty="0" smtClean="0"/>
          </a:p>
          <a:p>
            <a:pPr lvl="2"/>
            <a:r>
              <a:rPr lang="en-US" dirty="0" err="1" smtClean="0"/>
              <a:t>Zoeken</a:t>
            </a:r>
            <a:r>
              <a:rPr lang="en-US" dirty="0" smtClean="0"/>
              <a:t>, </a:t>
            </a:r>
            <a:r>
              <a:rPr lang="en-US" dirty="0" err="1" smtClean="0"/>
              <a:t>matchen</a:t>
            </a:r>
            <a:r>
              <a:rPr lang="en-US" dirty="0" smtClean="0"/>
              <a:t>, </a:t>
            </a:r>
            <a:r>
              <a:rPr lang="en-US" dirty="0" err="1" smtClean="0"/>
              <a:t>vervangen</a:t>
            </a:r>
            <a:endParaRPr lang="en-US" dirty="0" smtClean="0"/>
          </a:p>
          <a:p>
            <a:pPr lvl="1"/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valideren</a:t>
            </a:r>
            <a:r>
              <a:rPr lang="en-US" dirty="0" smtClean="0"/>
              <a:t> van </a:t>
            </a:r>
            <a:r>
              <a:rPr lang="en-US" dirty="0" err="1" smtClean="0"/>
              <a:t>datavelden</a:t>
            </a:r>
            <a:r>
              <a:rPr lang="en-US" dirty="0" smtClean="0"/>
              <a:t> met vast format</a:t>
            </a:r>
          </a:p>
          <a:p>
            <a:pPr lvl="2"/>
            <a:r>
              <a:rPr lang="en-US" dirty="0" err="1" smtClean="0"/>
              <a:t>Emailadres</a:t>
            </a:r>
            <a:r>
              <a:rPr lang="en-US" dirty="0" smtClean="0"/>
              <a:t>, postcode, </a:t>
            </a:r>
            <a:r>
              <a:rPr lang="en-US" dirty="0" err="1" smtClean="0"/>
              <a:t>telefoonnummer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672" y="4828308"/>
            <a:ext cx="8915400" cy="1431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RegularExpressionValidator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…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ControlToValidate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emailadres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onsolas"/>
              </a:rPr>
              <a:t>ValidationExpression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\</a:t>
            </a:r>
            <a:r>
              <a:rPr lang="en-US" dirty="0">
                <a:solidFill>
                  <a:srgbClr val="7030A0"/>
                </a:solidFill>
                <a:latin typeface="Consolas"/>
              </a:rPr>
              <a:t>w+([\.-]?\w+)*@\w+([\.-]?\w+)*(\.\w{2,6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})+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onsolas"/>
              </a:rPr>
              <a:t>…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RegularExpressionValidator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973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46" y="609600"/>
            <a:ext cx="8229600" cy="533400"/>
          </a:xfrm>
        </p:spPr>
        <p:txBody>
          <a:bodyPr/>
          <a:lstStyle/>
          <a:p>
            <a:r>
              <a:rPr lang="en-US" sz="3200" b="1" dirty="0"/>
              <a:t>Hoe </a:t>
            </a:r>
            <a:r>
              <a:rPr lang="en-US" sz="3200" b="1" dirty="0" smtClean="0"/>
              <a:t>regex </a:t>
            </a:r>
            <a:r>
              <a:rPr lang="en-US" sz="3200" b="1" dirty="0"/>
              <a:t>je </a:t>
            </a:r>
            <a:r>
              <a:rPr lang="en-US" sz="3200" b="1" dirty="0" err="1"/>
              <a:t>een</a:t>
            </a:r>
            <a:r>
              <a:rPr lang="en-US" sz="3200" b="1" dirty="0"/>
              <a:t> </a:t>
            </a:r>
            <a:r>
              <a:rPr lang="en-US" sz="3200" b="1" dirty="0" err="1"/>
              <a:t>Inholland</a:t>
            </a:r>
            <a:r>
              <a:rPr lang="en-US" sz="3200" b="1" dirty="0"/>
              <a:t> </a:t>
            </a:r>
            <a:r>
              <a:rPr lang="en-US" sz="3200" b="1" dirty="0" err="1" smtClean="0"/>
              <a:t>vakcode</a:t>
            </a:r>
            <a:r>
              <a:rPr lang="en-US" sz="3200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nl-NL" dirty="0" smtClean="0"/>
              <a:t>Jaartal </a:t>
            </a:r>
            <a:r>
              <a:rPr lang="nl-NL" dirty="0"/>
              <a:t>waarin de toets in het curriculum is opgenomen, dit wordt echter verplicht na maximaal 7 </a:t>
            </a:r>
            <a:r>
              <a:rPr lang="nl-NL" dirty="0" smtClean="0"/>
              <a:t>jaar </a:t>
            </a:r>
            <a:r>
              <a:rPr lang="nl-NL" dirty="0"/>
              <a:t>(accreditatiecyclus) herzien - bestaat uit 4 cijfers niet lager dan </a:t>
            </a:r>
            <a:r>
              <a:rPr lang="nl-NL" dirty="0" smtClean="0"/>
              <a:t>2008</a:t>
            </a:r>
            <a:endParaRPr lang="nl-NL" dirty="0"/>
          </a:p>
          <a:p>
            <a:pPr marL="0" indent="0">
              <a:buNone/>
            </a:pPr>
            <a:endParaRPr lang="nl-NL" sz="1100" dirty="0"/>
          </a:p>
          <a:p>
            <a:pPr>
              <a:buFontTx/>
              <a:buChar char="-"/>
            </a:pPr>
            <a:r>
              <a:rPr lang="nl-NL" dirty="0" smtClean="0"/>
              <a:t>Code </a:t>
            </a:r>
            <a:r>
              <a:rPr lang="nl-NL" dirty="0"/>
              <a:t>voor de opleiding: TI, BI of IC als de toets in beide opleidingen </a:t>
            </a:r>
            <a:r>
              <a:rPr lang="nl-NL" dirty="0" smtClean="0"/>
              <a:t>voorkomt</a:t>
            </a:r>
            <a:endParaRPr lang="nl-NL" dirty="0"/>
          </a:p>
          <a:p>
            <a:pPr marL="0" indent="0">
              <a:buNone/>
            </a:pPr>
            <a:endParaRPr lang="nl-NL" sz="1100" dirty="0"/>
          </a:p>
          <a:p>
            <a:pPr>
              <a:buFontTx/>
              <a:buChar char="-"/>
            </a:pPr>
            <a:r>
              <a:rPr lang="nl-NL" dirty="0" smtClean="0"/>
              <a:t>Eén </a:t>
            </a:r>
            <a:r>
              <a:rPr lang="nl-NL" dirty="0"/>
              <a:t>enkel getal voor het leerjaar {1, 2, 3, 4</a:t>
            </a:r>
            <a:r>
              <a:rPr lang="nl-NL" dirty="0" smtClean="0"/>
              <a:t>}</a:t>
            </a:r>
            <a:endParaRPr lang="nl-NL" dirty="0"/>
          </a:p>
          <a:p>
            <a:pPr marL="0" indent="0">
              <a:buNone/>
            </a:pPr>
            <a:endParaRPr lang="nl-NL" sz="1100" dirty="0"/>
          </a:p>
          <a:p>
            <a:pPr>
              <a:buFontTx/>
              <a:buChar char="-"/>
            </a:pPr>
            <a:r>
              <a:rPr lang="nl-NL" dirty="0" smtClean="0"/>
              <a:t>Een </a:t>
            </a:r>
            <a:r>
              <a:rPr lang="nl-NL" dirty="0"/>
              <a:t>volgnummer voor de toets in dat leerjaar {0 - 99}, precies 2 cijfers, onder de 10 met </a:t>
            </a:r>
            <a:r>
              <a:rPr lang="nl-NL" dirty="0" err="1" smtClean="0"/>
              <a:t>voorloopnul</a:t>
            </a:r>
            <a:endParaRPr lang="nl-NL" dirty="0"/>
          </a:p>
          <a:p>
            <a:pPr marL="0" indent="0">
              <a:buNone/>
            </a:pPr>
            <a:endParaRPr lang="nl-NL" sz="1000" dirty="0"/>
          </a:p>
          <a:p>
            <a:pPr>
              <a:buFontTx/>
              <a:buChar char="-"/>
            </a:pPr>
            <a:r>
              <a:rPr lang="nl-NL" dirty="0" smtClean="0"/>
              <a:t>Sluit met ‘A’ voor </a:t>
            </a:r>
            <a:r>
              <a:rPr lang="nl-NL" dirty="0" err="1" smtClean="0"/>
              <a:t>toetscode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smtClean="0"/>
              <a:t>‘Z’ voor onderwijseenheid</a:t>
            </a:r>
          </a:p>
          <a:p>
            <a:pPr marL="0" indent="0">
              <a:buNone/>
            </a:pPr>
            <a:endParaRPr lang="nl-NL" sz="1000" dirty="0" smtClean="0"/>
          </a:p>
          <a:p>
            <a:pPr>
              <a:buFontTx/>
              <a:buChar char="-"/>
            </a:pPr>
            <a:r>
              <a:rPr lang="en-US" dirty="0" err="1" smtClean="0"/>
              <a:t>Geldig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nl-NL" dirty="0" smtClean="0"/>
              <a:t>2012IC144A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6085366"/>
            <a:ext cx="89154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  <a:latin typeface="Consolas"/>
              </a:rPr>
              <a:t>^20((0[89])|(1[0-5]))(TI|BI|IC)[1-4][0-9]{2}(A|Z)$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96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962400" cy="701675"/>
          </a:xfrm>
        </p:spPr>
        <p:txBody>
          <a:bodyPr anchor="t"/>
          <a:lstStyle/>
          <a:p>
            <a:r>
              <a:rPr lang="en-US" sz="3200" dirty="0" smtClean="0"/>
              <a:t>Validation Flow</a:t>
            </a:r>
            <a:endParaRPr lang="en-US" sz="320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962400" cy="45720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Validation </a:t>
            </a:r>
            <a:r>
              <a:rPr lang="en-US" sz="2400" dirty="0" err="1" smtClean="0"/>
              <a:t>zowel</a:t>
            </a:r>
            <a:r>
              <a:rPr lang="en-US" sz="2400" dirty="0" smtClean="0"/>
              <a:t> </a:t>
            </a:r>
            <a:r>
              <a:rPr lang="en-US" sz="2400" dirty="0" err="1" smtClean="0"/>
              <a:t>clientside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serverside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Clientside</a:t>
            </a:r>
            <a:r>
              <a:rPr lang="en-US" sz="2400" dirty="0" smtClean="0"/>
              <a:t> </a:t>
            </a:r>
            <a:r>
              <a:rPr lang="en-US" sz="2400" dirty="0" err="1" smtClean="0"/>
              <a:t>voorkomt</a:t>
            </a:r>
            <a:r>
              <a:rPr lang="en-US" sz="2400" dirty="0" smtClean="0"/>
              <a:t> </a:t>
            </a:r>
            <a:r>
              <a:rPr lang="en-US" sz="2400" dirty="0" err="1" smtClean="0"/>
              <a:t>onterechte</a:t>
            </a:r>
            <a:r>
              <a:rPr lang="en-US" sz="2400" dirty="0" smtClean="0"/>
              <a:t> </a:t>
            </a:r>
            <a:r>
              <a:rPr lang="en-US" sz="2400" dirty="0" err="1" smtClean="0"/>
              <a:t>postback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Werkt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JavaScript in browser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staat</a:t>
            </a:r>
            <a:r>
              <a:rPr lang="en-US" sz="2400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Automatisch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altijd</a:t>
            </a:r>
            <a:r>
              <a:rPr lang="en-US" sz="2400" dirty="0" smtClean="0"/>
              <a:t> </a:t>
            </a:r>
            <a:r>
              <a:rPr lang="en-US" sz="2400" dirty="0" err="1" smtClean="0"/>
              <a:t>serverside</a:t>
            </a:r>
            <a:r>
              <a:rPr lang="en-US" sz="2400" dirty="0" smtClean="0"/>
              <a:t> validation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Serverside</a:t>
            </a:r>
            <a:r>
              <a:rPr lang="en-US" sz="2400" dirty="0" smtClean="0"/>
              <a:t> </a:t>
            </a:r>
            <a:r>
              <a:rPr lang="en-US" sz="2400" dirty="0" err="1" smtClean="0"/>
              <a:t>checken</a:t>
            </a:r>
            <a:r>
              <a:rPr lang="en-US" sz="2400" dirty="0" smtClean="0"/>
              <a:t> op success met ‘</a:t>
            </a:r>
            <a:r>
              <a:rPr lang="en-US" sz="2400" dirty="0" err="1" smtClean="0"/>
              <a:t>IsValid</a:t>
            </a:r>
            <a:r>
              <a:rPr lang="en-US" sz="2400" dirty="0" smtClean="0"/>
              <a:t>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/>
              <a:t>Page / control hierarchy!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867400" y="25019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latin typeface="Arial Narrow" pitchFamily="34" charset="0"/>
              </a:rPr>
              <a:t>Valid?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867400" y="38735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>
                <a:latin typeface="Arial Narrow" pitchFamily="34" charset="0"/>
              </a:rPr>
              <a:t>Valid?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91200" y="1206500"/>
            <a:ext cx="1600200" cy="914400"/>
          </a:xfrm>
          <a:prstGeom prst="flowChartManualIn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latin typeface="Arial Narrow" pitchFamily="34" charset="0"/>
              </a:rPr>
              <a:t>User Enters</a:t>
            </a:r>
            <a:br>
              <a:rPr lang="en-US" sz="2400" b="1" dirty="0">
                <a:latin typeface="Arial Narrow" pitchFamily="34" charset="0"/>
              </a:rPr>
            </a:br>
            <a:r>
              <a:rPr lang="en-US" sz="2400" b="1" dirty="0">
                <a:latin typeface="Arial Narrow" pitchFamily="34" charset="0"/>
              </a:rPr>
              <a:t> Data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29400" y="21209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315200" y="2933700"/>
            <a:ext cx="46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No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15200" y="4305300"/>
            <a:ext cx="46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No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629400" y="3314700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Yes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629400" y="4610100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Yes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29400" y="3340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391400" y="4283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848600" y="176847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391400" y="1768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391400" y="2911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848600" y="1790700"/>
            <a:ext cx="1063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Arial Narrow" pitchFamily="34" charset="0"/>
              </a:rPr>
              <a:t>Error </a:t>
            </a:r>
            <a:br>
              <a:rPr lang="en-US" sz="2000" b="1" dirty="0">
                <a:latin typeface="Arial Narrow" pitchFamily="34" charset="0"/>
              </a:rPr>
            </a:br>
            <a:r>
              <a:rPr lang="en-US" sz="2000" b="1" dirty="0">
                <a:latin typeface="Arial Narrow" pitchFamily="34" charset="0"/>
              </a:rPr>
              <a:t>Message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410200" y="37211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257800" y="33147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Client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257800" y="3695700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Server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629400" y="47117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5562600" y="5245100"/>
            <a:ext cx="2133600" cy="6858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>
                <a:latin typeface="Arial Narrow" pitchFamily="34" charset="0"/>
              </a:rPr>
              <a:t>Web Application</a:t>
            </a:r>
            <a:br>
              <a:rPr lang="en-US" sz="2400" b="1">
                <a:latin typeface="Arial Narrow" pitchFamily="34" charset="0"/>
              </a:rPr>
            </a:br>
            <a:r>
              <a:rPr lang="en-US" sz="2400" b="1">
                <a:latin typeface="Arial Narrow" pitchFamily="34" charset="0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3491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18081</TotalTime>
  <Words>1250</Words>
  <Application>Microsoft Office PowerPoint</Application>
  <PresentationFormat>Diavoorstelling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Courier New</vt:lpstr>
      <vt:lpstr>Trajan Pro</vt:lpstr>
      <vt:lpstr>Wingdings</vt:lpstr>
      <vt:lpstr>Office Theme</vt:lpstr>
      <vt:lpstr>Webprogrammeren &amp; ASP.NET Controls &amp; Validators</vt:lpstr>
      <vt:lpstr>HTML Server Controls</vt:lpstr>
      <vt:lpstr>ASP.NET Web Server Controls</vt:lpstr>
      <vt:lpstr>Waarom validatie?</vt:lpstr>
      <vt:lpstr>Validation Controls (Validators)</vt:lpstr>
      <vt:lpstr>Validation Controls (Validators)</vt:lpstr>
      <vt:lpstr>Regular Expressions</vt:lpstr>
      <vt:lpstr>Hoe regex je een Inholland vakcode?</vt:lpstr>
      <vt:lpstr>Validation Flow</vt:lpstr>
      <vt:lpstr>Custom Validator</vt:lpstr>
      <vt:lpstr>Custom Validator: Clientside</vt:lpstr>
      <vt:lpstr>Custom Validator: Serverside</vt:lpstr>
      <vt:lpstr>Page.IsValid</vt:lpstr>
      <vt:lpstr>ValidationSummary</vt:lpstr>
      <vt:lpstr>Aandachtspuntje: knop ‘Cancel’ / ‘Reset’</vt:lpstr>
      <vt:lpstr>Lesopdracht (max 30 min)</vt:lpstr>
      <vt:lpstr>Handboek ASP.NET 4.0 Specifics Week 2</vt:lpstr>
      <vt:lpstr>Handboek ASP.NET 2.0 Specifics Week 2</vt:lpstr>
      <vt:lpstr>Study Resources Week 3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838</cp:revision>
  <cp:lastPrinted>2012-04-11T14:58:45Z</cp:lastPrinted>
  <dcterms:created xsi:type="dcterms:W3CDTF">2012-01-31T16:37:11Z</dcterms:created>
  <dcterms:modified xsi:type="dcterms:W3CDTF">2015-11-16T11:18:12Z</dcterms:modified>
</cp:coreProperties>
</file>