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18" r:id="rId3"/>
    <p:sldId id="494" r:id="rId4"/>
    <p:sldId id="503" r:id="rId5"/>
    <p:sldId id="495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9" r:id="rId16"/>
    <p:sldId id="473" r:id="rId17"/>
    <p:sldId id="476" r:id="rId1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009900"/>
    <a:srgbClr val="EDEBB9"/>
    <a:srgbClr val="D3BFCA"/>
    <a:srgbClr val="0038FA"/>
    <a:srgbClr val="005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257" autoAdjust="0"/>
  </p:normalViewPr>
  <p:slideViewPr>
    <p:cSldViewPr>
      <p:cViewPr varScale="1">
        <p:scale>
          <a:sx n="58" d="100"/>
          <a:sy n="58" d="100"/>
        </p:scale>
        <p:origin x="78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96A42DB-8B9E-4177-9C0C-AD0718500FFF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334CB18-2300-40E3-BFD7-380C989DC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32C29C5-60CD-401E-9BF1-1C56C75DAF22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95DCAA6-B1CD-4880-84ED-45B7CE6C6F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30ACDB7-0F70-4D5D-9C56-1A375355F829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3517B56-92E7-4669-A11E-92846FAB67AA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FA5-3A1F-42E3-A525-0D1277E29250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8A0-356E-41FE-B9E3-5625B13DAF64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4C8870-CAC1-41FE-81ED-DE825DD139EB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0EF-ADA0-42AA-965E-8EF0CAB4CE43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CCD5-3DC3-4D40-A1C7-231B7769890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22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0"/>
            <a:ext cx="5486400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89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55D9946-8A85-43EE-9C67-A27FA26D9742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holland_logo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7150" y="0"/>
            <a:ext cx="390525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533400"/>
            <a:ext cx="9144000" cy="601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152400"/>
            <a:ext cx="4572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fld id="{B476EFC0-4558-4184-82C0-D2B24B68000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57744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Collegejr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2015/2016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Periode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Groepen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TI1.2 | Docent: A.M.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Gieling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Locatie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 Alkmaar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57400" y="152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Thema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‘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Domotica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’ | 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Vak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Webprogrammeren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(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ASP.NET) | WC: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3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E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54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75x4ha6s.aspx" TargetMode="External"/><Relationship Id="rId2" Type="http://schemas.openxmlformats.org/officeDocument/2006/relationships/hyperlink" Target="http://msdn.microsoft.com/en-us/library/z1hkazw7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75x4ha6s.aspx" TargetMode="External"/><Relationship Id="rId2" Type="http://schemas.openxmlformats.org/officeDocument/2006/relationships/hyperlink" Target="http://msdn.microsoft.com/en-us/library/z1hkazw7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videos/building-20-appl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Webprogrammeren</a:t>
            </a:r>
            <a:r>
              <a:rPr lang="en-US" sz="4400" dirty="0" smtClean="0"/>
              <a:t> &amp; ASP.NET</a:t>
            </a:r>
            <a:br>
              <a:rPr lang="en-US" sz="4400" dirty="0" smtClean="0"/>
            </a:br>
            <a:r>
              <a:rPr lang="en-US" sz="4400" dirty="0" smtClean="0"/>
              <a:t>Navigation &amp; State Management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/>
              <a:t>Handboek</a:t>
            </a:r>
            <a:r>
              <a:rPr lang="en-US" i="1" dirty="0"/>
              <a:t> ASP.NET </a:t>
            </a:r>
            <a:r>
              <a:rPr lang="en-US" i="1" dirty="0" smtClean="0"/>
              <a:t>4.0</a:t>
            </a:r>
            <a:endParaRPr lang="en-US" i="1" dirty="0"/>
          </a:p>
          <a:p>
            <a:r>
              <a:rPr lang="en-US" i="1" dirty="0"/>
              <a:t>HS </a:t>
            </a:r>
            <a:r>
              <a:rPr lang="en-US" i="1" dirty="0" smtClean="0"/>
              <a:t>6 + 8 </a:t>
            </a:r>
            <a:r>
              <a:rPr lang="en-US" i="1" dirty="0"/>
              <a:t>(</a:t>
            </a:r>
            <a:r>
              <a:rPr lang="en-US" i="1" dirty="0" err="1" smtClean="0"/>
              <a:t>pag</a:t>
            </a:r>
            <a:r>
              <a:rPr lang="en-US" i="1" dirty="0" smtClean="0"/>
              <a:t>. </a:t>
            </a:r>
            <a:r>
              <a:rPr lang="en-US" dirty="0" smtClean="0"/>
              <a:t>101 </a:t>
            </a:r>
            <a:r>
              <a:rPr lang="en-US" dirty="0"/>
              <a:t>– </a:t>
            </a:r>
            <a:r>
              <a:rPr lang="en-US" dirty="0" smtClean="0"/>
              <a:t>114, 137 </a:t>
            </a:r>
            <a:r>
              <a:rPr lang="en-US" dirty="0"/>
              <a:t>– </a:t>
            </a:r>
            <a:r>
              <a:rPr lang="en-US" dirty="0" smtClean="0"/>
              <a:t>160)</a:t>
            </a:r>
          </a:p>
          <a:p>
            <a:endParaRPr lang="en-US" i="1" dirty="0"/>
          </a:p>
          <a:p>
            <a:r>
              <a:rPr lang="en-US" i="1" dirty="0" err="1" smtClean="0"/>
              <a:t>Handboek</a:t>
            </a:r>
            <a:r>
              <a:rPr lang="en-US" i="1" dirty="0" smtClean="0"/>
              <a:t> ASP.NET 2.0</a:t>
            </a:r>
          </a:p>
          <a:p>
            <a:r>
              <a:rPr lang="en-US" i="1" dirty="0" smtClean="0"/>
              <a:t>HS 4 (</a:t>
            </a:r>
            <a:r>
              <a:rPr lang="en-US" i="1" dirty="0" err="1" smtClean="0"/>
              <a:t>pag</a:t>
            </a:r>
            <a:r>
              <a:rPr lang="en-US" i="1" dirty="0" smtClean="0"/>
              <a:t>. 116 t/m 142</a:t>
            </a:r>
            <a:r>
              <a:rPr lang="en-US" i="1" dirty="0"/>
              <a:t>)</a:t>
            </a:r>
            <a:endParaRPr lang="en-US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state </a:t>
            </a:r>
            <a:br>
              <a:rPr lang="en-US" dirty="0" smtClean="0"/>
            </a:b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30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 State is </a:t>
            </a:r>
            <a:r>
              <a:rPr lang="en-US" sz="2800" dirty="0" err="1" smtClean="0"/>
              <a:t>globaal</a:t>
            </a:r>
            <a:r>
              <a:rPr lang="en-US" sz="2800" dirty="0" smtClean="0"/>
              <a:t> </a:t>
            </a:r>
            <a:r>
              <a:rPr lang="en-US" sz="2800" dirty="0" err="1" smtClean="0"/>
              <a:t>toegankelijk</a:t>
            </a:r>
            <a:r>
              <a:rPr lang="en-US" sz="2800" dirty="0" smtClean="0"/>
              <a:t> </a:t>
            </a:r>
            <a:r>
              <a:rPr lang="en-US" sz="2800" dirty="0" err="1" smtClean="0"/>
              <a:t>voor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</a:t>
            </a:r>
            <a:r>
              <a:rPr lang="en-US" sz="2800" dirty="0" err="1" smtClean="0"/>
              <a:t>pagina’s</a:t>
            </a:r>
            <a:r>
              <a:rPr lang="en-US" sz="2800" dirty="0" smtClean="0"/>
              <a:t> </a:t>
            </a:r>
            <a:r>
              <a:rPr lang="en-US" sz="2800" dirty="0" err="1" smtClean="0"/>
              <a:t>binnen</a:t>
            </a:r>
            <a:r>
              <a:rPr lang="en-US" sz="2800" dirty="0" smtClean="0"/>
              <a:t> de </a:t>
            </a:r>
            <a:r>
              <a:rPr lang="en-US" sz="2800" dirty="0" err="1" smtClean="0"/>
              <a:t>applicatie</a:t>
            </a:r>
            <a:r>
              <a:rPr lang="en-US" sz="2800" dirty="0" smtClean="0"/>
              <a:t>, over </a:t>
            </a:r>
            <a:r>
              <a:rPr lang="en-US" sz="2800" dirty="0" err="1" smtClean="0"/>
              <a:t>alle</a:t>
            </a:r>
            <a:r>
              <a:rPr lang="en-US" sz="2800" dirty="0" smtClean="0"/>
              <a:t> </a:t>
            </a:r>
            <a:r>
              <a:rPr lang="en-US" sz="2800" dirty="0" err="1" smtClean="0"/>
              <a:t>sessies</a:t>
            </a:r>
            <a:r>
              <a:rPr lang="en-US" sz="2800" dirty="0" smtClean="0"/>
              <a:t> </a:t>
            </a:r>
            <a:r>
              <a:rPr lang="en-US" sz="2800" dirty="0" err="1" smtClean="0"/>
              <a:t>gelijktijdig</a:t>
            </a:r>
            <a:r>
              <a:rPr lang="en-US" sz="2800" dirty="0" smtClean="0"/>
              <a:t>. Pas </a:t>
            </a:r>
            <a:r>
              <a:rPr lang="en-US" sz="2800" dirty="0" err="1" smtClean="0"/>
              <a:t>hiermee</a:t>
            </a:r>
            <a:r>
              <a:rPr lang="en-US" sz="2800" dirty="0" smtClean="0"/>
              <a:t> op!</a:t>
            </a:r>
          </a:p>
          <a:p>
            <a:r>
              <a:rPr lang="en-US" sz="2800" dirty="0" smtClean="0"/>
              <a:t>Session State is </a:t>
            </a:r>
            <a:r>
              <a:rPr lang="en-US" sz="2800" dirty="0" err="1" smtClean="0"/>
              <a:t>beperkt</a:t>
            </a:r>
            <a:r>
              <a:rPr lang="en-US" sz="2800" dirty="0" smtClean="0"/>
              <a:t> tot de </a:t>
            </a:r>
            <a:r>
              <a:rPr lang="en-US" sz="2800" dirty="0" err="1" smtClean="0"/>
              <a:t>huidige</a:t>
            </a:r>
            <a:r>
              <a:rPr lang="en-US" sz="2800" dirty="0" smtClean="0"/>
              <a:t> browser </a:t>
            </a:r>
            <a:r>
              <a:rPr lang="en-US" sz="2800" dirty="0" err="1" smtClean="0"/>
              <a:t>Sessie</a:t>
            </a:r>
            <a:r>
              <a:rPr lang="en-US" sz="2800" dirty="0" smtClean="0"/>
              <a:t> (1 op 1 met server)</a:t>
            </a:r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4191000" y="4343400"/>
            <a:ext cx="993776" cy="1606552"/>
            <a:chOff x="516" y="612"/>
            <a:chExt cx="626" cy="1012"/>
          </a:xfrm>
        </p:grpSpPr>
        <p:sp>
          <p:nvSpPr>
            <p:cNvPr id="120" name="Freeform 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>
                <a:gd name="T0" fmla="*/ 0 w 1252"/>
                <a:gd name="T1" fmla="*/ 8 h 536"/>
                <a:gd name="T2" fmla="*/ 0 w 1252"/>
                <a:gd name="T3" fmla="*/ 10 h 536"/>
                <a:gd name="T4" fmla="*/ 15 w 1252"/>
                <a:gd name="T5" fmla="*/ 14 h 536"/>
                <a:gd name="T6" fmla="*/ 33 w 1252"/>
                <a:gd name="T7" fmla="*/ 2 h 536"/>
                <a:gd name="T8" fmla="*/ 33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21" name="Freeform 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>
                <a:gd name="T0" fmla="*/ 0 w 1291"/>
                <a:gd name="T1" fmla="*/ 8 h 449"/>
                <a:gd name="T2" fmla="*/ 15 w 1291"/>
                <a:gd name="T3" fmla="*/ 12 h 449"/>
                <a:gd name="T4" fmla="*/ 34 w 1291"/>
                <a:gd name="T5" fmla="*/ 3 h 449"/>
                <a:gd name="T6" fmla="*/ 19 w 1291"/>
                <a:gd name="T7" fmla="*/ 0 h 449"/>
                <a:gd name="T8" fmla="*/ 0 w 1291"/>
                <a:gd name="T9" fmla="*/ 8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22" name="Freeform 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>
                <a:gd name="T0" fmla="*/ 0 w 729"/>
                <a:gd name="T1" fmla="*/ 9 h 1916"/>
                <a:gd name="T2" fmla="*/ 0 w 729"/>
                <a:gd name="T3" fmla="*/ 51 h 1916"/>
                <a:gd name="T4" fmla="*/ 19 w 729"/>
                <a:gd name="T5" fmla="*/ 39 h 1916"/>
                <a:gd name="T6" fmla="*/ 19 w 729"/>
                <a:gd name="T7" fmla="*/ 0 h 1916"/>
                <a:gd name="T8" fmla="*/ 0 w 729"/>
                <a:gd name="T9" fmla="*/ 9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23" name="Freeform 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>
                <a:gd name="T0" fmla="*/ 15 w 577"/>
                <a:gd name="T1" fmla="*/ 4 h 1728"/>
                <a:gd name="T2" fmla="*/ 15 w 577"/>
                <a:gd name="T3" fmla="*/ 45 h 1728"/>
                <a:gd name="T4" fmla="*/ 0 w 577"/>
                <a:gd name="T5" fmla="*/ 41 h 1728"/>
                <a:gd name="T6" fmla="*/ 0 w 577"/>
                <a:gd name="T7" fmla="*/ 0 h 1728"/>
                <a:gd name="T8" fmla="*/ 15 w 577"/>
                <a:gd name="T9" fmla="*/ 4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24" name="Line 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5" name="Oval 1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26" name="Line 1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7" name="Line 1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9" name="Line 1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 1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>
                <a:gd name="T0" fmla="*/ 0 w 397"/>
                <a:gd name="T1" fmla="*/ 16 h 733"/>
                <a:gd name="T2" fmla="*/ 10 w 397"/>
                <a:gd name="T3" fmla="*/ 19 h 733"/>
                <a:gd name="T4" fmla="*/ 1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31" name="Freeform 1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>
                <a:gd name="T0" fmla="*/ 12 w 453"/>
                <a:gd name="T1" fmla="*/ 3 h 1278"/>
                <a:gd name="T2" fmla="*/ 0 w 453"/>
                <a:gd name="T3" fmla="*/ 0 h 1278"/>
                <a:gd name="T4" fmla="*/ 0 w 453"/>
                <a:gd name="T5" fmla="*/ 34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32" name="Freeform 1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>
                <a:gd name="T0" fmla="*/ 11 w 402"/>
                <a:gd name="T1" fmla="*/ 2 h 726"/>
                <a:gd name="T2" fmla="*/ 0 w 402"/>
                <a:gd name="T3" fmla="*/ 0 h 726"/>
                <a:gd name="T4" fmla="*/ 0 w 402"/>
                <a:gd name="T5" fmla="*/ 19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33" name="Line 1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34" name="Line 1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36" name="Freeform 2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1 h 82"/>
                <a:gd name="T4" fmla="*/ 4 w 152"/>
                <a:gd name="T5" fmla="*/ 2 h 82"/>
                <a:gd name="T6" fmla="*/ 4 w 152"/>
                <a:gd name="T7" fmla="*/ 1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37" name="Line 2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 2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>
                <a:gd name="T0" fmla="*/ 0 w 351"/>
                <a:gd name="T1" fmla="*/ 1 h 183"/>
                <a:gd name="T2" fmla="*/ 0 w 351"/>
                <a:gd name="T3" fmla="*/ 0 h 183"/>
                <a:gd name="T4" fmla="*/ 9 w 351"/>
                <a:gd name="T5" fmla="*/ 1 h 183"/>
                <a:gd name="T6" fmla="*/ 9 w 351"/>
                <a:gd name="T7" fmla="*/ 2 h 183"/>
                <a:gd name="T8" fmla="*/ 0 w 351"/>
                <a:gd name="T9" fmla="*/ 1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39" name="Freeform 2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>
                <a:gd name="T0" fmla="*/ 0 w 351"/>
                <a:gd name="T1" fmla="*/ 2 h 182"/>
                <a:gd name="T2" fmla="*/ 0 w 351"/>
                <a:gd name="T3" fmla="*/ 0 h 182"/>
                <a:gd name="T4" fmla="*/ 9 w 351"/>
                <a:gd name="T5" fmla="*/ 2 h 182"/>
                <a:gd name="T6" fmla="*/ 9 w 351"/>
                <a:gd name="T7" fmla="*/ 4 h 182"/>
                <a:gd name="T8" fmla="*/ 0 w 351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40" name="Freeform 2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>
                <a:gd name="T0" fmla="*/ 0 w 351"/>
                <a:gd name="T1" fmla="*/ 1 h 182"/>
                <a:gd name="T2" fmla="*/ 0 w 351"/>
                <a:gd name="T3" fmla="*/ 0 h 182"/>
                <a:gd name="T4" fmla="*/ 9 w 351"/>
                <a:gd name="T5" fmla="*/ 1 h 182"/>
                <a:gd name="T6" fmla="*/ 9 w 351"/>
                <a:gd name="T7" fmla="*/ 3 h 182"/>
                <a:gd name="T8" fmla="*/ 0 w 351"/>
                <a:gd name="T9" fmla="*/ 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141" name="Line 2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42" name="Line 2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43" name="Line 2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1600203" y="5029202"/>
            <a:ext cx="1252538" cy="1381126"/>
            <a:chOff x="2967" y="2733"/>
            <a:chExt cx="789" cy="870"/>
          </a:xfrm>
        </p:grpSpPr>
        <p:grpSp>
          <p:nvGrpSpPr>
            <p:cNvPr id="93" name="Group 30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106" name="Freeform 3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42 h 422"/>
                  <a:gd name="T2" fmla="*/ 72 w 364"/>
                  <a:gd name="T3" fmla="*/ 0 h 422"/>
                  <a:gd name="T4" fmla="*/ 72 w 364"/>
                  <a:gd name="T5" fmla="*/ 35 h 422"/>
                  <a:gd name="T6" fmla="*/ 0 w 364"/>
                  <a:gd name="T7" fmla="*/ 83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7" name="Freeform 3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20 w 1091"/>
                  <a:gd name="T1" fmla="*/ 63 h 377"/>
                  <a:gd name="T2" fmla="*/ 0 w 1091"/>
                  <a:gd name="T3" fmla="*/ 32 h 377"/>
                  <a:gd name="T4" fmla="*/ 66 w 1091"/>
                  <a:gd name="T5" fmla="*/ 0 h 377"/>
                  <a:gd name="T6" fmla="*/ 183 w 1091"/>
                  <a:gd name="T7" fmla="*/ 25 h 377"/>
                  <a:gd name="T8" fmla="*/ 120 w 1091"/>
                  <a:gd name="T9" fmla="*/ 63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8" name="Freeform 3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38 h 390"/>
                  <a:gd name="T4" fmla="*/ 137 w 690"/>
                  <a:gd name="T5" fmla="*/ 77 h 390"/>
                  <a:gd name="T6" fmla="*/ 137 w 690"/>
                  <a:gd name="T7" fmla="*/ 37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9" name="Freeform 3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54 w 271"/>
                  <a:gd name="T3" fmla="*/ 14 h 189"/>
                  <a:gd name="T4" fmla="*/ 54 w 271"/>
                  <a:gd name="T5" fmla="*/ 38 h 189"/>
                  <a:gd name="T6" fmla="*/ 0 w 271"/>
                  <a:gd name="T7" fmla="*/ 22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10" name="Freeform 3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52 w 261"/>
                  <a:gd name="T3" fmla="*/ 13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11" name="Freeform 3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12" name="Line 3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Line 3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 3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3 h 35"/>
                  <a:gd name="T4" fmla="*/ 14 w 64"/>
                  <a:gd name="T5" fmla="*/ 6 h 35"/>
                  <a:gd name="T6" fmla="*/ 14 w 64"/>
                  <a:gd name="T7" fmla="*/ 4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15" name="Line 4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Line 4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Line 4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Line 4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 4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8 h 117"/>
                  <a:gd name="T2" fmla="*/ 53 w 275"/>
                  <a:gd name="T3" fmla="*/ 22 h 117"/>
                  <a:gd name="T4" fmla="*/ 53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</p:grpSp>
        <p:grpSp>
          <p:nvGrpSpPr>
            <p:cNvPr id="94" name="Group 45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95" name="Freeform 46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96" name="Freeform 47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97" name="Oval 48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98" name="Freeform 49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3 w 646"/>
                  <a:gd name="T3" fmla="*/ 6 h 180"/>
                  <a:gd name="T4" fmla="*/ 97 w 646"/>
                  <a:gd name="T5" fmla="*/ 30 h 180"/>
                  <a:gd name="T6" fmla="*/ 108 w 646"/>
                  <a:gd name="T7" fmla="*/ 27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99" name="Freeform 50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103 w 808"/>
                  <a:gd name="T1" fmla="*/ 123 h 746"/>
                  <a:gd name="T2" fmla="*/ 134 w 808"/>
                  <a:gd name="T3" fmla="*/ 86 h 746"/>
                  <a:gd name="T4" fmla="*/ 134 w 808"/>
                  <a:gd name="T5" fmla="*/ 17 h 746"/>
                  <a:gd name="T6" fmla="*/ 56 w 808"/>
                  <a:gd name="T7" fmla="*/ 0 h 746"/>
                  <a:gd name="T8" fmla="*/ 0 w 808"/>
                  <a:gd name="T9" fmla="*/ 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0" name="Freeform 51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93 h 644"/>
                  <a:gd name="T2" fmla="*/ 0 w 144"/>
                  <a:gd name="T3" fmla="*/ 24 h 644"/>
                  <a:gd name="T4" fmla="*/ 43 w 144"/>
                  <a:gd name="T5" fmla="*/ 0 h 644"/>
                  <a:gd name="T6" fmla="*/ 43 w 144"/>
                  <a:gd name="T7" fmla="*/ 166 h 644"/>
                  <a:gd name="T8" fmla="*/ 0 w 144"/>
                  <a:gd name="T9" fmla="*/ 19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1" name="Freeform 52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93 w 782"/>
                  <a:gd name="T1" fmla="*/ 65 h 219"/>
                  <a:gd name="T2" fmla="*/ 0 w 782"/>
                  <a:gd name="T3" fmla="*/ 20 h 219"/>
                  <a:gd name="T4" fmla="*/ 48 w 782"/>
                  <a:gd name="T5" fmla="*/ 0 h 219"/>
                  <a:gd name="T6" fmla="*/ 236 w 782"/>
                  <a:gd name="T7" fmla="*/ 42 h 219"/>
                  <a:gd name="T8" fmla="*/ 193 w 782"/>
                  <a:gd name="T9" fmla="*/ 65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2" name="Freeform 53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155 w 672"/>
                  <a:gd name="T1" fmla="*/ 179 h 754"/>
                  <a:gd name="T2" fmla="*/ 155 w 672"/>
                  <a:gd name="T3" fmla="*/ 38 h 754"/>
                  <a:gd name="T4" fmla="*/ 0 w 672"/>
                  <a:gd name="T5" fmla="*/ 0 h 754"/>
                  <a:gd name="T6" fmla="*/ 0 w 672"/>
                  <a:gd name="T7" fmla="*/ 138 h 754"/>
                  <a:gd name="T8" fmla="*/ 155 w 672"/>
                  <a:gd name="T9" fmla="*/ 179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3" name="Freeform 54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238 w 491"/>
                  <a:gd name="T1" fmla="*/ 236 h 549"/>
                  <a:gd name="T2" fmla="*/ 238 w 491"/>
                  <a:gd name="T3" fmla="*/ 51 h 549"/>
                  <a:gd name="T4" fmla="*/ 0 w 491"/>
                  <a:gd name="T5" fmla="*/ 0 h 549"/>
                  <a:gd name="T6" fmla="*/ 0 w 491"/>
                  <a:gd name="T7" fmla="*/ 183 h 549"/>
                  <a:gd name="T8" fmla="*/ 238 w 491"/>
                  <a:gd name="T9" fmla="*/ 23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04" name="Freeform 55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nl-NL"/>
              </a:p>
            </p:txBody>
          </p:sp>
          <p:sp>
            <p:nvSpPr>
              <p:cNvPr id="105" name="Line 56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69" name="Text Box 57"/>
          <p:cNvSpPr txBox="1">
            <a:spLocks noChangeArrowheads="1"/>
          </p:cNvSpPr>
          <p:nvPr/>
        </p:nvSpPr>
        <p:spPr bwMode="auto">
          <a:xfrm>
            <a:off x="5029200" y="4495799"/>
            <a:ext cx="1184275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Arial Narrow" pitchFamily="34" charset="0"/>
              </a:rPr>
              <a:t>Web Server</a:t>
            </a:r>
          </a:p>
        </p:txBody>
      </p:sp>
      <p:sp>
        <p:nvSpPr>
          <p:cNvPr id="70" name="Rectangle 58"/>
          <p:cNvSpPr>
            <a:spLocks noChangeAspect="1" noChangeArrowheads="1"/>
          </p:cNvSpPr>
          <p:nvPr/>
        </p:nvSpPr>
        <p:spPr bwMode="auto">
          <a:xfrm flipH="1">
            <a:off x="914400" y="4876799"/>
            <a:ext cx="1549400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Arial Narrow" pitchFamily="34" charset="0"/>
              </a:rPr>
              <a:t>Client Computer</a:t>
            </a:r>
          </a:p>
        </p:txBody>
      </p:sp>
      <p:sp>
        <p:nvSpPr>
          <p:cNvPr id="71" name="Line 59"/>
          <p:cNvSpPr>
            <a:spLocks noChangeShapeType="1"/>
          </p:cNvSpPr>
          <p:nvPr/>
        </p:nvSpPr>
        <p:spPr bwMode="auto">
          <a:xfrm flipV="1">
            <a:off x="2992437" y="5267324"/>
            <a:ext cx="1143000" cy="228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grpSp>
        <p:nvGrpSpPr>
          <p:cNvPr id="72" name="Group 60"/>
          <p:cNvGrpSpPr>
            <a:grpSpLocks/>
          </p:cNvGrpSpPr>
          <p:nvPr/>
        </p:nvGrpSpPr>
        <p:grpSpPr bwMode="auto">
          <a:xfrm>
            <a:off x="4800600" y="4612723"/>
            <a:ext cx="331787" cy="827639"/>
            <a:chOff x="3049" y="689"/>
            <a:chExt cx="872" cy="1885"/>
          </a:xfrm>
        </p:grpSpPr>
        <p:sp>
          <p:nvSpPr>
            <p:cNvPr id="85" name="AutoShape 61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nl-NL"/>
            </a:p>
          </p:txBody>
        </p:sp>
        <p:grpSp>
          <p:nvGrpSpPr>
            <p:cNvPr id="86" name="Group 62"/>
            <p:cNvGrpSpPr>
              <a:grpSpLocks/>
            </p:cNvGrpSpPr>
            <p:nvPr/>
          </p:nvGrpSpPr>
          <p:grpSpPr bwMode="auto">
            <a:xfrm>
              <a:off x="3130" y="689"/>
              <a:ext cx="727" cy="480"/>
              <a:chOff x="3859" y="1795"/>
              <a:chExt cx="480" cy="480"/>
            </a:xfrm>
          </p:grpSpPr>
          <p:sp>
            <p:nvSpPr>
              <p:cNvPr id="87" name="Line 63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Line 64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Line 65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Line 66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Line 68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73" name="Group 69"/>
          <p:cNvGrpSpPr>
            <a:grpSpLocks/>
          </p:cNvGrpSpPr>
          <p:nvPr/>
        </p:nvGrpSpPr>
        <p:grpSpPr bwMode="auto">
          <a:xfrm>
            <a:off x="4876800" y="4841323"/>
            <a:ext cx="331787" cy="827639"/>
            <a:chOff x="3049" y="689"/>
            <a:chExt cx="872" cy="1885"/>
          </a:xfrm>
        </p:grpSpPr>
        <p:sp>
          <p:nvSpPr>
            <p:cNvPr id="77" name="AutoShape 70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defRPr/>
              </a:pPr>
              <a:endParaRPr lang="nl-NL"/>
            </a:p>
          </p:txBody>
        </p:sp>
        <p:grpSp>
          <p:nvGrpSpPr>
            <p:cNvPr id="78" name="Group 71"/>
            <p:cNvGrpSpPr>
              <a:grpSpLocks/>
            </p:cNvGrpSpPr>
            <p:nvPr/>
          </p:nvGrpSpPr>
          <p:grpSpPr bwMode="auto">
            <a:xfrm>
              <a:off x="3130" y="689"/>
              <a:ext cx="727" cy="480"/>
              <a:chOff x="3859" y="1795"/>
              <a:chExt cx="480" cy="480"/>
            </a:xfrm>
          </p:grpSpPr>
          <p:sp>
            <p:nvSpPr>
              <p:cNvPr id="79" name="Line 72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Line 73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Line 74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Line 75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Line 76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Line 77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74" name="Text Box 78"/>
          <p:cNvSpPr txBox="1">
            <a:spLocks noChangeArrowheads="1"/>
          </p:cNvSpPr>
          <p:nvPr/>
        </p:nvSpPr>
        <p:spPr bwMode="auto">
          <a:xfrm>
            <a:off x="5410200" y="5257799"/>
            <a:ext cx="3048000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Application and Session variables</a:t>
            </a:r>
          </a:p>
        </p:txBody>
      </p:sp>
      <p:sp>
        <p:nvSpPr>
          <p:cNvPr id="75" name="Text Box 79"/>
          <p:cNvSpPr txBox="1">
            <a:spLocks noChangeArrowheads="1"/>
          </p:cNvSpPr>
          <p:nvPr/>
        </p:nvSpPr>
        <p:spPr bwMode="auto">
          <a:xfrm>
            <a:off x="2667000" y="5810249"/>
            <a:ext cx="1066800" cy="376238"/>
          </a:xfrm>
          <a:prstGeom prst="rect">
            <a:avLst/>
          </a:prstGeom>
          <a:solidFill>
            <a:srgbClr val="FCFEB9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SessionID</a:t>
            </a:r>
          </a:p>
        </p:txBody>
      </p:sp>
      <p:pic>
        <p:nvPicPr>
          <p:cNvPr id="76" name="Picture 80" descr="fd0092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24524"/>
            <a:ext cx="6858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1"/>
            <a:ext cx="2819400" cy="990600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>
                <a:solidFill>
                  <a:srgbClr val="7E0000"/>
                </a:solidFill>
              </a:rPr>
              <a:t>SessionApplicationStateDemo</a:t>
            </a:r>
            <a:endParaRPr lang="en-US" sz="1500" dirty="0" smtClean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7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&amp; Session</a:t>
            </a:r>
            <a:br>
              <a:rPr lang="en-US" dirty="0" smtClean="0"/>
            </a:br>
            <a:r>
              <a:rPr lang="en-US" dirty="0" smtClean="0"/>
              <a:t>State Duration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Application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bestaat</a:t>
            </a:r>
            <a:r>
              <a:rPr lang="en-US" sz="2800" dirty="0" smtClean="0"/>
              <a:t> tot </a:t>
            </a:r>
            <a:r>
              <a:rPr lang="en-US" sz="2800" dirty="0" err="1" smtClean="0"/>
              <a:t>Application_End</a:t>
            </a:r>
            <a:r>
              <a:rPr lang="en-US" sz="2800" dirty="0" smtClean="0"/>
              <a:t> event</a:t>
            </a:r>
          </a:p>
          <a:p>
            <a:r>
              <a:rPr lang="en-US" sz="2800" dirty="0" smtClean="0"/>
              <a:t>Session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bestaat</a:t>
            </a:r>
            <a:r>
              <a:rPr lang="en-US" sz="2800" dirty="0" smtClean="0"/>
              <a:t> </a:t>
            </a:r>
            <a:r>
              <a:rPr lang="en-US" sz="2800" dirty="0" err="1" smtClean="0"/>
              <a:t>voor</a:t>
            </a:r>
            <a:r>
              <a:rPr lang="en-US" sz="2800" dirty="0" smtClean="0"/>
              <a:t>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bepaalde</a:t>
            </a:r>
            <a:r>
              <a:rPr lang="en-US" sz="2800" dirty="0" smtClean="0"/>
              <a:t> </a:t>
            </a:r>
            <a:r>
              <a:rPr lang="en-US" sz="2800" dirty="0" err="1" smtClean="0"/>
              <a:t>tijdsduur</a:t>
            </a:r>
            <a:r>
              <a:rPr lang="en-US" sz="2800" dirty="0" smtClean="0"/>
              <a:t> (</a:t>
            </a:r>
            <a:r>
              <a:rPr lang="en-US" sz="2800" dirty="0" err="1" smtClean="0"/>
              <a:t>standaard</a:t>
            </a:r>
            <a:r>
              <a:rPr lang="en-US" sz="2800" dirty="0" smtClean="0"/>
              <a:t> 20 min), </a:t>
            </a:r>
            <a:r>
              <a:rPr lang="en-US" sz="2800" dirty="0" err="1" smtClean="0"/>
              <a:t>instelbaar</a:t>
            </a:r>
            <a:r>
              <a:rPr lang="en-US" sz="2800" dirty="0" smtClean="0"/>
              <a:t> in </a:t>
            </a:r>
            <a:r>
              <a:rPr lang="en-US" sz="2800" dirty="0" err="1" smtClean="0"/>
              <a:t>Web.config</a:t>
            </a:r>
            <a:endParaRPr lang="en-US" sz="2800" dirty="0" smtClean="0"/>
          </a:p>
        </p:txBody>
      </p:sp>
      <p:sp>
        <p:nvSpPr>
          <p:cNvPr id="144" name="Rectangle 23"/>
          <p:cNvSpPr>
            <a:spLocks noGrp="1" noChangeArrowheads="1"/>
          </p:cNvSpPr>
          <p:nvPr/>
        </p:nvSpPr>
        <p:spPr bwMode="auto">
          <a:xfrm>
            <a:off x="3429000" y="4038600"/>
            <a:ext cx="4267200" cy="2057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107763" dir="2700000" algn="ctr" rotWithShape="0">
              <a:srgbClr val="919191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system.web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sessionState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timeout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system.web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configuration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1"/>
            <a:ext cx="2819400" cy="990600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>
                <a:solidFill>
                  <a:srgbClr val="7E0000"/>
                </a:solidFill>
              </a:rPr>
              <a:t>SessionApplicationStateDemo</a:t>
            </a:r>
            <a:endParaRPr lang="en-US" sz="1500" dirty="0" smtClean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97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initialiseren</a:t>
            </a:r>
            <a:r>
              <a:rPr lang="en-US" dirty="0" smtClean="0"/>
              <a:t>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2667000"/>
            <a:ext cx="7467600" cy="1447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sNaam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smtClean="0">
                <a:solidFill>
                  <a:srgbClr val="C00000"/>
                </a:solidFill>
                <a:latin typeface="Consolas"/>
              </a:rPr>
              <a:t>"</a:t>
            </a:r>
            <a:r>
              <a:rPr lang="en-US" sz="2000" dirty="0" err="1" smtClean="0">
                <a:solidFill>
                  <a:srgbClr val="C00000"/>
                </a:solidFill>
                <a:latin typeface="Consolas"/>
              </a:rPr>
              <a:t>Hogeschool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Session[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Naam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sNaam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        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/>
              </a:rPr>
              <a:t>Response.Redirect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"WebForm1.aspx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572000"/>
            <a:ext cx="7467600" cy="1447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 err="1">
                <a:latin typeface="Consolas"/>
              </a:rPr>
              <a:t>lblSession.Text</a:t>
            </a:r>
            <a:r>
              <a:rPr lang="en-US" sz="2000" dirty="0">
                <a:latin typeface="Consolas"/>
              </a:rPr>
              <a:t> = 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)Session[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Naam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+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/>
              </a:rPr>
              <a:t>lblSession.Text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Session.SessionID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1"/>
            <a:ext cx="2819400" cy="990600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>
                <a:solidFill>
                  <a:srgbClr val="7E0000"/>
                </a:solidFill>
              </a:rPr>
              <a:t>SessionApplicationStateDemo</a:t>
            </a:r>
            <a:endParaRPr lang="en-US" sz="1500" dirty="0" smtClean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initialiseren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Global.asax</a:t>
            </a:r>
            <a:r>
              <a:rPr lang="en-US" dirty="0" smtClean="0"/>
              <a:t>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3352800"/>
            <a:ext cx="74676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latin typeface="Consolas"/>
              </a:rPr>
              <a:t>Application[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AantalKeer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= 0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4419600"/>
            <a:ext cx="7467600" cy="1447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teller =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)Application[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AantalKeer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teller++;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Application[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AantalKeer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= teller;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nsolas"/>
              </a:rPr>
              <a:t>lblTeller.Text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teller.ToString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1"/>
            <a:ext cx="2819400" cy="990600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>
                <a:solidFill>
                  <a:srgbClr val="7E0000"/>
                </a:solidFill>
              </a:rPr>
              <a:t>SessionApplicationStateDemo</a:t>
            </a:r>
            <a:endParaRPr lang="en-US" sz="1500" dirty="0" smtClean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Lesopdracht</a:t>
            </a:r>
            <a:r>
              <a:rPr lang="en-US" dirty="0" smtClean="0"/>
              <a:t> 2 (max 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8" name="Tijdelijke aanduiding voor inhoud 6"/>
          <p:cNvSpPr txBox="1">
            <a:spLocks/>
          </p:cNvSpPr>
          <p:nvPr/>
        </p:nvSpPr>
        <p:spPr>
          <a:xfrm>
            <a:off x="304800" y="12954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E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54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7030A0"/>
                </a:solidFill>
              </a:rPr>
              <a:t>Maak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form met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textbox,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knop en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label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 de </a:t>
            </a:r>
            <a:r>
              <a:rPr lang="en-US" dirty="0" err="1" smtClean="0">
                <a:solidFill>
                  <a:srgbClr val="7030A0"/>
                </a:solidFill>
              </a:rPr>
              <a:t>codebehind</a:t>
            </a:r>
            <a:r>
              <a:rPr lang="en-US" dirty="0" smtClean="0">
                <a:solidFill>
                  <a:srgbClr val="7030A0"/>
                </a:solidFill>
              </a:rPr>
              <a:t> in de click event handler van de knop: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Als</a:t>
            </a:r>
            <a:r>
              <a:rPr lang="en-US" dirty="0" smtClean="0">
                <a:solidFill>
                  <a:srgbClr val="7030A0"/>
                </a:solidFill>
              </a:rPr>
              <a:t> de cookie nog </a:t>
            </a:r>
            <a:r>
              <a:rPr lang="en-US" dirty="0" err="1" smtClean="0">
                <a:solidFill>
                  <a:srgbClr val="7030A0"/>
                </a:solidFill>
              </a:rPr>
              <a:t>niet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bestaat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maak</a:t>
            </a:r>
            <a:r>
              <a:rPr lang="en-US" dirty="0" smtClean="0">
                <a:solidFill>
                  <a:srgbClr val="7030A0"/>
                </a:solidFill>
              </a:rPr>
              <a:t> hem </a:t>
            </a:r>
            <a:r>
              <a:rPr lang="en-US" dirty="0" err="1" smtClean="0">
                <a:solidFill>
                  <a:srgbClr val="7030A0"/>
                </a:solidFill>
              </a:rPr>
              <a:t>aan</a:t>
            </a:r>
            <a:r>
              <a:rPr lang="en-US" dirty="0" smtClean="0">
                <a:solidFill>
                  <a:srgbClr val="7030A0"/>
                </a:solidFill>
              </a:rPr>
              <a:t> en </a:t>
            </a:r>
            <a:r>
              <a:rPr lang="en-US" dirty="0" err="1" smtClean="0">
                <a:solidFill>
                  <a:srgbClr val="7030A0"/>
                </a:solidFill>
              </a:rPr>
              <a:t>zet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dirty="0" err="1" smtClean="0">
                <a:solidFill>
                  <a:srgbClr val="7030A0"/>
                </a:solidFill>
              </a:rPr>
              <a:t>waarde</a:t>
            </a:r>
            <a:r>
              <a:rPr lang="en-US" dirty="0" smtClean="0">
                <a:solidFill>
                  <a:srgbClr val="7030A0"/>
                </a:solidFill>
              </a:rPr>
              <a:t> van de textbox </a:t>
            </a:r>
            <a:r>
              <a:rPr lang="en-US" dirty="0" err="1" smtClean="0">
                <a:solidFill>
                  <a:srgbClr val="7030A0"/>
                </a:solidFill>
              </a:rPr>
              <a:t>erin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Als</a:t>
            </a:r>
            <a:r>
              <a:rPr lang="en-US" dirty="0" smtClean="0">
                <a:solidFill>
                  <a:srgbClr val="7030A0"/>
                </a:solidFill>
              </a:rPr>
              <a:t> de cookie al </a:t>
            </a:r>
            <a:r>
              <a:rPr lang="en-US" dirty="0" err="1" smtClean="0">
                <a:solidFill>
                  <a:srgbClr val="7030A0"/>
                </a:solidFill>
              </a:rPr>
              <a:t>wel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bestaat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laat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b="1" i="1" dirty="0" err="1" smtClean="0">
                <a:solidFill>
                  <a:srgbClr val="7030A0"/>
                </a:solidFill>
              </a:rPr>
              <a:t>huidige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inhoud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ervan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dan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zien</a:t>
            </a:r>
            <a:r>
              <a:rPr lang="en-US" dirty="0" smtClean="0">
                <a:solidFill>
                  <a:srgbClr val="7030A0"/>
                </a:solidFill>
              </a:rPr>
              <a:t> in het label en </a:t>
            </a:r>
            <a:r>
              <a:rPr lang="en-US" dirty="0" err="1" smtClean="0">
                <a:solidFill>
                  <a:srgbClr val="7030A0"/>
                </a:solidFill>
              </a:rPr>
              <a:t>wijzig</a:t>
            </a:r>
            <a:r>
              <a:rPr lang="en-US" dirty="0" smtClean="0">
                <a:solidFill>
                  <a:srgbClr val="7030A0"/>
                </a:solidFill>
              </a:rPr>
              <a:t> de </a:t>
            </a:r>
            <a:r>
              <a:rPr lang="en-US" b="1" i="1" dirty="0" err="1" smtClean="0">
                <a:solidFill>
                  <a:srgbClr val="7030A0"/>
                </a:solidFill>
              </a:rPr>
              <a:t>nieuwe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inhoud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naar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wat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er</a:t>
            </a:r>
            <a:r>
              <a:rPr lang="en-US" dirty="0" smtClean="0">
                <a:solidFill>
                  <a:srgbClr val="7030A0"/>
                </a:solidFill>
              </a:rPr>
              <a:t> in de textbox is </a:t>
            </a:r>
            <a:r>
              <a:rPr lang="en-US" dirty="0" err="1" smtClean="0">
                <a:solidFill>
                  <a:srgbClr val="7030A0"/>
                </a:solidFill>
              </a:rPr>
              <a:t>gezet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Voeg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een</a:t>
            </a:r>
            <a:r>
              <a:rPr lang="en-US" dirty="0" smtClean="0">
                <a:solidFill>
                  <a:srgbClr val="7030A0"/>
                </a:solidFill>
              </a:rPr>
              <a:t> knop toe </a:t>
            </a:r>
            <a:r>
              <a:rPr lang="en-US" dirty="0" err="1" smtClean="0">
                <a:solidFill>
                  <a:srgbClr val="7030A0"/>
                </a:solidFill>
              </a:rPr>
              <a:t>waarmee</a:t>
            </a:r>
            <a:r>
              <a:rPr lang="en-US" dirty="0" smtClean="0">
                <a:solidFill>
                  <a:srgbClr val="7030A0"/>
                </a:solidFill>
              </a:rPr>
              <a:t> je de cookie </a:t>
            </a:r>
            <a:r>
              <a:rPr lang="en-US" dirty="0" err="1" smtClean="0">
                <a:solidFill>
                  <a:srgbClr val="7030A0"/>
                </a:solidFill>
              </a:rPr>
              <a:t>verwijdert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67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4.0 Specifics Week 3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41276"/>
              </p:ext>
            </p:extLst>
          </p:nvPr>
        </p:nvGraphicFramePr>
        <p:xfrm>
          <a:off x="152400" y="1931082"/>
          <a:ext cx="8839200" cy="4317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Web.sitemap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Menu, </a:t>
                      </a:r>
                      <a:r>
                        <a:rPr lang="en-US" baseline="0" dirty="0" err="1" smtClean="0"/>
                        <a:t>TreeView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err="1" smtClean="0"/>
                        <a:t>SiteMapDataSource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SiteMapPath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Bread Crumbs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101-113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State Management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ViewState</a:t>
                      </a:r>
                      <a:r>
                        <a:rPr lang="en-US" dirty="0" smtClean="0"/>
                        <a:t>, Query String, Cross Page Posting, </a:t>
                      </a:r>
                      <a:r>
                        <a:rPr lang="en-US" dirty="0" err="1" smtClean="0"/>
                        <a:t>PostBackUrl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PreviousPage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FindControl</a:t>
                      </a:r>
                      <a:r>
                        <a:rPr lang="en-US" dirty="0" smtClean="0"/>
                        <a:t>, (Http)Cookie, Session</a:t>
                      </a:r>
                      <a:r>
                        <a:rPr lang="en-US" baseline="0" dirty="0" smtClean="0"/>
                        <a:t> State, </a:t>
                      </a:r>
                      <a:r>
                        <a:rPr lang="en-US" baseline="0" dirty="0" err="1" smtClean="0"/>
                        <a:t>Web.config</a:t>
                      </a:r>
                      <a:r>
                        <a:rPr lang="en-US" baseline="0" dirty="0" smtClean="0"/>
                        <a:t>, Application State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137-159</a:t>
                      </a:r>
                      <a:endParaRPr lang="en-US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 Recommendation (</a:t>
                      </a:r>
                      <a:r>
                        <a:rPr lang="en-US" baseline="0" dirty="0" err="1" smtClean="0"/>
                        <a:t>welke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optie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kiezen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welke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situatie</a:t>
                      </a:r>
                      <a:r>
                        <a:rPr lang="en-US" baseline="0" dirty="0" smtClean="0"/>
                        <a:t>?):</a:t>
                      </a:r>
                    </a:p>
                    <a:p>
                      <a:r>
                        <a:rPr lang="en-US" dirty="0" smtClean="0">
                          <a:hlinkClick r:id="rId2"/>
                        </a:rPr>
                        <a:t>http://msdn.microsoft.com/en-us/library/z1hkazw7.aspx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 Overview:</a:t>
                      </a:r>
                      <a:endParaRPr lang="en-US" dirty="0" smtClean="0">
                        <a:hlinkClick r:id="rId3"/>
                      </a:endParaRPr>
                    </a:p>
                    <a:p>
                      <a:r>
                        <a:rPr lang="en-US" dirty="0" smtClean="0">
                          <a:hlinkClick r:id="rId3"/>
                        </a:rPr>
                        <a:t>http://msdn.microsoft.com/en-us/library/75x4ha6s.aspx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00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2.0 Specifics Week 3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09715"/>
              </p:ext>
            </p:extLst>
          </p:nvPr>
        </p:nvGraphicFramePr>
        <p:xfrm>
          <a:off x="152400" y="1931082"/>
          <a:ext cx="8839200" cy="4317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§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Web.sitemap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Menu, </a:t>
                      </a:r>
                      <a:r>
                        <a:rPr lang="en-US" baseline="0" dirty="0" err="1" smtClean="0"/>
                        <a:t>TreeView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err="1" smtClean="0"/>
                        <a:t>SiteMapDataSource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SiteMapPath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Bread Crumbs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116-118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State Management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ViewState</a:t>
                      </a:r>
                      <a:r>
                        <a:rPr lang="en-US" dirty="0" smtClean="0"/>
                        <a:t>, Query String, Cross Page Posting, </a:t>
                      </a:r>
                      <a:r>
                        <a:rPr lang="en-US" dirty="0" err="1" smtClean="0"/>
                        <a:t>PostBackUrl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PreviousPage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FindControl</a:t>
                      </a:r>
                      <a:r>
                        <a:rPr lang="en-US" dirty="0" smtClean="0"/>
                        <a:t>, (Http)Cookie, Session</a:t>
                      </a:r>
                      <a:r>
                        <a:rPr lang="en-US" baseline="0" dirty="0" smtClean="0"/>
                        <a:t> State, </a:t>
                      </a:r>
                      <a:r>
                        <a:rPr lang="en-US" baseline="0" dirty="0" err="1" smtClean="0"/>
                        <a:t>Web.config</a:t>
                      </a:r>
                      <a:r>
                        <a:rPr lang="en-US" baseline="0" dirty="0" smtClean="0"/>
                        <a:t>, Application State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119-129</a:t>
                      </a:r>
                      <a:endParaRPr lang="en-US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 Recommendation (</a:t>
                      </a:r>
                      <a:r>
                        <a:rPr lang="en-US" baseline="0" dirty="0" err="1" smtClean="0"/>
                        <a:t>welke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optie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kiezen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welke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situatie</a:t>
                      </a:r>
                      <a:r>
                        <a:rPr lang="en-US" baseline="0" dirty="0" smtClean="0"/>
                        <a:t>?):</a:t>
                      </a:r>
                    </a:p>
                    <a:p>
                      <a:r>
                        <a:rPr lang="en-US" dirty="0" smtClean="0">
                          <a:hlinkClick r:id="rId2"/>
                        </a:rPr>
                        <a:t>http://msdn.microsoft.com/en-us/library/z1hkazw7.aspx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r>
                        <a:rPr lang="en-US" baseline="0" dirty="0" smtClean="0"/>
                        <a:t> State Management Overview:</a:t>
                      </a:r>
                      <a:endParaRPr lang="en-US" dirty="0" smtClean="0">
                        <a:hlinkClick r:id="rId3"/>
                      </a:endParaRPr>
                    </a:p>
                    <a:p>
                      <a:r>
                        <a:rPr lang="en-US" dirty="0" smtClean="0">
                          <a:hlinkClick r:id="rId3"/>
                        </a:rPr>
                        <a:t>http://msdn.microsoft.com/en-us/library/75x4ha6s.aspx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Study Resources Week 4</a:t>
            </a:r>
            <a:br>
              <a:rPr lang="en-US" dirty="0" smtClean="0"/>
            </a:br>
            <a:r>
              <a:rPr lang="en-US" dirty="0" err="1" smtClean="0"/>
              <a:t>Onderwerp</a:t>
            </a:r>
            <a:r>
              <a:rPr lang="en-US" dirty="0" smtClean="0"/>
              <a:t>: Databases!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45405"/>
              </p:ext>
            </p:extLst>
          </p:nvPr>
        </p:nvGraphicFramePr>
        <p:xfrm>
          <a:off x="152400" y="2133600"/>
          <a:ext cx="8839200" cy="2878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752600"/>
                <a:gridCol w="2667000"/>
                <a:gridCol w="1066800"/>
                <a:gridCol w="1752600"/>
                <a:gridCol w="9144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Volg-orde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Auteur / </a:t>
                      </a:r>
                      <a:r>
                        <a:rPr lang="en-US" b="1" dirty="0" err="1" smtClean="0"/>
                        <a:t>Locatie</a:t>
                      </a:r>
                      <a:r>
                        <a:rPr lang="en-US" b="1" dirty="0" smtClean="0"/>
                        <a:t> / URL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 of Nr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Opmerkingen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Tijd</a:t>
                      </a:r>
                      <a:r>
                        <a:rPr lang="en-US" b="1" dirty="0" smtClean="0"/>
                        <a:t> (u)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4.0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 Smits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+ 12a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smtClean="0"/>
                        <a:t>. 187 – 216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 ALT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2.0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 </a:t>
                      </a:r>
                      <a:r>
                        <a:rPr lang="en-US" dirty="0" err="1" smtClean="0"/>
                        <a:t>Vermeiren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143 – 162</a:t>
                      </a:r>
                    </a:p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217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– 255 PRJ</a:t>
                      </a:r>
                      <a:r>
                        <a:rPr lang="en-US" baseline="0" dirty="0" smtClean="0"/>
                        <a:t>]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2842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‘Building 2.0 Applications’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http://www.asp.net/web-forms/videos/building-20-applications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solidFill>
                            <a:schemeClr val="tx1"/>
                          </a:solidFill>
                        </a:rPr>
                        <a:t>Databinding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 to User Interface Controls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32"/>
          <p:cNvSpPr txBox="1"/>
          <p:nvPr/>
        </p:nvSpPr>
        <p:spPr>
          <a:xfrm>
            <a:off x="685800" y="5385137"/>
            <a:ext cx="7620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Gekleurde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hoofdstuk</a:t>
            </a:r>
            <a:r>
              <a:rPr lang="en-US" sz="2000" b="1" dirty="0" smtClean="0">
                <a:solidFill>
                  <a:srgbClr val="0070C0"/>
                </a:solidFill>
              </a:rPr>
              <a:t>- en </a:t>
            </a:r>
            <a:r>
              <a:rPr lang="en-US" sz="2000" b="1" dirty="0" err="1" smtClean="0">
                <a:solidFill>
                  <a:srgbClr val="0070C0"/>
                </a:solidFill>
              </a:rPr>
              <a:t>paginanummers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bevatten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inhoud</a:t>
            </a:r>
            <a:r>
              <a:rPr lang="en-US" sz="2000" b="1" dirty="0" smtClean="0">
                <a:solidFill>
                  <a:srgbClr val="0070C0"/>
                </a:solidFill>
              </a:rPr>
              <a:t> die </a:t>
            </a:r>
            <a:r>
              <a:rPr lang="en-US" sz="2000" b="1" dirty="0" err="1" smtClean="0">
                <a:solidFill>
                  <a:srgbClr val="0070C0"/>
                </a:solidFill>
              </a:rPr>
              <a:t>als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optioneel</a:t>
            </a:r>
            <a:r>
              <a:rPr lang="en-US" sz="2000" b="1" dirty="0" smtClean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</a:rPr>
              <a:t>bekend</a:t>
            </a:r>
            <a:r>
              <a:rPr lang="en-US" sz="2000" b="1" dirty="0" smtClean="0">
                <a:solidFill>
                  <a:srgbClr val="0070C0"/>
                </a:solidFill>
              </a:rPr>
              <a:t> of relevant </a:t>
            </a:r>
            <a:r>
              <a:rPr lang="en-US" sz="2000" b="1" dirty="0" err="1" smtClean="0">
                <a:solidFill>
                  <a:srgbClr val="0070C0"/>
                </a:solidFill>
              </a:rPr>
              <a:t>voor</a:t>
            </a:r>
            <a:r>
              <a:rPr lang="en-US" sz="2000" b="1" dirty="0" smtClean="0">
                <a:solidFill>
                  <a:srgbClr val="0070C0"/>
                </a:solidFill>
              </a:rPr>
              <a:t> het </a:t>
            </a:r>
            <a:r>
              <a:rPr lang="en-US" sz="2000" b="1" dirty="0" smtClean="0">
                <a:solidFill>
                  <a:srgbClr val="7030A0"/>
                </a:solidFill>
              </a:rPr>
              <a:t>project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wordt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verondersteld</a:t>
            </a:r>
            <a:r>
              <a:rPr lang="en-US" sz="2000" b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4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Lesopdracht</a:t>
            </a:r>
            <a:r>
              <a:rPr lang="en-US" dirty="0" smtClean="0"/>
              <a:t> 1 (max 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8" name="Tijdelijke aanduiding voor inhoud 6"/>
          <p:cNvSpPr txBox="1">
            <a:spLocks/>
          </p:cNvSpPr>
          <p:nvPr/>
        </p:nvSpPr>
        <p:spPr>
          <a:xfrm>
            <a:off x="304800" y="1295400"/>
            <a:ext cx="8229600" cy="2760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E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54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nl-NL" sz="1800" dirty="0"/>
              <a:t>Download </a:t>
            </a:r>
            <a:r>
              <a:rPr lang="nl-NL" sz="1800" dirty="0" smtClean="0"/>
              <a:t>‘sitemap.zip </a:t>
            </a:r>
            <a:r>
              <a:rPr lang="nl-NL" sz="1800" dirty="0"/>
              <a:t>- WC2 - Lesopdracht 1’ van </a:t>
            </a:r>
            <a:r>
              <a:rPr lang="nl-NL" sz="1800" dirty="0" err="1"/>
              <a:t>Bb</a:t>
            </a:r>
            <a:endParaRPr lang="nl-NL" sz="1800" dirty="0"/>
          </a:p>
          <a:p>
            <a:pPr lvl="0"/>
            <a:r>
              <a:rPr lang="nl-NL" sz="1800" dirty="0" err="1"/>
              <a:t>Add</a:t>
            </a:r>
            <a:r>
              <a:rPr lang="nl-NL" sz="1800" dirty="0"/>
              <a:t> =&gt; New Item =&gt; Site </a:t>
            </a:r>
            <a:r>
              <a:rPr lang="nl-NL" sz="1800" dirty="0" smtClean="0"/>
              <a:t>Map (er komt een bestand ‘</a:t>
            </a:r>
            <a:r>
              <a:rPr lang="nl-NL" sz="1800" dirty="0" err="1" smtClean="0"/>
              <a:t>Web.sitemap</a:t>
            </a:r>
            <a:r>
              <a:rPr lang="nl-NL" sz="1800" dirty="0" smtClean="0"/>
              <a:t>’ bij)</a:t>
            </a:r>
            <a:endParaRPr lang="nl-NL" sz="1800" dirty="0"/>
          </a:p>
          <a:p>
            <a:pPr lvl="0"/>
            <a:r>
              <a:rPr lang="nl-NL" sz="1800" dirty="0"/>
              <a:t>Plak hierin de inhoud van </a:t>
            </a:r>
            <a:r>
              <a:rPr lang="nl-NL" sz="1800" dirty="0" smtClean="0"/>
              <a:t>‘sitemap.xml’ (bekijk de inhoud even!)</a:t>
            </a:r>
          </a:p>
          <a:p>
            <a:pPr lvl="0"/>
            <a:r>
              <a:rPr lang="en-US" sz="1800" dirty="0" err="1" smtClean="0"/>
              <a:t>Maak</a:t>
            </a:r>
            <a:r>
              <a:rPr lang="en-US" sz="1800" dirty="0" smtClean="0"/>
              <a:t> </a:t>
            </a:r>
            <a:r>
              <a:rPr lang="en-US" sz="1800" dirty="0" err="1" smtClean="0"/>
              <a:t>een</a:t>
            </a:r>
            <a:r>
              <a:rPr lang="en-US" sz="1800" dirty="0" smtClean="0"/>
              <a:t> master page </a:t>
            </a:r>
            <a:r>
              <a:rPr lang="en-US" sz="1800" dirty="0" err="1" smtClean="0"/>
              <a:t>aan</a:t>
            </a:r>
            <a:endParaRPr lang="nl-NL" sz="1800" dirty="0"/>
          </a:p>
          <a:p>
            <a:pPr lvl="0"/>
            <a:r>
              <a:rPr lang="nl-NL" sz="1800" dirty="0"/>
              <a:t>Maak de web form pagina’s: Home.aspx, Products.aspx, Services.aspx, etc. (</a:t>
            </a:r>
            <a:r>
              <a:rPr lang="nl-NL" sz="1800"/>
              <a:t>alle </a:t>
            </a:r>
            <a:r>
              <a:rPr lang="nl-NL" sz="1800" smtClean="0"/>
              <a:t>9)</a:t>
            </a:r>
            <a:endParaRPr lang="nl-NL" sz="1800" dirty="0"/>
          </a:p>
          <a:p>
            <a:pPr lvl="0"/>
            <a:r>
              <a:rPr lang="nl-NL" sz="1800" dirty="0"/>
              <a:t>Op de master page: sleep IN de &lt;div&gt; van de &lt;body&gt; maar BUITEN de </a:t>
            </a:r>
            <a:r>
              <a:rPr lang="nl-NL" sz="1800" dirty="0" err="1"/>
              <a:t>ContentPlaceHolder</a:t>
            </a:r>
            <a:r>
              <a:rPr lang="nl-NL" sz="1800" dirty="0"/>
              <a:t> de volgende </a:t>
            </a:r>
            <a:r>
              <a:rPr lang="nl-NL" sz="1800" dirty="0" err="1"/>
              <a:t>controls</a:t>
            </a:r>
            <a:r>
              <a:rPr lang="nl-NL" sz="1800" dirty="0"/>
              <a:t>:</a:t>
            </a:r>
          </a:p>
          <a:p>
            <a:r>
              <a:rPr lang="nl-NL" sz="1800" b="1" dirty="0" err="1"/>
              <a:t>SiteMapDataSource</a:t>
            </a:r>
            <a:r>
              <a:rPr lang="nl-NL" sz="1800" dirty="0"/>
              <a:t> (Data), </a:t>
            </a:r>
            <a:r>
              <a:rPr lang="nl-NL" sz="1800" b="1" dirty="0"/>
              <a:t>Menu</a:t>
            </a:r>
            <a:r>
              <a:rPr lang="nl-NL" sz="1800" dirty="0"/>
              <a:t> (</a:t>
            </a:r>
            <a:r>
              <a:rPr lang="nl-NL" sz="1800" dirty="0" err="1"/>
              <a:t>Navigation</a:t>
            </a:r>
            <a:r>
              <a:rPr lang="nl-NL" sz="1800" dirty="0"/>
              <a:t>), </a:t>
            </a:r>
            <a:r>
              <a:rPr lang="nl-NL" sz="1800" b="1" dirty="0" err="1"/>
              <a:t>SiteMapPath</a:t>
            </a:r>
            <a:r>
              <a:rPr lang="nl-NL" sz="1800" dirty="0"/>
              <a:t> (</a:t>
            </a:r>
            <a:r>
              <a:rPr lang="nl-NL" sz="1800" dirty="0" err="1"/>
              <a:t>Navigation</a:t>
            </a:r>
            <a:r>
              <a:rPr lang="nl-NL" sz="1800" dirty="0" smtClean="0"/>
              <a:t>)</a:t>
            </a:r>
            <a:endParaRPr lang="nl-NL" sz="1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34" y="4131817"/>
            <a:ext cx="4533266" cy="2192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Tijdelijke aanduiding voor inhoud 6"/>
          <p:cNvSpPr txBox="1">
            <a:spLocks/>
          </p:cNvSpPr>
          <p:nvPr/>
        </p:nvSpPr>
        <p:spPr>
          <a:xfrm>
            <a:off x="304800" y="3886200"/>
            <a:ext cx="48768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E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54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nl-NL" sz="1800" dirty="0" err="1"/>
              <a:t>SiteMapDataSource</a:t>
            </a:r>
            <a:r>
              <a:rPr lang="nl-NL" sz="1800" dirty="0"/>
              <a:t> koppelt automatisch met je </a:t>
            </a:r>
            <a:r>
              <a:rPr lang="nl-NL" sz="1800" dirty="0" err="1"/>
              <a:t>Web.sitemap</a:t>
            </a:r>
            <a:r>
              <a:rPr lang="nl-NL" sz="1800" dirty="0"/>
              <a:t> (XML data)</a:t>
            </a:r>
          </a:p>
          <a:p>
            <a:pPr lvl="0"/>
            <a:r>
              <a:rPr lang="nl-NL" sz="1800" dirty="0"/>
              <a:t>Selecteer als ‘Data Source’ voor de Menu de </a:t>
            </a:r>
            <a:r>
              <a:rPr lang="nl-NL" sz="1800" dirty="0" err="1"/>
              <a:t>SiteMapDataSource</a:t>
            </a:r>
            <a:endParaRPr lang="nl-NL" sz="1800" dirty="0"/>
          </a:p>
          <a:p>
            <a:pPr lvl="0"/>
            <a:r>
              <a:rPr lang="nl-NL" sz="1800" dirty="0"/>
              <a:t>Zet van de </a:t>
            </a:r>
            <a:r>
              <a:rPr lang="nl-NL" sz="1800" dirty="0" err="1"/>
              <a:t>SiteMapDataSource</a:t>
            </a:r>
            <a:r>
              <a:rPr lang="nl-NL" sz="1800" dirty="0"/>
              <a:t> de eigenschap </a:t>
            </a:r>
            <a:r>
              <a:rPr lang="nl-NL" sz="1800" dirty="0" err="1"/>
              <a:t>ShowStartingNode</a:t>
            </a:r>
            <a:r>
              <a:rPr lang="nl-NL" sz="1800" dirty="0"/>
              <a:t> op </a:t>
            </a:r>
            <a:r>
              <a:rPr lang="nl-NL" sz="1800" dirty="0" err="1"/>
              <a:t>False</a:t>
            </a:r>
            <a:endParaRPr lang="nl-NL" sz="1800" dirty="0"/>
          </a:p>
          <a:p>
            <a:pPr lvl="0"/>
            <a:r>
              <a:rPr lang="nl-NL" sz="1800" dirty="0"/>
              <a:t>Zorg dat je op deze wijze navigatie en </a:t>
            </a:r>
            <a:r>
              <a:rPr lang="nl-NL" sz="1800" dirty="0" err="1"/>
              <a:t>bread</a:t>
            </a:r>
            <a:r>
              <a:rPr lang="nl-NL" sz="1800" dirty="0"/>
              <a:t> </a:t>
            </a:r>
            <a:r>
              <a:rPr lang="nl-NL" sz="1800" dirty="0" err="1"/>
              <a:t>crumbs</a:t>
            </a:r>
            <a:r>
              <a:rPr lang="nl-NL" sz="1800" dirty="0"/>
              <a:t> op je master page aan de gang krijgt</a:t>
            </a:r>
          </a:p>
        </p:txBody>
      </p:sp>
    </p:spTree>
    <p:extLst>
      <p:ext uri="{BB962C8B-B14F-4D97-AF65-F5344CB8AC3E}">
        <p14:creationId xmlns:p14="http://schemas.microsoft.com/office/powerpoint/2010/main" val="2009795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8" y="1676400"/>
            <a:ext cx="790588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625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</a:p>
        </p:txBody>
      </p:sp>
      <p:pic>
        <p:nvPicPr>
          <p:cNvPr id="6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8" y="1676400"/>
            <a:ext cx="6600824" cy="4800600"/>
          </a:xfrm>
          <a:prstGeom prst="rect">
            <a:avLst/>
          </a:prstGeom>
        </p:spPr>
      </p:pic>
      <p:sp>
        <p:nvSpPr>
          <p:cNvPr id="3" name="Toelichting met afgeronde rechthoek 2"/>
          <p:cNvSpPr/>
          <p:nvPr/>
        </p:nvSpPr>
        <p:spPr>
          <a:xfrm>
            <a:off x="6614532" y="3581400"/>
            <a:ext cx="2362200" cy="2590800"/>
          </a:xfrm>
          <a:prstGeom prst="wedgeRoundRectCallout">
            <a:avLst>
              <a:gd name="adj1" fmla="val -92587"/>
              <a:gd name="adj2" fmla="val -37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“The </a:t>
            </a:r>
            <a:r>
              <a:rPr lang="en-US" dirty="0"/>
              <a:t>view state of a page is, by default, placed in a hidden form field named __VIEWSTATE. This hidden form field can easily get very large, on the order of tens of </a:t>
            </a:r>
            <a:r>
              <a:rPr lang="en-US" dirty="0" smtClean="0"/>
              <a:t>kilobytes.”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7216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smtClean="0"/>
              <a:t>View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State </a:t>
            </a:r>
            <a:r>
              <a:rPr lang="en-US" dirty="0" smtClean="0"/>
              <a:t>Management</a:t>
            </a:r>
          </a:p>
          <a:p>
            <a:r>
              <a:rPr lang="en-US" strike="sngStrike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trike="sngStrike" dirty="0" err="1">
                <a:solidFill>
                  <a:srgbClr val="7E0000"/>
                </a:solidFill>
              </a:rPr>
              <a:t>V</a:t>
            </a:r>
            <a:r>
              <a:rPr lang="en-US" strike="sngStrike" dirty="0" err="1" smtClean="0">
                <a:solidFill>
                  <a:srgbClr val="7E0000"/>
                </a:solidFill>
              </a:rPr>
              <a:t>iewStateDemo</a:t>
            </a:r>
            <a:endParaRPr lang="en-US" strike="sngStrike" dirty="0">
              <a:solidFill>
                <a:srgbClr val="7E0000"/>
              </a:solidFill>
            </a:endParaRPr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58432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meegestuurd</a:t>
            </a:r>
            <a:r>
              <a:rPr lang="en-US" dirty="0" smtClean="0"/>
              <a:t> met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postback</a:t>
            </a:r>
            <a:r>
              <a:rPr lang="en-US" dirty="0" smtClean="0"/>
              <a:t> (</a:t>
            </a:r>
            <a:r>
              <a:rPr lang="en-US" dirty="0" err="1" smtClean="0"/>
              <a:t>clientside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Collectie</a:t>
            </a:r>
            <a:r>
              <a:rPr lang="en-US" dirty="0" smtClean="0"/>
              <a:t> van Key-Value </a:t>
            </a:r>
            <a:r>
              <a:rPr lang="en-US" dirty="0" err="1" smtClean="0"/>
              <a:t>paren</a:t>
            </a:r>
            <a:r>
              <a:rPr lang="en-US" dirty="0" smtClean="0"/>
              <a:t> (net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woordenboek</a:t>
            </a:r>
            <a:r>
              <a:rPr lang="en-US" dirty="0" smtClean="0"/>
              <a:t> of de Windows registry)</a:t>
            </a:r>
          </a:p>
          <a:p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bewaren</a:t>
            </a:r>
            <a:r>
              <a:rPr lang="en-US" dirty="0" smtClean="0"/>
              <a:t> van de </a:t>
            </a:r>
            <a:r>
              <a:rPr lang="en-US" dirty="0" err="1" smtClean="0"/>
              <a:t>toestand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pageloads</a:t>
            </a:r>
            <a:r>
              <a:rPr lang="en-US" dirty="0" smtClean="0"/>
              <a:t> van </a:t>
            </a:r>
            <a:r>
              <a:rPr lang="en-US" b="1" i="1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3834" y="3276600"/>
            <a:ext cx="8153400" cy="31393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iTeller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ViewState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"Teller"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 ==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)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iTeller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iTeller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ViewState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"Teller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 + 1;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ViewState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"Teller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iTeller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Label1.Text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ViewState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"Teller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].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9374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676400"/>
            <a:ext cx="7467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de URL ‘</a:t>
            </a:r>
            <a:r>
              <a:rPr lang="en-US" sz="2800" dirty="0" err="1" smtClean="0"/>
              <a:t>plakken</a:t>
            </a:r>
            <a:r>
              <a:rPr lang="en-US" sz="2800" dirty="0" smtClean="0"/>
              <a:t>’ van </a:t>
            </a:r>
            <a:r>
              <a:rPr lang="en-US" sz="2800" dirty="0" err="1" smtClean="0"/>
              <a:t>sleutels</a:t>
            </a:r>
            <a:r>
              <a:rPr lang="en-US" sz="2800" dirty="0" smtClean="0"/>
              <a:t> &amp; </a:t>
            </a:r>
            <a:r>
              <a:rPr lang="en-US" sz="2800" dirty="0" err="1" smtClean="0"/>
              <a:t>waarden</a:t>
            </a:r>
            <a:endParaRPr lang="en-US" sz="2800" dirty="0" smtClean="0"/>
          </a:p>
          <a:p>
            <a:r>
              <a:rPr lang="en-US" sz="2800" dirty="0" err="1" smtClean="0"/>
              <a:t>Voor</a:t>
            </a:r>
            <a:r>
              <a:rPr lang="en-US" sz="2800" dirty="0" smtClean="0"/>
              <a:t> </a:t>
            </a:r>
            <a:r>
              <a:rPr lang="en-US" sz="2800" dirty="0" err="1" smtClean="0"/>
              <a:t>eenvoudige</a:t>
            </a:r>
            <a:r>
              <a:rPr lang="en-US" sz="2800" dirty="0" smtClean="0"/>
              <a:t> data, </a:t>
            </a:r>
            <a:r>
              <a:rPr lang="en-US" sz="2800" dirty="0" err="1" smtClean="0"/>
              <a:t>onveilig</a:t>
            </a:r>
            <a:r>
              <a:rPr lang="en-US" sz="2800" dirty="0" smtClean="0"/>
              <a:t> en </a:t>
            </a:r>
            <a:r>
              <a:rPr lang="en-US" sz="2800" dirty="0" err="1" smtClean="0"/>
              <a:t>voor</a:t>
            </a:r>
            <a:r>
              <a:rPr lang="en-US" sz="2800" dirty="0" smtClean="0"/>
              <a:t> </a:t>
            </a:r>
            <a:r>
              <a:rPr lang="en-US" sz="2800" dirty="0" err="1" smtClean="0"/>
              <a:t>iedereen</a:t>
            </a:r>
            <a:r>
              <a:rPr lang="en-US" sz="2800" dirty="0" smtClean="0"/>
              <a:t> </a:t>
            </a:r>
            <a:r>
              <a:rPr lang="en-US" sz="2800" dirty="0" err="1" smtClean="0"/>
              <a:t>zichtbaar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3505200"/>
            <a:ext cx="8839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defRPr/>
            </a:pPr>
            <a:r>
              <a:rPr lang="en-US" sz="2000" b="1" dirty="0">
                <a:latin typeface="Lucida Sans Typewriter" pitchFamily="49" charset="0"/>
                <a:cs typeface="Times New Roman" pitchFamily="18" charset="0"/>
              </a:rPr>
              <a:t>http://</a:t>
            </a:r>
            <a:r>
              <a:rPr lang="en-US" sz="2000" b="1" dirty="0" smtClean="0">
                <a:latin typeface="Lucida Sans Typewriter" pitchFamily="49" charset="0"/>
                <a:cs typeface="Times New Roman" pitchFamily="18" charset="0"/>
              </a:rPr>
              <a:t>localhost:1719/WebForm1.aspx?Item=AZ&amp;Mode=Ja</a:t>
            </a:r>
            <a:endParaRPr lang="en-US" sz="2000" b="1" dirty="0">
              <a:latin typeface="Lucida Sans Typewriter" pitchFamily="49" charset="0"/>
              <a:cs typeface="Times New Roman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4343400"/>
            <a:ext cx="88392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favorieteClub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favorieteClub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DropDownList1.SelectedItem.ToString();</a:t>
            </a:r>
          </a:p>
          <a:p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Response.Redirect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"Default2.aspx?club="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favorieteClub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5715000"/>
            <a:ext cx="8839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latin typeface="Consolas"/>
              </a:rPr>
              <a:t>Label1.Text = </a:t>
            </a:r>
            <a:r>
              <a:rPr lang="en-US" sz="2000" dirty="0" err="1">
                <a:latin typeface="Consolas"/>
              </a:rPr>
              <a:t>Request.QueryString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"club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1736725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 smtClean="0">
                <a:solidFill>
                  <a:srgbClr val="7E0000"/>
                </a:solidFill>
              </a:rPr>
              <a:t>QueryStringDemo</a:t>
            </a:r>
            <a:endParaRPr lang="en-US" sz="1500" dirty="0" smtClean="0">
              <a:solidFill>
                <a:srgbClr val="7E0000"/>
              </a:solidFill>
            </a:endParaRPr>
          </a:p>
          <a:p>
            <a:r>
              <a:rPr lang="en-US" sz="1500" dirty="0" err="1" smtClean="0">
                <a:solidFill>
                  <a:srgbClr val="7030A0"/>
                </a:solidFill>
              </a:rPr>
              <a:t>InnerHtml</a:t>
            </a:r>
            <a:endParaRPr lang="en-US" sz="1500" dirty="0" smtClean="0">
              <a:solidFill>
                <a:srgbClr val="7030A0"/>
              </a:solidFill>
            </a:endParaRPr>
          </a:p>
          <a:p>
            <a:r>
              <a:rPr lang="en-US" sz="1500" dirty="0" err="1" smtClean="0">
                <a:solidFill>
                  <a:srgbClr val="7030A0"/>
                </a:solidFill>
              </a:rPr>
              <a:t>Response.Redicrect</a:t>
            </a:r>
            <a:endParaRPr lang="en-US" sz="1500" dirty="0" smtClean="0">
              <a:solidFill>
                <a:srgbClr val="7030A0"/>
              </a:solidFill>
            </a:endParaRPr>
          </a:p>
          <a:p>
            <a:r>
              <a:rPr lang="en-US" sz="1500" dirty="0" err="1" smtClean="0">
                <a:solidFill>
                  <a:srgbClr val="7030A0"/>
                </a:solidFill>
              </a:rPr>
              <a:t>Server.Transfer</a:t>
            </a:r>
            <a:endParaRPr lang="en-US" sz="1500" dirty="0">
              <a:solidFill>
                <a:srgbClr val="7030A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54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Page Posting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219200"/>
          </a:xfrm>
        </p:spPr>
        <p:txBody>
          <a:bodyPr/>
          <a:lstStyle/>
          <a:p>
            <a:r>
              <a:rPr lang="en-US" dirty="0" smtClean="0"/>
              <a:t>Via ‘</a:t>
            </a:r>
            <a:r>
              <a:rPr lang="en-US" dirty="0" err="1" smtClean="0"/>
              <a:t>PostBackUrl</a:t>
            </a:r>
            <a:r>
              <a:rPr lang="en-US" dirty="0" smtClean="0"/>
              <a:t>’ property</a:t>
            </a:r>
          </a:p>
          <a:p>
            <a:r>
              <a:rPr lang="en-US" dirty="0" err="1" smtClean="0"/>
              <a:t>Gebruik</a:t>
            </a:r>
            <a:r>
              <a:rPr lang="en-US" dirty="0" smtClean="0"/>
              <a:t> ‘</a:t>
            </a:r>
            <a:r>
              <a:rPr lang="en-US" dirty="0" err="1" smtClean="0"/>
              <a:t>PreviousPage</a:t>
            </a:r>
            <a:r>
              <a:rPr lang="en-US" dirty="0" smtClean="0"/>
              <a:t>’ en ‘</a:t>
            </a:r>
            <a:r>
              <a:rPr lang="en-US" dirty="0" err="1" smtClean="0"/>
              <a:t>FindControl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4672" y="3276600"/>
            <a:ext cx="8915400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latin typeface="Consolas"/>
              </a:rPr>
              <a:t>Label1.Text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"Je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komt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van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pagina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PreviousPage.Header.Title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PreviousPage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vNaam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PreviousPage.FindControl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"TextBox1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aNaam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PreviousPage.FindControl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"TextBox2"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((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vNaam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) &amp;&amp; (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aNaam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dirty="0" smtClean="0">
                <a:solidFill>
                  <a:prstClr val="black"/>
                </a:solidFill>
                <a:latin typeface="Consolas"/>
              </a:rPr>
              <a:t>   Label1.Text 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nl-NL" dirty="0">
                <a:solidFill>
                  <a:srgbClr val="A31515"/>
                </a:solidFill>
                <a:latin typeface="Consolas"/>
              </a:rPr>
              <a:t>" en je bent "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vNaam.Text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nl-NL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aNaam.Text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1736725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 smtClean="0">
                <a:solidFill>
                  <a:srgbClr val="7E0000"/>
                </a:solidFill>
              </a:rPr>
              <a:t>CrossPagePostingDemo</a:t>
            </a:r>
            <a:endParaRPr lang="en-US" sz="1500" dirty="0" smtClean="0">
              <a:solidFill>
                <a:srgbClr val="7E0000"/>
              </a:solidFill>
            </a:endParaRPr>
          </a:p>
          <a:p>
            <a:r>
              <a:rPr lang="en-US" sz="1500" dirty="0" err="1" smtClean="0">
                <a:solidFill>
                  <a:srgbClr val="7030A0"/>
                </a:solidFill>
              </a:rPr>
              <a:t>Button.PostBackURL</a:t>
            </a:r>
            <a:endParaRPr lang="en-US" sz="1500" dirty="0" smtClean="0">
              <a:solidFill>
                <a:srgbClr val="7030A0"/>
              </a:solidFill>
            </a:endParaRPr>
          </a:p>
          <a:p>
            <a:r>
              <a:rPr lang="en-US" sz="1500" dirty="0" smtClean="0">
                <a:solidFill>
                  <a:srgbClr val="7030A0"/>
                </a:solidFill>
              </a:rPr>
              <a:t>DLL in project </a:t>
            </a:r>
            <a:r>
              <a:rPr lang="en-US" sz="1500" dirty="0" err="1" smtClean="0">
                <a:solidFill>
                  <a:srgbClr val="7030A0"/>
                </a:solidFill>
              </a:rPr>
              <a:t>opnemen</a:t>
            </a:r>
            <a:endParaRPr lang="en-US" sz="1500" dirty="0" smtClean="0">
              <a:solidFill>
                <a:srgbClr val="7030A0"/>
              </a:solidFill>
            </a:endParaRPr>
          </a:p>
          <a:p>
            <a:r>
              <a:rPr lang="en-US" sz="1500" dirty="0" smtClean="0">
                <a:solidFill>
                  <a:srgbClr val="7030A0"/>
                </a:solidFill>
              </a:rPr>
              <a:t>Add reference + using directive</a:t>
            </a:r>
          </a:p>
        </p:txBody>
      </p:sp>
    </p:spTree>
    <p:extLst>
      <p:ext uri="{BB962C8B-B14F-4D97-AF65-F5344CB8AC3E}">
        <p14:creationId xmlns:p14="http://schemas.microsoft.com/office/powerpoint/2010/main" val="3866892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 err="1" smtClean="0"/>
              <a:t>Onbetrouwbaar</a:t>
            </a:r>
            <a:r>
              <a:rPr lang="en-US" dirty="0" smtClean="0"/>
              <a:t> (user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deleten</a:t>
            </a:r>
            <a:r>
              <a:rPr lang="en-US" dirty="0"/>
              <a:t> </a:t>
            </a:r>
            <a:r>
              <a:rPr lang="en-US" dirty="0" smtClean="0"/>
              <a:t>en cookies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uitstaan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Onveilig</a:t>
            </a:r>
            <a:r>
              <a:rPr lang="en-US" dirty="0" smtClean="0"/>
              <a:t> (user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wijzigen</a:t>
            </a:r>
            <a:r>
              <a:rPr lang="en-US" dirty="0" smtClean="0"/>
              <a:t>!)</a:t>
            </a:r>
          </a:p>
          <a:p>
            <a:r>
              <a:rPr lang="en-US" dirty="0" err="1" smtClean="0"/>
              <a:t>Beperkte</a:t>
            </a:r>
            <a:r>
              <a:rPr lang="en-US" dirty="0" smtClean="0"/>
              <a:t> data (browser-</a:t>
            </a:r>
            <a:r>
              <a:rPr lang="en-US" dirty="0" err="1" smtClean="0"/>
              <a:t>afhankelijke</a:t>
            </a:r>
            <a:r>
              <a:rPr lang="en-US" dirty="0" smtClean="0"/>
              <a:t> </a:t>
            </a:r>
            <a:r>
              <a:rPr lang="en-US" dirty="0" err="1" smtClean="0"/>
              <a:t>restricties</a:t>
            </a:r>
            <a:r>
              <a:rPr lang="en-US" dirty="0" smtClean="0"/>
              <a:t>)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092825" y="4267200"/>
            <a:ext cx="993776" cy="1606552"/>
            <a:chOff x="516" y="612"/>
            <a:chExt cx="626" cy="1012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>
                <a:gd name="T0" fmla="*/ 0 w 1252"/>
                <a:gd name="T1" fmla="*/ 8 h 536"/>
                <a:gd name="T2" fmla="*/ 0 w 1252"/>
                <a:gd name="T3" fmla="*/ 10 h 536"/>
                <a:gd name="T4" fmla="*/ 15 w 1252"/>
                <a:gd name="T5" fmla="*/ 14 h 536"/>
                <a:gd name="T6" fmla="*/ 33 w 1252"/>
                <a:gd name="T7" fmla="*/ 2 h 536"/>
                <a:gd name="T8" fmla="*/ 33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>
                <a:gd name="T0" fmla="*/ 0 w 1291"/>
                <a:gd name="T1" fmla="*/ 8 h 449"/>
                <a:gd name="T2" fmla="*/ 15 w 1291"/>
                <a:gd name="T3" fmla="*/ 12 h 449"/>
                <a:gd name="T4" fmla="*/ 34 w 1291"/>
                <a:gd name="T5" fmla="*/ 3 h 449"/>
                <a:gd name="T6" fmla="*/ 19 w 1291"/>
                <a:gd name="T7" fmla="*/ 0 h 449"/>
                <a:gd name="T8" fmla="*/ 0 w 1291"/>
                <a:gd name="T9" fmla="*/ 8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>
                <a:gd name="T0" fmla="*/ 0 w 729"/>
                <a:gd name="T1" fmla="*/ 9 h 1916"/>
                <a:gd name="T2" fmla="*/ 0 w 729"/>
                <a:gd name="T3" fmla="*/ 51 h 1916"/>
                <a:gd name="T4" fmla="*/ 19 w 729"/>
                <a:gd name="T5" fmla="*/ 39 h 1916"/>
                <a:gd name="T6" fmla="*/ 19 w 729"/>
                <a:gd name="T7" fmla="*/ 0 h 1916"/>
                <a:gd name="T8" fmla="*/ 0 w 729"/>
                <a:gd name="T9" fmla="*/ 9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>
                <a:gd name="T0" fmla="*/ 15 w 577"/>
                <a:gd name="T1" fmla="*/ 4 h 1728"/>
                <a:gd name="T2" fmla="*/ 15 w 577"/>
                <a:gd name="T3" fmla="*/ 45 h 1728"/>
                <a:gd name="T4" fmla="*/ 0 w 577"/>
                <a:gd name="T5" fmla="*/ 41 h 1728"/>
                <a:gd name="T6" fmla="*/ 0 w 577"/>
                <a:gd name="T7" fmla="*/ 0 h 1728"/>
                <a:gd name="T8" fmla="*/ 15 w 577"/>
                <a:gd name="T9" fmla="*/ 4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>
                <a:gd name="T0" fmla="*/ 0 w 397"/>
                <a:gd name="T1" fmla="*/ 16 h 733"/>
                <a:gd name="T2" fmla="*/ 10 w 397"/>
                <a:gd name="T3" fmla="*/ 19 h 733"/>
                <a:gd name="T4" fmla="*/ 1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>
                <a:gd name="T0" fmla="*/ 12 w 453"/>
                <a:gd name="T1" fmla="*/ 3 h 1278"/>
                <a:gd name="T2" fmla="*/ 0 w 453"/>
                <a:gd name="T3" fmla="*/ 0 h 1278"/>
                <a:gd name="T4" fmla="*/ 0 w 453"/>
                <a:gd name="T5" fmla="*/ 34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>
                <a:gd name="T0" fmla="*/ 11 w 402"/>
                <a:gd name="T1" fmla="*/ 2 h 726"/>
                <a:gd name="T2" fmla="*/ 0 w 402"/>
                <a:gd name="T3" fmla="*/ 0 h 726"/>
                <a:gd name="T4" fmla="*/ 0 w 402"/>
                <a:gd name="T5" fmla="*/ 19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1 h 82"/>
                <a:gd name="T4" fmla="*/ 4 w 152"/>
                <a:gd name="T5" fmla="*/ 2 h 82"/>
                <a:gd name="T6" fmla="*/ 4 w 152"/>
                <a:gd name="T7" fmla="*/ 1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>
                <a:gd name="T0" fmla="*/ 0 w 351"/>
                <a:gd name="T1" fmla="*/ 1 h 183"/>
                <a:gd name="T2" fmla="*/ 0 w 351"/>
                <a:gd name="T3" fmla="*/ 0 h 183"/>
                <a:gd name="T4" fmla="*/ 9 w 351"/>
                <a:gd name="T5" fmla="*/ 1 h 183"/>
                <a:gd name="T6" fmla="*/ 9 w 351"/>
                <a:gd name="T7" fmla="*/ 2 h 183"/>
                <a:gd name="T8" fmla="*/ 0 w 351"/>
                <a:gd name="T9" fmla="*/ 1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>
                <a:gd name="T0" fmla="*/ 0 w 351"/>
                <a:gd name="T1" fmla="*/ 2 h 182"/>
                <a:gd name="T2" fmla="*/ 0 w 351"/>
                <a:gd name="T3" fmla="*/ 0 h 182"/>
                <a:gd name="T4" fmla="*/ 9 w 351"/>
                <a:gd name="T5" fmla="*/ 2 h 182"/>
                <a:gd name="T6" fmla="*/ 9 w 351"/>
                <a:gd name="T7" fmla="*/ 4 h 182"/>
                <a:gd name="T8" fmla="*/ 0 w 351"/>
                <a:gd name="T9" fmla="*/ 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>
                <a:gd name="T0" fmla="*/ 0 w 351"/>
                <a:gd name="T1" fmla="*/ 1 h 182"/>
                <a:gd name="T2" fmla="*/ 0 w 351"/>
                <a:gd name="T3" fmla="*/ 0 h 182"/>
                <a:gd name="T4" fmla="*/ 9 w 351"/>
                <a:gd name="T5" fmla="*/ 1 h 182"/>
                <a:gd name="T6" fmla="*/ 9 w 351"/>
                <a:gd name="T7" fmla="*/ 3 h 182"/>
                <a:gd name="T8" fmla="*/ 0 w 351"/>
                <a:gd name="T9" fmla="*/ 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nl-NL"/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27432" bIns="27432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714500" y="4953002"/>
            <a:ext cx="1252538" cy="1381126"/>
            <a:chOff x="2967" y="2733"/>
            <a:chExt cx="789" cy="870"/>
          </a:xfrm>
        </p:grpSpPr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9" name="Freeform 3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1 w 364"/>
                  <a:gd name="T1" fmla="*/ 42 h 422"/>
                  <a:gd name="T2" fmla="*/ 72 w 364"/>
                  <a:gd name="T3" fmla="*/ 0 h 422"/>
                  <a:gd name="T4" fmla="*/ 72 w 364"/>
                  <a:gd name="T5" fmla="*/ 35 h 422"/>
                  <a:gd name="T6" fmla="*/ 0 w 364"/>
                  <a:gd name="T7" fmla="*/ 83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30" name="Freeform 3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120 w 1091"/>
                  <a:gd name="T1" fmla="*/ 63 h 377"/>
                  <a:gd name="T2" fmla="*/ 0 w 1091"/>
                  <a:gd name="T3" fmla="*/ 32 h 377"/>
                  <a:gd name="T4" fmla="*/ 66 w 1091"/>
                  <a:gd name="T5" fmla="*/ 0 h 377"/>
                  <a:gd name="T6" fmla="*/ 183 w 1091"/>
                  <a:gd name="T7" fmla="*/ 25 h 377"/>
                  <a:gd name="T8" fmla="*/ 120 w 1091"/>
                  <a:gd name="T9" fmla="*/ 63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31" name="Freeform 3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38 h 390"/>
                  <a:gd name="T4" fmla="*/ 137 w 690"/>
                  <a:gd name="T5" fmla="*/ 77 h 390"/>
                  <a:gd name="T6" fmla="*/ 137 w 690"/>
                  <a:gd name="T7" fmla="*/ 37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32" name="Freeform 3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54 w 271"/>
                  <a:gd name="T3" fmla="*/ 14 h 189"/>
                  <a:gd name="T4" fmla="*/ 54 w 271"/>
                  <a:gd name="T5" fmla="*/ 38 h 189"/>
                  <a:gd name="T6" fmla="*/ 0 w 271"/>
                  <a:gd name="T7" fmla="*/ 22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33" name="Freeform 3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52 w 261"/>
                  <a:gd name="T3" fmla="*/ 13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 3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3 h 35"/>
                  <a:gd name="T4" fmla="*/ 14 w 64"/>
                  <a:gd name="T5" fmla="*/ 6 h 35"/>
                  <a:gd name="T6" fmla="*/ 14 w 64"/>
                  <a:gd name="T7" fmla="*/ 4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Freeform 4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8 h 117"/>
                  <a:gd name="T2" fmla="*/ 53 w 275"/>
                  <a:gd name="T3" fmla="*/ 22 h 117"/>
                  <a:gd name="T4" fmla="*/ 53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18" name="Freeform 46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19" name="Freeform 47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0" name="Oval 48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1" name="Freeform 49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3 w 646"/>
                  <a:gd name="T3" fmla="*/ 6 h 180"/>
                  <a:gd name="T4" fmla="*/ 97 w 646"/>
                  <a:gd name="T5" fmla="*/ 30 h 180"/>
                  <a:gd name="T6" fmla="*/ 108 w 646"/>
                  <a:gd name="T7" fmla="*/ 27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2" name="Freeform 50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103 w 808"/>
                  <a:gd name="T1" fmla="*/ 123 h 746"/>
                  <a:gd name="T2" fmla="*/ 134 w 808"/>
                  <a:gd name="T3" fmla="*/ 86 h 746"/>
                  <a:gd name="T4" fmla="*/ 134 w 808"/>
                  <a:gd name="T5" fmla="*/ 17 h 746"/>
                  <a:gd name="T6" fmla="*/ 56 w 808"/>
                  <a:gd name="T7" fmla="*/ 0 h 746"/>
                  <a:gd name="T8" fmla="*/ 0 w 808"/>
                  <a:gd name="T9" fmla="*/ 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3" name="Freeform 51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193 h 644"/>
                  <a:gd name="T2" fmla="*/ 0 w 144"/>
                  <a:gd name="T3" fmla="*/ 24 h 644"/>
                  <a:gd name="T4" fmla="*/ 43 w 144"/>
                  <a:gd name="T5" fmla="*/ 0 h 644"/>
                  <a:gd name="T6" fmla="*/ 43 w 144"/>
                  <a:gd name="T7" fmla="*/ 166 h 644"/>
                  <a:gd name="T8" fmla="*/ 0 w 144"/>
                  <a:gd name="T9" fmla="*/ 193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4" name="Freeform 52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193 w 782"/>
                  <a:gd name="T1" fmla="*/ 65 h 219"/>
                  <a:gd name="T2" fmla="*/ 0 w 782"/>
                  <a:gd name="T3" fmla="*/ 20 h 219"/>
                  <a:gd name="T4" fmla="*/ 48 w 782"/>
                  <a:gd name="T5" fmla="*/ 0 h 219"/>
                  <a:gd name="T6" fmla="*/ 236 w 782"/>
                  <a:gd name="T7" fmla="*/ 42 h 219"/>
                  <a:gd name="T8" fmla="*/ 193 w 782"/>
                  <a:gd name="T9" fmla="*/ 65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5" name="Freeform 53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155 w 672"/>
                  <a:gd name="T1" fmla="*/ 179 h 754"/>
                  <a:gd name="T2" fmla="*/ 155 w 672"/>
                  <a:gd name="T3" fmla="*/ 38 h 754"/>
                  <a:gd name="T4" fmla="*/ 0 w 672"/>
                  <a:gd name="T5" fmla="*/ 0 h 754"/>
                  <a:gd name="T6" fmla="*/ 0 w 672"/>
                  <a:gd name="T7" fmla="*/ 138 h 754"/>
                  <a:gd name="T8" fmla="*/ 155 w 672"/>
                  <a:gd name="T9" fmla="*/ 179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6" name="Freeform 54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238 w 491"/>
                  <a:gd name="T1" fmla="*/ 236 h 549"/>
                  <a:gd name="T2" fmla="*/ 238 w 491"/>
                  <a:gd name="T3" fmla="*/ 51 h 549"/>
                  <a:gd name="T4" fmla="*/ 0 w 491"/>
                  <a:gd name="T5" fmla="*/ 0 h 549"/>
                  <a:gd name="T6" fmla="*/ 0 w 491"/>
                  <a:gd name="T7" fmla="*/ 183 h 549"/>
                  <a:gd name="T8" fmla="*/ 238 w 491"/>
                  <a:gd name="T9" fmla="*/ 23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nl-NL"/>
              </a:p>
            </p:txBody>
          </p:sp>
          <p:sp>
            <p:nvSpPr>
              <p:cNvPr id="27" name="Freeform 55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nl-NL"/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 Box 57"/>
          <p:cNvSpPr txBox="1">
            <a:spLocks noChangeArrowheads="1"/>
          </p:cNvSpPr>
          <p:nvPr/>
        </p:nvSpPr>
        <p:spPr bwMode="auto">
          <a:xfrm>
            <a:off x="6931025" y="4419599"/>
            <a:ext cx="1184275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Arial Narrow" pitchFamily="34" charset="0"/>
              </a:rPr>
              <a:t>Web Server</a:t>
            </a:r>
          </a:p>
        </p:txBody>
      </p:sp>
      <p:sp>
        <p:nvSpPr>
          <p:cNvPr id="12" name="Rectangle 58"/>
          <p:cNvSpPr>
            <a:spLocks noChangeAspect="1" noChangeArrowheads="1"/>
          </p:cNvSpPr>
          <p:nvPr/>
        </p:nvSpPr>
        <p:spPr bwMode="auto">
          <a:xfrm flipH="1">
            <a:off x="1028700" y="4800599"/>
            <a:ext cx="1549400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latin typeface="Arial Narrow" pitchFamily="34" charset="0"/>
              </a:rPr>
              <a:t>Client Computer</a:t>
            </a: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 flipV="1">
            <a:off x="3162300" y="4962524"/>
            <a:ext cx="2743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4" name="Text Box 78"/>
          <p:cNvSpPr txBox="1">
            <a:spLocks noChangeArrowheads="1"/>
          </p:cNvSpPr>
          <p:nvPr/>
        </p:nvSpPr>
        <p:spPr bwMode="auto">
          <a:xfrm>
            <a:off x="2781300" y="5714999"/>
            <a:ext cx="914400" cy="376238"/>
          </a:xfrm>
          <a:prstGeom prst="rect">
            <a:avLst/>
          </a:prstGeom>
          <a:solidFill>
            <a:srgbClr val="FCFEB9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 Narrow" pitchFamily="34" charset="0"/>
              </a:rPr>
              <a:t>Cookies</a:t>
            </a:r>
          </a:p>
        </p:txBody>
      </p:sp>
      <p:pic>
        <p:nvPicPr>
          <p:cNvPr id="15" name="Picture 79" descr="fd0092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629274"/>
            <a:ext cx="6858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1"/>
            <a:ext cx="2819400" cy="990600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 smtClean="0">
                <a:solidFill>
                  <a:srgbClr val="7E0000"/>
                </a:solidFill>
              </a:rPr>
              <a:t>CookiesDemo</a:t>
            </a:r>
            <a:endParaRPr lang="en-US" sz="1500" dirty="0" smtClean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3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67" name="Rectangle 23"/>
          <p:cNvSpPr>
            <a:spLocks noGrp="1" noChangeArrowheads="1"/>
          </p:cNvSpPr>
          <p:nvPr/>
        </p:nvSpPr>
        <p:spPr bwMode="auto">
          <a:xfrm>
            <a:off x="609600" y="1905000"/>
            <a:ext cx="7848600" cy="2819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dist="107763" dir="2700000" algn="ctr" rotWithShape="0">
              <a:srgbClr val="919191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/>
              </a:rPr>
              <a:t>HttpCookie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objCookie1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HttpCookie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myCookie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now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.Now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objCookie1.Values.Add(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"Time"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now.ToString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objCookie1.Values.Add(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"Color"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smtClean="0">
                <a:solidFill>
                  <a:srgbClr val="C00000"/>
                </a:solidFill>
                <a:latin typeface="Consolas"/>
              </a:rPr>
              <a:t>"Rood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objCookie1.Values.Add(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Naam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TextBox1.Text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objCookie1.Expires 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now.AddHours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(1);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Response.Cookies.Add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(objCookie1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</a:p>
        </p:txBody>
      </p:sp>
      <p:sp>
        <p:nvSpPr>
          <p:cNvPr id="68" name="Rectangle 23"/>
          <p:cNvSpPr txBox="1">
            <a:spLocks noChangeArrowheads="1"/>
          </p:cNvSpPr>
          <p:nvPr/>
        </p:nvSpPr>
        <p:spPr bwMode="auto">
          <a:xfrm>
            <a:off x="609600" y="5029200"/>
            <a:ext cx="78486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HttpCookie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objCookie2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Request.Cookies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myCookie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Label2.Text = objCookie2[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Naam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+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objCookie2[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"Color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400" y="609601"/>
            <a:ext cx="2819400" cy="990600"/>
          </a:xfrm>
        </p:spPr>
        <p:txBody>
          <a:bodyPr>
            <a:normAutofit/>
          </a:bodyPr>
          <a:lstStyle/>
          <a:p>
            <a:r>
              <a:rPr lang="en-US" sz="1500" dirty="0"/>
              <a:t>State </a:t>
            </a:r>
            <a:r>
              <a:rPr lang="en-US" sz="1500" dirty="0" smtClean="0"/>
              <a:t>Management</a:t>
            </a:r>
          </a:p>
          <a:p>
            <a:r>
              <a:rPr lang="en-US" sz="1500" dirty="0" smtClean="0">
                <a:solidFill>
                  <a:srgbClr val="7E0000"/>
                </a:solidFill>
              </a:rPr>
              <a:t>Workshop03.sln</a:t>
            </a:r>
          </a:p>
          <a:p>
            <a:r>
              <a:rPr lang="en-US" sz="1500" dirty="0" err="1" smtClean="0">
                <a:solidFill>
                  <a:srgbClr val="7E0000"/>
                </a:solidFill>
              </a:rPr>
              <a:t>CookiesDemo</a:t>
            </a:r>
            <a:endParaRPr lang="en-US" sz="1500" dirty="0" smtClean="0">
              <a:solidFill>
                <a:srgbClr val="7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47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18473</TotalTime>
  <Words>1143</Words>
  <Application>Microsoft Office PowerPoint</Application>
  <PresentationFormat>Diavoorstelling (4:3)</PresentationFormat>
  <Paragraphs>243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Lucida Sans Typewriter</vt:lpstr>
      <vt:lpstr>Times New Roman</vt:lpstr>
      <vt:lpstr>Trajan Pro</vt:lpstr>
      <vt:lpstr>Wingdings</vt:lpstr>
      <vt:lpstr>Office Theme</vt:lpstr>
      <vt:lpstr>Webprogrammeren &amp; ASP.NET Navigation &amp; State Management</vt:lpstr>
      <vt:lpstr>Lesopdracht 1 (max 30 min)</vt:lpstr>
      <vt:lpstr>State Management</vt:lpstr>
      <vt:lpstr>Types of state management</vt:lpstr>
      <vt:lpstr>View State</vt:lpstr>
      <vt:lpstr>Query String</vt:lpstr>
      <vt:lpstr>Cross Page Posting</vt:lpstr>
      <vt:lpstr>Cookies</vt:lpstr>
      <vt:lpstr>Cookies</vt:lpstr>
      <vt:lpstr>Server-side state  management</vt:lpstr>
      <vt:lpstr>Application &amp; Session State Duration</vt:lpstr>
      <vt:lpstr>Session State</vt:lpstr>
      <vt:lpstr>Application State</vt:lpstr>
      <vt:lpstr>Lesopdracht 2 (max 30 min)</vt:lpstr>
      <vt:lpstr>Handboek ASP.NET 4.0 Specifics Week 3</vt:lpstr>
      <vt:lpstr>Handboek ASP.NET 2.0 Specifics Week 3</vt:lpstr>
      <vt:lpstr>Study Resources Week 4 Onderwerp: Databases!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Sander</dc:creator>
  <cp:lastModifiedBy>Sander Gieling</cp:lastModifiedBy>
  <cp:revision>877</cp:revision>
  <cp:lastPrinted>2012-04-11T14:58:45Z</cp:lastPrinted>
  <dcterms:created xsi:type="dcterms:W3CDTF">2012-01-31T16:37:11Z</dcterms:created>
  <dcterms:modified xsi:type="dcterms:W3CDTF">2015-11-27T08:47:33Z</dcterms:modified>
</cp:coreProperties>
</file>