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93" r:id="rId3"/>
    <p:sldId id="520" r:id="rId4"/>
    <p:sldId id="518" r:id="rId5"/>
    <p:sldId id="521" r:id="rId6"/>
    <p:sldId id="522" r:id="rId7"/>
    <p:sldId id="519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17" r:id="rId18"/>
    <p:sldId id="473" r:id="rId19"/>
    <p:sldId id="532" r:id="rId20"/>
    <p:sldId id="476" r:id="rId2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009900"/>
    <a:srgbClr val="EDEBB9"/>
    <a:srgbClr val="D3BFCA"/>
    <a:srgbClr val="0038FA"/>
    <a:srgbClr val="0054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257" autoAdjust="0"/>
  </p:normalViewPr>
  <p:slideViewPr>
    <p:cSldViewPr>
      <p:cViewPr varScale="1">
        <p:scale>
          <a:sx n="86" d="100"/>
          <a:sy n="86" d="100"/>
        </p:scale>
        <p:origin x="9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34" y="8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717E3-7D35-4B79-BC55-7EE77BCFA5B3}" type="doc">
      <dgm:prSet loTypeId="urn:microsoft.com/office/officeart/2005/8/layout/process1" loCatId="process" qsTypeId="urn:microsoft.com/office/officeart/2005/8/quickstyle/3d5" qsCatId="3D" csTypeId="urn:microsoft.com/office/officeart/2005/8/colors/colorful1" csCatId="colorful" phldr="1"/>
      <dgm:spPr/>
    </dgm:pt>
    <dgm:pt modelId="{3608100C-B4E8-45F4-BE39-DAAA1D9A8663}">
      <dgm:prSet phldrT="[Tekst]" custT="1"/>
      <dgm:spPr/>
      <dgm:t>
        <a:bodyPr/>
        <a:lstStyle/>
        <a:p>
          <a:r>
            <a:rPr lang="en-US" sz="1800" dirty="0" smtClean="0"/>
            <a:t>DBMS</a:t>
          </a:r>
        </a:p>
        <a:p>
          <a:r>
            <a:rPr lang="en-US" sz="1800" dirty="0" smtClean="0"/>
            <a:t>(MS Access)</a:t>
          </a:r>
          <a:endParaRPr lang="en-US" sz="1800" dirty="0"/>
        </a:p>
      </dgm:t>
    </dgm:pt>
    <dgm:pt modelId="{0B0751D9-5B5D-4EAE-834E-06D485C32DAB}" type="parTrans" cxnId="{B4B97F3C-71C7-4D30-A657-DF3126FB7AB4}">
      <dgm:prSet/>
      <dgm:spPr/>
      <dgm:t>
        <a:bodyPr/>
        <a:lstStyle/>
        <a:p>
          <a:endParaRPr lang="en-US"/>
        </a:p>
      </dgm:t>
    </dgm:pt>
    <dgm:pt modelId="{D3CE0FA8-4EEE-4593-899C-E76851BD03DF}" type="sibTrans" cxnId="{B4B97F3C-71C7-4D30-A657-DF3126FB7AB4}">
      <dgm:prSet/>
      <dgm:spPr/>
      <dgm:t>
        <a:bodyPr/>
        <a:lstStyle/>
        <a:p>
          <a:endParaRPr lang="en-US"/>
        </a:p>
      </dgm:t>
    </dgm:pt>
    <dgm:pt modelId="{4711D75B-1E4B-4750-83ED-924B897872BC}">
      <dgm:prSet phldrT="[Tekst]" custT="1"/>
      <dgm:spPr/>
      <dgm:t>
        <a:bodyPr/>
        <a:lstStyle/>
        <a:p>
          <a:r>
            <a:rPr lang="en-US" sz="1800" dirty="0" smtClean="0"/>
            <a:t>Provider</a:t>
          </a:r>
        </a:p>
        <a:p>
          <a:r>
            <a:rPr lang="en-US" sz="1800" dirty="0" smtClean="0"/>
            <a:t>(ACE OLE DB 12.0)</a:t>
          </a:r>
          <a:endParaRPr lang="en-US" sz="1800" dirty="0"/>
        </a:p>
      </dgm:t>
    </dgm:pt>
    <dgm:pt modelId="{941ED0BD-C042-45E2-8690-51470F2E93AA}" type="parTrans" cxnId="{DD00B9BC-7EAE-4691-8385-389BB732D00E}">
      <dgm:prSet/>
      <dgm:spPr/>
      <dgm:t>
        <a:bodyPr/>
        <a:lstStyle/>
        <a:p>
          <a:endParaRPr lang="en-US"/>
        </a:p>
      </dgm:t>
    </dgm:pt>
    <dgm:pt modelId="{62AEC0B4-5B6E-48CE-B5B3-83F9D20DE4D8}" type="sibTrans" cxnId="{DD00B9BC-7EAE-4691-8385-389BB732D00E}">
      <dgm:prSet/>
      <dgm:spPr/>
      <dgm:t>
        <a:bodyPr/>
        <a:lstStyle/>
        <a:p>
          <a:endParaRPr lang="en-US"/>
        </a:p>
      </dgm:t>
    </dgm:pt>
    <dgm:pt modelId="{888A8E28-0A39-452C-A45A-D9597ECFDFAC}">
      <dgm:prSet phldrT="[Tekst]" custT="1"/>
      <dgm:spPr/>
      <dgm:t>
        <a:bodyPr/>
        <a:lstStyle/>
        <a:p>
          <a:r>
            <a:rPr lang="en-US" sz="1800" dirty="0" smtClean="0"/>
            <a:t>ADO.NET Classes (</a:t>
          </a:r>
          <a:r>
            <a:rPr lang="en-US" sz="1800" dirty="0" err="1" smtClean="0"/>
            <a:t>OleDbConnection</a:t>
          </a:r>
          <a:r>
            <a:rPr lang="en-US" sz="1800" dirty="0" smtClean="0"/>
            <a:t>)</a:t>
          </a:r>
          <a:endParaRPr lang="en-US" sz="1800" dirty="0"/>
        </a:p>
      </dgm:t>
    </dgm:pt>
    <dgm:pt modelId="{DFAB37B6-C0C5-4868-9827-1587557E3A47}" type="parTrans" cxnId="{69354024-A5C8-4B6C-9202-BDA782B25300}">
      <dgm:prSet/>
      <dgm:spPr/>
      <dgm:t>
        <a:bodyPr/>
        <a:lstStyle/>
        <a:p>
          <a:endParaRPr lang="en-US"/>
        </a:p>
      </dgm:t>
    </dgm:pt>
    <dgm:pt modelId="{BF5DADC9-81D2-407F-9724-A04EDAD4695B}" type="sibTrans" cxnId="{69354024-A5C8-4B6C-9202-BDA782B25300}">
      <dgm:prSet/>
      <dgm:spPr/>
      <dgm:t>
        <a:bodyPr/>
        <a:lstStyle/>
        <a:p>
          <a:endParaRPr lang="en-US"/>
        </a:p>
      </dgm:t>
    </dgm:pt>
    <dgm:pt modelId="{650137A9-7EEE-402B-B4B3-5A99F5ED0FF7}" type="pres">
      <dgm:prSet presAssocID="{F88717E3-7D35-4B79-BC55-7EE77BCFA5B3}" presName="Name0" presStyleCnt="0">
        <dgm:presLayoutVars>
          <dgm:dir/>
          <dgm:resizeHandles val="exact"/>
        </dgm:presLayoutVars>
      </dgm:prSet>
      <dgm:spPr/>
    </dgm:pt>
    <dgm:pt modelId="{E5C99004-3819-4A89-8D5D-272D32A0E6A1}" type="pres">
      <dgm:prSet presAssocID="{3608100C-B4E8-45F4-BE39-DAAA1D9A86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F69DF-3EEC-41E2-B2F0-2F2FC93139A5}" type="pres">
      <dgm:prSet presAssocID="{D3CE0FA8-4EEE-4593-899C-E76851BD03DF}" presName="sibTrans" presStyleLbl="sibTrans2D1" presStyleIdx="0" presStyleCnt="2"/>
      <dgm:spPr/>
      <dgm:t>
        <a:bodyPr/>
        <a:lstStyle/>
        <a:p>
          <a:endParaRPr lang="nl-NL"/>
        </a:p>
      </dgm:t>
    </dgm:pt>
    <dgm:pt modelId="{BB552F3D-E90C-4B53-A6EC-CCB00FBE16A4}" type="pres">
      <dgm:prSet presAssocID="{D3CE0FA8-4EEE-4593-899C-E76851BD03DF}" presName="connectorText" presStyleLbl="sibTrans2D1" presStyleIdx="0" presStyleCnt="2"/>
      <dgm:spPr/>
      <dgm:t>
        <a:bodyPr/>
        <a:lstStyle/>
        <a:p>
          <a:endParaRPr lang="nl-NL"/>
        </a:p>
      </dgm:t>
    </dgm:pt>
    <dgm:pt modelId="{823F9E9A-C502-43BB-BDF9-A7ADB2975ACD}" type="pres">
      <dgm:prSet presAssocID="{4711D75B-1E4B-4750-83ED-924B897872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CED55-5D4F-4FDE-98D4-B12F44A9531D}" type="pres">
      <dgm:prSet presAssocID="{62AEC0B4-5B6E-48CE-B5B3-83F9D20DE4D8}" presName="sibTrans" presStyleLbl="sibTrans2D1" presStyleIdx="1" presStyleCnt="2"/>
      <dgm:spPr/>
      <dgm:t>
        <a:bodyPr/>
        <a:lstStyle/>
        <a:p>
          <a:endParaRPr lang="nl-NL"/>
        </a:p>
      </dgm:t>
    </dgm:pt>
    <dgm:pt modelId="{DDAE568E-5D68-4ACE-82A0-0C85B61A279B}" type="pres">
      <dgm:prSet presAssocID="{62AEC0B4-5B6E-48CE-B5B3-83F9D20DE4D8}" presName="connectorText" presStyleLbl="sibTrans2D1" presStyleIdx="1" presStyleCnt="2"/>
      <dgm:spPr/>
      <dgm:t>
        <a:bodyPr/>
        <a:lstStyle/>
        <a:p>
          <a:endParaRPr lang="nl-NL"/>
        </a:p>
      </dgm:t>
    </dgm:pt>
    <dgm:pt modelId="{D966AE09-B4A1-4F62-A7DD-C7216ECD93C2}" type="pres">
      <dgm:prSet presAssocID="{888A8E28-0A39-452C-A45A-D9597ECFDF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CC29C9-5681-497C-ACA5-EF996AD32360}" type="presOf" srcId="{62AEC0B4-5B6E-48CE-B5B3-83F9D20DE4D8}" destId="{DDAE568E-5D68-4ACE-82A0-0C85B61A279B}" srcOrd="1" destOrd="0" presId="urn:microsoft.com/office/officeart/2005/8/layout/process1"/>
    <dgm:cxn modelId="{DD00B9BC-7EAE-4691-8385-389BB732D00E}" srcId="{F88717E3-7D35-4B79-BC55-7EE77BCFA5B3}" destId="{4711D75B-1E4B-4750-83ED-924B897872BC}" srcOrd="1" destOrd="0" parTransId="{941ED0BD-C042-45E2-8690-51470F2E93AA}" sibTransId="{62AEC0B4-5B6E-48CE-B5B3-83F9D20DE4D8}"/>
    <dgm:cxn modelId="{0C5C37CA-8830-4650-BD60-E98062F7BFA3}" type="presOf" srcId="{F88717E3-7D35-4B79-BC55-7EE77BCFA5B3}" destId="{650137A9-7EEE-402B-B4B3-5A99F5ED0FF7}" srcOrd="0" destOrd="0" presId="urn:microsoft.com/office/officeart/2005/8/layout/process1"/>
    <dgm:cxn modelId="{9BE6058B-4439-4558-BC4F-E85A05493D59}" type="presOf" srcId="{D3CE0FA8-4EEE-4593-899C-E76851BD03DF}" destId="{BB552F3D-E90C-4B53-A6EC-CCB00FBE16A4}" srcOrd="1" destOrd="0" presId="urn:microsoft.com/office/officeart/2005/8/layout/process1"/>
    <dgm:cxn modelId="{439440D6-8C5F-4580-8B98-945AC478EF1C}" type="presOf" srcId="{3608100C-B4E8-45F4-BE39-DAAA1D9A8663}" destId="{E5C99004-3819-4A89-8D5D-272D32A0E6A1}" srcOrd="0" destOrd="0" presId="urn:microsoft.com/office/officeart/2005/8/layout/process1"/>
    <dgm:cxn modelId="{69354024-A5C8-4B6C-9202-BDA782B25300}" srcId="{F88717E3-7D35-4B79-BC55-7EE77BCFA5B3}" destId="{888A8E28-0A39-452C-A45A-D9597ECFDFAC}" srcOrd="2" destOrd="0" parTransId="{DFAB37B6-C0C5-4868-9827-1587557E3A47}" sibTransId="{BF5DADC9-81D2-407F-9724-A04EDAD4695B}"/>
    <dgm:cxn modelId="{0BC517E7-8CBA-4113-9ADF-B1CD5AC11C83}" type="presOf" srcId="{4711D75B-1E4B-4750-83ED-924B897872BC}" destId="{823F9E9A-C502-43BB-BDF9-A7ADB2975ACD}" srcOrd="0" destOrd="0" presId="urn:microsoft.com/office/officeart/2005/8/layout/process1"/>
    <dgm:cxn modelId="{595D549B-B320-46F7-A5AC-744C6B25E4E5}" type="presOf" srcId="{888A8E28-0A39-452C-A45A-D9597ECFDFAC}" destId="{D966AE09-B4A1-4F62-A7DD-C7216ECD93C2}" srcOrd="0" destOrd="0" presId="urn:microsoft.com/office/officeart/2005/8/layout/process1"/>
    <dgm:cxn modelId="{BCE76146-1CC3-40AC-B0C0-118A7AD72F34}" type="presOf" srcId="{D3CE0FA8-4EEE-4593-899C-E76851BD03DF}" destId="{EC6F69DF-3EEC-41E2-B2F0-2F2FC93139A5}" srcOrd="0" destOrd="0" presId="urn:microsoft.com/office/officeart/2005/8/layout/process1"/>
    <dgm:cxn modelId="{4C431A36-726E-45C4-A28A-ED9EBC685027}" type="presOf" srcId="{62AEC0B4-5B6E-48CE-B5B3-83F9D20DE4D8}" destId="{96ACED55-5D4F-4FDE-98D4-B12F44A9531D}" srcOrd="0" destOrd="0" presId="urn:microsoft.com/office/officeart/2005/8/layout/process1"/>
    <dgm:cxn modelId="{B4B97F3C-71C7-4D30-A657-DF3126FB7AB4}" srcId="{F88717E3-7D35-4B79-BC55-7EE77BCFA5B3}" destId="{3608100C-B4E8-45F4-BE39-DAAA1D9A8663}" srcOrd="0" destOrd="0" parTransId="{0B0751D9-5B5D-4EAE-834E-06D485C32DAB}" sibTransId="{D3CE0FA8-4EEE-4593-899C-E76851BD03DF}"/>
    <dgm:cxn modelId="{F894FC6F-3DA3-4B5D-89D8-99A50594B861}" type="presParOf" srcId="{650137A9-7EEE-402B-B4B3-5A99F5ED0FF7}" destId="{E5C99004-3819-4A89-8D5D-272D32A0E6A1}" srcOrd="0" destOrd="0" presId="urn:microsoft.com/office/officeart/2005/8/layout/process1"/>
    <dgm:cxn modelId="{404490FC-594E-4949-8863-BA8DCA81AAE4}" type="presParOf" srcId="{650137A9-7EEE-402B-B4B3-5A99F5ED0FF7}" destId="{EC6F69DF-3EEC-41E2-B2F0-2F2FC93139A5}" srcOrd="1" destOrd="0" presId="urn:microsoft.com/office/officeart/2005/8/layout/process1"/>
    <dgm:cxn modelId="{E5E1D1A3-0502-47A9-ADDB-5559674390E5}" type="presParOf" srcId="{EC6F69DF-3EEC-41E2-B2F0-2F2FC93139A5}" destId="{BB552F3D-E90C-4B53-A6EC-CCB00FBE16A4}" srcOrd="0" destOrd="0" presId="urn:microsoft.com/office/officeart/2005/8/layout/process1"/>
    <dgm:cxn modelId="{F1D1F05A-6786-4121-82D2-6F2ED1166FF6}" type="presParOf" srcId="{650137A9-7EEE-402B-B4B3-5A99F5ED0FF7}" destId="{823F9E9A-C502-43BB-BDF9-A7ADB2975ACD}" srcOrd="2" destOrd="0" presId="urn:microsoft.com/office/officeart/2005/8/layout/process1"/>
    <dgm:cxn modelId="{7DB75C9E-8F06-45C3-A98F-2C9E4C8B4382}" type="presParOf" srcId="{650137A9-7EEE-402B-B4B3-5A99F5ED0FF7}" destId="{96ACED55-5D4F-4FDE-98D4-B12F44A9531D}" srcOrd="3" destOrd="0" presId="urn:microsoft.com/office/officeart/2005/8/layout/process1"/>
    <dgm:cxn modelId="{F9442341-E6BA-400E-98C2-304C7AFEC7B0}" type="presParOf" srcId="{96ACED55-5D4F-4FDE-98D4-B12F44A9531D}" destId="{DDAE568E-5D68-4ACE-82A0-0C85B61A279B}" srcOrd="0" destOrd="0" presId="urn:microsoft.com/office/officeart/2005/8/layout/process1"/>
    <dgm:cxn modelId="{3687423D-981A-4827-9A36-6F6100BA74C4}" type="presParOf" srcId="{650137A9-7EEE-402B-B4B3-5A99F5ED0FF7}" destId="{D966AE09-B4A1-4F62-A7DD-C7216ECD93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99004-3819-4A89-8D5D-272D32A0E6A1}">
      <dsp:nvSpPr>
        <dsp:cNvPr id="0" name=""/>
        <dsp:cNvSpPr/>
      </dsp:nvSpPr>
      <dsp:spPr>
        <a:xfrm>
          <a:off x="8329" y="0"/>
          <a:ext cx="1599826" cy="1041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DBMS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(MS Access)</a:t>
          </a:r>
          <a:endParaRPr lang="en-US" sz="1800" kern="1200" dirty="0"/>
        </a:p>
      </dsp:txBody>
      <dsp:txXfrm>
        <a:off x="38831" y="30502"/>
        <a:ext cx="1538822" cy="980396"/>
      </dsp:txXfrm>
    </dsp:sp>
    <dsp:sp modelId="{EC6F69DF-3EEC-41E2-B2F0-2F2FC93139A5}">
      <dsp:nvSpPr>
        <dsp:cNvPr id="0" name=""/>
        <dsp:cNvSpPr/>
      </dsp:nvSpPr>
      <dsp:spPr>
        <a:xfrm>
          <a:off x="1768138" y="322321"/>
          <a:ext cx="339163" cy="396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68138" y="401672"/>
        <a:ext cx="237414" cy="238055"/>
      </dsp:txXfrm>
    </dsp:sp>
    <dsp:sp modelId="{823F9E9A-C502-43BB-BDF9-A7ADB2975ACD}">
      <dsp:nvSpPr>
        <dsp:cNvPr id="0" name=""/>
        <dsp:cNvSpPr/>
      </dsp:nvSpPr>
      <dsp:spPr>
        <a:xfrm>
          <a:off x="2248086" y="0"/>
          <a:ext cx="1599826" cy="1041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(ACE OLE DB 12.0)</a:t>
          </a:r>
          <a:endParaRPr lang="en-US" sz="1800" kern="1200" dirty="0"/>
        </a:p>
      </dsp:txBody>
      <dsp:txXfrm>
        <a:off x="2278588" y="30502"/>
        <a:ext cx="1538822" cy="980396"/>
      </dsp:txXfrm>
    </dsp:sp>
    <dsp:sp modelId="{96ACED55-5D4F-4FDE-98D4-B12F44A9531D}">
      <dsp:nvSpPr>
        <dsp:cNvPr id="0" name=""/>
        <dsp:cNvSpPr/>
      </dsp:nvSpPr>
      <dsp:spPr>
        <a:xfrm>
          <a:off x="4007896" y="322321"/>
          <a:ext cx="339163" cy="396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07896" y="401672"/>
        <a:ext cx="237414" cy="238055"/>
      </dsp:txXfrm>
    </dsp:sp>
    <dsp:sp modelId="{D966AE09-B4A1-4F62-A7DD-C7216ECD93C2}">
      <dsp:nvSpPr>
        <dsp:cNvPr id="0" name=""/>
        <dsp:cNvSpPr/>
      </dsp:nvSpPr>
      <dsp:spPr>
        <a:xfrm>
          <a:off x="4487844" y="0"/>
          <a:ext cx="1599826" cy="1041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ADO.NET Classes (</a:t>
          </a:r>
          <a:r>
            <a:rPr lang="en-US" sz="1800" kern="1200" dirty="0" err="1" smtClean="0"/>
            <a:t>OleDbConnection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4518346" y="30502"/>
        <a:ext cx="1538822" cy="98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96A42DB-8B9E-4177-9C0C-AD0718500FFF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334CB18-2300-40E3-BFD7-380C989DC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32C29C5-60CD-401E-9BF1-1C56C75DAF22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95DCAA6-B1CD-4880-84ED-45B7CE6C6FD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30ACDB7-0F70-4D5D-9C56-1A375355F829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3517B56-92E7-4669-A11E-92846FAB67AA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FA5-3A1F-42E3-A525-0D1277E29250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8A0-356E-41FE-B9E3-5625B13DAF64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74C8870-CAC1-41FE-81ED-DE825DD139EB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0EF-ADA0-42AA-965E-8EF0CAB4CE43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CCD5-3DC3-4D40-A1C7-231B7769890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22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0"/>
            <a:ext cx="5486400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89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55D9946-8A85-43EE-9C67-A27FA26D9742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holland_logo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7150" y="0"/>
            <a:ext cx="3905250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533400"/>
            <a:ext cx="9144000" cy="601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152400"/>
            <a:ext cx="4572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fld id="{B476EFC0-4558-4184-82C0-D2B24B68000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57744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Collegejr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2015/2016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Periode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2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Groepen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TI1.2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| Docent: A.M.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Gieling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Locatie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 Alkmaar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57400" y="152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Thema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‘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Domotica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’ 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| 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Vak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Webprogrammeren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(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ASP.NET) | WC: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4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E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54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forms/videos/authentication/sql-injection-defense" TargetMode="External"/><Relationship Id="rId2" Type="http://schemas.openxmlformats.org/officeDocument/2006/relationships/hyperlink" Target="http://www.asp.net/web-forms/videos/building-20-applic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Webprogrammeren</a:t>
            </a:r>
            <a:r>
              <a:rPr lang="en-US" sz="4400" dirty="0" smtClean="0"/>
              <a:t> &amp; ASP.NET</a:t>
            </a:r>
            <a:br>
              <a:rPr lang="en-US" sz="4400" dirty="0" smtClean="0"/>
            </a:br>
            <a:r>
              <a:rPr lang="en-US" sz="4400" dirty="0" smtClean="0"/>
              <a:t>Databases 1</a:t>
            </a:r>
            <a:br>
              <a:rPr lang="en-US" sz="4400" dirty="0" smtClean="0"/>
            </a:br>
            <a:r>
              <a:rPr lang="en-US" sz="4400" dirty="0" smtClean="0"/>
              <a:t>[met </a:t>
            </a:r>
            <a:r>
              <a:rPr lang="en-US" b="1" dirty="0" smtClean="0"/>
              <a:t>ActiveX </a:t>
            </a:r>
            <a:r>
              <a:rPr lang="en-US" b="1" dirty="0"/>
              <a:t>Data Objects</a:t>
            </a:r>
            <a:r>
              <a:rPr lang="en-US" dirty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b="1" dirty="0"/>
              <a:t>.NET</a:t>
            </a:r>
            <a:r>
              <a:rPr lang="en-US" sz="4400" dirty="0" smtClean="0"/>
              <a:t>]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sz="3600" i="1" dirty="0" err="1"/>
              <a:t>Handboek</a:t>
            </a:r>
            <a:r>
              <a:rPr lang="en-US" sz="3600" i="1" dirty="0"/>
              <a:t> ASP.NET 4.0</a:t>
            </a:r>
          </a:p>
          <a:p>
            <a:r>
              <a:rPr lang="en-US" sz="3600" i="1" dirty="0"/>
              <a:t>HS </a:t>
            </a:r>
            <a:r>
              <a:rPr lang="en-US" sz="3600" i="1" dirty="0" smtClean="0"/>
              <a:t>11 + 12a </a:t>
            </a:r>
            <a:r>
              <a:rPr lang="en-US" sz="3600" i="1" dirty="0"/>
              <a:t>(</a:t>
            </a:r>
            <a:r>
              <a:rPr lang="en-US" sz="3600" i="1" dirty="0" err="1"/>
              <a:t>pag</a:t>
            </a:r>
            <a:r>
              <a:rPr lang="en-US" sz="3600" i="1" dirty="0" smtClean="0"/>
              <a:t>. 187 t/m 216</a:t>
            </a:r>
            <a:r>
              <a:rPr lang="en-US" sz="3600" dirty="0" smtClean="0"/>
              <a:t>)</a:t>
            </a:r>
            <a:endParaRPr lang="en-US" sz="3600" dirty="0"/>
          </a:p>
          <a:p>
            <a:endParaRPr lang="en-US" sz="3600" i="1" dirty="0" smtClean="0"/>
          </a:p>
          <a:p>
            <a:r>
              <a:rPr lang="en-US" sz="3600" i="1" dirty="0" err="1" smtClean="0"/>
              <a:t>Handboek</a:t>
            </a:r>
            <a:r>
              <a:rPr lang="en-US" sz="3600" i="1" dirty="0" smtClean="0"/>
              <a:t> </a:t>
            </a:r>
            <a:r>
              <a:rPr lang="en-US" sz="3600" i="1" dirty="0" smtClean="0"/>
              <a:t>ASP.NET 2.0</a:t>
            </a:r>
          </a:p>
          <a:p>
            <a:r>
              <a:rPr lang="en-US" sz="3600" i="1" dirty="0" smtClean="0"/>
              <a:t>HS 5 (</a:t>
            </a:r>
            <a:r>
              <a:rPr lang="en-US" sz="3600" i="1" dirty="0" err="1" smtClean="0"/>
              <a:t>pag</a:t>
            </a:r>
            <a:r>
              <a:rPr lang="en-US" sz="3600" i="1" dirty="0" smtClean="0"/>
              <a:t>. 143 t/m 162)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err="1" smtClean="0"/>
              <a:t>OleDbCommand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ExecuteReader</a:t>
            </a:r>
            <a:r>
              <a:rPr lang="en-US" dirty="0" smtClean="0"/>
              <a:t>(), returns </a:t>
            </a:r>
            <a:r>
              <a:rPr lang="en-US" dirty="0" err="1" smtClean="0"/>
              <a:t>OleDbDataReader</a:t>
            </a:r>
            <a:endParaRPr lang="en-US" dirty="0" smtClean="0"/>
          </a:p>
          <a:p>
            <a:pPr lvl="1"/>
            <a:r>
              <a:rPr lang="en-US" dirty="0" err="1" smtClean="0"/>
              <a:t>Voor</a:t>
            </a:r>
            <a:r>
              <a:rPr lang="en-US" dirty="0" smtClean="0"/>
              <a:t> SQL select statements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ExecuteNonQuery</a:t>
            </a:r>
            <a:r>
              <a:rPr lang="en-US" dirty="0" smtClean="0"/>
              <a:t>(), returns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affected_rows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Voor</a:t>
            </a:r>
            <a:r>
              <a:rPr lang="en-US" dirty="0"/>
              <a:t> SQL </a:t>
            </a:r>
            <a:r>
              <a:rPr lang="en-US" dirty="0" smtClean="0"/>
              <a:t>insert, delete, update, alter, … statements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ExecuteScalar</a:t>
            </a:r>
            <a:r>
              <a:rPr lang="en-US" dirty="0" smtClean="0"/>
              <a:t>(), returns object (</a:t>
            </a:r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gevonden</a:t>
            </a:r>
            <a:r>
              <a:rPr lang="en-US" dirty="0" smtClean="0"/>
              <a:t> row)</a:t>
            </a:r>
          </a:p>
          <a:p>
            <a:pPr lvl="1"/>
            <a:r>
              <a:rPr lang="en-US" dirty="0" err="1" smtClean="0"/>
              <a:t>Voor</a:t>
            </a:r>
            <a:r>
              <a:rPr lang="en-US" dirty="0" smtClean="0"/>
              <a:t> SQL </a:t>
            </a:r>
            <a:r>
              <a:rPr lang="en-US" dirty="0" err="1" smtClean="0"/>
              <a:t>functies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count() en 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3810000"/>
            <a:ext cx="8305800" cy="2590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try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conn.Open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lblData.Text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OleDbDataReader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reader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cmd.ExecuteReader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while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reader.Read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())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zolang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de reader records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bevat</a:t>
            </a:r>
            <a:endParaRPr lang="en-US" sz="1600" dirty="0">
              <a:solidFill>
                <a:srgbClr val="009900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lblData.Text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"{0}: {1}&lt;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/&gt;\n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   reader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"Id"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(), reader[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"Baan"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exc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lblData.Text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exc.Message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finally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conn.Close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962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Opdracht</a:t>
            </a:r>
            <a:r>
              <a:rPr lang="en-US" sz="3600" dirty="0" smtClean="0"/>
              <a:t> </a:t>
            </a:r>
            <a:r>
              <a:rPr lang="en-US" sz="3600" dirty="0"/>
              <a:t>2</a:t>
            </a:r>
            <a:r>
              <a:rPr lang="en-US" sz="3600" dirty="0" smtClean="0"/>
              <a:t> (max 45 min. incl. </a:t>
            </a:r>
            <a:r>
              <a:rPr lang="en-US" sz="3600" dirty="0" err="1" smtClean="0"/>
              <a:t>pauze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37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Maak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‘Home.aspx’ met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TextBox</a:t>
            </a:r>
            <a:r>
              <a:rPr lang="en-US" dirty="0" smtClean="0">
                <a:solidFill>
                  <a:srgbClr val="7030A0"/>
                </a:solidFill>
              </a:rPr>
              <a:t>, Button en Label.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druk</a:t>
            </a:r>
            <a:r>
              <a:rPr lang="en-US" dirty="0" smtClean="0">
                <a:solidFill>
                  <a:srgbClr val="7030A0"/>
                </a:solidFill>
              </a:rPr>
              <a:t> op de knop </a:t>
            </a:r>
            <a:r>
              <a:rPr lang="en-US" dirty="0" err="1" smtClean="0">
                <a:solidFill>
                  <a:srgbClr val="7030A0"/>
                </a:solidFill>
              </a:rPr>
              <a:t>zoekt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adhv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ingevoerd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minimum </a:t>
            </a:r>
            <a:r>
              <a:rPr lang="en-US" b="1" i="1" dirty="0" err="1" smtClean="0">
                <a:solidFill>
                  <a:srgbClr val="7030A0"/>
                </a:solidFill>
              </a:rPr>
              <a:t>salaris</a:t>
            </a:r>
            <a:r>
              <a:rPr lang="en-US" dirty="0" smtClean="0">
                <a:solidFill>
                  <a:srgbClr val="7030A0"/>
                </a:solidFill>
              </a:rPr>
              <a:t> in de textbox </a:t>
            </a:r>
            <a:r>
              <a:rPr lang="en-US" dirty="0" err="1" smtClean="0">
                <a:solidFill>
                  <a:srgbClr val="7030A0"/>
                </a:solidFill>
              </a:rPr>
              <a:t>alle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geschikte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Baan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Uren</a:t>
            </a:r>
            <a:r>
              <a:rPr lang="en-US" dirty="0" smtClean="0">
                <a:solidFill>
                  <a:srgbClr val="7030A0"/>
                </a:solidFill>
              </a:rPr>
              <a:t> en </a:t>
            </a:r>
            <a:r>
              <a:rPr lang="en-US" b="1" i="1" dirty="0" err="1" smtClean="0">
                <a:solidFill>
                  <a:srgbClr val="7030A0"/>
                </a:solidFill>
              </a:rPr>
              <a:t>Regio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velden</a:t>
            </a:r>
            <a:r>
              <a:rPr lang="en-US" dirty="0" smtClean="0">
                <a:solidFill>
                  <a:srgbClr val="7030A0"/>
                </a:solidFill>
              </a:rPr>
              <a:t>. Op de label </a:t>
            </a:r>
            <a:r>
              <a:rPr lang="en-US" dirty="0" err="1" smtClean="0">
                <a:solidFill>
                  <a:srgbClr val="7030A0"/>
                </a:solidFill>
              </a:rPr>
              <a:t>komen</a:t>
            </a:r>
            <a:r>
              <a:rPr lang="en-US" dirty="0" smtClean="0">
                <a:solidFill>
                  <a:srgbClr val="7030A0"/>
                </a:solidFill>
              </a:rPr>
              <a:t> met &lt;</a:t>
            </a:r>
            <a:r>
              <a:rPr lang="en-US" dirty="0" err="1" smtClean="0">
                <a:solidFill>
                  <a:srgbClr val="7030A0"/>
                </a:solidFill>
              </a:rPr>
              <a:t>br</a:t>
            </a:r>
            <a:r>
              <a:rPr lang="en-US" dirty="0" smtClean="0">
                <a:solidFill>
                  <a:srgbClr val="7030A0"/>
                </a:solidFill>
              </a:rPr>
              <a:t> /&gt; </a:t>
            </a:r>
            <a:r>
              <a:rPr lang="en-US" dirty="0" err="1" smtClean="0">
                <a:solidFill>
                  <a:srgbClr val="7030A0"/>
                </a:solidFill>
              </a:rPr>
              <a:t>gescheiden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alle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gevonden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baan</a:t>
            </a:r>
            <a:r>
              <a:rPr lang="en-US" dirty="0" smtClean="0">
                <a:solidFill>
                  <a:srgbClr val="7030A0"/>
                </a:solidFill>
              </a:rPr>
              <a:t>/</a:t>
            </a:r>
            <a:r>
              <a:rPr lang="en-US" dirty="0" err="1" smtClean="0">
                <a:solidFill>
                  <a:srgbClr val="7030A0"/>
                </a:solidFill>
              </a:rPr>
              <a:t>uur</a:t>
            </a:r>
            <a:r>
              <a:rPr lang="en-US" dirty="0" smtClean="0">
                <a:solidFill>
                  <a:srgbClr val="7030A0"/>
                </a:solidFill>
              </a:rPr>
              <a:t>/</a:t>
            </a:r>
            <a:r>
              <a:rPr lang="en-US" dirty="0" err="1" smtClean="0">
                <a:solidFill>
                  <a:srgbClr val="7030A0"/>
                </a:solidFill>
              </a:rPr>
              <a:t>regio</a:t>
            </a:r>
            <a:r>
              <a:rPr lang="en-US" dirty="0" smtClean="0">
                <a:solidFill>
                  <a:srgbClr val="7030A0"/>
                </a:solidFill>
              </a:rPr>
              <a:t> - records die </a:t>
            </a:r>
            <a:r>
              <a:rPr lang="en-US" dirty="0" err="1" smtClean="0">
                <a:solidFill>
                  <a:srgbClr val="7030A0"/>
                </a:solidFill>
              </a:rPr>
              <a:t>passen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bij</a:t>
            </a:r>
            <a:r>
              <a:rPr lang="en-US" dirty="0" smtClean="0">
                <a:solidFill>
                  <a:srgbClr val="7030A0"/>
                </a:solidFill>
              </a:rPr>
              <a:t> ‘&gt;= het </a:t>
            </a:r>
            <a:r>
              <a:rPr lang="en-US" dirty="0" err="1" smtClean="0">
                <a:solidFill>
                  <a:srgbClr val="7030A0"/>
                </a:solidFill>
              </a:rPr>
              <a:t>ingevoerde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salaris</a:t>
            </a:r>
            <a:r>
              <a:rPr lang="en-US" dirty="0" smtClean="0">
                <a:solidFill>
                  <a:srgbClr val="7030A0"/>
                </a:solidFill>
              </a:rPr>
              <a:t>’. </a:t>
            </a:r>
            <a:r>
              <a:rPr lang="en-US" dirty="0" err="1" smtClean="0">
                <a:solidFill>
                  <a:srgbClr val="7030A0"/>
                </a:solidFill>
              </a:rPr>
              <a:t>Gebruik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hierbij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onderstaande</a:t>
            </a:r>
            <a:r>
              <a:rPr lang="en-US" dirty="0">
                <a:solidFill>
                  <a:srgbClr val="7030A0"/>
                </a:solidFill>
              </a:rPr>
              <a:t>: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12" name="Rectangle 23"/>
          <p:cNvSpPr>
            <a:spLocks noGrp="1" noChangeArrowheads="1"/>
          </p:cNvSpPr>
          <p:nvPr/>
        </p:nvSpPr>
        <p:spPr bwMode="auto">
          <a:xfrm>
            <a:off x="685800" y="2380306"/>
            <a:ext cx="7848600" cy="182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107763" dir="2700000" algn="ctr" rotWithShape="0">
              <a:srgbClr val="919191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Vacaturebank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     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connectionString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Provider=Microsoft.ACE.OLEDB.12.0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                Data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Source=|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DataDirectory|Vacaturebank.mdb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providerName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System.Data.OleDb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85800" y="4343400"/>
            <a:ext cx="7848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conn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conn.ConnectionString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ConfigurationManager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.ConnectionStrings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Vacaturebank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5399782"/>
            <a:ext cx="7848600" cy="1077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Maak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b="1" u="sng" dirty="0" err="1" smtClean="0">
                <a:solidFill>
                  <a:srgbClr val="008000"/>
                </a:solidFill>
                <a:latin typeface="Consolas"/>
              </a:rPr>
              <a:t>vóór</a:t>
            </a:r>
            <a:r>
              <a:rPr lang="en-US" sz="1600" b="1" u="sng" dirty="0" smtClean="0">
                <a:solidFill>
                  <a:srgbClr val="008000"/>
                </a:solidFill>
                <a:latin typeface="Consolas"/>
              </a:rPr>
              <a:t> try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cmd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, set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dan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cmd.Connection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cmd.CommandText</a:t>
            </a:r>
            <a:endParaRPr lang="en-US" sz="1600" dirty="0"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try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Maak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reader,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cmd.ExecuteReader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(), while(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reader.Read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())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 smtClean="0">
                <a:latin typeface="Consolas"/>
              </a:rPr>
              <a:t>{}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finally</a:t>
            </a:r>
            <a:r>
              <a:rPr lang="en-US" sz="1600" dirty="0" smtClean="0">
                <a:latin typeface="Consolas"/>
              </a:rPr>
              <a:t>{}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as usual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132029" y="6493727"/>
            <a:ext cx="8879942" cy="303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err="1">
                <a:solidFill>
                  <a:srgbClr val="FF0000"/>
                </a:solidFill>
                <a:latin typeface="Consolas"/>
              </a:rPr>
              <a:t>Uitwerking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in Workshop04.MSAccessQueryAndDataReader</a:t>
            </a:r>
          </a:p>
        </p:txBody>
      </p:sp>
    </p:spTree>
    <p:extLst>
      <p:ext uri="{BB962C8B-B14F-4D97-AF65-F5344CB8AC3E}">
        <p14:creationId xmlns:p14="http://schemas.microsoft.com/office/powerpoint/2010/main" val="18705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Leuke</a:t>
            </a:r>
            <a:r>
              <a:rPr lang="en-US" dirty="0" smtClean="0"/>
              <a:t> ‘</a:t>
            </a:r>
            <a:r>
              <a:rPr lang="en-US" dirty="0" err="1" smtClean="0"/>
              <a:t>zoekterm</a:t>
            </a:r>
            <a:r>
              <a:rPr lang="en-US" dirty="0" smtClean="0"/>
              <a:t>’ (SQL injection)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Voer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eens</a:t>
            </a:r>
            <a:r>
              <a:rPr lang="en-US" dirty="0" smtClean="0"/>
              <a:t> in: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Levert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geldig</a:t>
            </a:r>
            <a:r>
              <a:rPr lang="en-US" dirty="0" smtClean="0"/>
              <a:t> </a:t>
            </a:r>
            <a:r>
              <a:rPr lang="en-US" dirty="0" err="1" smtClean="0"/>
              <a:t>resultaat</a:t>
            </a:r>
            <a:r>
              <a:rPr lang="en-US" dirty="0" smtClean="0"/>
              <a:t> op?</a:t>
            </a:r>
          </a:p>
          <a:p>
            <a:r>
              <a:rPr lang="en-US" dirty="0" err="1" smtClean="0"/>
              <a:t>Gekker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Gelukkig</a:t>
            </a:r>
            <a:r>
              <a:rPr lang="en-US" dirty="0" smtClean="0"/>
              <a:t>! </a:t>
            </a:r>
            <a:r>
              <a:rPr lang="en-US" dirty="0" err="1" smtClean="0"/>
              <a:t>Nét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52600"/>
            <a:ext cx="4419600" cy="16891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114800"/>
            <a:ext cx="4381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3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0132"/>
            <a:ext cx="8229600" cy="25331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1143000"/>
          </a:xfrm>
        </p:spPr>
        <p:txBody>
          <a:bodyPr/>
          <a:lstStyle/>
          <a:p>
            <a:r>
              <a:rPr lang="en-US" dirty="0" smtClean="0"/>
              <a:t>ADO.NET</a:t>
            </a:r>
          </a:p>
          <a:p>
            <a:r>
              <a:rPr lang="en-US" dirty="0">
                <a:solidFill>
                  <a:srgbClr val="7E0000"/>
                </a:solidFill>
              </a:rPr>
              <a:t>Workshop04.sln</a:t>
            </a:r>
          </a:p>
          <a:p>
            <a:r>
              <a:rPr lang="en-US" dirty="0" err="1">
                <a:solidFill>
                  <a:srgbClr val="7E0000"/>
                </a:solidFill>
              </a:rPr>
              <a:t>MSAccessSQLInjection</a:t>
            </a:r>
            <a:endParaRPr lang="en-US" dirty="0">
              <a:solidFill>
                <a:srgbClr val="7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2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Bovenaan</a:t>
            </a:r>
            <a:r>
              <a:rPr lang="en-US" dirty="0" smtClean="0"/>
              <a:t> de top 25 software errors!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48268"/>
            <a:ext cx="8839200" cy="48568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0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‘</a:t>
            </a:r>
            <a:r>
              <a:rPr lang="en-US" dirty="0" err="1" smtClean="0"/>
              <a:t>makkelijk</a:t>
            </a:r>
            <a:r>
              <a:rPr lang="en-US" dirty="0" smtClean="0"/>
              <a:t>’ met SQL Server</a:t>
            </a:r>
          </a:p>
          <a:p>
            <a:pPr lvl="1"/>
            <a:r>
              <a:rPr lang="en-US" dirty="0" err="1" smtClean="0"/>
              <a:t>Omdat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zo’n</a:t>
            </a:r>
            <a:r>
              <a:rPr lang="en-US" dirty="0" smtClean="0"/>
              <a:t> </a:t>
            </a:r>
            <a:r>
              <a:rPr lang="en-US" dirty="0" err="1" smtClean="0"/>
              <a:t>flexibele</a:t>
            </a:r>
            <a:r>
              <a:rPr lang="en-US" dirty="0" smtClean="0"/>
              <a:t> SQL </a:t>
            </a:r>
            <a:r>
              <a:rPr lang="en-US" dirty="0" err="1" smtClean="0"/>
              <a:t>implementatie</a:t>
            </a:r>
            <a:r>
              <a:rPr lang="en-US" dirty="0" smtClean="0"/>
              <a:t> is!</a:t>
            </a:r>
          </a:p>
          <a:p>
            <a:pPr lvl="1"/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voorbeelden</a:t>
            </a:r>
            <a:r>
              <a:rPr lang="en-US" dirty="0" smtClean="0"/>
              <a:t> in </a:t>
            </a:r>
            <a:r>
              <a:rPr lang="en-US" dirty="0" err="1" smtClean="0"/>
              <a:t>boek</a:t>
            </a:r>
            <a:r>
              <a:rPr lang="en-US" dirty="0" smtClean="0"/>
              <a:t> en op internet!</a:t>
            </a:r>
          </a:p>
          <a:p>
            <a:r>
              <a:rPr lang="en-US" dirty="0" smtClean="0"/>
              <a:t>Knap </a:t>
            </a:r>
            <a:r>
              <a:rPr lang="en-US" dirty="0" err="1" smtClean="0"/>
              <a:t>lastig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injecteren</a:t>
            </a:r>
            <a:r>
              <a:rPr lang="en-US" dirty="0" smtClean="0"/>
              <a:t> in Access</a:t>
            </a:r>
          </a:p>
          <a:p>
            <a:pPr lvl="1"/>
            <a:r>
              <a:rPr lang="en-US" dirty="0" smtClean="0"/>
              <a:t>DMBS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beperktere</a:t>
            </a:r>
            <a:r>
              <a:rPr lang="en-US" dirty="0" smtClean="0"/>
              <a:t> syntax</a:t>
            </a:r>
          </a:p>
          <a:p>
            <a:pPr lvl="1"/>
            <a:r>
              <a:rPr lang="en-US" dirty="0" err="1" smtClean="0"/>
              <a:t>Oudere</a:t>
            </a:r>
            <a:r>
              <a:rPr lang="en-US" dirty="0" smtClean="0"/>
              <a:t> Access DB’s: de ‘%00’ exploit</a:t>
            </a:r>
          </a:p>
          <a:p>
            <a:pPr lvl="2"/>
            <a:r>
              <a:rPr lang="en-US" dirty="0" err="1" smtClean="0"/>
              <a:t>Afkappen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query, net </a:t>
            </a:r>
            <a:r>
              <a:rPr lang="en-US" dirty="0" err="1" smtClean="0"/>
              <a:t>als</a:t>
            </a:r>
            <a:r>
              <a:rPr lang="en-US" dirty="0" smtClean="0"/>
              <a:t> SQL Server '--', </a:t>
            </a:r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helaas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: integer division ‘\’ exploit</a:t>
            </a:r>
          </a:p>
          <a:p>
            <a:pPr lvl="2"/>
            <a:r>
              <a:rPr lang="en-US" dirty="0" err="1" smtClean="0"/>
              <a:t>Lastig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goede</a:t>
            </a:r>
            <a:r>
              <a:rPr lang="en-US" dirty="0" smtClean="0"/>
              <a:t> queries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6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sz="3200" dirty="0" err="1" smtClean="0"/>
              <a:t>OleDbParameter</a:t>
            </a:r>
            <a:r>
              <a:rPr lang="en-US" sz="3200" dirty="0" smtClean="0"/>
              <a:t> </a:t>
            </a:r>
            <a:r>
              <a:rPr lang="en-US" sz="3200" dirty="0" err="1" smtClean="0"/>
              <a:t>om</a:t>
            </a:r>
            <a:r>
              <a:rPr lang="en-US" sz="3200" dirty="0" smtClean="0"/>
              <a:t> SQL </a:t>
            </a:r>
            <a:r>
              <a:rPr lang="en-US" sz="3200" dirty="0" err="1" smtClean="0"/>
              <a:t>injectie</a:t>
            </a:r>
            <a:r>
              <a:rPr lang="en-US" sz="3200" dirty="0" smtClean="0"/>
              <a:t> </a:t>
            </a:r>
            <a:r>
              <a:rPr lang="en-US" sz="3200" dirty="0" err="1" smtClean="0"/>
              <a:t>te</a:t>
            </a:r>
            <a:r>
              <a:rPr lang="en-US" sz="3200" dirty="0" smtClean="0"/>
              <a:t> </a:t>
            </a:r>
            <a:r>
              <a:rPr lang="en-US" sz="3200" dirty="0" err="1" smtClean="0"/>
              <a:t>voorkomen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OleDbCommand</a:t>
            </a:r>
            <a:endParaRPr lang="en-US" dirty="0" smtClean="0"/>
          </a:p>
          <a:p>
            <a:pPr lvl="1"/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collectie</a:t>
            </a:r>
            <a:r>
              <a:rPr lang="en-US" dirty="0" smtClean="0"/>
              <a:t> ‘.Parameters’</a:t>
            </a:r>
          </a:p>
          <a:p>
            <a:pPr lvl="1"/>
            <a:r>
              <a:rPr lang="en-US" dirty="0" err="1" smtClean="0"/>
              <a:t>Hieraan</a:t>
            </a:r>
            <a:r>
              <a:rPr lang="en-US" dirty="0" smtClean="0"/>
              <a:t> </a:t>
            </a:r>
            <a:r>
              <a:rPr lang="en-US" dirty="0" err="1" smtClean="0"/>
              <a:t>voeg</a:t>
            </a:r>
            <a:r>
              <a:rPr lang="en-US" dirty="0" smtClean="0"/>
              <a:t> je parameters toe met ‘.Add()’</a:t>
            </a:r>
          </a:p>
          <a:p>
            <a:r>
              <a:rPr lang="en-US" dirty="0" smtClean="0"/>
              <a:t>.Value</a:t>
            </a:r>
            <a:endParaRPr lang="en-US" dirty="0"/>
          </a:p>
          <a:p>
            <a:pPr lvl="1"/>
            <a:r>
              <a:rPr lang="en-US" dirty="0" err="1" smtClean="0"/>
              <a:t>Hieraan</a:t>
            </a:r>
            <a:r>
              <a:rPr lang="en-US" dirty="0" smtClean="0"/>
              <a:t> </a:t>
            </a:r>
            <a:r>
              <a:rPr lang="en-US" dirty="0" err="1" smtClean="0"/>
              <a:t>geef</a:t>
            </a:r>
            <a:r>
              <a:rPr lang="en-US" dirty="0" smtClean="0"/>
              <a:t> je de input .Text van je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3657600"/>
            <a:ext cx="774524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Een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OleDbParameter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gebruiken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: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OleDbCommand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OleDbCommand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cmd.CommandText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[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Cijfer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] FROM [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Cijfers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] </a:t>
            </a:r>
            <a:endParaRPr lang="en-US" dirty="0" smtClean="0">
              <a:solidFill>
                <a:srgbClr val="A31515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  WHERE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Onderwijseenheid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] = ?"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OleDbParameter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param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OleDbParameter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param.Value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txtInvoer.Text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cmd.Parameters.Add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param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cmd.Connection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conn;</a:t>
            </a: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 bwMode="auto">
          <a:xfrm>
            <a:off x="132029" y="6096000"/>
            <a:ext cx="8879942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http://www.w3schools.com/sql/sql_injection.asp</a:t>
            </a:r>
            <a:endParaRPr lang="en-US" sz="1600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stackoverflow.com/questions/4892166/how-does-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sqlparameter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-prevent-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sql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-injection</a:t>
            </a:r>
            <a:endParaRPr lang="en-US" sz="1600" dirty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7533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33400"/>
          </a:xfrm>
        </p:spPr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/>
              <a:t>3 (max </a:t>
            </a:r>
            <a:r>
              <a:rPr lang="en-US" dirty="0" smtClean="0"/>
              <a:t>30 </a:t>
            </a:r>
            <a:r>
              <a:rPr lang="en-US" dirty="0"/>
              <a:t>min)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Beveilig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opdracht</a:t>
            </a:r>
            <a:r>
              <a:rPr lang="en-US" dirty="0" smtClean="0">
                <a:solidFill>
                  <a:srgbClr val="7030A0"/>
                </a:solidFill>
              </a:rPr>
              <a:t> 2 </a:t>
            </a:r>
            <a:r>
              <a:rPr lang="en-US" dirty="0" err="1" smtClean="0">
                <a:solidFill>
                  <a:srgbClr val="7030A0"/>
                </a:solidFill>
              </a:rPr>
              <a:t>tegen</a:t>
            </a:r>
            <a:r>
              <a:rPr lang="en-US" dirty="0" smtClean="0">
                <a:solidFill>
                  <a:srgbClr val="7030A0"/>
                </a:solidFill>
              </a:rPr>
              <a:t> SQL Injection door </a:t>
            </a:r>
            <a:r>
              <a:rPr lang="en-US" dirty="0" err="1" smtClean="0">
                <a:solidFill>
                  <a:srgbClr val="7030A0"/>
                </a:solidFill>
              </a:rPr>
              <a:t>gebruik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maken</a:t>
            </a:r>
            <a:r>
              <a:rPr lang="en-US" dirty="0" smtClean="0">
                <a:solidFill>
                  <a:srgbClr val="7030A0"/>
                </a:solidFill>
              </a:rPr>
              <a:t> van </a:t>
            </a:r>
            <a:r>
              <a:rPr lang="en-US" dirty="0" err="1" smtClean="0">
                <a:solidFill>
                  <a:srgbClr val="7030A0"/>
                </a:solidFill>
              </a:rPr>
              <a:t>geparametriseerde</a:t>
            </a:r>
            <a:r>
              <a:rPr lang="en-US" dirty="0" smtClean="0">
                <a:solidFill>
                  <a:srgbClr val="7030A0"/>
                </a:solidFill>
              </a:rPr>
              <a:t> query-</a:t>
            </a:r>
            <a:r>
              <a:rPr lang="en-US" dirty="0" err="1" smtClean="0">
                <a:solidFill>
                  <a:srgbClr val="7030A0"/>
                </a:solidFill>
              </a:rPr>
              <a:t>invoer</a:t>
            </a:r>
            <a:r>
              <a:rPr lang="en-US" dirty="0" smtClean="0">
                <a:solidFill>
                  <a:srgbClr val="7030A0"/>
                </a:solidFill>
              </a:rPr>
              <a:t>!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Extra challenge: </a:t>
            </a:r>
            <a:r>
              <a:rPr lang="en-US" dirty="0" err="1" smtClean="0">
                <a:solidFill>
                  <a:srgbClr val="7030A0"/>
                </a:solidFill>
              </a:rPr>
              <a:t>wijzig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dirty="0" err="1" smtClean="0">
                <a:solidFill>
                  <a:srgbClr val="7030A0"/>
                </a:solidFill>
              </a:rPr>
              <a:t>weergave</a:t>
            </a:r>
            <a:r>
              <a:rPr lang="en-US" dirty="0" smtClean="0">
                <a:solidFill>
                  <a:srgbClr val="7030A0"/>
                </a:solidFill>
              </a:rPr>
              <a:t> van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Label </a:t>
            </a:r>
            <a:r>
              <a:rPr lang="en-US" dirty="0" err="1" smtClean="0">
                <a:solidFill>
                  <a:srgbClr val="7030A0"/>
                </a:solidFill>
              </a:rPr>
              <a:t>naar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‘</a:t>
            </a:r>
            <a:r>
              <a:rPr lang="en-US" dirty="0" err="1" smtClean="0">
                <a:solidFill>
                  <a:srgbClr val="7030A0"/>
                </a:solidFill>
              </a:rPr>
              <a:t>asp:Table</a:t>
            </a:r>
            <a:r>
              <a:rPr lang="en-US" dirty="0" smtClean="0">
                <a:solidFill>
                  <a:srgbClr val="7030A0"/>
                </a:solidFill>
              </a:rPr>
              <a:t>’ en </a:t>
            </a:r>
            <a:r>
              <a:rPr lang="en-US" dirty="0" err="1" smtClean="0">
                <a:solidFill>
                  <a:srgbClr val="7030A0"/>
                </a:solidFill>
              </a:rPr>
              <a:t>geef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daarin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dirty="0" err="1" smtClean="0">
                <a:solidFill>
                  <a:srgbClr val="7030A0"/>
                </a:solidFill>
              </a:rPr>
              <a:t>uitkomsten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weer</a:t>
            </a:r>
            <a:r>
              <a:rPr lang="en-US" dirty="0" smtClean="0">
                <a:solidFill>
                  <a:srgbClr val="7030A0"/>
                </a:solidFill>
              </a:rPr>
              <a:t>. V</a:t>
            </a:r>
            <a:r>
              <a:rPr lang="nl-NL" dirty="0" err="1" smtClean="0">
                <a:solidFill>
                  <a:srgbClr val="7030A0"/>
                </a:solidFill>
              </a:rPr>
              <a:t>ul</a:t>
            </a:r>
            <a:r>
              <a:rPr lang="nl-NL" dirty="0" smtClean="0">
                <a:solidFill>
                  <a:srgbClr val="7030A0"/>
                </a:solidFill>
              </a:rPr>
              <a:t> hiertoe de </a:t>
            </a:r>
            <a:r>
              <a:rPr lang="nl-NL" dirty="0" err="1">
                <a:solidFill>
                  <a:srgbClr val="7030A0"/>
                </a:solidFill>
              </a:rPr>
              <a:t>Table</a:t>
            </a:r>
            <a:r>
              <a:rPr lang="nl-NL" dirty="0">
                <a:solidFill>
                  <a:srgbClr val="7030A0"/>
                </a:solidFill>
              </a:rPr>
              <a:t> rij voor rij, cel voor cel, iteratief </a:t>
            </a:r>
            <a:r>
              <a:rPr lang="nl-NL" dirty="0" smtClean="0">
                <a:solidFill>
                  <a:srgbClr val="7030A0"/>
                </a:solidFill>
              </a:rPr>
              <a:t>vanuit de </a:t>
            </a:r>
            <a:r>
              <a:rPr lang="nl-NL" dirty="0" smtClean="0">
                <a:solidFill>
                  <a:srgbClr val="7030A0"/>
                </a:solidFill>
              </a:rPr>
              <a:t>code-</a:t>
            </a:r>
            <a:r>
              <a:rPr lang="nl-NL" dirty="0" err="1" smtClean="0">
                <a:solidFill>
                  <a:srgbClr val="7030A0"/>
                </a:solidFill>
              </a:rPr>
              <a:t>behind</a:t>
            </a:r>
            <a:r>
              <a:rPr lang="nl-NL" dirty="0" smtClean="0">
                <a:solidFill>
                  <a:srgbClr val="7030A0"/>
                </a:solidFill>
              </a:rPr>
              <a:t>!</a:t>
            </a:r>
            <a:endParaRPr lang="nl-NL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hiermee</a:t>
            </a:r>
            <a:r>
              <a:rPr lang="en-US" dirty="0" smtClean="0"/>
              <a:t> </a:t>
            </a:r>
            <a:r>
              <a:rPr lang="en-US" dirty="0" err="1" smtClean="0"/>
              <a:t>klaar</a:t>
            </a:r>
            <a:r>
              <a:rPr lang="en-US" dirty="0" smtClean="0"/>
              <a:t> bent, kun je </a:t>
            </a:r>
            <a:r>
              <a:rPr lang="en-US" dirty="0" err="1" smtClean="0"/>
              <a:t>beginnen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huiswerk</a:t>
            </a:r>
            <a:r>
              <a:rPr lang="en-US" dirty="0" smtClean="0"/>
              <a:t>- / </a:t>
            </a:r>
            <a:r>
              <a:rPr lang="en-US" dirty="0" err="1" smtClean="0"/>
              <a:t>inleveropdrachten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week!</a:t>
            </a:r>
          </a:p>
          <a:p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 bwMode="auto">
          <a:xfrm>
            <a:off x="132029" y="5943600"/>
            <a:ext cx="8879942" cy="303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err="1">
                <a:solidFill>
                  <a:srgbClr val="FF0000"/>
                </a:solidFill>
                <a:latin typeface="Consolas"/>
              </a:rPr>
              <a:t>Uitwerking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in Workshop04.MSAccessParameters</a:t>
            </a:r>
          </a:p>
        </p:txBody>
      </p:sp>
    </p:spTree>
    <p:extLst>
      <p:ext uri="{BB962C8B-B14F-4D97-AF65-F5344CB8AC3E}">
        <p14:creationId xmlns:p14="http://schemas.microsoft.com/office/powerpoint/2010/main" val="175114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</a:t>
            </a:r>
            <a:r>
              <a:rPr lang="en-US" sz="3600" dirty="0" smtClean="0"/>
              <a:t>4.0 </a:t>
            </a:r>
            <a:r>
              <a:rPr lang="en-US" sz="3600" dirty="0" smtClean="0"/>
              <a:t>Specifics Week </a:t>
            </a:r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57914"/>
              </p:ext>
            </p:extLst>
          </p:nvPr>
        </p:nvGraphicFramePr>
        <p:xfrm>
          <a:off x="152400" y="1864701"/>
          <a:ext cx="8839200" cy="4307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ADO.NET:</a:t>
                      </a:r>
                    </a:p>
                    <a:p>
                      <a:r>
                        <a:rPr lang="en-US" dirty="0" smtClean="0"/>
                        <a:t>Connected Model </a:t>
                      </a:r>
                      <a:r>
                        <a:rPr lang="en-US" dirty="0" smtClean="0"/>
                        <a:t>(12a, t/m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pag</a:t>
                      </a:r>
                      <a:r>
                        <a:rPr lang="en-US" baseline="0" dirty="0" smtClean="0"/>
                        <a:t>. 216</a:t>
                      </a:r>
                      <a:r>
                        <a:rPr lang="en-US" dirty="0" smtClean="0"/>
                        <a:t>).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i="1" dirty="0" smtClean="0"/>
                        <a:t>Disconnected model is </a:t>
                      </a:r>
                      <a:r>
                        <a:rPr lang="en-US" i="1" dirty="0" err="1" smtClean="0"/>
                        <a:t>niet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verplicht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dirty="0" smtClean="0"/>
                        <a:t>(12b, </a:t>
                      </a:r>
                      <a:r>
                        <a:rPr lang="en-US" i="1" dirty="0" err="1" smtClean="0"/>
                        <a:t>pag</a:t>
                      </a:r>
                      <a:r>
                        <a:rPr lang="en-US" i="1" dirty="0" smtClean="0"/>
                        <a:t>. 217+), </a:t>
                      </a:r>
                      <a:r>
                        <a:rPr lang="en-US" i="1" dirty="0" smtClean="0"/>
                        <a:t>maar </a:t>
                      </a:r>
                      <a:r>
                        <a:rPr lang="en-US" i="1" u="sng" dirty="0" err="1" smtClean="0"/>
                        <a:t>wel</a:t>
                      </a:r>
                      <a:r>
                        <a:rPr lang="en-US" i="1" u="sng" dirty="0" smtClean="0"/>
                        <a:t> </a:t>
                      </a:r>
                      <a:r>
                        <a:rPr lang="en-US" i="1" u="sng" dirty="0" err="1" smtClean="0"/>
                        <a:t>handig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voor</a:t>
                      </a:r>
                      <a:r>
                        <a:rPr lang="en-US" i="1" baseline="0" dirty="0" smtClean="0"/>
                        <a:t> je project!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Microsoft.ACE.OLEDB.12.0 &amp; .UDL files vs.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codematige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manuele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Web.config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System.Data.OleDb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OleDbConnection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OleDbCommand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OleDbParameter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OleDbDataReader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ExecuteNonQuery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ExecuteScalar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ExecuteReader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System.Configuration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ConfigurationManager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(read from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Web.config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‘Try-catch-finally’  vs. ‘using’ met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impliciete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.Dispose()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Injection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prevention practices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Parameters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</a:p>
                    <a:p>
                      <a:r>
                        <a:rPr lang="en-US" dirty="0" smtClean="0"/>
                        <a:t>12a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187 - 216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2.0 Specifics Week </a:t>
            </a:r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5598"/>
              </p:ext>
            </p:extLst>
          </p:nvPr>
        </p:nvGraphicFramePr>
        <p:xfrm>
          <a:off x="152400" y="1864701"/>
          <a:ext cx="8839200" cy="4307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§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ADO.NET:</a:t>
                      </a:r>
                    </a:p>
                    <a:p>
                      <a:r>
                        <a:rPr lang="en-US" dirty="0" smtClean="0"/>
                        <a:t>Connected Model (5.1).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i="1" dirty="0" smtClean="0"/>
                        <a:t>Disconnected model is </a:t>
                      </a:r>
                      <a:r>
                        <a:rPr lang="en-US" i="1" dirty="0" err="1" smtClean="0"/>
                        <a:t>niet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verplicht</a:t>
                      </a:r>
                      <a:r>
                        <a:rPr lang="en-US" i="1" dirty="0" smtClean="0"/>
                        <a:t> (5.2), maar </a:t>
                      </a:r>
                      <a:r>
                        <a:rPr lang="en-US" i="1" u="sng" dirty="0" err="1" smtClean="0"/>
                        <a:t>wel</a:t>
                      </a:r>
                      <a:r>
                        <a:rPr lang="en-US" i="1" u="sng" dirty="0" smtClean="0"/>
                        <a:t> </a:t>
                      </a:r>
                      <a:r>
                        <a:rPr lang="en-US" i="1" u="sng" dirty="0" err="1" smtClean="0"/>
                        <a:t>handig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voor</a:t>
                      </a:r>
                      <a:r>
                        <a:rPr lang="en-US" i="1" baseline="0" dirty="0" smtClean="0"/>
                        <a:t> je project!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Microsoft.ACE.OLEDB.12.0 &amp; .UDL files vs.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codematige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manuele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Web.config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System.Data.OleDb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OleDbConnection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OleDbCommand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OleDbParameter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OleDbDataReader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ExecuteNonQuery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ExecuteScalar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ExecuteReader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System.Configuration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ConfigurationManager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(read from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Web.config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‘Try-catch-finally’  vs. ‘using’ met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impliciete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.Dispose()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Injection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prevention practices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Parameters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143-162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9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vs. Disconnected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Connected (</a:t>
            </a:r>
            <a:r>
              <a:rPr lang="en-US" dirty="0" err="1" smtClean="0"/>
              <a:t>synchroon</a:t>
            </a:r>
            <a:r>
              <a:rPr lang="en-US" dirty="0" smtClean="0"/>
              <a:t> / direct)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verbinding</a:t>
            </a:r>
            <a:r>
              <a:rPr lang="en-US" dirty="0" smtClean="0"/>
              <a:t> met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*Connection, *Command, *Parameter, *</a:t>
            </a:r>
            <a:r>
              <a:rPr lang="en-US" dirty="0" err="1" smtClean="0"/>
              <a:t>DataReader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Disconnected (</a:t>
            </a:r>
            <a:r>
              <a:rPr lang="en-US" dirty="0" err="1" smtClean="0"/>
              <a:t>asynchroon</a:t>
            </a:r>
            <a:r>
              <a:rPr lang="en-US" dirty="0" smtClean="0"/>
              <a:t> / indirect)</a:t>
            </a:r>
          </a:p>
          <a:p>
            <a:pPr lvl="1"/>
            <a:r>
              <a:rPr lang="en-US" dirty="0" smtClean="0"/>
              <a:t>Data ‘</a:t>
            </a:r>
            <a:r>
              <a:rPr lang="en-US" dirty="0" err="1" smtClean="0"/>
              <a:t>tussenpersoon</a:t>
            </a:r>
            <a:r>
              <a:rPr lang="en-US" dirty="0" smtClean="0"/>
              <a:t>’: *</a:t>
            </a:r>
            <a:r>
              <a:rPr lang="en-US" dirty="0" err="1" smtClean="0"/>
              <a:t>DataAdapter</a:t>
            </a:r>
            <a:endParaRPr lang="en-US" dirty="0" smtClean="0"/>
          </a:p>
          <a:p>
            <a:pPr lvl="2"/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het </a:t>
            </a:r>
            <a:r>
              <a:rPr lang="en-US" i="1" dirty="0" smtClean="0"/>
              <a:t>connected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kopie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DB in memory: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2"/>
            <a:r>
              <a:rPr lang="en-US" dirty="0" err="1" smtClean="0"/>
              <a:t>Onafhankelijk</a:t>
            </a:r>
            <a:r>
              <a:rPr lang="en-US" dirty="0" smtClean="0"/>
              <a:t> van </a:t>
            </a:r>
            <a:r>
              <a:rPr lang="en-US" dirty="0" err="1" smtClean="0"/>
              <a:t>onderliggende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: </a:t>
            </a:r>
            <a:r>
              <a:rPr lang="en-US" dirty="0" err="1" smtClean="0"/>
              <a:t>kan</a:t>
            </a:r>
            <a:r>
              <a:rPr lang="en-US" dirty="0" smtClean="0"/>
              <a:t> met </a:t>
            </a:r>
            <a:r>
              <a:rPr lang="en-US" dirty="0" err="1" smtClean="0"/>
              <a:t>elke</a:t>
            </a:r>
            <a:r>
              <a:rPr lang="en-US" dirty="0" smtClean="0"/>
              <a:t> provider </a:t>
            </a:r>
            <a:r>
              <a:rPr lang="en-US" dirty="0" err="1" smtClean="0"/>
              <a:t>overweg</a:t>
            </a:r>
            <a:r>
              <a:rPr lang="en-US" dirty="0" smtClean="0"/>
              <a:t> (</a:t>
            </a:r>
            <a:r>
              <a:rPr lang="en-US" dirty="0" err="1" smtClean="0"/>
              <a:t>OleDb</a:t>
            </a:r>
            <a:r>
              <a:rPr lang="en-US" dirty="0" smtClean="0"/>
              <a:t>, ODBC, </a:t>
            </a:r>
            <a:r>
              <a:rPr lang="en-US" dirty="0" err="1" smtClean="0"/>
              <a:t>Sql</a:t>
            </a:r>
            <a:r>
              <a:rPr lang="en-US" dirty="0" smtClean="0"/>
              <a:t>, etc</a:t>
            </a:r>
            <a:r>
              <a:rPr lang="en-US" dirty="0" smtClean="0"/>
              <a:t>.)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* == ‘</a:t>
            </a:r>
            <a:r>
              <a:rPr lang="en-US" dirty="0" err="1"/>
              <a:t>OleDb</a:t>
            </a:r>
            <a:r>
              <a:rPr lang="en-US" dirty="0"/>
              <a:t>’ [= Object Linking and Embedding Database] </a:t>
            </a:r>
            <a:r>
              <a:rPr lang="en-US" dirty="0" err="1"/>
              <a:t>voor</a:t>
            </a:r>
            <a:r>
              <a:rPr lang="en-US" dirty="0"/>
              <a:t> MS Access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5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smtClean="0"/>
              <a:t>Study Resources Week </a:t>
            </a:r>
            <a:r>
              <a:rPr lang="en-US" dirty="0" smtClean="0"/>
              <a:t>5</a:t>
            </a:r>
            <a:r>
              <a:rPr lang="en-US" dirty="0" smtClean="0"/>
              <a:t>: </a:t>
            </a:r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48304"/>
              </p:ext>
            </p:extLst>
          </p:nvPr>
        </p:nvGraphicFramePr>
        <p:xfrm>
          <a:off x="152400" y="1524000"/>
          <a:ext cx="8839200" cy="3806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752600"/>
                <a:gridCol w="2667000"/>
                <a:gridCol w="1066800"/>
                <a:gridCol w="1752600"/>
                <a:gridCol w="9144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Volg-orde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Auteur / </a:t>
                      </a:r>
                      <a:r>
                        <a:rPr lang="en-US" b="1" dirty="0" err="1" smtClean="0"/>
                        <a:t>Locatie</a:t>
                      </a:r>
                      <a:r>
                        <a:rPr lang="en-US" b="1" dirty="0" smtClean="0"/>
                        <a:t> / URL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 of Nr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Opmerkingen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Tijd</a:t>
                      </a:r>
                      <a:r>
                        <a:rPr lang="en-US" b="1" dirty="0" smtClean="0"/>
                        <a:t> (u)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</a:t>
                      </a:r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 Smits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13, 15a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smtClean="0"/>
                        <a:t>249 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 smtClean="0"/>
                        <a:t>260, 275</a:t>
                      </a:r>
                      <a:r>
                        <a:rPr lang="en-US" baseline="0" dirty="0" smtClean="0"/>
                        <a:t> – 297</a:t>
                      </a:r>
                      <a:r>
                        <a:rPr lang="en-US" baseline="30000" dirty="0" smtClean="0"/>
                        <a:t>1/3</a:t>
                      </a:r>
                      <a:endParaRPr lang="en-US" baseline="30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1ALT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2.0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G. </a:t>
                      </a:r>
                      <a:r>
                        <a:rPr lang="en-US" dirty="0" err="1" smtClean="0"/>
                        <a:t>Vermeiren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5.3, 5.4,</a:t>
                      </a:r>
                      <a:r>
                        <a:rPr lang="en-US" baseline="0" dirty="0" smtClean="0"/>
                        <a:t> 5.5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184 – 217</a:t>
                      </a:r>
                    </a:p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217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– 255 PRJ</a:t>
                      </a:r>
                      <a:r>
                        <a:rPr lang="en-US" baseline="0" dirty="0" smtClean="0"/>
                        <a:t>]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2842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Videoserie</a:t>
                      </a:r>
                      <a:r>
                        <a:rPr lang="en-US" dirty="0" smtClean="0"/>
                        <a:t> ‘Building 2.0 Applications’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http://www.asp.net/web-forms/videos/building-20-applications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with the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GridView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FormView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2842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Videoserie</a:t>
                      </a:r>
                      <a:r>
                        <a:rPr lang="en-US" dirty="0" smtClean="0"/>
                        <a:t> ‘Authentication’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http://www.asp.net/web-forms/videos/authentication/sql-injection-defense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i="0" baseline="0" dirty="0" smtClean="0">
                          <a:solidFill>
                            <a:schemeClr val="tx1"/>
                          </a:solidFill>
                        </a:rPr>
                        <a:t> Injection Defense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32"/>
          <p:cNvSpPr txBox="1"/>
          <p:nvPr/>
        </p:nvSpPr>
        <p:spPr>
          <a:xfrm>
            <a:off x="685800" y="5425825"/>
            <a:ext cx="76200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</a:rPr>
              <a:t>Gekleurde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hoofdstuk</a:t>
            </a:r>
            <a:r>
              <a:rPr lang="en-US" sz="2000" b="1" dirty="0" smtClean="0">
                <a:solidFill>
                  <a:srgbClr val="0070C0"/>
                </a:solidFill>
              </a:rPr>
              <a:t>- en </a:t>
            </a:r>
            <a:r>
              <a:rPr lang="en-US" sz="2000" b="1" dirty="0" err="1" smtClean="0">
                <a:solidFill>
                  <a:srgbClr val="0070C0"/>
                </a:solidFill>
              </a:rPr>
              <a:t>paginanummers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bevatten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inhoud</a:t>
            </a:r>
            <a:r>
              <a:rPr lang="en-US" sz="2000" b="1" dirty="0" smtClean="0">
                <a:solidFill>
                  <a:srgbClr val="0070C0"/>
                </a:solidFill>
              </a:rPr>
              <a:t> die </a:t>
            </a:r>
            <a:r>
              <a:rPr lang="en-US" sz="2000" b="1" dirty="0" err="1" smtClean="0">
                <a:solidFill>
                  <a:srgbClr val="0070C0"/>
                </a:solidFill>
              </a:rPr>
              <a:t>als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optioneel</a:t>
            </a:r>
            <a:r>
              <a:rPr lang="en-US" sz="2000" b="1" dirty="0" smtClean="0">
                <a:solidFill>
                  <a:srgbClr val="0070C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bekend</a:t>
            </a:r>
            <a:r>
              <a:rPr lang="en-US" sz="2000" b="1" dirty="0" smtClean="0">
                <a:solidFill>
                  <a:srgbClr val="0070C0"/>
                </a:solidFill>
              </a:rPr>
              <a:t> of relevant </a:t>
            </a:r>
            <a:r>
              <a:rPr lang="en-US" sz="2000" b="1" dirty="0" err="1" smtClean="0">
                <a:solidFill>
                  <a:srgbClr val="0070C0"/>
                </a:solidFill>
              </a:rPr>
              <a:t>voor</a:t>
            </a:r>
            <a:r>
              <a:rPr lang="en-US" sz="2000" b="1" dirty="0" smtClean="0">
                <a:solidFill>
                  <a:srgbClr val="0070C0"/>
                </a:solidFill>
              </a:rPr>
              <a:t> het </a:t>
            </a:r>
            <a:r>
              <a:rPr lang="en-US" sz="2000" b="1" dirty="0" smtClean="0">
                <a:solidFill>
                  <a:srgbClr val="7030A0"/>
                </a:solidFill>
              </a:rPr>
              <a:t>project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wordt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verondersteld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4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err="1" smtClean="0"/>
              <a:t>Datalink</a:t>
            </a:r>
            <a:r>
              <a:rPr lang="en-US" dirty="0" smtClean="0"/>
              <a:t>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Provider: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Voor</a:t>
            </a:r>
            <a:r>
              <a:rPr lang="en-US" dirty="0" smtClean="0"/>
              <a:t> MS SQL Server</a:t>
            </a:r>
          </a:p>
          <a:p>
            <a:pPr lvl="1"/>
            <a:r>
              <a:rPr lang="en-US" dirty="0" smtClean="0"/>
              <a:t>‘SQL Server Native Client 10.0’</a:t>
            </a:r>
          </a:p>
          <a:p>
            <a:pPr lvl="1"/>
            <a:r>
              <a:rPr lang="en-US" dirty="0" smtClean="0"/>
              <a:t>[…]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Voor</a:t>
            </a:r>
            <a:r>
              <a:rPr lang="en-US" dirty="0" smtClean="0"/>
              <a:t> MS Access</a:t>
            </a:r>
          </a:p>
          <a:p>
            <a:pPr lvl="1"/>
            <a:r>
              <a:rPr lang="en-US" dirty="0"/>
              <a:t>Microsoft Jet 4.0 OLE DB </a:t>
            </a:r>
            <a:r>
              <a:rPr lang="en-US" dirty="0" smtClean="0"/>
              <a:t>Provider </a:t>
            </a:r>
            <a:r>
              <a:rPr lang="en-US" dirty="0"/>
              <a:t>(</a:t>
            </a:r>
            <a:r>
              <a:rPr lang="en-US" i="1" dirty="0"/>
              <a:t>Joint Engine </a:t>
            </a:r>
            <a:r>
              <a:rPr lang="en-US" i="1" dirty="0" smtClean="0"/>
              <a:t>Technology</a:t>
            </a:r>
            <a:r>
              <a:rPr lang="en-US" dirty="0" smtClean="0"/>
              <a:t> is </a:t>
            </a:r>
            <a:r>
              <a:rPr lang="en-US" dirty="0" err="1" smtClean="0"/>
              <a:t>verouderd</a:t>
            </a:r>
            <a:r>
              <a:rPr lang="en-US" dirty="0" smtClean="0"/>
              <a:t> en 32 bit only)</a:t>
            </a:r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Microsoft Office 12.0 Access Database Engine OLE DB </a:t>
            </a:r>
            <a:r>
              <a:rPr lang="en-US" dirty="0" smtClean="0">
                <a:solidFill>
                  <a:srgbClr val="7030A0"/>
                </a:solidFill>
              </a:rPr>
              <a:t>Provider (</a:t>
            </a:r>
            <a:r>
              <a:rPr lang="en-US" dirty="0" err="1" smtClean="0">
                <a:solidFill>
                  <a:srgbClr val="7030A0"/>
                </a:solidFill>
              </a:rPr>
              <a:t>ook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wel</a:t>
            </a:r>
            <a:r>
              <a:rPr lang="en-US" dirty="0" smtClean="0">
                <a:solidFill>
                  <a:srgbClr val="7030A0"/>
                </a:solidFill>
              </a:rPr>
              <a:t> ACE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i="1" dirty="0">
                <a:solidFill>
                  <a:srgbClr val="7030A0"/>
                </a:solidFill>
              </a:rPr>
              <a:t>Access Connectivity </a:t>
            </a:r>
            <a:r>
              <a:rPr lang="en-US" i="1" dirty="0" smtClean="0">
                <a:solidFill>
                  <a:srgbClr val="7030A0"/>
                </a:solidFill>
              </a:rPr>
              <a:t>Engine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genoemd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Voor</a:t>
            </a:r>
            <a:r>
              <a:rPr lang="en-US" dirty="0" smtClean="0"/>
              <a:t> Oracle</a:t>
            </a:r>
          </a:p>
          <a:p>
            <a:pPr lvl="1"/>
            <a:r>
              <a:rPr lang="en-US" dirty="0" smtClean="0"/>
              <a:t>[…] (etc.)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5486072"/>
              </p:ext>
            </p:extLst>
          </p:nvPr>
        </p:nvGraphicFramePr>
        <p:xfrm>
          <a:off x="2895600" y="1854200"/>
          <a:ext cx="6096000" cy="104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5410200" y="5410200"/>
            <a:ext cx="3352800" cy="99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NL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nl-NL" sz="1600" dirty="0" smtClean="0">
                <a:solidFill>
                  <a:srgbClr val="008000"/>
                </a:solidFill>
                <a:latin typeface="Consolas"/>
              </a:rPr>
              <a:t>Vergeet in je code-</a:t>
            </a:r>
            <a:r>
              <a:rPr lang="nl-NL" sz="1600" dirty="0" err="1" smtClean="0">
                <a:solidFill>
                  <a:srgbClr val="008000"/>
                </a:solidFill>
                <a:latin typeface="Consolas"/>
              </a:rPr>
              <a:t>behind</a:t>
            </a:r>
            <a:endParaRPr lang="nl-NL" sz="1600" dirty="0" smtClean="0">
              <a:solidFill>
                <a:srgbClr val="008000"/>
              </a:solidFill>
              <a:latin typeface="Consolas"/>
            </a:endParaRPr>
          </a:p>
          <a:p>
            <a:r>
              <a:rPr lang="nl-NL" sz="1600" dirty="0" smtClean="0">
                <a:solidFill>
                  <a:srgbClr val="008000"/>
                </a:solidFill>
                <a:latin typeface="Consolas"/>
              </a:rPr>
              <a:t>// niet mee te nemen:</a:t>
            </a:r>
            <a:endParaRPr lang="nl-NL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System.Data.OleDb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6905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err="1" smtClean="0"/>
              <a:t>Toegang</a:t>
            </a:r>
            <a:r>
              <a:rPr lang="en-US" dirty="0" smtClean="0"/>
              <a:t> tot </a:t>
            </a:r>
            <a:r>
              <a:rPr lang="en-US" dirty="0" err="1" smtClean="0"/>
              <a:t>een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Plaats</a:t>
            </a:r>
            <a:r>
              <a:rPr lang="en-US" dirty="0" smtClean="0"/>
              <a:t> DB </a:t>
            </a:r>
            <a:r>
              <a:rPr lang="en-US" dirty="0" err="1" smtClean="0"/>
              <a:t>bestand</a:t>
            </a:r>
            <a:r>
              <a:rPr lang="en-US" dirty="0" smtClean="0"/>
              <a:t> in </a:t>
            </a:r>
            <a:r>
              <a:rPr lang="en-US" dirty="0" err="1" smtClean="0"/>
              <a:t>App_Data</a:t>
            </a:r>
            <a:r>
              <a:rPr lang="en-US" dirty="0" smtClean="0"/>
              <a:t> folder</a:t>
            </a:r>
          </a:p>
          <a:p>
            <a:pPr lvl="1"/>
            <a:r>
              <a:rPr lang="en-US" dirty="0"/>
              <a:t>In project: ‘Add’ -&gt; ‘Add ASP.NET Folder’ -&gt; ‘</a:t>
            </a:r>
            <a:r>
              <a:rPr lang="en-US" dirty="0" err="1"/>
              <a:t>App_Data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Bestandsrechten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en (MS-) </a:t>
            </a:r>
            <a:r>
              <a:rPr lang="en-US" dirty="0" err="1" smtClean="0"/>
              <a:t>veilig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je </a:t>
            </a:r>
            <a:r>
              <a:rPr lang="en-US" dirty="0" err="1" smtClean="0"/>
              <a:t>geregeld</a:t>
            </a:r>
            <a:r>
              <a:rPr lang="en-US" dirty="0" smtClean="0"/>
              <a:t> door IIS</a:t>
            </a:r>
          </a:p>
          <a:p>
            <a:pPr lvl="1"/>
            <a:r>
              <a:rPr lang="en-US" dirty="0" err="1" smtClean="0"/>
              <a:t>Vergeet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in SLN explorer de database file </a:t>
            </a:r>
            <a:r>
              <a:rPr lang="en-US" dirty="0" err="1" smtClean="0"/>
              <a:t>als</a:t>
            </a:r>
            <a:r>
              <a:rPr lang="en-US" dirty="0" smtClean="0"/>
              <a:t> ‘existing item’ </a:t>
            </a:r>
            <a:r>
              <a:rPr lang="en-US" dirty="0" err="1" smtClean="0"/>
              <a:t>aan</a:t>
            </a:r>
            <a:r>
              <a:rPr lang="en-US" dirty="0" smtClean="0"/>
              <a:t> je project toe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/>
              <a:t>!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i="1" dirty="0" err="1" smtClean="0"/>
              <a:t>connectionstring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verzameling</a:t>
            </a:r>
            <a:r>
              <a:rPr lang="en-US" dirty="0" smtClean="0"/>
              <a:t> Key-Value pairs in </a:t>
            </a:r>
            <a:r>
              <a:rPr lang="en-US" dirty="0" err="1" smtClean="0"/>
              <a:t>een</a:t>
            </a:r>
            <a:r>
              <a:rPr lang="en-US" dirty="0" smtClean="0"/>
              <a:t> string die de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specificeren</a:t>
            </a:r>
            <a:r>
              <a:rPr lang="en-US" dirty="0" smtClean="0"/>
              <a:t>: Provider, </a:t>
            </a:r>
            <a:r>
              <a:rPr lang="en-US" dirty="0" err="1" smtClean="0"/>
              <a:t>Bestandslocatie</a:t>
            </a:r>
            <a:r>
              <a:rPr lang="en-US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5029200"/>
            <a:ext cx="6526041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in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code: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onsolas"/>
              </a:rPr>
              <a:t>"Provider=Microsoft.ACE.OLEDB.12.0;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/>
              </a:rPr>
              <a:t> Data Source=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7030A0"/>
                </a:solidFill>
                <a:latin typeface="Consolas"/>
              </a:rPr>
              <a:t>path_to_database_file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&gt;</a:t>
            </a:r>
            <a:r>
              <a:rPr lang="en-US" dirty="0" smtClean="0">
                <a:solidFill>
                  <a:srgbClr val="002060"/>
                </a:solidFill>
                <a:latin typeface="Consolas"/>
              </a:rPr>
              <a:t>\filename.mdb;</a:t>
            </a:r>
          </a:p>
          <a:p>
            <a:r>
              <a:rPr lang="en-US" dirty="0">
                <a:solidFill>
                  <a:srgbClr val="002060"/>
                </a:solidFill>
                <a:latin typeface="Consolas"/>
              </a:rPr>
              <a:t> Persist Security </a:t>
            </a:r>
            <a:r>
              <a:rPr lang="en-US" dirty="0" smtClean="0">
                <a:solidFill>
                  <a:srgbClr val="002060"/>
                </a:solidFill>
                <a:latin typeface="Consolas"/>
              </a:rPr>
              <a:t>Info=False"</a:t>
            </a:r>
            <a:endParaRPr lang="en-US" dirty="0">
              <a:solidFill>
                <a:srgbClr val="00206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9403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</a:t>
            </a:r>
            <a:r>
              <a:rPr lang="en-US" dirty="0" err="1" smtClean="0"/>
              <a:t>als</a:t>
            </a:r>
            <a:r>
              <a:rPr lang="en-US" dirty="0" smtClean="0"/>
              <a:t> string in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@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string?</a:t>
            </a:r>
          </a:p>
          <a:p>
            <a:pPr lvl="1"/>
            <a:r>
              <a:rPr lang="en-US" dirty="0" smtClean="0"/>
              <a:t>@"…"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i="1" dirty="0" smtClean="0"/>
              <a:t>string literal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als</a:t>
            </a:r>
            <a:r>
              <a:rPr lang="en-US" dirty="0" smtClean="0"/>
              <a:t> in verbatim)</a:t>
            </a:r>
          </a:p>
          <a:p>
            <a:pPr lvl="2"/>
            <a:r>
              <a:rPr lang="en-US" dirty="0" smtClean="0"/>
              <a:t>Je </a:t>
            </a:r>
            <a:r>
              <a:rPr lang="en-US" dirty="0" err="1" smtClean="0"/>
              <a:t>hoeft</a:t>
            </a:r>
            <a:r>
              <a:rPr lang="en-US" dirty="0" smtClean="0"/>
              <a:t> de escape designator "\"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escapen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3359" y="2362200"/>
            <a:ext cx="8879941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Connectionstring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in code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aanmaken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: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conn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conn.ConnectionString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"Provider=Microsoft.ACE.OLEDB.12.0; Data Source="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Server.MapPath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@"\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App_data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+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@"\Vacaturebank.mdb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 bwMode="auto">
          <a:xfrm>
            <a:off x="655620" y="5486400"/>
            <a:ext cx="7726380" cy="800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>
                <a:solidFill>
                  <a:srgbClr val="005400"/>
                </a:solidFill>
                <a:latin typeface="Courier New" pitchFamily="49" charset="0"/>
                <a:cs typeface="Courier New" pitchFamily="49" charset="0"/>
              </a:rPr>
              <a:t>"c</a:t>
            </a:r>
            <a:r>
              <a:rPr lang="en-US" sz="2400" dirty="0" smtClean="0">
                <a:solidFill>
                  <a:srgbClr val="005400"/>
                </a:solidFill>
                <a:latin typeface="Courier New" pitchFamily="49" charset="0"/>
                <a:cs typeface="Courier New" pitchFamily="49" charset="0"/>
              </a:rPr>
              <a:t>:\\Source</a:t>
            </a:r>
            <a:r>
              <a:rPr lang="en-US" sz="2400" dirty="0">
                <a:solidFill>
                  <a:srgbClr val="005400"/>
                </a:solidFill>
                <a:latin typeface="Courier New" pitchFamily="49" charset="0"/>
                <a:cs typeface="Courier New" pitchFamily="49" charset="0"/>
              </a:rPr>
              <a:t>\\a.txt" == </a:t>
            </a:r>
            <a:r>
              <a:rPr lang="en-US" sz="2400" b="1" dirty="0">
                <a:solidFill>
                  <a:srgbClr val="0054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dirty="0">
                <a:solidFill>
                  <a:srgbClr val="005400"/>
                </a:solidFill>
                <a:latin typeface="Courier New" pitchFamily="49" charset="0"/>
                <a:cs typeface="Courier New" pitchFamily="49" charset="0"/>
              </a:rPr>
              <a:t>"c</a:t>
            </a:r>
            <a:r>
              <a:rPr lang="en-US" sz="2400" dirty="0" smtClean="0">
                <a:solidFill>
                  <a:srgbClr val="005400"/>
                </a:solidFill>
                <a:latin typeface="Courier New" pitchFamily="49" charset="0"/>
                <a:cs typeface="Courier New" pitchFamily="49" charset="0"/>
              </a:rPr>
              <a:t>:\Source\a.txt</a:t>
            </a:r>
            <a:r>
              <a:rPr lang="en-US" sz="2400" dirty="0">
                <a:solidFill>
                  <a:srgbClr val="0054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83057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smtClean="0"/>
              <a:t>DB </a:t>
            </a:r>
            <a:r>
              <a:rPr lang="en-US" dirty="0" err="1" smtClean="0"/>
              <a:t>Connectie</a:t>
            </a:r>
            <a:r>
              <a:rPr lang="en-US" dirty="0" smtClean="0"/>
              <a:t>: Try-Catch-Finally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1447086"/>
            <a:ext cx="7620000" cy="480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lblConnectionFeedback.Text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conn.Open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lblConnectionFeedback.Text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"Connection is: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conn.State.ToString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exc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lblConnectionFeedback.Text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exc.Message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finally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conn.Close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lblConnectionFeedback.Text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br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/&gt;Connection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is: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conn.State.ToString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74423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 (max 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Maak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‘Home.aspx’ met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Button + Label en </a:t>
            </a:r>
            <a:r>
              <a:rPr lang="en-US" dirty="0" err="1" smtClean="0">
                <a:solidFill>
                  <a:srgbClr val="7030A0"/>
                </a:solidFill>
              </a:rPr>
              <a:t>geef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daarop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dirty="0" err="1" smtClean="0">
                <a:solidFill>
                  <a:srgbClr val="7030A0"/>
                </a:solidFill>
              </a:rPr>
              <a:t>connectiestatus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weer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na</a:t>
            </a:r>
            <a:r>
              <a:rPr lang="en-US" dirty="0" smtClean="0">
                <a:solidFill>
                  <a:srgbClr val="7030A0"/>
                </a:solidFill>
              </a:rPr>
              <a:t> het </a:t>
            </a:r>
            <a:r>
              <a:rPr lang="en-US" dirty="0" err="1" smtClean="0">
                <a:solidFill>
                  <a:srgbClr val="7030A0"/>
                </a:solidFill>
              </a:rPr>
              <a:t>openen</a:t>
            </a:r>
            <a:r>
              <a:rPr lang="en-US" dirty="0" smtClean="0">
                <a:solidFill>
                  <a:srgbClr val="7030A0"/>
                </a:solidFill>
              </a:rPr>
              <a:t> en </a:t>
            </a:r>
            <a:r>
              <a:rPr lang="en-US" dirty="0" err="1" smtClean="0">
                <a:solidFill>
                  <a:srgbClr val="7030A0"/>
                </a:solidFill>
              </a:rPr>
              <a:t>sluiten</a:t>
            </a:r>
            <a:r>
              <a:rPr lang="en-US" dirty="0" smtClean="0">
                <a:solidFill>
                  <a:srgbClr val="7030A0"/>
                </a:solidFill>
              </a:rPr>
              <a:t> van de </a:t>
            </a:r>
            <a:r>
              <a:rPr lang="en-US" dirty="0" err="1" smtClean="0">
                <a:solidFill>
                  <a:srgbClr val="7030A0"/>
                </a:solidFill>
              </a:rPr>
              <a:t>connectie</a:t>
            </a:r>
            <a:r>
              <a:rPr lang="en-US" dirty="0" smtClean="0">
                <a:solidFill>
                  <a:srgbClr val="7030A0"/>
                </a:solidFill>
              </a:rPr>
              <a:t>. De knop </a:t>
            </a:r>
            <a:r>
              <a:rPr lang="en-US" dirty="0" err="1" smtClean="0">
                <a:solidFill>
                  <a:srgbClr val="7030A0"/>
                </a:solidFill>
              </a:rPr>
              <a:t>moet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deze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acties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triggeren</a:t>
            </a:r>
            <a:r>
              <a:rPr lang="en-US" dirty="0" smtClean="0">
                <a:solidFill>
                  <a:srgbClr val="7030A0"/>
                </a:solidFill>
              </a:rPr>
              <a:t>. </a:t>
            </a:r>
            <a:r>
              <a:rPr lang="en-US" dirty="0" err="1" smtClean="0">
                <a:solidFill>
                  <a:srgbClr val="7030A0"/>
                </a:solidFill>
              </a:rPr>
              <a:t>Hiermee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heb</a:t>
            </a:r>
            <a:r>
              <a:rPr lang="en-US" dirty="0" smtClean="0">
                <a:solidFill>
                  <a:srgbClr val="7030A0"/>
                </a:solidFill>
              </a:rPr>
              <a:t> je </a:t>
            </a:r>
            <a:r>
              <a:rPr lang="en-US" dirty="0" err="1" smtClean="0">
                <a:solidFill>
                  <a:srgbClr val="7030A0"/>
                </a:solidFill>
              </a:rPr>
              <a:t>dan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dirty="0" err="1" smtClean="0">
                <a:solidFill>
                  <a:srgbClr val="7030A0"/>
                </a:solidFill>
              </a:rPr>
              <a:t>connectie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getest</a:t>
            </a:r>
            <a:r>
              <a:rPr lang="en-US" dirty="0" smtClean="0">
                <a:solidFill>
                  <a:srgbClr val="7030A0"/>
                </a:solidFill>
              </a:rPr>
              <a:t>!</a:t>
            </a:r>
          </a:p>
          <a:p>
            <a:r>
              <a:rPr lang="en-US" dirty="0"/>
              <a:t>‘Vacaturebank.mdb’ van BB -&gt; ‘</a:t>
            </a:r>
            <a:r>
              <a:rPr lang="en-US" dirty="0" err="1"/>
              <a:t>App_Data</a:t>
            </a:r>
            <a:r>
              <a:rPr lang="en-US" dirty="0"/>
              <a:t>’</a:t>
            </a:r>
          </a:p>
          <a:p>
            <a:r>
              <a:rPr lang="en-US" dirty="0"/>
              <a:t>Let op de </a:t>
            </a:r>
            <a:r>
              <a:rPr lang="en-US" dirty="0" err="1"/>
              <a:t>eventuele</a:t>
            </a:r>
            <a:r>
              <a:rPr lang="en-US" dirty="0"/>
              <a:t> driver-</a:t>
            </a:r>
            <a:r>
              <a:rPr lang="en-US" dirty="0" err="1"/>
              <a:t>installatie</a:t>
            </a:r>
            <a:r>
              <a:rPr lang="en-US" dirty="0"/>
              <a:t> (BB</a:t>
            </a:r>
            <a:r>
              <a:rPr lang="en-US" dirty="0" smtClean="0"/>
              <a:t>!)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3359" y="3200400"/>
            <a:ext cx="8879941" cy="99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conn.ConnectionString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"Provider=Microsoft.ACE.OLEDB.12.0; Data Source="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Server.MapPath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@"\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App_data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+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@"\Vacaturebank.mdb"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0" name="Rectangle 23"/>
          <p:cNvSpPr txBox="1">
            <a:spLocks noChangeArrowheads="1"/>
          </p:cNvSpPr>
          <p:nvPr/>
        </p:nvSpPr>
        <p:spPr bwMode="auto">
          <a:xfrm>
            <a:off x="6248400" y="2286000"/>
            <a:ext cx="27432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NL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nl-NL" sz="1600" dirty="0" smtClean="0">
                <a:solidFill>
                  <a:srgbClr val="008000"/>
                </a:solidFill>
                <a:latin typeface="Consolas"/>
              </a:rPr>
              <a:t>Niet vergeten:</a:t>
            </a:r>
            <a:endParaRPr lang="nl-NL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System.Data.OleDb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04133" y="4319372"/>
            <a:ext cx="7049267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Gebruik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.Open(), .State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exc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Schrijf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exception message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naar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label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finally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Gebruik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.Close(), .State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23"/>
          <p:cNvSpPr txBox="1">
            <a:spLocks noChangeArrowheads="1"/>
          </p:cNvSpPr>
          <p:nvPr/>
        </p:nvSpPr>
        <p:spPr bwMode="auto">
          <a:xfrm>
            <a:off x="103359" y="6173926"/>
            <a:ext cx="8879942" cy="303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Uitwerking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 Workshop04.MSAccessConnection</a:t>
            </a:r>
          </a:p>
        </p:txBody>
      </p:sp>
    </p:spTree>
    <p:extLst>
      <p:ext uri="{BB962C8B-B14F-4D97-AF65-F5344CB8AC3E}">
        <p14:creationId xmlns:p14="http://schemas.microsoft.com/office/powerpoint/2010/main" val="3329111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i="1" dirty="0" smtClean="0"/>
              <a:t>revisited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in de </a:t>
            </a:r>
            <a:r>
              <a:rPr lang="en-US" dirty="0" err="1" smtClean="0"/>
              <a:t>Web.config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3359" y="4038600"/>
            <a:ext cx="8879941" cy="2362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System.Configuration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// [...]</a:t>
            </a:r>
          </a:p>
          <a:p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Zo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haal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je de connection string op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uit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Web.config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conn.ConnectionString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ConfigurationManager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.ConnectionStrings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Vacaturebank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8" name="Rectangle 23"/>
          <p:cNvSpPr>
            <a:spLocks noGrp="1" noChangeArrowheads="1"/>
          </p:cNvSpPr>
          <p:nvPr/>
        </p:nvSpPr>
        <p:spPr bwMode="auto">
          <a:xfrm>
            <a:off x="685800" y="1981200"/>
            <a:ext cx="7848600" cy="182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107763" dir="2700000" algn="ctr" rotWithShape="0">
              <a:srgbClr val="919191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Vacaturebank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     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connectionString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Provider=Microsoft.ACE.OLEDB.12.0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                Data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Source=|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DataDirectory|Vacaturebank.mdb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providerName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System.Data.OleDb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036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err="1" smtClean="0"/>
              <a:t>OleDbCommand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.Connection</a:t>
            </a:r>
          </a:p>
          <a:p>
            <a:pPr lvl="1"/>
            <a:r>
              <a:rPr lang="en-US" dirty="0" err="1" smtClean="0"/>
              <a:t>Hierin</a:t>
            </a:r>
            <a:r>
              <a:rPr lang="en-US" dirty="0" smtClean="0"/>
              <a:t> pass je </a:t>
            </a:r>
            <a:r>
              <a:rPr lang="en-US" dirty="0" err="1" smtClean="0"/>
              <a:t>een</a:t>
            </a:r>
            <a:r>
              <a:rPr lang="en-US" dirty="0" smtClean="0"/>
              <a:t> reference </a:t>
            </a:r>
            <a:r>
              <a:rPr lang="en-US" dirty="0" err="1" smtClean="0"/>
              <a:t>naar</a:t>
            </a:r>
            <a:r>
              <a:rPr lang="en-US" dirty="0" smtClean="0"/>
              <a:t> de connection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CommandText</a:t>
            </a:r>
            <a:endParaRPr lang="en-US" dirty="0"/>
          </a:p>
          <a:p>
            <a:pPr lvl="1"/>
            <a:r>
              <a:rPr lang="en-US" dirty="0" err="1" smtClean="0"/>
              <a:t>Hierin</a:t>
            </a:r>
            <a:r>
              <a:rPr lang="en-US" dirty="0" smtClean="0"/>
              <a:t> </a:t>
            </a:r>
            <a:r>
              <a:rPr lang="en-US" dirty="0" err="1" smtClean="0"/>
              <a:t>geef</a:t>
            </a:r>
            <a:r>
              <a:rPr lang="en-US" dirty="0" smtClean="0"/>
              <a:t> je de SQL query op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3886200"/>
            <a:ext cx="774524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OleDbCommand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OleDbCommand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cmd.Connection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conn;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.IsNullOrEmpty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txtFilter.Text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cmd.CommandText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* FROM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Vacacures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cmd.CommandText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* FROM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Vacacures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endParaRPr lang="en-US" dirty="0" smtClean="0">
              <a:solidFill>
                <a:srgbClr val="A31515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      WHERE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Baan LIKE '%{0}%'"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txtFilter.Text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7673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20007</TotalTime>
  <Words>1638</Words>
  <Application>Microsoft Office PowerPoint</Application>
  <PresentationFormat>Diavoorstelling (4:3)</PresentationFormat>
  <Paragraphs>323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Trajan Pro</vt:lpstr>
      <vt:lpstr>Wingdings</vt:lpstr>
      <vt:lpstr>Office Theme</vt:lpstr>
      <vt:lpstr>Webprogrammeren &amp; ASP.NET Databases 1 [met ActiveX Data Objects voor .NET]</vt:lpstr>
      <vt:lpstr>Connected vs. Disconnected</vt:lpstr>
      <vt:lpstr>Datalink Providers</vt:lpstr>
      <vt:lpstr>Toegang tot een database</vt:lpstr>
      <vt:lpstr>Een connectie maken</vt:lpstr>
      <vt:lpstr>DB Connectie: Try-Catch-Finally</vt:lpstr>
      <vt:lpstr>Opdracht 1 (max 30 min)</vt:lpstr>
      <vt:lpstr>Een connectie maken revisited</vt:lpstr>
      <vt:lpstr>OleDbCommand</vt:lpstr>
      <vt:lpstr>OleDbCommand</vt:lpstr>
      <vt:lpstr>Opdracht 2 (max 45 min. incl. pauze)</vt:lpstr>
      <vt:lpstr>Leuke ‘zoekterm’ (SQL injection)</vt:lpstr>
      <vt:lpstr>SQL Injection</vt:lpstr>
      <vt:lpstr>Bovenaan de top 25 software errors!</vt:lpstr>
      <vt:lpstr>SQL Injection</vt:lpstr>
      <vt:lpstr>OleDbParameter om SQL injectie te voorkomen</vt:lpstr>
      <vt:lpstr>Opdracht 3 (max 30 min)</vt:lpstr>
      <vt:lpstr>Handboek ASP.NET 4.0 Specifics Week 4</vt:lpstr>
      <vt:lpstr>Handboek ASP.NET 2.0 Specifics Week 4</vt:lpstr>
      <vt:lpstr>Study Resources Week 5: databinding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Sander</dc:creator>
  <cp:lastModifiedBy>Sander Gieling</cp:lastModifiedBy>
  <cp:revision>956</cp:revision>
  <cp:lastPrinted>2012-04-11T14:58:45Z</cp:lastPrinted>
  <dcterms:created xsi:type="dcterms:W3CDTF">2012-01-31T16:37:11Z</dcterms:created>
  <dcterms:modified xsi:type="dcterms:W3CDTF">2015-12-03T08:32:28Z</dcterms:modified>
</cp:coreProperties>
</file>