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93" r:id="rId3"/>
    <p:sldId id="535" r:id="rId4"/>
    <p:sldId id="536" r:id="rId5"/>
    <p:sldId id="537" r:id="rId6"/>
    <p:sldId id="520" r:id="rId7"/>
    <p:sldId id="532" r:id="rId8"/>
    <p:sldId id="533" r:id="rId9"/>
    <p:sldId id="519" r:id="rId10"/>
    <p:sldId id="538" r:id="rId11"/>
    <p:sldId id="539" r:id="rId12"/>
    <p:sldId id="540" r:id="rId13"/>
    <p:sldId id="524" r:id="rId14"/>
    <p:sldId id="525" r:id="rId15"/>
    <p:sldId id="526" r:id="rId16"/>
    <p:sldId id="527" r:id="rId17"/>
    <p:sldId id="543" r:id="rId18"/>
    <p:sldId id="528" r:id="rId19"/>
    <p:sldId id="542" r:id="rId20"/>
    <p:sldId id="544" r:id="rId21"/>
    <p:sldId id="545" r:id="rId22"/>
    <p:sldId id="517" r:id="rId23"/>
    <p:sldId id="546" r:id="rId24"/>
    <p:sldId id="547" r:id="rId25"/>
    <p:sldId id="548" r:id="rId26"/>
    <p:sldId id="473" r:id="rId27"/>
    <p:sldId id="476" r:id="rId28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7E0000"/>
    <a:srgbClr val="EDEBB9"/>
    <a:srgbClr val="D3BFCA"/>
    <a:srgbClr val="0038FA"/>
    <a:srgbClr val="0054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3257" autoAdjust="0"/>
  </p:normalViewPr>
  <p:slideViewPr>
    <p:cSldViewPr>
      <p:cViewPr varScale="1">
        <p:scale>
          <a:sx n="86" d="100"/>
          <a:sy n="86" d="100"/>
        </p:scale>
        <p:origin x="5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D96A42DB-8B9E-4177-9C0C-AD0718500FFF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334CB18-2300-40E3-BFD7-380C989DCF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38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D32C29C5-60CD-401E-9BF1-1C56C75DAF22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95DCAA6-B1CD-4880-84ED-45B7CE6C6FD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8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30ACDB7-0F70-4D5D-9C56-1A375355F829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3517B56-92E7-4669-A11E-92846FAB67AA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FA5-3A1F-42E3-A525-0D1277E29250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4040188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8A0-356E-41FE-B9E3-5625B13DAF64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74C8870-CAC1-41FE-81ED-DE825DD139EB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0EF-ADA0-42AA-965E-8EF0CAB4CE43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3008313" cy="1143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09800"/>
            <a:ext cx="3008313" cy="4267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CCD5-3DC3-4D40-A1C7-231B77698906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22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800"/>
            <a:ext cx="5486400" cy="3962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689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155D9946-8A85-43EE-9C67-A27FA26D9742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nholland_logo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57150" y="0"/>
            <a:ext cx="3905250" cy="5715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533400"/>
            <a:ext cx="9144000" cy="6019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152400"/>
            <a:ext cx="4572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fld id="{B476EFC0-4558-4184-82C0-D2B24B68000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577445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Collegejr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2015/2016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|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Periode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2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|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Groepen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TI01 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| Docent: A.M.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Gieling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 |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Locatie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 Alkmaar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Trajan Pro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057400" y="152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baseline="0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Thema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 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‘</a:t>
            </a:r>
            <a:r>
              <a:rPr lang="en-US" sz="1200" b="1" baseline="0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Domotica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’ 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| </a:t>
            </a:r>
            <a:r>
              <a:rPr lang="en-US" sz="1200" b="1" baseline="0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Vak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Webprogrammeren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 (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ASP.NET) | WC: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 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5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Trajan Pro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7E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54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forms/videos/building-20-applic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755775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/>
              <a:t>Webprogrammeren</a:t>
            </a:r>
            <a:r>
              <a:rPr lang="en-US" sz="4400" dirty="0" smtClean="0"/>
              <a:t> &amp; ASP.NET</a:t>
            </a:r>
            <a:br>
              <a:rPr lang="en-US" sz="4400" dirty="0" smtClean="0"/>
            </a:br>
            <a:r>
              <a:rPr lang="en-US" sz="4400" dirty="0" smtClean="0"/>
              <a:t>Databases 2</a:t>
            </a:r>
            <a:br>
              <a:rPr lang="en-US" sz="4400" dirty="0" smtClean="0"/>
            </a:br>
            <a:r>
              <a:rPr lang="en-US" sz="4400" dirty="0" smtClean="0"/>
              <a:t>[met </a:t>
            </a:r>
            <a:r>
              <a:rPr lang="en-US" b="1" dirty="0" smtClean="0"/>
              <a:t>ActiveX </a:t>
            </a:r>
            <a:r>
              <a:rPr lang="en-US" b="1" dirty="0"/>
              <a:t>Data Objects</a:t>
            </a:r>
            <a:r>
              <a:rPr lang="en-US" dirty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b="1" dirty="0"/>
              <a:t>.NET</a:t>
            </a:r>
            <a:r>
              <a:rPr lang="en-US" sz="4400" dirty="0" smtClean="0"/>
              <a:t>]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90800"/>
          </a:xfrm>
        </p:spPr>
        <p:txBody>
          <a:bodyPr>
            <a:normAutofit fontScale="77500" lnSpcReduction="20000"/>
          </a:bodyPr>
          <a:lstStyle/>
          <a:p>
            <a:r>
              <a:rPr lang="en-US" sz="3600" i="1" dirty="0" err="1" smtClean="0"/>
              <a:t>Handboek</a:t>
            </a:r>
            <a:r>
              <a:rPr lang="en-US" sz="3600" i="1" dirty="0" smtClean="0"/>
              <a:t> ASP.NET 4.0</a:t>
            </a:r>
          </a:p>
          <a:p>
            <a:r>
              <a:rPr lang="en-US" sz="3600" i="1" dirty="0" smtClean="0"/>
              <a:t>HS 13 + 15a (</a:t>
            </a:r>
            <a:r>
              <a:rPr lang="nl-NL" sz="3600" i="1" dirty="0" smtClean="0"/>
              <a:t>pag</a:t>
            </a:r>
            <a:r>
              <a:rPr lang="nl-NL" sz="3600" i="1" dirty="0"/>
              <a:t>. 249 </a:t>
            </a:r>
            <a:r>
              <a:rPr lang="nl-NL" sz="3600" i="1" dirty="0" smtClean="0"/>
              <a:t>t/m 260,</a:t>
            </a:r>
          </a:p>
          <a:p>
            <a:r>
              <a:rPr lang="nl-NL" sz="3600" i="1" dirty="0" smtClean="0"/>
              <a:t>275 t/m </a:t>
            </a:r>
            <a:r>
              <a:rPr lang="nl-NL" sz="3600" i="1" dirty="0"/>
              <a:t>297</a:t>
            </a:r>
            <a:r>
              <a:rPr lang="en-US" sz="3600" i="1" dirty="0" smtClean="0"/>
              <a:t>)</a:t>
            </a:r>
            <a:endParaRPr lang="en-US" sz="3600" i="1" dirty="0" smtClean="0"/>
          </a:p>
          <a:p>
            <a:endParaRPr lang="en-US" sz="3600" i="1" dirty="0"/>
          </a:p>
          <a:p>
            <a:r>
              <a:rPr lang="en-US" sz="3600" i="1" dirty="0" err="1" smtClean="0"/>
              <a:t>Handboek</a:t>
            </a:r>
            <a:r>
              <a:rPr lang="en-US" sz="3600" i="1" dirty="0" smtClean="0"/>
              <a:t> </a:t>
            </a:r>
            <a:r>
              <a:rPr lang="en-US" sz="3600" i="1" dirty="0" smtClean="0"/>
              <a:t>ASP.NET 2.0</a:t>
            </a:r>
          </a:p>
          <a:p>
            <a:r>
              <a:rPr lang="en-US" sz="3600" i="1" dirty="0" smtClean="0"/>
              <a:t>HS 5 (</a:t>
            </a:r>
            <a:r>
              <a:rPr lang="en-US" sz="3600" i="1" dirty="0" err="1" smtClean="0"/>
              <a:t>pag</a:t>
            </a:r>
            <a:r>
              <a:rPr lang="en-US" sz="3600" i="1" dirty="0" smtClean="0"/>
              <a:t>. 184 t/m 217)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Welkom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</a:t>
            </a:r>
            <a:r>
              <a:rPr lang="en-US" dirty="0" err="1" smtClean="0"/>
              <a:t>connectie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: </a:t>
            </a:r>
            <a:r>
              <a:rPr lang="en-US" dirty="0" err="1" smtClean="0"/>
              <a:t>weet</a:t>
            </a:r>
            <a:r>
              <a:rPr lang="en-US" dirty="0" smtClean="0"/>
              <a:t> je </a:t>
            </a:r>
            <a:r>
              <a:rPr lang="en-US" dirty="0" err="1" smtClean="0"/>
              <a:t>nog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4478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Direct </a:t>
            </a:r>
            <a:r>
              <a:rPr lang="en-US" dirty="0" err="1" smtClean="0"/>
              <a:t>als</a:t>
            </a:r>
            <a:r>
              <a:rPr lang="en-US" dirty="0" smtClean="0"/>
              <a:t> string in code (even </a:t>
            </a:r>
            <a:r>
              <a:rPr lang="en-US" dirty="0" err="1" smtClean="0"/>
              <a:t>voor</a:t>
            </a:r>
            <a:r>
              <a:rPr lang="en-US" dirty="0" smtClean="0"/>
              <a:t> ‘t </a:t>
            </a:r>
            <a:r>
              <a:rPr lang="en-US" dirty="0" err="1" smtClean="0"/>
              <a:t>gemak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 ‘|</a:t>
            </a:r>
            <a:r>
              <a:rPr lang="en-US" dirty="0" err="1" smtClean="0"/>
              <a:t>DataDirectory</a:t>
            </a:r>
            <a:r>
              <a:rPr lang="en-US" dirty="0" smtClean="0"/>
              <a:t>|’-shorthand is erg </a:t>
            </a:r>
            <a:r>
              <a:rPr lang="en-US" dirty="0" err="1" smtClean="0"/>
              <a:t>makkelijk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3581400"/>
            <a:ext cx="8229600" cy="2133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System.Data.OleDb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[...]</a:t>
            </a:r>
            <a:endParaRPr lang="en-US" dirty="0" smtClean="0">
              <a:solidFill>
                <a:srgbClr val="2B91AF"/>
              </a:solidFill>
              <a:latin typeface="Consolas"/>
            </a:endParaRPr>
          </a:p>
          <a:p>
            <a:endParaRPr lang="en-US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OleDbConnection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conn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OleDbConnection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conn.ConnectionString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"Provider=Microsoft.ACE.OLEDB.12.0;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+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Data Source=|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DataDirectory|Programmeervakken.accdb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3605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taal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welk</a:t>
            </a:r>
            <a:r>
              <a:rPr lang="en-US" dirty="0" smtClean="0"/>
              <a:t> </a:t>
            </a:r>
            <a:r>
              <a:rPr lang="en-US" dirty="0" err="1" smtClean="0"/>
              <a:t>vak</a:t>
            </a:r>
            <a:r>
              <a:rPr lang="en-US" dirty="0" smtClean="0"/>
              <a:t>” (1)?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Eerst</a:t>
            </a:r>
            <a:r>
              <a:rPr lang="en-US" dirty="0" smtClean="0"/>
              <a:t> </a:t>
            </a:r>
            <a:r>
              <a:rPr lang="en-US" dirty="0" err="1" smtClean="0"/>
              <a:t>eens</a:t>
            </a:r>
            <a:r>
              <a:rPr lang="en-US" dirty="0" smtClean="0"/>
              <a:t> </a:t>
            </a:r>
            <a:r>
              <a:rPr lang="en-US" dirty="0" err="1" smtClean="0"/>
              <a:t>kijken</a:t>
            </a:r>
            <a:r>
              <a:rPr lang="en-US" dirty="0" smtClean="0"/>
              <a:t> in de database </a:t>
            </a:r>
            <a:r>
              <a:rPr lang="en-US" dirty="0" err="1" smtClean="0"/>
              <a:t>zelf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relaties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gedefinieerd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Hoe </a:t>
            </a:r>
            <a:r>
              <a:rPr lang="en-US" dirty="0" err="1" smtClean="0"/>
              <a:t>komt</a:t>
            </a:r>
            <a:r>
              <a:rPr lang="en-US" dirty="0" smtClean="0"/>
              <a:t> je query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092146"/>
            <a:ext cx="8991600" cy="23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03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taal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welk</a:t>
            </a:r>
            <a:r>
              <a:rPr lang="en-US" dirty="0" smtClean="0"/>
              <a:t> </a:t>
            </a:r>
            <a:r>
              <a:rPr lang="en-US" dirty="0" err="1" smtClean="0"/>
              <a:t>vak</a:t>
            </a:r>
            <a:r>
              <a:rPr lang="en-US" dirty="0" smtClean="0"/>
              <a:t>” (2)?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INNER JOIN </a:t>
            </a:r>
            <a:r>
              <a:rPr lang="en-US" dirty="0" err="1" smtClean="0"/>
              <a:t>tussen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Programmeervakken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Programmeertalen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Op </a:t>
            </a:r>
            <a:r>
              <a:rPr lang="en-US" dirty="0" err="1" smtClean="0"/>
              <a:t>sleutelwaarden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Programmeertaal_Id</a:t>
            </a:r>
            <a:r>
              <a:rPr lang="en-US" dirty="0" smtClean="0"/>
              <a:t>’ (foreign key)</a:t>
            </a:r>
          </a:p>
          <a:p>
            <a:pPr lvl="1"/>
            <a:r>
              <a:rPr lang="en-US" dirty="0" smtClean="0"/>
              <a:t>‘Id’ (primary key van ~</a:t>
            </a:r>
            <a:r>
              <a:rPr lang="en-US" dirty="0" err="1" smtClean="0"/>
              <a:t>talen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092146"/>
            <a:ext cx="8991599" cy="23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19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taal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welk</a:t>
            </a:r>
            <a:r>
              <a:rPr lang="en-US" dirty="0" smtClean="0"/>
              <a:t> </a:t>
            </a:r>
            <a:r>
              <a:rPr lang="en-US" dirty="0" err="1" smtClean="0"/>
              <a:t>vak</a:t>
            </a:r>
            <a:r>
              <a:rPr lang="en-US" dirty="0" smtClean="0"/>
              <a:t>” (3)?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057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Voor</a:t>
            </a:r>
            <a:r>
              <a:rPr lang="en-US" dirty="0" smtClean="0"/>
              <a:t> queries, </a:t>
            </a:r>
            <a:r>
              <a:rPr lang="en-US" dirty="0" err="1" smtClean="0"/>
              <a:t>raadpleeg</a:t>
            </a:r>
            <a:r>
              <a:rPr lang="en-US" dirty="0" smtClean="0"/>
              <a:t> je SQL Syllabus!</a:t>
            </a:r>
          </a:p>
          <a:p>
            <a:pPr lvl="1"/>
            <a:r>
              <a:rPr lang="en-US" dirty="0" smtClean="0"/>
              <a:t>INNER JOIN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vastgelegde</a:t>
            </a:r>
            <a:r>
              <a:rPr lang="en-US" dirty="0" smtClean="0"/>
              <a:t> </a:t>
            </a:r>
            <a:r>
              <a:rPr lang="en-US" dirty="0" err="1" smtClean="0"/>
              <a:t>relaties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Access: </a:t>
            </a:r>
            <a:r>
              <a:rPr lang="en-US" dirty="0" err="1" smtClean="0"/>
              <a:t>bij</a:t>
            </a:r>
            <a:r>
              <a:rPr lang="en-US" dirty="0" smtClean="0"/>
              <a:t> INNER JOIN </a:t>
            </a:r>
            <a:r>
              <a:rPr lang="en-US" dirty="0" err="1" smtClean="0"/>
              <a:t>haakjes</a:t>
            </a:r>
            <a:r>
              <a:rPr lang="en-US" dirty="0" smtClean="0"/>
              <a:t> ‘()’ </a:t>
            </a:r>
            <a:r>
              <a:rPr lang="en-US" dirty="0" err="1" smtClean="0"/>
              <a:t>gebruiken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Field aliasing met keyword AS (</a:t>
            </a:r>
            <a:r>
              <a:rPr lang="en-US" dirty="0" err="1" smtClean="0"/>
              <a:t>bekend</a:t>
            </a:r>
            <a:r>
              <a:rPr lang="en-US" dirty="0" smtClean="0"/>
              <a:t>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3810000"/>
            <a:ext cx="8534400" cy="198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OleDbCommand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cmd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OleDbCommand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cmd.Connection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conn;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cmd.CommandText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"SELECT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Programmeervakken.Vak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AS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course, "</a:t>
            </a:r>
            <a:r>
              <a:rPr lang="en-US" dirty="0" smtClean="0">
                <a:latin typeface="Consolas"/>
              </a:rPr>
              <a:t> +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/>
              </a:rPr>
              <a:t>    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Programmeertalen.Taal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AS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lang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/>
              </a:rPr>
              <a:t>    "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FROM (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Programmeertalen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INNER JOIN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Programmeervakken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ON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/>
              </a:rPr>
              <a:t>    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Programmeertalen.Id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Programmeervakken.Programmeertaal_Id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)"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7673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/>
          <a:lstStyle/>
          <a:p>
            <a:r>
              <a:rPr lang="en-US" dirty="0" err="1" smtClean="0"/>
              <a:t>GridView.DataBind</a:t>
            </a:r>
            <a:r>
              <a:rPr lang="en-US" dirty="0" smtClean="0"/>
              <a:t>()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1430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Onderste</a:t>
            </a:r>
            <a:r>
              <a:rPr lang="en-US" dirty="0" smtClean="0"/>
              <a:t> </a:t>
            </a:r>
            <a:r>
              <a:rPr lang="en-US" dirty="0" err="1" smtClean="0"/>
              <a:t>codeblok</a:t>
            </a:r>
            <a:r>
              <a:rPr lang="en-US" dirty="0" smtClean="0"/>
              <a:t> </a:t>
            </a:r>
            <a:r>
              <a:rPr lang="en-US" dirty="0" err="1" smtClean="0"/>
              <a:t>staat</a:t>
            </a:r>
            <a:r>
              <a:rPr lang="en-US" dirty="0" smtClean="0"/>
              <a:t> in 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IsPostBack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/>
              <a:t>van 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Page_Load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event. </a:t>
            </a:r>
            <a:r>
              <a:rPr lang="en-US" i="1" dirty="0" err="1" smtClean="0"/>
              <a:t>Waarom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6700" y="3429000"/>
            <a:ext cx="8610600" cy="2819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dirty="0" err="1" smtClean="0">
                <a:latin typeface="Consolas"/>
              </a:rPr>
              <a:t>lblConnectionFeedback.Text</a:t>
            </a:r>
            <a:r>
              <a:rPr lang="en-US" sz="1600" dirty="0" smtClean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conn.Open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OleDbDataReader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reader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cmd.ExecuteReader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l-NL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nl-NL" sz="1600" dirty="0" err="1" smtClean="0">
                <a:solidFill>
                  <a:prstClr val="black"/>
                </a:solidFill>
                <a:latin typeface="Consolas"/>
              </a:rPr>
              <a:t>lblConnectionFeedback.Text</a:t>
            </a:r>
            <a:r>
              <a:rPr lang="nl-NL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nl-NL" sz="1600" dirty="0">
                <a:solidFill>
                  <a:srgbClr val="A31515"/>
                </a:solidFill>
                <a:latin typeface="Consolas"/>
              </a:rPr>
              <a:t>"Welke taal wordt voor welk vak gebruikt?"</a:t>
            </a:r>
            <a:r>
              <a:rPr lang="nl-NL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gvwProgrammeren.DataSource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= reader;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Set reader as 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</a:rPr>
              <a:t>DataSource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gvwProgrammeren.DataBind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();         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.</a:t>
            </a:r>
            <a:r>
              <a:rPr lang="en-US" sz="1600" dirty="0" err="1" smtClean="0">
                <a:solidFill>
                  <a:srgbClr val="008000"/>
                </a:solidFill>
                <a:latin typeface="Consolas"/>
              </a:rPr>
              <a:t>DataBind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() !!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reader.Close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exc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 {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lblConnectionFeedback.Text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exc.Message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finally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conn.Close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();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66700" y="2438400"/>
            <a:ext cx="86106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600" dirty="0" err="1">
                <a:solidFill>
                  <a:srgbClr val="800000"/>
                </a:solidFill>
                <a:latin typeface="Consolas"/>
              </a:rPr>
              <a:t>Label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lblConnectionFeedback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runat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="server"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Text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=""&gt;&lt;/</a:t>
            </a:r>
            <a:r>
              <a:rPr lang="en-US" sz="1600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600" dirty="0" err="1">
                <a:solidFill>
                  <a:srgbClr val="800000"/>
                </a:solidFill>
                <a:latin typeface="Consolas"/>
              </a:rPr>
              <a:t>Label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600" dirty="0" err="1">
                <a:solidFill>
                  <a:srgbClr val="800000"/>
                </a:solidFill>
                <a:latin typeface="Consolas"/>
              </a:rPr>
              <a:t>GridView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gvwProgrammeren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runat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="server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"&gt;&lt;/</a:t>
            </a:r>
            <a:r>
              <a:rPr lang="en-US" sz="1600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sz="1600" dirty="0" err="1">
                <a:solidFill>
                  <a:srgbClr val="800000"/>
                </a:solidFill>
                <a:latin typeface="Consolas"/>
              </a:rPr>
              <a:t>GridView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69626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/>
          <a:lstStyle/>
          <a:p>
            <a:r>
              <a:rPr lang="en-US" sz="3600" dirty="0" err="1" smtClean="0"/>
              <a:t>Opdracht</a:t>
            </a:r>
            <a:r>
              <a:rPr lang="en-US" sz="3600" dirty="0" smtClean="0"/>
              <a:t> </a:t>
            </a:r>
            <a:r>
              <a:rPr lang="en-US" sz="3600" dirty="0"/>
              <a:t>2</a:t>
            </a:r>
            <a:r>
              <a:rPr lang="en-US" sz="3600" dirty="0" smtClean="0"/>
              <a:t> (max 45 min. incl. </a:t>
            </a:r>
            <a:r>
              <a:rPr lang="en-US" sz="3600" dirty="0" err="1" smtClean="0"/>
              <a:t>pauze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114800"/>
          </a:xfrm>
        </p:spPr>
        <p:txBody>
          <a:bodyPr>
            <a:normAutofit fontScale="85000" lnSpcReduction="20000"/>
          </a:bodyPr>
          <a:lstStyle/>
          <a:p>
            <a:r>
              <a:rPr lang="nl-NL" dirty="0">
                <a:solidFill>
                  <a:srgbClr val="7030A0"/>
                </a:solidFill>
              </a:rPr>
              <a:t>Gebruik van </a:t>
            </a:r>
            <a:r>
              <a:rPr lang="nl-NL" dirty="0" smtClean="0">
                <a:solidFill>
                  <a:srgbClr val="7030A0"/>
                </a:solidFill>
              </a:rPr>
              <a:t>BB: </a:t>
            </a:r>
            <a:r>
              <a:rPr lang="nl-NL" dirty="0">
                <a:solidFill>
                  <a:srgbClr val="7030A0"/>
                </a:solidFill>
              </a:rPr>
              <a:t>‘Programmeervakken.accdb’</a:t>
            </a:r>
          </a:p>
          <a:p>
            <a:r>
              <a:rPr lang="nl-NL" dirty="0" smtClean="0">
                <a:solidFill>
                  <a:srgbClr val="7030A0"/>
                </a:solidFill>
              </a:rPr>
              <a:t>Maak </a:t>
            </a:r>
            <a:r>
              <a:rPr lang="nl-NL" dirty="0">
                <a:solidFill>
                  <a:srgbClr val="7030A0"/>
                </a:solidFill>
              </a:rPr>
              <a:t>een pagina met een Label en een </a:t>
            </a:r>
            <a:r>
              <a:rPr lang="nl-NL" dirty="0" err="1">
                <a:solidFill>
                  <a:srgbClr val="7030A0"/>
                </a:solidFill>
              </a:rPr>
              <a:t>GridView</a:t>
            </a:r>
            <a:r>
              <a:rPr lang="nl-NL" dirty="0">
                <a:solidFill>
                  <a:srgbClr val="7030A0"/>
                </a:solidFill>
              </a:rPr>
              <a:t>. In de </a:t>
            </a:r>
            <a:r>
              <a:rPr lang="nl-NL" dirty="0" err="1">
                <a:solidFill>
                  <a:srgbClr val="7030A0"/>
                </a:solidFill>
              </a:rPr>
              <a:t>Page_Load</a:t>
            </a:r>
            <a:r>
              <a:rPr lang="nl-NL" dirty="0">
                <a:solidFill>
                  <a:srgbClr val="7030A0"/>
                </a:solidFill>
              </a:rPr>
              <a:t> laat je </a:t>
            </a:r>
            <a:r>
              <a:rPr lang="nl-NL" i="1" dirty="0">
                <a:solidFill>
                  <a:srgbClr val="7030A0"/>
                </a:solidFill>
              </a:rPr>
              <a:t>alleen bij de eerste </a:t>
            </a:r>
            <a:r>
              <a:rPr lang="nl-NL" i="1" dirty="0" err="1">
                <a:solidFill>
                  <a:srgbClr val="7030A0"/>
                </a:solidFill>
              </a:rPr>
              <a:t>request</a:t>
            </a:r>
            <a:r>
              <a:rPr lang="nl-NL" dirty="0">
                <a:solidFill>
                  <a:srgbClr val="7030A0"/>
                </a:solidFill>
              </a:rPr>
              <a:t> een query los op de DB om op te zoeken </a:t>
            </a:r>
            <a:r>
              <a:rPr lang="nl-NL" b="1" dirty="0">
                <a:solidFill>
                  <a:srgbClr val="7030A0"/>
                </a:solidFill>
              </a:rPr>
              <a:t>welke </a:t>
            </a:r>
            <a:r>
              <a:rPr lang="nl-NL" b="1" dirty="0" smtClean="0">
                <a:solidFill>
                  <a:srgbClr val="7030A0"/>
                </a:solidFill>
              </a:rPr>
              <a:t>vakken </a:t>
            </a:r>
            <a:r>
              <a:rPr lang="nl-NL" b="1" dirty="0">
                <a:solidFill>
                  <a:srgbClr val="7030A0"/>
                </a:solidFill>
              </a:rPr>
              <a:t>worden gegeven door welke docent</a:t>
            </a:r>
            <a:r>
              <a:rPr lang="nl-NL" dirty="0" smtClean="0">
                <a:solidFill>
                  <a:srgbClr val="7030A0"/>
                </a:solidFill>
              </a:rPr>
              <a:t>.</a:t>
            </a:r>
          </a:p>
          <a:p>
            <a:r>
              <a:rPr lang="nl-NL" dirty="0" smtClean="0">
                <a:solidFill>
                  <a:srgbClr val="7030A0"/>
                </a:solidFill>
              </a:rPr>
              <a:t>De </a:t>
            </a:r>
            <a:r>
              <a:rPr lang="nl-NL" dirty="0">
                <a:solidFill>
                  <a:srgbClr val="7030A0"/>
                </a:solidFill>
              </a:rPr>
              <a:t>reader van de query moet je vervolgens 'binden' aan de </a:t>
            </a:r>
            <a:r>
              <a:rPr lang="nl-NL" dirty="0" err="1">
                <a:solidFill>
                  <a:srgbClr val="7030A0"/>
                </a:solidFill>
              </a:rPr>
              <a:t>gridview</a:t>
            </a:r>
            <a:r>
              <a:rPr lang="nl-NL" dirty="0">
                <a:solidFill>
                  <a:srgbClr val="7030A0"/>
                </a:solidFill>
              </a:rPr>
              <a:t> in je </a:t>
            </a:r>
            <a:r>
              <a:rPr lang="nl-NL" dirty="0" smtClean="0">
                <a:solidFill>
                  <a:srgbClr val="7030A0"/>
                </a:solidFill>
              </a:rPr>
              <a:t>code-</a:t>
            </a:r>
            <a:r>
              <a:rPr lang="nl-NL" dirty="0" err="1" smtClean="0">
                <a:solidFill>
                  <a:srgbClr val="7030A0"/>
                </a:solidFill>
              </a:rPr>
              <a:t>behind</a:t>
            </a:r>
            <a:r>
              <a:rPr lang="nl-NL" dirty="0" smtClean="0">
                <a:solidFill>
                  <a:srgbClr val="7030A0"/>
                </a:solidFill>
              </a:rPr>
              <a:t>.</a:t>
            </a:r>
          </a:p>
          <a:p>
            <a:r>
              <a:rPr lang="nl-NL" dirty="0" smtClean="0">
                <a:solidFill>
                  <a:srgbClr val="7030A0"/>
                </a:solidFill>
              </a:rPr>
              <a:t>Tips</a:t>
            </a:r>
            <a:r>
              <a:rPr lang="nl-NL" dirty="0">
                <a:solidFill>
                  <a:srgbClr val="7030A0"/>
                </a:solidFill>
              </a:rPr>
              <a:t>: JOINS werken, want de </a:t>
            </a:r>
            <a:r>
              <a:rPr lang="nl-NL" dirty="0" err="1">
                <a:solidFill>
                  <a:srgbClr val="7030A0"/>
                </a:solidFill>
              </a:rPr>
              <a:t>accdb</a:t>
            </a:r>
            <a:r>
              <a:rPr lang="nl-NL" dirty="0">
                <a:solidFill>
                  <a:srgbClr val="7030A0"/>
                </a:solidFill>
              </a:rPr>
              <a:t> bevat </a:t>
            </a:r>
            <a:r>
              <a:rPr lang="nl-NL" dirty="0" err="1">
                <a:solidFill>
                  <a:srgbClr val="7030A0"/>
                </a:solidFill>
              </a:rPr>
              <a:t>intertabellaire</a:t>
            </a:r>
            <a:r>
              <a:rPr lang="nl-NL" dirty="0">
                <a:solidFill>
                  <a:srgbClr val="7030A0"/>
                </a:solidFill>
              </a:rPr>
              <a:t> relatiedefinities. </a:t>
            </a:r>
            <a:r>
              <a:rPr lang="nl-NL" dirty="0" smtClean="0">
                <a:solidFill>
                  <a:srgbClr val="7030A0"/>
                </a:solidFill>
              </a:rPr>
              <a:t>Deze </a:t>
            </a:r>
            <a:r>
              <a:rPr lang="nl-NL" dirty="0">
                <a:solidFill>
                  <a:srgbClr val="7030A0"/>
                </a:solidFill>
              </a:rPr>
              <a:t>query bevat twee geneste INNER JOINS! Bestudeer de database goed. Ga er vanuit dat veldnamen die eindigen op '_</a:t>
            </a:r>
            <a:r>
              <a:rPr lang="nl-NL" dirty="0" err="1">
                <a:solidFill>
                  <a:srgbClr val="7030A0"/>
                </a:solidFill>
              </a:rPr>
              <a:t>Id</a:t>
            </a:r>
            <a:r>
              <a:rPr lang="nl-NL" dirty="0">
                <a:solidFill>
                  <a:srgbClr val="7030A0"/>
                </a:solidFill>
              </a:rPr>
              <a:t>' </a:t>
            </a:r>
            <a:r>
              <a:rPr lang="nl-NL" dirty="0" err="1">
                <a:solidFill>
                  <a:srgbClr val="7030A0"/>
                </a:solidFill>
              </a:rPr>
              <a:t>foreign</a:t>
            </a:r>
            <a:r>
              <a:rPr lang="nl-NL" dirty="0">
                <a:solidFill>
                  <a:srgbClr val="7030A0"/>
                </a:solidFill>
              </a:rPr>
              <a:t> </a:t>
            </a:r>
            <a:r>
              <a:rPr lang="nl-NL" dirty="0" err="1">
                <a:solidFill>
                  <a:srgbClr val="7030A0"/>
                </a:solidFill>
              </a:rPr>
              <a:t>keys</a:t>
            </a:r>
            <a:r>
              <a:rPr lang="nl-NL" dirty="0">
                <a:solidFill>
                  <a:srgbClr val="7030A0"/>
                </a:solidFill>
              </a:rPr>
              <a:t> zijn!</a:t>
            </a:r>
            <a:endParaRPr lang="en-US" dirty="0" smtClean="0">
              <a:solidFill>
                <a:srgbClr val="7030A0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5072520"/>
            <a:ext cx="4800600" cy="142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5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Databinding</a:t>
            </a:r>
            <a:r>
              <a:rPr lang="en-US" sz="3200" dirty="0" smtClean="0"/>
              <a:t> The Easy Way: </a:t>
            </a:r>
            <a:r>
              <a:rPr lang="en-US" sz="3200" dirty="0" err="1" smtClean="0"/>
              <a:t>DataSource</a:t>
            </a:r>
            <a:r>
              <a:rPr lang="en-US" sz="3200" dirty="0" smtClean="0"/>
              <a:t> Control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Zonder</a:t>
            </a:r>
            <a:r>
              <a:rPr lang="en-US" sz="2800" dirty="0" smtClean="0"/>
              <a:t> </a:t>
            </a:r>
            <a:r>
              <a:rPr lang="en-US" sz="2800" dirty="0" err="1" smtClean="0"/>
              <a:t>een</a:t>
            </a:r>
            <a:r>
              <a:rPr lang="en-US" sz="2800" dirty="0" smtClean="0"/>
              <a:t> regel code: </a:t>
            </a:r>
            <a:r>
              <a:rPr lang="en-US" sz="2800" dirty="0" err="1" smtClean="0"/>
              <a:t>slepen</a:t>
            </a:r>
            <a:r>
              <a:rPr lang="en-US" sz="2800" dirty="0" smtClean="0"/>
              <a:t> &amp; </a:t>
            </a:r>
            <a:r>
              <a:rPr lang="en-US" sz="2800" dirty="0" err="1" smtClean="0"/>
              <a:t>klikken</a:t>
            </a:r>
            <a:r>
              <a:rPr lang="en-US" sz="2800" dirty="0"/>
              <a:t>!</a:t>
            </a:r>
            <a:endParaRPr lang="en-US" sz="2800" dirty="0" smtClean="0"/>
          </a:p>
          <a:p>
            <a:r>
              <a:rPr lang="en-US" sz="2800" dirty="0" err="1" smtClean="0"/>
              <a:t>Laten</a:t>
            </a:r>
            <a:r>
              <a:rPr lang="en-US" sz="2800" dirty="0" smtClean="0"/>
              <a:t> we </a:t>
            </a:r>
            <a:r>
              <a:rPr lang="en-US" sz="2800" dirty="0" err="1" smtClean="0"/>
              <a:t>beginnen</a:t>
            </a:r>
            <a:r>
              <a:rPr lang="en-US" sz="2800" dirty="0" smtClean="0"/>
              <a:t> met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GridView</a:t>
            </a:r>
            <a:r>
              <a:rPr lang="en-US" sz="2800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60" y="2819400"/>
            <a:ext cx="5527140" cy="36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23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r>
              <a:rPr lang="en-US" dirty="0" smtClean="0"/>
              <a:t>: Gratis Queries!</a:t>
            </a:r>
            <a:endParaRPr lang="en-US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5" y="1848112"/>
            <a:ext cx="7493468" cy="44571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37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r>
              <a:rPr lang="en-US" dirty="0" smtClean="0"/>
              <a:t> &amp; </a:t>
            </a:r>
            <a:r>
              <a:rPr lang="en-US" dirty="0" err="1" smtClean="0"/>
              <a:t>GridView</a:t>
            </a:r>
            <a:r>
              <a:rPr lang="en-US" dirty="0" smtClean="0"/>
              <a:t> configuration</a:t>
            </a:r>
            <a:endParaRPr lang="en-US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2" y="1848112"/>
            <a:ext cx="8381995" cy="44571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24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r>
              <a:rPr lang="en-US" dirty="0" err="1" smtClean="0"/>
              <a:t>Werkt</a:t>
            </a:r>
            <a:r>
              <a:rPr lang="en-US" dirty="0" smtClean="0"/>
              <a:t> </a:t>
            </a:r>
            <a:r>
              <a:rPr lang="en-US" dirty="0" err="1" smtClean="0"/>
              <a:t>gelijk</a:t>
            </a:r>
            <a:r>
              <a:rPr lang="en-US" dirty="0" smtClean="0"/>
              <a:t>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524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</a:t>
            </a:r>
            <a:r>
              <a:rPr lang="en-US" dirty="0" err="1" smtClean="0"/>
              <a:t>cadeau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Textboxen</a:t>
            </a:r>
            <a:r>
              <a:rPr lang="en-US" dirty="0" smtClean="0"/>
              <a:t>, buttons, event </a:t>
            </a:r>
            <a:r>
              <a:rPr lang="en-US" dirty="0" err="1" smtClean="0"/>
              <a:t>implementatie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/>
              <a:t>Bijbehorende</a:t>
            </a:r>
            <a:r>
              <a:rPr lang="en-US" dirty="0" smtClean="0"/>
              <a:t> queries!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87" y="2975323"/>
            <a:ext cx="7271626" cy="342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71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r>
              <a:rPr lang="en-US" dirty="0" err="1" smtClean="0"/>
              <a:t>Databinding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81100"/>
            <a:ext cx="8991600" cy="5311958"/>
          </a:xfrm>
        </p:spPr>
      </p:pic>
    </p:spTree>
    <p:extLst>
      <p:ext uri="{BB962C8B-B14F-4D97-AF65-F5344CB8AC3E}">
        <p14:creationId xmlns:p14="http://schemas.microsoft.com/office/powerpoint/2010/main" val="689851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533400"/>
          </a:xfrm>
        </p:spPr>
        <p:txBody>
          <a:bodyPr/>
          <a:lstStyle/>
          <a:p>
            <a:r>
              <a:rPr lang="en-US" dirty="0" err="1" smtClean="0"/>
              <a:t>FormView</a:t>
            </a:r>
            <a:r>
              <a:rPr lang="en-US" dirty="0" smtClean="0"/>
              <a:t>: </a:t>
            </a:r>
            <a:r>
              <a:rPr lang="en-US" dirty="0" err="1" smtClean="0"/>
              <a:t>recorddetails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4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Records </a:t>
            </a:r>
            <a:r>
              <a:rPr lang="en-US" dirty="0" err="1" smtClean="0"/>
              <a:t>verwijderen</a:t>
            </a:r>
            <a:r>
              <a:rPr lang="en-US" dirty="0" smtClean="0"/>
              <a:t> &amp;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toevoegen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/>
              <a:t>FormView</a:t>
            </a:r>
            <a:r>
              <a:rPr lang="en-US" dirty="0" smtClean="0"/>
              <a:t> </a:t>
            </a:r>
            <a:r>
              <a:rPr lang="en-US" dirty="0" err="1" smtClean="0"/>
              <a:t>koppelen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dezelfde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r>
              <a:rPr lang="en-US" dirty="0" smtClean="0"/>
              <a:t> (?)</a:t>
            </a:r>
          </a:p>
          <a:p>
            <a:pPr lvl="1"/>
            <a:r>
              <a:rPr lang="en-US" dirty="0" err="1" smtClean="0"/>
              <a:t>GridView</a:t>
            </a:r>
            <a:r>
              <a:rPr lang="en-US" dirty="0" smtClean="0"/>
              <a:t> </a:t>
            </a:r>
            <a:r>
              <a:rPr lang="en-US" dirty="0" err="1" smtClean="0"/>
              <a:t>CommandField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‘Select’ </a:t>
            </a:r>
            <a:r>
              <a:rPr lang="en-US" dirty="0" err="1" smtClean="0"/>
              <a:t>worden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97150"/>
            <a:ext cx="7924800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03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33400"/>
          </a:xfrm>
        </p:spPr>
        <p:txBody>
          <a:bodyPr/>
          <a:lstStyle/>
          <a:p>
            <a:r>
              <a:rPr lang="en-US" dirty="0" err="1" smtClean="0"/>
              <a:t>Eén</a:t>
            </a:r>
            <a:r>
              <a:rPr lang="en-US" dirty="0" smtClean="0"/>
              <a:t> regel code!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514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Tenslotte</a:t>
            </a:r>
            <a:r>
              <a:rPr lang="en-US" dirty="0" smtClean="0"/>
              <a:t> </a:t>
            </a:r>
            <a:r>
              <a:rPr lang="en-US" dirty="0" err="1" smtClean="0"/>
              <a:t>GridView</a:t>
            </a:r>
            <a:r>
              <a:rPr lang="en-US" dirty="0" smtClean="0"/>
              <a:t> &amp; </a:t>
            </a:r>
            <a:r>
              <a:rPr lang="en-US" dirty="0" err="1" smtClean="0"/>
              <a:t>FormView</a:t>
            </a:r>
            <a:r>
              <a:rPr lang="en-US" dirty="0" smtClean="0"/>
              <a:t> </a:t>
            </a:r>
            <a:r>
              <a:rPr lang="en-US" dirty="0" err="1" smtClean="0"/>
              <a:t>koppelen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Bestudeer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de templates van de </a:t>
            </a:r>
            <a:r>
              <a:rPr lang="en-US" dirty="0" err="1" smtClean="0"/>
              <a:t>FormView</a:t>
            </a:r>
            <a:endParaRPr lang="en-US" dirty="0"/>
          </a:p>
          <a:p>
            <a:pPr lvl="1"/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doen</a:t>
            </a:r>
            <a:r>
              <a:rPr lang="en-US" dirty="0" smtClean="0"/>
              <a:t> tag-</a:t>
            </a:r>
            <a:r>
              <a:rPr lang="en-US" dirty="0" err="1" smtClean="0"/>
              <a:t>expressies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Eval</a:t>
            </a:r>
            <a:r>
              <a:rPr lang="en-US" dirty="0" smtClean="0"/>
              <a:t>(“Id”) en Bind(“</a:t>
            </a:r>
            <a:r>
              <a:rPr lang="en-US" dirty="0" err="1" smtClean="0"/>
              <a:t>Naam</a:t>
            </a:r>
            <a:r>
              <a:rPr lang="en-US" dirty="0" smtClean="0"/>
              <a:t>”)?</a:t>
            </a:r>
          </a:p>
          <a:p>
            <a:pPr lvl="2"/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eens</a:t>
            </a:r>
            <a:r>
              <a:rPr lang="en-US" dirty="0" smtClean="0"/>
              <a:t> op </a:t>
            </a:r>
            <a:r>
              <a:rPr lang="en-US" dirty="0" err="1" smtClean="0"/>
              <a:t>onderzoek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(MSDN, Google &amp; </a:t>
            </a:r>
            <a:r>
              <a:rPr lang="en-US" dirty="0" err="1" smtClean="0"/>
              <a:t>Vermeiren</a:t>
            </a:r>
            <a:r>
              <a:rPr lang="en-US" dirty="0" smtClean="0"/>
              <a:t> 5.5.4)</a:t>
            </a:r>
          </a:p>
          <a:p>
            <a:pPr lvl="1"/>
            <a:r>
              <a:rPr lang="en-US" dirty="0" smtClean="0"/>
              <a:t>Hoe </a:t>
            </a:r>
            <a:r>
              <a:rPr lang="en-US" dirty="0" err="1" smtClean="0"/>
              <a:t>krijg</a:t>
            </a:r>
            <a:r>
              <a:rPr lang="en-US" dirty="0" smtClean="0"/>
              <a:t> je Buttons in je </a:t>
            </a:r>
            <a:r>
              <a:rPr lang="en-US" dirty="0" err="1" smtClean="0"/>
              <a:t>FormView</a:t>
            </a:r>
            <a:r>
              <a:rPr lang="en-US" dirty="0" smtClean="0"/>
              <a:t> in </a:t>
            </a:r>
            <a:r>
              <a:rPr lang="en-US" dirty="0" err="1" smtClean="0"/>
              <a:t>plaats</a:t>
            </a:r>
            <a:r>
              <a:rPr lang="en-US" dirty="0" smtClean="0"/>
              <a:t> van </a:t>
            </a:r>
            <a:r>
              <a:rPr lang="en-US" dirty="0" err="1" smtClean="0"/>
              <a:t>LinkButtons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6700" y="4533900"/>
            <a:ext cx="8610600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gvwProgrammerenLeren_SelectedIndexChanged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sender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e)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fvwDetailEdit.PageIndex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gvwProgrammerenLeren.SelectedIndex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7416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33400"/>
          </a:xfrm>
        </p:spPr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</a:t>
            </a:r>
            <a:r>
              <a:rPr lang="en-US" dirty="0"/>
              <a:t>3 (max </a:t>
            </a:r>
            <a:r>
              <a:rPr lang="en-US" dirty="0" smtClean="0"/>
              <a:t>30 </a:t>
            </a:r>
            <a:r>
              <a:rPr lang="en-US" dirty="0"/>
              <a:t>min)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nl-NL" dirty="0">
                <a:solidFill>
                  <a:srgbClr val="7030A0"/>
                </a:solidFill>
              </a:rPr>
              <a:t>Gebruik een </a:t>
            </a:r>
            <a:r>
              <a:rPr lang="nl-NL" b="1" dirty="0" err="1">
                <a:solidFill>
                  <a:srgbClr val="7030A0"/>
                </a:solidFill>
              </a:rPr>
              <a:t>AccessDataSource</a:t>
            </a:r>
            <a:r>
              <a:rPr lang="nl-NL" dirty="0">
                <a:solidFill>
                  <a:srgbClr val="7030A0"/>
                </a:solidFill>
              </a:rPr>
              <a:t> control in combinatie met een </a:t>
            </a:r>
            <a:r>
              <a:rPr lang="nl-NL" b="1" dirty="0" err="1">
                <a:solidFill>
                  <a:srgbClr val="7030A0"/>
                </a:solidFill>
              </a:rPr>
              <a:t>GridView</a:t>
            </a:r>
            <a:r>
              <a:rPr lang="nl-NL" dirty="0">
                <a:solidFill>
                  <a:srgbClr val="7030A0"/>
                </a:solidFill>
              </a:rPr>
              <a:t>. Configureer de </a:t>
            </a:r>
            <a:r>
              <a:rPr lang="nl-NL" dirty="0" err="1">
                <a:solidFill>
                  <a:srgbClr val="7030A0"/>
                </a:solidFill>
              </a:rPr>
              <a:t>DataSource</a:t>
            </a:r>
            <a:r>
              <a:rPr lang="nl-NL" dirty="0">
                <a:solidFill>
                  <a:srgbClr val="7030A0"/>
                </a:solidFill>
              </a:rPr>
              <a:t> opties zodanig, dat je alle velden (en dus alle </a:t>
            </a:r>
            <a:r>
              <a:rPr lang="nl-NL" dirty="0" smtClean="0">
                <a:solidFill>
                  <a:srgbClr val="7030A0"/>
                </a:solidFill>
              </a:rPr>
              <a:t>data</a:t>
            </a:r>
            <a:r>
              <a:rPr lang="nl-NL" dirty="0">
                <a:solidFill>
                  <a:srgbClr val="7030A0"/>
                </a:solidFill>
              </a:rPr>
              <a:t>) uit de Docenten tabel toont. Maak de velden ook aanpasbaar met een </a:t>
            </a:r>
            <a:r>
              <a:rPr lang="nl-NL" b="1" dirty="0" err="1">
                <a:solidFill>
                  <a:srgbClr val="7030A0"/>
                </a:solidFill>
              </a:rPr>
              <a:t>CommandField</a:t>
            </a:r>
            <a:r>
              <a:rPr lang="nl-NL" dirty="0">
                <a:solidFill>
                  <a:srgbClr val="7030A0"/>
                </a:solidFill>
              </a:rPr>
              <a:t> in je </a:t>
            </a:r>
            <a:r>
              <a:rPr lang="nl-NL" dirty="0" err="1">
                <a:solidFill>
                  <a:srgbClr val="7030A0"/>
                </a:solidFill>
              </a:rPr>
              <a:t>GridView</a:t>
            </a:r>
            <a:r>
              <a:rPr lang="nl-NL" dirty="0">
                <a:solidFill>
                  <a:srgbClr val="7030A0"/>
                </a:solidFill>
              </a:rPr>
              <a:t>. Gebruik hiervoor een </a:t>
            </a:r>
            <a:r>
              <a:rPr lang="nl-NL" b="1" dirty="0">
                <a:solidFill>
                  <a:srgbClr val="7030A0"/>
                </a:solidFill>
              </a:rPr>
              <a:t>'</a:t>
            </a:r>
            <a:r>
              <a:rPr lang="nl-NL" b="1" dirty="0" err="1">
                <a:solidFill>
                  <a:srgbClr val="7030A0"/>
                </a:solidFill>
              </a:rPr>
              <a:t>Edit</a:t>
            </a:r>
            <a:r>
              <a:rPr lang="nl-NL" b="1" dirty="0">
                <a:solidFill>
                  <a:srgbClr val="7030A0"/>
                </a:solidFill>
              </a:rPr>
              <a:t>, Update, </a:t>
            </a:r>
            <a:r>
              <a:rPr lang="nl-NL" b="1" dirty="0" smtClean="0">
                <a:solidFill>
                  <a:srgbClr val="7030A0"/>
                </a:solidFill>
              </a:rPr>
              <a:t>Cancel</a:t>
            </a:r>
            <a:r>
              <a:rPr lang="nl-NL" dirty="0">
                <a:solidFill>
                  <a:srgbClr val="7030A0"/>
                </a:solidFill>
              </a:rPr>
              <a:t>' </a:t>
            </a:r>
            <a:r>
              <a:rPr lang="nl-NL" dirty="0" smtClean="0">
                <a:solidFill>
                  <a:srgbClr val="7030A0"/>
                </a:solidFill>
              </a:rPr>
              <a:t>kolom.</a:t>
            </a:r>
          </a:p>
          <a:p>
            <a:endParaRPr lang="nl-NL" dirty="0">
              <a:solidFill>
                <a:srgbClr val="7030A0"/>
              </a:solidFill>
            </a:endParaRPr>
          </a:p>
          <a:p>
            <a:r>
              <a:rPr lang="nl-NL" dirty="0" smtClean="0">
                <a:solidFill>
                  <a:srgbClr val="7030A0"/>
                </a:solidFill>
              </a:rPr>
              <a:t>Na getest te hebben </a:t>
            </a:r>
            <a:r>
              <a:rPr lang="nl-NL" dirty="0">
                <a:solidFill>
                  <a:srgbClr val="7030A0"/>
                </a:solidFill>
              </a:rPr>
              <a:t>voeg je een </a:t>
            </a:r>
            <a:r>
              <a:rPr lang="nl-NL" b="1" dirty="0" err="1">
                <a:solidFill>
                  <a:srgbClr val="7030A0"/>
                </a:solidFill>
              </a:rPr>
              <a:t>FormView</a:t>
            </a:r>
            <a:r>
              <a:rPr lang="nl-NL" dirty="0">
                <a:solidFill>
                  <a:srgbClr val="7030A0"/>
                </a:solidFill>
              </a:rPr>
              <a:t> toe en maak je het via die weg mogelijk om nieuwe records toe te voegen aan de </a:t>
            </a:r>
            <a:r>
              <a:rPr lang="nl-NL" dirty="0" smtClean="0">
                <a:solidFill>
                  <a:srgbClr val="7030A0"/>
                </a:solidFill>
              </a:rPr>
              <a:t>docententabel. </a:t>
            </a:r>
            <a:r>
              <a:rPr lang="nl-NL" dirty="0">
                <a:solidFill>
                  <a:srgbClr val="7030A0"/>
                </a:solidFill>
              </a:rPr>
              <a:t>De kolom </a:t>
            </a:r>
            <a:r>
              <a:rPr lang="nl-NL" dirty="0" smtClean="0">
                <a:solidFill>
                  <a:srgbClr val="7030A0"/>
                </a:solidFill>
              </a:rPr>
              <a:t>'</a:t>
            </a:r>
            <a:r>
              <a:rPr lang="nl-NL" dirty="0" err="1" smtClean="0">
                <a:solidFill>
                  <a:srgbClr val="7030A0"/>
                </a:solidFill>
              </a:rPr>
              <a:t>Edit</a:t>
            </a:r>
            <a:r>
              <a:rPr lang="nl-NL" dirty="0" smtClean="0">
                <a:solidFill>
                  <a:srgbClr val="7030A0"/>
                </a:solidFill>
              </a:rPr>
              <a:t>‘ in de </a:t>
            </a:r>
            <a:r>
              <a:rPr lang="nl-NL" dirty="0" err="1" smtClean="0">
                <a:solidFill>
                  <a:srgbClr val="7030A0"/>
                </a:solidFill>
              </a:rPr>
              <a:t>GridView</a:t>
            </a:r>
            <a:r>
              <a:rPr lang="nl-NL" dirty="0" smtClean="0">
                <a:solidFill>
                  <a:srgbClr val="7030A0"/>
                </a:solidFill>
              </a:rPr>
              <a:t> </a:t>
            </a:r>
            <a:r>
              <a:rPr lang="nl-NL" dirty="0">
                <a:solidFill>
                  <a:srgbClr val="7030A0"/>
                </a:solidFill>
              </a:rPr>
              <a:t>moet hierbij worden vervangen door een kolom '</a:t>
            </a:r>
            <a:r>
              <a:rPr lang="nl-NL" b="1" dirty="0">
                <a:solidFill>
                  <a:srgbClr val="7030A0"/>
                </a:solidFill>
              </a:rPr>
              <a:t>Select</a:t>
            </a:r>
            <a:r>
              <a:rPr lang="nl-NL" dirty="0" smtClean="0">
                <a:solidFill>
                  <a:srgbClr val="7030A0"/>
                </a:solidFill>
              </a:rPr>
              <a:t>'. Het '</a:t>
            </a:r>
            <a:r>
              <a:rPr lang="nl-NL" b="1" dirty="0" err="1" smtClean="0">
                <a:solidFill>
                  <a:srgbClr val="7030A0"/>
                </a:solidFill>
              </a:rPr>
              <a:t>SelectedIndexChanged</a:t>
            </a:r>
            <a:r>
              <a:rPr lang="nl-NL" dirty="0">
                <a:solidFill>
                  <a:srgbClr val="7030A0"/>
                </a:solidFill>
              </a:rPr>
              <a:t>' event van de </a:t>
            </a:r>
            <a:r>
              <a:rPr lang="nl-NL" dirty="0" err="1">
                <a:solidFill>
                  <a:srgbClr val="7030A0"/>
                </a:solidFill>
              </a:rPr>
              <a:t>gridview</a:t>
            </a:r>
            <a:r>
              <a:rPr lang="nl-NL" dirty="0">
                <a:solidFill>
                  <a:srgbClr val="7030A0"/>
                </a:solidFill>
              </a:rPr>
              <a:t> moet de huidige selectie in de </a:t>
            </a:r>
            <a:r>
              <a:rPr lang="nl-NL" dirty="0" err="1">
                <a:solidFill>
                  <a:srgbClr val="7030A0"/>
                </a:solidFill>
              </a:rPr>
              <a:t>gridview</a:t>
            </a:r>
            <a:r>
              <a:rPr lang="nl-NL" dirty="0">
                <a:solidFill>
                  <a:srgbClr val="7030A0"/>
                </a:solidFill>
              </a:rPr>
              <a:t> koppelen aan de geselecteerde record in de </a:t>
            </a:r>
            <a:r>
              <a:rPr lang="nl-NL" dirty="0" err="1">
                <a:solidFill>
                  <a:srgbClr val="7030A0"/>
                </a:solidFill>
              </a:rPr>
              <a:t>FormView</a:t>
            </a:r>
            <a:r>
              <a:rPr lang="nl-NL" dirty="0" smtClean="0">
                <a:solidFill>
                  <a:srgbClr val="7030A0"/>
                </a:solidFill>
              </a:rPr>
              <a:t>. Test of je een nieuwe record kunt invoegen... </a:t>
            </a:r>
            <a:r>
              <a:rPr lang="nl-NL" dirty="0" smtClean="0">
                <a:solidFill>
                  <a:srgbClr val="7030A0"/>
                </a:solidFill>
                <a:sym typeface="Wingdings" pitchFamily="2" charset="2"/>
              </a:rPr>
              <a:t>. </a:t>
            </a:r>
            <a:r>
              <a:rPr lang="nl-NL" i="1" dirty="0" smtClean="0">
                <a:solidFill>
                  <a:srgbClr val="7030A0"/>
                </a:solidFill>
                <a:sym typeface="Wingdings" pitchFamily="2" charset="2"/>
              </a:rPr>
              <a:t>Waarom lukt dit niet</a:t>
            </a:r>
            <a:r>
              <a:rPr lang="nl-NL" dirty="0" smtClean="0">
                <a:solidFill>
                  <a:srgbClr val="7030A0"/>
                </a:solidFill>
                <a:sym typeface="Wingdings" pitchFamily="2" charset="2"/>
              </a:rPr>
              <a:t>?</a:t>
            </a:r>
            <a:endParaRPr lang="nl-NL" dirty="0" smtClean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/>
              <a:t>Als</a:t>
            </a:r>
            <a:r>
              <a:rPr lang="en-US" dirty="0" smtClean="0"/>
              <a:t> je </a:t>
            </a:r>
            <a:r>
              <a:rPr lang="en-US" dirty="0" err="1" smtClean="0"/>
              <a:t>hiermee</a:t>
            </a:r>
            <a:r>
              <a:rPr lang="en-US" dirty="0" smtClean="0"/>
              <a:t> </a:t>
            </a:r>
            <a:r>
              <a:rPr lang="en-US" dirty="0" err="1" smtClean="0"/>
              <a:t>klaar</a:t>
            </a:r>
            <a:r>
              <a:rPr lang="en-US" dirty="0" smtClean="0"/>
              <a:t> bent, kun je </a:t>
            </a:r>
            <a:r>
              <a:rPr lang="en-US" dirty="0" err="1" smtClean="0"/>
              <a:t>beginnen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de </a:t>
            </a:r>
            <a:r>
              <a:rPr lang="en-US" dirty="0" err="1" smtClean="0"/>
              <a:t>huiswerk</a:t>
            </a:r>
            <a:r>
              <a:rPr lang="en-US" dirty="0" smtClean="0"/>
              <a:t>- / </a:t>
            </a:r>
            <a:r>
              <a:rPr lang="en-US" dirty="0" err="1" smtClean="0"/>
              <a:t>inleveropdrachten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week!</a:t>
            </a:r>
          </a:p>
        </p:txBody>
      </p:sp>
    </p:spTree>
    <p:extLst>
      <p:ext uri="{BB962C8B-B14F-4D97-AF65-F5344CB8AC3E}">
        <p14:creationId xmlns:p14="http://schemas.microsoft.com/office/powerpoint/2010/main" val="1751142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/>
          <a:lstStyle/>
          <a:p>
            <a:r>
              <a:rPr lang="en-US" dirty="0" err="1" smtClean="0"/>
              <a:t>Opmerkingen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opdracht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Hint INSERT-probleem opdracht 3: neem eens een kijkje </a:t>
            </a:r>
            <a:r>
              <a:rPr lang="nl-NL" dirty="0" smtClean="0"/>
              <a:t>bij de </a:t>
            </a:r>
            <a:r>
              <a:rPr lang="nl-NL" dirty="0" err="1"/>
              <a:t>insert</a:t>
            </a:r>
            <a:r>
              <a:rPr lang="nl-NL" dirty="0"/>
              <a:t> query van je datasource (zie .</a:t>
            </a:r>
            <a:r>
              <a:rPr lang="nl-NL" dirty="0" err="1"/>
              <a:t>aspx</a:t>
            </a:r>
            <a:r>
              <a:rPr lang="nl-NL" dirty="0"/>
              <a:t> file). Zie je daaraan iets raars? Verbeter de query en de bijbehorende Parameterlijst onder de &lt;</a:t>
            </a:r>
            <a:r>
              <a:rPr lang="nl-NL" dirty="0" err="1"/>
              <a:t>InsertParameters</a:t>
            </a:r>
            <a:r>
              <a:rPr lang="nl-NL" dirty="0"/>
              <a:t>&gt; tag.</a:t>
            </a:r>
          </a:p>
          <a:p>
            <a:endParaRPr lang="nl-NL" dirty="0"/>
          </a:p>
          <a:p>
            <a:r>
              <a:rPr lang="nl-NL" dirty="0"/>
              <a:t>Probeer de boel eens te sorteren in de </a:t>
            </a:r>
            <a:r>
              <a:rPr lang="nl-NL" dirty="0" err="1"/>
              <a:t>gridview</a:t>
            </a:r>
            <a:r>
              <a:rPr lang="nl-NL" dirty="0"/>
              <a:t>. Wat valt je op aan de records in de </a:t>
            </a:r>
            <a:r>
              <a:rPr lang="nl-NL" dirty="0" err="1"/>
              <a:t>FormView</a:t>
            </a:r>
            <a:r>
              <a:rPr lang="nl-NL" dirty="0"/>
              <a:t>? Waarom denk je dat dit gebeurt (hint: het heeft te maken met de </a:t>
            </a:r>
            <a:r>
              <a:rPr lang="nl-NL" dirty="0" err="1"/>
              <a:t>DataSource</a:t>
            </a:r>
            <a:r>
              <a:rPr lang="nl-NL" dirty="0"/>
              <a:t>)? En hoe kun je dit oplossen? 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De </a:t>
            </a:r>
            <a:r>
              <a:rPr lang="nl-NL" dirty="0"/>
              <a:t>gegenereerde </a:t>
            </a:r>
            <a:r>
              <a:rPr lang="nl-NL" dirty="0" err="1"/>
              <a:t>queries</a:t>
            </a:r>
            <a:r>
              <a:rPr lang="nl-NL" dirty="0"/>
              <a:t> zijn generiek en werken voor alle situaties. Het invoeren van waarden in de </a:t>
            </a:r>
            <a:r>
              <a:rPr lang="nl-NL" dirty="0" err="1"/>
              <a:t>textboxen</a:t>
            </a:r>
            <a:r>
              <a:rPr lang="nl-NL" dirty="0"/>
              <a:t> om wijzigingen door te </a:t>
            </a:r>
            <a:r>
              <a:rPr lang="nl-NL" dirty="0" smtClean="0"/>
              <a:t> voeren </a:t>
            </a:r>
            <a:r>
              <a:rPr lang="nl-NL" dirty="0"/>
              <a:t>is reeds </a:t>
            </a:r>
            <a:r>
              <a:rPr lang="nl-NL" dirty="0" err="1"/>
              <a:t>geparametriseerd</a:t>
            </a:r>
            <a:r>
              <a:rPr lang="nl-NL" dirty="0"/>
              <a:t>. Zie ook de .</a:t>
            </a:r>
            <a:r>
              <a:rPr lang="nl-NL" dirty="0" err="1"/>
              <a:t>aspx</a:t>
            </a:r>
            <a:r>
              <a:rPr lang="nl-NL" dirty="0"/>
              <a:t> file om te zien wat de wizard voor je heeft gegenereerd</a:t>
            </a:r>
            <a:r>
              <a:rPr lang="nl-NL" dirty="0" smtClean="0"/>
              <a:t>...</a:t>
            </a:r>
          </a:p>
          <a:p>
            <a:endParaRPr lang="nl-NL" dirty="0"/>
          </a:p>
          <a:p>
            <a:r>
              <a:rPr lang="nl-NL" dirty="0" smtClean="0"/>
              <a:t>Bekijk </a:t>
            </a:r>
            <a:r>
              <a:rPr lang="nl-NL" dirty="0"/>
              <a:t>de video van deze week voor meer info over de </a:t>
            </a:r>
            <a:r>
              <a:rPr lang="nl-NL" dirty="0" err="1"/>
              <a:t>FormView</a:t>
            </a:r>
            <a:r>
              <a:rPr lang="nl-NL" dirty="0"/>
              <a:t> en </a:t>
            </a:r>
            <a:r>
              <a:rPr lang="nl-NL" dirty="0" err="1"/>
              <a:t>DetailsView</a:t>
            </a:r>
            <a:r>
              <a:rPr lang="nl-NL" dirty="0"/>
              <a:t> </a:t>
            </a:r>
            <a:r>
              <a:rPr lang="nl-NL" dirty="0" err="1"/>
              <a:t>controls</a:t>
            </a:r>
            <a:r>
              <a:rPr lang="nl-NL" dirty="0"/>
              <a:t> die het invoeren van waarden in een tabel </a:t>
            </a:r>
            <a:r>
              <a:rPr lang="nl-NL" dirty="0" smtClean="0"/>
              <a:t>vergemakkelijken.</a:t>
            </a:r>
          </a:p>
        </p:txBody>
      </p:sp>
    </p:spTree>
    <p:extLst>
      <p:ext uri="{BB962C8B-B14F-4D97-AF65-F5344CB8AC3E}">
        <p14:creationId xmlns:p14="http://schemas.microsoft.com/office/powerpoint/2010/main" val="1494441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/>
          <a:lstStyle/>
          <a:p>
            <a:r>
              <a:rPr lang="en-US" sz="3600" dirty="0" err="1" smtClean="0"/>
              <a:t>Niet</a:t>
            </a:r>
            <a:r>
              <a:rPr lang="en-US" sz="3600" dirty="0" smtClean="0"/>
              <a:t> </a:t>
            </a:r>
            <a:r>
              <a:rPr lang="en-US" sz="3600" dirty="0" err="1" smtClean="0"/>
              <a:t>behandeld</a:t>
            </a:r>
            <a:r>
              <a:rPr lang="en-US" sz="3600" dirty="0" smtClean="0"/>
              <a:t> (</a:t>
            </a:r>
            <a:r>
              <a:rPr lang="en-US" sz="3600" dirty="0" err="1" smtClean="0"/>
              <a:t>dus</a:t>
            </a:r>
            <a:r>
              <a:rPr lang="en-US" sz="3600" dirty="0" smtClean="0"/>
              <a:t> </a:t>
            </a:r>
            <a:r>
              <a:rPr lang="en-US" sz="3600" dirty="0" err="1" smtClean="0"/>
              <a:t>zelf</a:t>
            </a:r>
            <a:r>
              <a:rPr lang="en-US" sz="3600" dirty="0" smtClean="0"/>
              <a:t> </a:t>
            </a:r>
            <a:r>
              <a:rPr lang="en-US" sz="3600" dirty="0" err="1" smtClean="0"/>
              <a:t>uitzoeken</a:t>
            </a:r>
            <a:r>
              <a:rPr lang="en-US" sz="3600" dirty="0" smtClean="0"/>
              <a:t>!)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>
            <a:normAutofit fontScale="85000" lnSpcReduction="10000"/>
          </a:bodyPr>
          <a:lstStyle/>
          <a:p>
            <a:r>
              <a:rPr lang="nl-NL" dirty="0" smtClean="0"/>
              <a:t>Data uit een </a:t>
            </a:r>
            <a:r>
              <a:rPr lang="nl-NL" dirty="0" err="1" smtClean="0"/>
              <a:t>RecordSet</a:t>
            </a:r>
            <a:r>
              <a:rPr lang="nl-NL" dirty="0" smtClean="0"/>
              <a:t> (</a:t>
            </a:r>
            <a:r>
              <a:rPr lang="nl-NL" dirty="0" err="1" smtClean="0"/>
              <a:t>DataReader</a:t>
            </a:r>
            <a:r>
              <a:rPr lang="nl-NL" dirty="0" smtClean="0"/>
              <a:t>) iteratief via bijv. een </a:t>
            </a:r>
            <a:r>
              <a:rPr lang="nl-NL" dirty="0" err="1" smtClean="0"/>
              <a:t>asp:Table</a:t>
            </a:r>
            <a:r>
              <a:rPr lang="nl-NL" dirty="0" smtClean="0"/>
              <a:t> naar het scherm schrijven (nodig voor opdracht 2 van deze week), zie ook Workshop04 (vorige week)!</a:t>
            </a:r>
          </a:p>
          <a:p>
            <a:r>
              <a:rPr lang="en-US" dirty="0" err="1" smtClean="0"/>
              <a:t>Selectie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RadioButtonList</a:t>
            </a:r>
            <a:r>
              <a:rPr lang="en-US" dirty="0" smtClean="0"/>
              <a:t> </a:t>
            </a:r>
            <a:r>
              <a:rPr lang="en-US" dirty="0" err="1" smtClean="0"/>
              <a:t>uitlezen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ergens</a:t>
            </a:r>
            <a:r>
              <a:rPr lang="en-US" dirty="0" smtClean="0"/>
              <a:t> op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slaan</a:t>
            </a:r>
            <a:r>
              <a:rPr lang="en-US" dirty="0" smtClean="0"/>
              <a:t> (</a:t>
            </a:r>
            <a:r>
              <a:rPr lang="en-US" dirty="0" err="1" smtClean="0"/>
              <a:t>nodig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opdracht</a:t>
            </a:r>
            <a:r>
              <a:rPr lang="en-US" dirty="0" smtClean="0"/>
              <a:t> 7 van </a:t>
            </a:r>
            <a:r>
              <a:rPr lang="en-US" dirty="0" err="1" smtClean="0"/>
              <a:t>deze</a:t>
            </a:r>
            <a:r>
              <a:rPr lang="en-US" dirty="0" smtClean="0"/>
              <a:t> week). </a:t>
            </a:r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hiervoor</a:t>
            </a:r>
            <a:r>
              <a:rPr lang="en-US" dirty="0" smtClean="0"/>
              <a:t> </a:t>
            </a:r>
            <a:r>
              <a:rPr lang="en-US" dirty="0" err="1" smtClean="0"/>
              <a:t>RadioButtonList.SelectedValue</a:t>
            </a:r>
            <a:r>
              <a:rPr lang="en-US" dirty="0" smtClean="0"/>
              <a:t>.</a:t>
            </a:r>
          </a:p>
          <a:p>
            <a:r>
              <a:rPr lang="nl-NL" dirty="0"/>
              <a:t>Handmatig records INSERT-en met </a:t>
            </a:r>
            <a:r>
              <a:rPr lang="nl-NL" dirty="0" err="1"/>
              <a:t>TextBoxes</a:t>
            </a:r>
            <a:r>
              <a:rPr lang="nl-NL" dirty="0"/>
              <a:t> en een Button (nodig voor opdracht 10 van deze week</a:t>
            </a:r>
            <a:r>
              <a:rPr lang="nl-NL" dirty="0" smtClean="0"/>
              <a:t>). Gewoon doen!</a:t>
            </a:r>
          </a:p>
          <a:p>
            <a:r>
              <a:rPr lang="nl-NL" dirty="0" smtClean="0"/>
              <a:t>Voor een nul-records check, gebruik </a:t>
            </a:r>
            <a:r>
              <a:rPr lang="nl-NL" dirty="0" err="1" smtClean="0"/>
              <a:t>DataReader.HasRows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/>
              <a:t>Werking van de ‘</a:t>
            </a:r>
            <a:r>
              <a:rPr lang="nl-NL" dirty="0" err="1"/>
              <a:t>Repeater</a:t>
            </a:r>
            <a:r>
              <a:rPr lang="nl-NL" dirty="0"/>
              <a:t>’ server control. Lijkt op een </a:t>
            </a:r>
            <a:r>
              <a:rPr lang="nl-NL" dirty="0" err="1"/>
              <a:t>GridView</a:t>
            </a:r>
            <a:r>
              <a:rPr lang="nl-NL" dirty="0"/>
              <a:t>, maar met een </a:t>
            </a:r>
            <a:r>
              <a:rPr lang="nl-NL" dirty="0" smtClean="0"/>
              <a:t>kwinkslag. Speel hiermee!</a:t>
            </a:r>
          </a:p>
        </p:txBody>
      </p:sp>
    </p:spTree>
    <p:extLst>
      <p:ext uri="{BB962C8B-B14F-4D97-AF65-F5344CB8AC3E}">
        <p14:creationId xmlns:p14="http://schemas.microsoft.com/office/powerpoint/2010/main" val="2925643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/>
          <a:p>
            <a:r>
              <a:rPr lang="en-US" sz="3600" dirty="0" err="1" smtClean="0"/>
              <a:t>Handboek</a:t>
            </a:r>
            <a:r>
              <a:rPr lang="en-US" sz="3600" dirty="0" smtClean="0"/>
              <a:t> ASP.NET </a:t>
            </a:r>
            <a:r>
              <a:rPr lang="en-US" sz="3600" dirty="0" smtClean="0"/>
              <a:t>4.0 </a:t>
            </a:r>
            <a:r>
              <a:rPr lang="en-US" sz="3600" dirty="0" smtClean="0"/>
              <a:t>Specifics Week </a:t>
            </a:r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82010"/>
              </p:ext>
            </p:extLst>
          </p:nvPr>
        </p:nvGraphicFramePr>
        <p:xfrm>
          <a:off x="152400" y="1864701"/>
          <a:ext cx="8839200" cy="4307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5257800"/>
                <a:gridCol w="685800"/>
                <a:gridCol w="1143000"/>
              </a:tblGrid>
              <a:tr h="64989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Onderwerp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Steekwoorden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Pagina’s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ADO.NET:</a:t>
                      </a:r>
                    </a:p>
                    <a:p>
                      <a:pPr algn="l"/>
                      <a:r>
                        <a:rPr lang="en-US" dirty="0" err="1" smtClean="0"/>
                        <a:t>Databinding</a:t>
                      </a:r>
                      <a:r>
                        <a:rPr lang="en-US" dirty="0" smtClean="0"/>
                        <a:t>,</a:t>
                      </a:r>
                    </a:p>
                    <a:p>
                      <a:pPr algn="l"/>
                      <a:r>
                        <a:rPr lang="en-US" dirty="0" smtClean="0"/>
                        <a:t>Data Source Controls,</a:t>
                      </a:r>
                    </a:p>
                    <a:p>
                      <a:pPr algn="l"/>
                      <a:r>
                        <a:rPr lang="en-US" dirty="0" smtClean="0"/>
                        <a:t>Rich Data Controls (</a:t>
                      </a:r>
                      <a:r>
                        <a:rPr lang="en-US" dirty="0" err="1" smtClean="0"/>
                        <a:t>GridView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Databinding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Control.DataBind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tag-expressions: &lt;%# expression %&gt;, single value~, repeated value~,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Control.DataSource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AccessDataSource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SqlDataSource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ObjectDataSource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XMLDataSource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SiteMapDataSource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Parameters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SelectParameter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ControlParameter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QueryString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Parameter, etc. (5.4.2)</a:t>
                      </a:r>
                      <a:endParaRPr lang="en-US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GridView</a:t>
                      </a: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BoundField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CommandField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AutoFormat,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TemplateField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TemplateField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Validators (5.5.4)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13,</a:t>
                      </a:r>
                    </a:p>
                    <a:p>
                      <a:r>
                        <a:rPr lang="en-US" dirty="0" smtClean="0"/>
                        <a:t>15a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249 –260, 275</a:t>
                      </a:r>
                      <a:r>
                        <a:rPr lang="en-US" baseline="0" dirty="0" smtClean="0"/>
                        <a:t> – 297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566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/>
          <a:p>
            <a:r>
              <a:rPr lang="en-US" sz="3600" dirty="0" err="1" smtClean="0"/>
              <a:t>Handboek</a:t>
            </a:r>
            <a:r>
              <a:rPr lang="en-US" sz="3600" dirty="0" smtClean="0"/>
              <a:t> ASP.NET 2.0 Specifics Week </a:t>
            </a:r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873439"/>
              </p:ext>
            </p:extLst>
          </p:nvPr>
        </p:nvGraphicFramePr>
        <p:xfrm>
          <a:off x="152400" y="1864701"/>
          <a:ext cx="8839200" cy="4307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5257800"/>
                <a:gridCol w="685800"/>
                <a:gridCol w="1143000"/>
              </a:tblGrid>
              <a:tr h="64989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Onderwerp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Steekwoorden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§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Pagina’s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ADO.NET:</a:t>
                      </a:r>
                    </a:p>
                    <a:p>
                      <a:pPr algn="l"/>
                      <a:r>
                        <a:rPr lang="en-US" dirty="0" err="1" smtClean="0"/>
                        <a:t>Databinding</a:t>
                      </a:r>
                      <a:r>
                        <a:rPr lang="en-US" dirty="0" smtClean="0"/>
                        <a:t>,</a:t>
                      </a:r>
                    </a:p>
                    <a:p>
                      <a:pPr algn="l"/>
                      <a:r>
                        <a:rPr lang="en-US" dirty="0" smtClean="0"/>
                        <a:t>Data Source Controls,</a:t>
                      </a:r>
                    </a:p>
                    <a:p>
                      <a:pPr algn="l"/>
                      <a:r>
                        <a:rPr lang="en-US" dirty="0" smtClean="0"/>
                        <a:t>Rich Data Controls (</a:t>
                      </a:r>
                      <a:r>
                        <a:rPr lang="en-US" dirty="0" err="1" smtClean="0"/>
                        <a:t>GridView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Databinding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Control.DataBind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tag-expressions: &lt;%# expression %&gt;, single value~, repeated value~,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Control.DataSource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AccessDataSource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SqlDataSource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ObjectDataSource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XMLDataSource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SiteMapDataSource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Parameters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SelectParameter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ControlParameter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QueryString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Parameter, etc. (5.4.2)</a:t>
                      </a:r>
                      <a:endParaRPr lang="en-US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GridView</a:t>
                      </a: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BoundField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CommandField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AutoFormat,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TemplateField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TemplateField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Validators (5.5.4)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5.3, 5.4, 5.5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184-217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/>
          <a:lstStyle/>
          <a:p>
            <a:r>
              <a:rPr lang="en-US" dirty="0" smtClean="0"/>
              <a:t>Study Resources Week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964227"/>
              </p:ext>
            </p:extLst>
          </p:nvPr>
        </p:nvGraphicFramePr>
        <p:xfrm>
          <a:off x="152400" y="1447800"/>
          <a:ext cx="8839200" cy="4536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1752600"/>
                <a:gridCol w="2667000"/>
                <a:gridCol w="1066800"/>
                <a:gridCol w="1752600"/>
                <a:gridCol w="914400"/>
              </a:tblGrid>
              <a:tr h="64989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Volg-orde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Resource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Auteur / </a:t>
                      </a:r>
                      <a:r>
                        <a:rPr lang="en-US" b="1" dirty="0" err="1" smtClean="0"/>
                        <a:t>Locatie</a:t>
                      </a:r>
                      <a:r>
                        <a:rPr lang="en-US" b="1" dirty="0" smtClean="0"/>
                        <a:t> / URL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HS of Nr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Opmerkingen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Tijd</a:t>
                      </a:r>
                      <a:r>
                        <a:rPr lang="en-US" b="1" dirty="0" smtClean="0"/>
                        <a:t> (u)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Handboek</a:t>
                      </a:r>
                      <a:r>
                        <a:rPr lang="en-US" dirty="0" smtClean="0"/>
                        <a:t> ASP.NET </a:t>
                      </a:r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J. Smits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Boek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smtClean="0"/>
                        <a:t>397 – 443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1ALT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Handboek</a:t>
                      </a:r>
                      <a:r>
                        <a:rPr lang="en-US" dirty="0" smtClean="0"/>
                        <a:t> ASP.NET 2.0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G. </a:t>
                      </a:r>
                      <a:r>
                        <a:rPr lang="en-US" dirty="0" err="1" smtClean="0"/>
                        <a:t>Vermeiren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Boek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4.3, </a:t>
                      </a:r>
                      <a:r>
                        <a:rPr lang="en-US" dirty="0" smtClean="0"/>
                        <a:t>7.1,</a:t>
                      </a:r>
                      <a:r>
                        <a:rPr lang="en-US" baseline="0" dirty="0" smtClean="0"/>
                        <a:t> 7.2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</a:t>
                      </a:r>
                      <a:r>
                        <a:rPr lang="en-US" dirty="0" smtClean="0"/>
                        <a:t>. 129 – 137,</a:t>
                      </a:r>
                    </a:p>
                    <a:p>
                      <a:r>
                        <a:rPr lang="en-US" dirty="0" smtClean="0"/>
                        <a:t>289 – 305,</a:t>
                      </a:r>
                    </a:p>
                    <a:p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305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– 335 PRJ</a:t>
                      </a:r>
                      <a:r>
                        <a:rPr lang="en-US" baseline="0" dirty="0" smtClean="0"/>
                        <a:t>]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1506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 / Google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Zelf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uitzoeken</a:t>
                      </a:r>
                      <a:r>
                        <a:rPr lang="en-US" baseline="0" dirty="0" smtClean="0"/>
                        <a:t> hoe de Repeater Control </a:t>
                      </a:r>
                      <a:r>
                        <a:rPr lang="en-US" baseline="0" dirty="0" err="1" smtClean="0"/>
                        <a:t>werkt</a:t>
                      </a:r>
                      <a:r>
                        <a:rPr lang="en-US" baseline="0" dirty="0" smtClean="0"/>
                        <a:t>!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Repeater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60683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Videoserie</a:t>
                      </a:r>
                      <a:r>
                        <a:rPr lang="en-US" dirty="0" smtClean="0"/>
                        <a:t> ‘Building 2.0 Applications’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http://www.asp.net/web-forms/videos/building-20-applications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Security,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Membership, Login, </a:t>
                      </a:r>
                      <a:r>
                        <a:rPr lang="en-US" sz="18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Building, Deploying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641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r>
              <a:rPr lang="en-US" dirty="0" err="1" smtClean="0"/>
              <a:t>Databinding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81100"/>
            <a:ext cx="8991600" cy="5311958"/>
          </a:xfrm>
        </p:spPr>
      </p:pic>
      <p:sp>
        <p:nvSpPr>
          <p:cNvPr id="6" name="TextBox 32"/>
          <p:cNvSpPr txBox="1"/>
          <p:nvPr/>
        </p:nvSpPr>
        <p:spPr>
          <a:xfrm>
            <a:off x="1524000" y="1727537"/>
            <a:ext cx="73914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 smtClean="0">
                <a:solidFill>
                  <a:srgbClr val="0070C0"/>
                </a:solidFill>
              </a:rPr>
              <a:t>Databron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kan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bijvoorbeeld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ook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een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array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zijn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ipv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een</a:t>
            </a:r>
            <a:r>
              <a:rPr lang="en-US" sz="2000" b="1" dirty="0" smtClean="0">
                <a:solidFill>
                  <a:srgbClr val="0070C0"/>
                </a:solidFill>
              </a:rPr>
              <a:t> database ! Je </a:t>
            </a:r>
            <a:r>
              <a:rPr lang="en-US" sz="2000" b="1" dirty="0" err="1" smtClean="0">
                <a:solidFill>
                  <a:srgbClr val="0070C0"/>
                </a:solidFill>
              </a:rPr>
              <a:t>gebruikt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dan</a:t>
            </a:r>
            <a:r>
              <a:rPr lang="en-US" sz="2000" b="1" dirty="0" smtClean="0">
                <a:solidFill>
                  <a:srgbClr val="0070C0"/>
                </a:solidFill>
              </a:rPr>
              <a:t> de array direct met </a:t>
            </a:r>
            <a:r>
              <a:rPr lang="en-US" sz="2000" b="1" dirty="0" err="1" smtClean="0">
                <a:solidFill>
                  <a:srgbClr val="0070C0"/>
                </a:solidFill>
              </a:rPr>
              <a:t>databinding</a:t>
            </a:r>
            <a:r>
              <a:rPr lang="en-US" sz="2000" b="1" dirty="0" smtClean="0">
                <a:solidFill>
                  <a:srgbClr val="0070C0"/>
                </a:solidFill>
              </a:rPr>
              <a:t> op </a:t>
            </a:r>
            <a:r>
              <a:rPr lang="en-US" sz="2000" b="1" dirty="0" err="1" smtClean="0">
                <a:solidFill>
                  <a:srgbClr val="0070C0"/>
                </a:solidFill>
              </a:rPr>
              <a:t>een</a:t>
            </a:r>
            <a:r>
              <a:rPr lang="en-US" sz="2000" b="1" dirty="0" smtClean="0">
                <a:solidFill>
                  <a:srgbClr val="0070C0"/>
                </a:solidFill>
              </a:rPr>
              <a:t> tag expression.</a:t>
            </a:r>
          </a:p>
        </p:txBody>
      </p:sp>
      <p:cxnSp>
        <p:nvCxnSpPr>
          <p:cNvPr id="7" name="Rechte verbindingslijn met pijl 6"/>
          <p:cNvCxnSpPr>
            <a:stCxn id="6" idx="1"/>
          </p:cNvCxnSpPr>
          <p:nvPr/>
        </p:nvCxnSpPr>
        <p:spPr>
          <a:xfrm flipH="1">
            <a:off x="914400" y="2235369"/>
            <a:ext cx="609600" cy="119363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52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r>
              <a:rPr lang="en-US" dirty="0" err="1" smtClean="0"/>
              <a:t>Databinding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81100"/>
            <a:ext cx="8991600" cy="5311958"/>
          </a:xfrm>
        </p:spPr>
      </p:pic>
      <p:sp>
        <p:nvSpPr>
          <p:cNvPr id="6" name="TextBox 32"/>
          <p:cNvSpPr txBox="1"/>
          <p:nvPr/>
        </p:nvSpPr>
        <p:spPr>
          <a:xfrm>
            <a:off x="1409700" y="5334000"/>
            <a:ext cx="75438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Met tag-</a:t>
            </a:r>
            <a:r>
              <a:rPr lang="en-US" sz="2000" b="1" dirty="0" err="1">
                <a:solidFill>
                  <a:srgbClr val="0070C0"/>
                </a:solidFill>
              </a:rPr>
              <a:t>expressies</a:t>
            </a:r>
            <a:r>
              <a:rPr lang="en-US" sz="2000" b="1" dirty="0">
                <a:solidFill>
                  <a:srgbClr val="0070C0"/>
                </a:solidFill>
              </a:rPr>
              <a:t> kun je </a:t>
            </a:r>
            <a:r>
              <a:rPr lang="en-US" sz="2000" b="1" dirty="0" err="1">
                <a:solidFill>
                  <a:srgbClr val="0070C0"/>
                </a:solidFill>
              </a:rPr>
              <a:t>ook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repeated value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databinding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toepassen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(e.g. </a:t>
            </a:r>
            <a:r>
              <a:rPr lang="en-US" sz="2000" b="1" dirty="0" err="1" smtClean="0">
                <a:solidFill>
                  <a:srgbClr val="0070C0"/>
                </a:solidFill>
              </a:rPr>
              <a:t>wijs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in </a:t>
            </a:r>
            <a:r>
              <a:rPr lang="en-US" sz="2000" b="1" dirty="0" err="1">
                <a:solidFill>
                  <a:srgbClr val="0070C0"/>
                </a:solidFill>
              </a:rPr>
              <a:t>een</a:t>
            </a:r>
            <a:r>
              <a:rPr lang="en-US" sz="2000" b="1" dirty="0">
                <a:solidFill>
                  <a:srgbClr val="0070C0"/>
                </a:solidFill>
              </a:rPr>
              <a:t> tag </a:t>
            </a:r>
            <a:r>
              <a:rPr lang="en-US" sz="2000" b="1" dirty="0" err="1" smtClean="0">
                <a:solidFill>
                  <a:srgbClr val="0070C0"/>
                </a:solidFill>
              </a:rPr>
              <a:t>een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array toe </a:t>
            </a:r>
            <a:r>
              <a:rPr lang="en-US" sz="2000" b="1" dirty="0" err="1">
                <a:solidFill>
                  <a:srgbClr val="0070C0"/>
                </a:solidFill>
              </a:rPr>
              <a:t>aan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een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dropdownlist</a:t>
            </a:r>
            <a:r>
              <a:rPr lang="en-US" sz="2000" b="1" dirty="0">
                <a:solidFill>
                  <a:srgbClr val="0070C0"/>
                </a:solidFill>
              </a:rPr>
              <a:t>) </a:t>
            </a:r>
            <a:r>
              <a:rPr lang="en-US" sz="2000" b="1" dirty="0" smtClean="0">
                <a:solidFill>
                  <a:srgbClr val="0070C0"/>
                </a:solidFill>
              </a:rPr>
              <a:t>!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7" name="Rechte verbindingslijn met pijl 6"/>
          <p:cNvCxnSpPr>
            <a:stCxn id="6" idx="0"/>
          </p:cNvCxnSpPr>
          <p:nvPr/>
        </p:nvCxnSpPr>
        <p:spPr>
          <a:xfrm flipV="1">
            <a:off x="5181600" y="4648200"/>
            <a:ext cx="762000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31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r>
              <a:rPr lang="en-US" dirty="0" err="1" smtClean="0"/>
              <a:t>Databinding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81100"/>
            <a:ext cx="8991600" cy="5311958"/>
          </a:xfrm>
        </p:spPr>
      </p:pic>
      <p:sp>
        <p:nvSpPr>
          <p:cNvPr id="6" name="TextBox 32"/>
          <p:cNvSpPr txBox="1"/>
          <p:nvPr/>
        </p:nvSpPr>
        <p:spPr>
          <a:xfrm>
            <a:off x="586212" y="685800"/>
            <a:ext cx="7543800" cy="14296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</a:rPr>
              <a:t>Als</a:t>
            </a:r>
            <a:r>
              <a:rPr lang="en-US" sz="2000" b="1" dirty="0">
                <a:solidFill>
                  <a:srgbClr val="0070C0"/>
                </a:solidFill>
              </a:rPr>
              <a:t> je </a:t>
            </a:r>
            <a:r>
              <a:rPr lang="en-US" sz="2000" b="1" dirty="0" err="1">
                <a:solidFill>
                  <a:srgbClr val="0070C0"/>
                </a:solidFill>
              </a:rPr>
              <a:t>gebruikmaakt</a:t>
            </a:r>
            <a:r>
              <a:rPr lang="en-US" sz="2000" b="1" dirty="0">
                <a:solidFill>
                  <a:srgbClr val="0070C0"/>
                </a:solidFill>
              </a:rPr>
              <a:t> van ‘</a:t>
            </a:r>
            <a:r>
              <a:rPr lang="en-US" sz="2000" b="1" dirty="0" err="1">
                <a:solidFill>
                  <a:srgbClr val="7030A0"/>
                </a:solidFill>
              </a:rPr>
              <a:t>tweewegsverkeer</a:t>
            </a:r>
            <a:r>
              <a:rPr lang="en-US" sz="2000" b="1" dirty="0">
                <a:solidFill>
                  <a:srgbClr val="0070C0"/>
                </a:solidFill>
              </a:rPr>
              <a:t>’ van de </a:t>
            </a:r>
            <a:r>
              <a:rPr lang="en-US" sz="2000" b="1" dirty="0" err="1" smtClean="0">
                <a:solidFill>
                  <a:srgbClr val="0070C0"/>
                </a:solidFill>
              </a:rPr>
              <a:t>DataSource</a:t>
            </a:r>
            <a:r>
              <a:rPr lang="en-US" sz="2000" b="1" dirty="0" smtClean="0">
                <a:solidFill>
                  <a:srgbClr val="0070C0"/>
                </a:solidFill>
              </a:rPr>
              <a:t> en de Control, </a:t>
            </a:r>
            <a:r>
              <a:rPr lang="en-US" sz="2000" b="1" dirty="0" err="1">
                <a:solidFill>
                  <a:srgbClr val="0070C0"/>
                </a:solidFill>
              </a:rPr>
              <a:t>kunnen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alle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pijlen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ook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andersom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worden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gelezen</a:t>
            </a:r>
            <a:r>
              <a:rPr lang="en-US" sz="2000" b="1" dirty="0">
                <a:solidFill>
                  <a:srgbClr val="0070C0"/>
                </a:solidFill>
              </a:rPr>
              <a:t> (i.e. je </a:t>
            </a:r>
            <a:r>
              <a:rPr lang="en-US" sz="2000" b="1" dirty="0" err="1">
                <a:solidFill>
                  <a:srgbClr val="0070C0"/>
                </a:solidFill>
              </a:rPr>
              <a:t>kunt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dan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ook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wijzigingen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doorvoeren</a:t>
            </a:r>
            <a:r>
              <a:rPr lang="en-US" sz="2000" b="1" dirty="0">
                <a:solidFill>
                  <a:srgbClr val="0070C0"/>
                </a:solidFill>
              </a:rPr>
              <a:t> in de </a:t>
            </a:r>
            <a:r>
              <a:rPr lang="en-US" sz="2000" b="1" dirty="0" err="1">
                <a:solidFill>
                  <a:srgbClr val="0070C0"/>
                </a:solidFill>
              </a:rPr>
              <a:t>databron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7" name="Rechte verbindingslijn met pijl 6"/>
          <p:cNvCxnSpPr>
            <a:stCxn id="6" idx="2"/>
          </p:cNvCxnSpPr>
          <p:nvPr/>
        </p:nvCxnSpPr>
        <p:spPr>
          <a:xfrm>
            <a:off x="4358112" y="2115422"/>
            <a:ext cx="1181100" cy="10849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>
            <a:off x="4358112" y="2115422"/>
            <a:ext cx="1181100" cy="2467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59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/>
          <a:lstStyle/>
          <a:p>
            <a:r>
              <a:rPr lang="en-US" dirty="0" err="1" smtClean="0"/>
              <a:t>Control.DataBind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362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Veel</a:t>
            </a:r>
            <a:r>
              <a:rPr lang="en-US" dirty="0" smtClean="0"/>
              <a:t> controls kun je </a:t>
            </a:r>
            <a:r>
              <a:rPr lang="en-US" dirty="0" err="1" smtClean="0"/>
              <a:t>binden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databron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this.DataBind</a:t>
            </a:r>
            <a:r>
              <a:rPr lang="en-US" dirty="0" smtClean="0">
                <a:solidFill>
                  <a:srgbClr val="7030A0"/>
                </a:solidFill>
              </a:rPr>
              <a:t>();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Controls op de </a:t>
            </a:r>
            <a:r>
              <a:rPr lang="en-US" dirty="0" err="1" smtClean="0"/>
              <a:t>pagina</a:t>
            </a:r>
            <a:endParaRPr lang="en-US" dirty="0" smtClean="0"/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solidFill>
                  <a:srgbClr val="7030A0"/>
                </a:solidFill>
              </a:rPr>
              <a:t>txtInvoer.DataBind</a:t>
            </a:r>
            <a:r>
              <a:rPr lang="en-US" dirty="0" smtClean="0">
                <a:solidFill>
                  <a:srgbClr val="7030A0"/>
                </a:solidFill>
              </a:rPr>
              <a:t>();</a:t>
            </a:r>
          </a:p>
          <a:p>
            <a:pPr lvl="1"/>
            <a:r>
              <a:rPr lang="en-US" dirty="0" smtClean="0"/>
              <a:t>Repeated Value: </a:t>
            </a:r>
            <a:r>
              <a:rPr lang="en-US" dirty="0" err="1" smtClean="0">
                <a:solidFill>
                  <a:srgbClr val="7030A0"/>
                </a:solidFill>
              </a:rPr>
              <a:t>ddlMyDropDownList.DataBind</a:t>
            </a:r>
            <a:r>
              <a:rPr lang="en-US" dirty="0" smtClean="0">
                <a:solidFill>
                  <a:srgbClr val="7030A0"/>
                </a:solidFill>
              </a:rPr>
              <a:t>();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Maar </a:t>
            </a:r>
            <a:r>
              <a:rPr lang="en-US" i="1" dirty="0" smtClean="0"/>
              <a:t>met </a:t>
            </a:r>
            <a:r>
              <a:rPr lang="en-US" i="1" dirty="0" err="1" smtClean="0"/>
              <a:t>welke</a:t>
            </a:r>
            <a:r>
              <a:rPr lang="en-US" i="1" dirty="0" smtClean="0"/>
              <a:t> data</a:t>
            </a:r>
            <a:r>
              <a:rPr lang="en-US" dirty="0" smtClean="0"/>
              <a:t> is de Control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verbonden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3924300"/>
            <a:ext cx="81534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nl-NL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In code-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behind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: 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databinden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 bijv. in de 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Page_Load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()</a:t>
            </a:r>
            <a:endParaRPr lang="nl-NL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lblUitvoer.DataBind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26905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/>
          <a:lstStyle/>
          <a:p>
            <a:r>
              <a:rPr lang="en-US" dirty="0" err="1" smtClean="0"/>
              <a:t>Control.DataBind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362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Veel</a:t>
            </a:r>
            <a:r>
              <a:rPr lang="en-US" dirty="0" smtClean="0"/>
              <a:t> controls kun je </a:t>
            </a:r>
            <a:r>
              <a:rPr lang="en-US" dirty="0" err="1" smtClean="0"/>
              <a:t>binden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databron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this.DataBind</a:t>
            </a:r>
            <a:r>
              <a:rPr lang="en-US" dirty="0" smtClean="0">
                <a:solidFill>
                  <a:srgbClr val="7030A0"/>
                </a:solidFill>
              </a:rPr>
              <a:t>();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Controls op de </a:t>
            </a:r>
            <a:r>
              <a:rPr lang="en-US" dirty="0" err="1" smtClean="0"/>
              <a:t>pagina</a:t>
            </a:r>
            <a:endParaRPr lang="en-US" dirty="0" smtClean="0"/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solidFill>
                  <a:srgbClr val="7030A0"/>
                </a:solidFill>
              </a:rPr>
              <a:t>txtInvoer.DataBind</a:t>
            </a:r>
            <a:r>
              <a:rPr lang="en-US" dirty="0" smtClean="0">
                <a:solidFill>
                  <a:srgbClr val="7030A0"/>
                </a:solidFill>
              </a:rPr>
              <a:t>();</a:t>
            </a:r>
          </a:p>
          <a:p>
            <a:pPr lvl="1"/>
            <a:r>
              <a:rPr lang="en-US" dirty="0" smtClean="0"/>
              <a:t>Repeated Value: </a:t>
            </a:r>
            <a:r>
              <a:rPr lang="en-US" dirty="0" err="1" smtClean="0">
                <a:solidFill>
                  <a:srgbClr val="7030A0"/>
                </a:solidFill>
              </a:rPr>
              <a:t>ddlMyDropDownList.DataBind</a:t>
            </a:r>
            <a:r>
              <a:rPr lang="en-US" dirty="0" smtClean="0">
                <a:solidFill>
                  <a:srgbClr val="7030A0"/>
                </a:solidFill>
              </a:rPr>
              <a:t>();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Maar </a:t>
            </a:r>
            <a:r>
              <a:rPr lang="en-US" i="1" dirty="0" smtClean="0">
                <a:solidFill>
                  <a:srgbClr val="FF0000"/>
                </a:solidFill>
              </a:rPr>
              <a:t>met </a:t>
            </a:r>
            <a:r>
              <a:rPr lang="en-US" i="1" dirty="0" err="1" smtClean="0">
                <a:solidFill>
                  <a:srgbClr val="FF0000"/>
                </a:solidFill>
              </a:rPr>
              <a:t>welke</a:t>
            </a:r>
            <a:r>
              <a:rPr lang="en-US" i="1" dirty="0" smtClean="0">
                <a:solidFill>
                  <a:srgbClr val="FF0000"/>
                </a:solidFill>
              </a:rPr>
              <a:t> data</a:t>
            </a:r>
            <a:r>
              <a:rPr lang="en-US" dirty="0" smtClean="0"/>
              <a:t> is de Control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verbonden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3924300"/>
            <a:ext cx="81534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nl-NL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In code-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behind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: 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databinden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 bijv. in de 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Page_Load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()</a:t>
            </a:r>
            <a:endParaRPr lang="nl-NL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lblUitvoer.DataBind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  <p:grpSp>
        <p:nvGrpSpPr>
          <p:cNvPr id="12" name="Groep 11"/>
          <p:cNvGrpSpPr/>
          <p:nvPr/>
        </p:nvGrpSpPr>
        <p:grpSpPr>
          <a:xfrm>
            <a:off x="457200" y="4953000"/>
            <a:ext cx="8153400" cy="1447800"/>
            <a:chOff x="457200" y="4953000"/>
            <a:chExt cx="8153400" cy="144780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4953000"/>
              <a:ext cx="8153400" cy="1447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919191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dirty="0">
                <a:solidFill>
                  <a:prstClr val="black"/>
                </a:solidFill>
                <a:latin typeface="Consolas"/>
              </a:endParaRPr>
            </a:p>
          </p:txBody>
        </p:sp>
        <p:pic>
          <p:nvPicPr>
            <p:cNvPr id="10" name="Afbeelding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5029200"/>
              <a:ext cx="7799577" cy="1282992"/>
            </a:xfrm>
            <a:prstGeom prst="rect">
              <a:avLst/>
            </a:prstGeom>
          </p:spPr>
        </p:pic>
      </p:grpSp>
      <p:grpSp>
        <p:nvGrpSpPr>
          <p:cNvPr id="13" name="Groep 12"/>
          <p:cNvGrpSpPr/>
          <p:nvPr/>
        </p:nvGrpSpPr>
        <p:grpSpPr>
          <a:xfrm flipH="1">
            <a:off x="2590800" y="3581400"/>
            <a:ext cx="6324600" cy="2732354"/>
            <a:chOff x="301944" y="3254566"/>
            <a:chExt cx="6324600" cy="3080865"/>
          </a:xfrm>
        </p:grpSpPr>
        <p:cxnSp>
          <p:nvCxnSpPr>
            <p:cNvPr id="14" name="Straight Connector 44"/>
            <p:cNvCxnSpPr/>
            <p:nvPr/>
          </p:nvCxnSpPr>
          <p:spPr>
            <a:xfrm flipH="1">
              <a:off x="301944" y="6324600"/>
              <a:ext cx="63246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57"/>
            <p:cNvCxnSpPr/>
            <p:nvPr/>
          </p:nvCxnSpPr>
          <p:spPr>
            <a:xfrm>
              <a:off x="301944" y="3254566"/>
              <a:ext cx="8382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3"/>
            <p:cNvCxnSpPr/>
            <p:nvPr/>
          </p:nvCxnSpPr>
          <p:spPr>
            <a:xfrm flipV="1">
              <a:off x="301944" y="3254566"/>
              <a:ext cx="0" cy="30695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3"/>
            <p:cNvCxnSpPr/>
            <p:nvPr/>
          </p:nvCxnSpPr>
          <p:spPr>
            <a:xfrm flipV="1">
              <a:off x="6623369" y="5878685"/>
              <a:ext cx="0" cy="456746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4785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/>
          <a:lstStyle/>
          <a:p>
            <a:r>
              <a:rPr lang="en-US" dirty="0" smtClean="0"/>
              <a:t>Repeated-value via tag-</a:t>
            </a:r>
            <a:r>
              <a:rPr lang="en-US" dirty="0" err="1" smtClean="0"/>
              <a:t>expressie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4525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 Label had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DropDownList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endParaRPr lang="en-US" dirty="0"/>
          </a:p>
          <a:p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bron</a:t>
            </a:r>
            <a:r>
              <a:rPr lang="en-US" dirty="0" smtClean="0"/>
              <a:t> </a:t>
            </a:r>
            <a:r>
              <a:rPr lang="en-US" dirty="0" err="1" smtClean="0"/>
              <a:t>kies</a:t>
            </a:r>
            <a:r>
              <a:rPr lang="en-US" dirty="0" smtClean="0"/>
              <a:t> je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bijv</a:t>
            </a:r>
            <a:r>
              <a:rPr lang="en-US" dirty="0" smtClean="0"/>
              <a:t>.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string[]</a:t>
            </a:r>
            <a:r>
              <a:rPr lang="en-US" dirty="0" smtClean="0"/>
              <a:t> (string array):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2796250"/>
            <a:ext cx="8153400" cy="2057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nl-NL" dirty="0" smtClean="0">
                <a:solidFill>
                  <a:srgbClr val="008000"/>
                </a:solidFill>
                <a:latin typeface="Consolas"/>
              </a:rPr>
              <a:t>// ‘lijstje’ is public of 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protected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 en heeft klasse-scope</a:t>
            </a:r>
            <a:endParaRPr lang="nl-NL" dirty="0" smtClean="0">
              <a:latin typeface="Consolas"/>
            </a:endParaRPr>
          </a:p>
          <a:p>
            <a:r>
              <a:rPr lang="nl-NL" dirty="0" smtClean="0">
                <a:latin typeface="Consolas"/>
              </a:rPr>
              <a:t>lijstje[0</a:t>
            </a:r>
            <a:r>
              <a:rPr lang="nl-NL" dirty="0">
                <a:latin typeface="Consolas"/>
              </a:rPr>
              <a:t>] = </a:t>
            </a:r>
            <a:r>
              <a:rPr lang="nl-NL" dirty="0">
                <a:solidFill>
                  <a:srgbClr val="A31515"/>
                </a:solidFill>
                <a:latin typeface="Consolas"/>
              </a:rPr>
              <a:t>"Eerste Element op index 0"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l-NL" dirty="0" smtClean="0">
                <a:solidFill>
                  <a:prstClr val="black"/>
                </a:solidFill>
                <a:latin typeface="Consolas"/>
              </a:rPr>
              <a:t>lijstje[1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nl-NL" dirty="0">
                <a:solidFill>
                  <a:srgbClr val="A31515"/>
                </a:solidFill>
                <a:latin typeface="Consolas"/>
              </a:rPr>
              <a:t>"Tweede Element op index 1"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l-NL" dirty="0" smtClean="0">
                <a:solidFill>
                  <a:prstClr val="black"/>
                </a:solidFill>
                <a:latin typeface="Consolas"/>
              </a:rPr>
              <a:t>lijstje[2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nl-NL" dirty="0">
                <a:solidFill>
                  <a:srgbClr val="A31515"/>
                </a:solidFill>
                <a:latin typeface="Consolas"/>
              </a:rPr>
              <a:t>"Derde  Element op index 2"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l-NL" dirty="0" smtClean="0">
                <a:solidFill>
                  <a:prstClr val="black"/>
                </a:solidFill>
                <a:latin typeface="Consolas"/>
              </a:rPr>
              <a:t>lijstje[3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nl-NL" dirty="0">
                <a:solidFill>
                  <a:srgbClr val="A31515"/>
                </a:solidFill>
                <a:latin typeface="Consolas"/>
              </a:rPr>
              <a:t>"Vierde Element op index 3</a:t>
            </a:r>
            <a:r>
              <a:rPr lang="nl-NL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nl-NL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l-NL" dirty="0">
                <a:solidFill>
                  <a:srgbClr val="008000"/>
                </a:solidFill>
                <a:latin typeface="Consolas"/>
              </a:rPr>
              <a:t>// In code-</a:t>
            </a:r>
            <a:r>
              <a:rPr lang="nl-NL" dirty="0" err="1">
                <a:solidFill>
                  <a:srgbClr val="008000"/>
                </a:solidFill>
                <a:latin typeface="Consolas"/>
              </a:rPr>
              <a:t>behind</a:t>
            </a:r>
            <a:r>
              <a:rPr lang="nl-NL" dirty="0">
                <a:solidFill>
                  <a:srgbClr val="008000"/>
                </a:solidFill>
                <a:latin typeface="Consolas"/>
              </a:rPr>
              <a:t>: 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array aanmaken &amp; 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dropdownlist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databinden</a:t>
            </a:r>
            <a:endParaRPr lang="nl-NL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latin typeface="Consolas"/>
              </a:rPr>
              <a:t>ddlLijstje.DataBind</a:t>
            </a:r>
            <a:r>
              <a:rPr lang="en-US" dirty="0" smtClean="0">
                <a:latin typeface="Consolas"/>
              </a:rPr>
              <a:t>();</a:t>
            </a:r>
            <a:endParaRPr lang="en-US" dirty="0">
              <a:latin typeface="Consolas"/>
            </a:endParaRPr>
          </a:p>
        </p:txBody>
      </p:sp>
      <p:grpSp>
        <p:nvGrpSpPr>
          <p:cNvPr id="22" name="Groep 21"/>
          <p:cNvGrpSpPr/>
          <p:nvPr/>
        </p:nvGrpSpPr>
        <p:grpSpPr>
          <a:xfrm>
            <a:off x="457200" y="5105400"/>
            <a:ext cx="8153400" cy="1158215"/>
            <a:chOff x="457200" y="4953000"/>
            <a:chExt cx="8153400" cy="1158215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4953000"/>
              <a:ext cx="8153400" cy="1158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919191"/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dirty="0">
                <a:solidFill>
                  <a:prstClr val="black"/>
                </a:solidFill>
                <a:latin typeface="Consolas"/>
              </a:endParaRPr>
            </a:p>
          </p:txBody>
        </p:sp>
        <p:pic>
          <p:nvPicPr>
            <p:cNvPr id="21" name="Afbeelding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5048250"/>
              <a:ext cx="6934200" cy="979065"/>
            </a:xfrm>
            <a:prstGeom prst="rect">
              <a:avLst/>
            </a:prstGeom>
          </p:spPr>
        </p:pic>
      </p:grpSp>
      <p:grpSp>
        <p:nvGrpSpPr>
          <p:cNvPr id="13" name="Groep 12"/>
          <p:cNvGrpSpPr/>
          <p:nvPr/>
        </p:nvGrpSpPr>
        <p:grpSpPr>
          <a:xfrm flipH="1">
            <a:off x="5864224" y="2362200"/>
            <a:ext cx="3060699" cy="4114800"/>
            <a:chOff x="292420" y="1879858"/>
            <a:chExt cx="3060699" cy="4455573"/>
          </a:xfrm>
        </p:grpSpPr>
        <p:cxnSp>
          <p:nvCxnSpPr>
            <p:cNvPr id="15" name="Straight Arrow Connector 57"/>
            <p:cNvCxnSpPr/>
            <p:nvPr/>
          </p:nvCxnSpPr>
          <p:spPr>
            <a:xfrm>
              <a:off x="292420" y="1879858"/>
              <a:ext cx="31432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3"/>
            <p:cNvCxnSpPr/>
            <p:nvPr/>
          </p:nvCxnSpPr>
          <p:spPr>
            <a:xfrm flipH="1" flipV="1">
              <a:off x="301944" y="1879858"/>
              <a:ext cx="0" cy="44442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44"/>
            <p:cNvCxnSpPr/>
            <p:nvPr/>
          </p:nvCxnSpPr>
          <p:spPr>
            <a:xfrm flipH="1">
              <a:off x="301944" y="6324600"/>
              <a:ext cx="3048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3"/>
            <p:cNvCxnSpPr/>
            <p:nvPr/>
          </p:nvCxnSpPr>
          <p:spPr>
            <a:xfrm flipH="1" flipV="1">
              <a:off x="3353119" y="5660306"/>
              <a:ext cx="0" cy="675125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80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1 (max 30 min)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87125" y="1371600"/>
            <a:ext cx="8763000" cy="5029200"/>
          </a:xfrm>
        </p:spPr>
        <p:txBody>
          <a:bodyPr>
            <a:normAutofit fontScale="92500" lnSpcReduction="20000"/>
          </a:bodyPr>
          <a:lstStyle/>
          <a:p>
            <a:r>
              <a:rPr lang="nl-NL" dirty="0">
                <a:solidFill>
                  <a:srgbClr val="7030A0"/>
                </a:solidFill>
              </a:rPr>
              <a:t>Vul een </a:t>
            </a:r>
            <a:r>
              <a:rPr lang="nl-NL" dirty="0" smtClean="0">
                <a:solidFill>
                  <a:srgbClr val="7030A0"/>
                </a:solidFill>
              </a:rPr>
              <a:t>in de klasse-scope gedeclareerde public </a:t>
            </a:r>
            <a:r>
              <a:rPr lang="nl-NL" b="1" dirty="0" smtClean="0">
                <a:solidFill>
                  <a:srgbClr val="7030A0"/>
                </a:solidFill>
              </a:rPr>
              <a:t>string array</a:t>
            </a:r>
            <a:r>
              <a:rPr lang="nl-NL" dirty="0" smtClean="0">
                <a:solidFill>
                  <a:srgbClr val="7030A0"/>
                </a:solidFill>
              </a:rPr>
              <a:t> met vier </a:t>
            </a:r>
            <a:r>
              <a:rPr lang="nl-NL" dirty="0" smtClean="0">
                <a:solidFill>
                  <a:srgbClr val="7030A0"/>
                </a:solidFill>
              </a:rPr>
              <a:t>elementen (vullen in </a:t>
            </a:r>
            <a:r>
              <a:rPr lang="nl-NL" sz="3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Form_Load</a:t>
            </a:r>
            <a:r>
              <a:rPr lang="nl-NL" sz="3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dirty="0" smtClean="0">
                <a:solidFill>
                  <a:srgbClr val="7030A0"/>
                </a:solidFill>
              </a:rPr>
              <a:t>)</a:t>
            </a:r>
            <a:r>
              <a:rPr lang="nl-NL" dirty="0" smtClean="0">
                <a:solidFill>
                  <a:srgbClr val="7030A0"/>
                </a:solidFill>
              </a:rPr>
              <a:t>. </a:t>
            </a:r>
            <a:r>
              <a:rPr lang="nl-NL" dirty="0" smtClean="0">
                <a:solidFill>
                  <a:srgbClr val="7030A0"/>
                </a:solidFill>
              </a:rPr>
              <a:t>Bind </a:t>
            </a:r>
            <a:r>
              <a:rPr lang="nl-NL" dirty="0">
                <a:solidFill>
                  <a:srgbClr val="7030A0"/>
                </a:solidFill>
              </a:rPr>
              <a:t>de </a:t>
            </a:r>
            <a:r>
              <a:rPr lang="nl-NL" dirty="0" smtClean="0">
                <a:solidFill>
                  <a:srgbClr val="7030A0"/>
                </a:solidFill>
              </a:rPr>
              <a:t>array </a:t>
            </a:r>
            <a:r>
              <a:rPr lang="nl-NL" dirty="0">
                <a:solidFill>
                  <a:srgbClr val="7030A0"/>
                </a:solidFill>
              </a:rPr>
              <a:t>via een tag-expressie op de </a:t>
            </a:r>
            <a:r>
              <a:rPr lang="nl-NL" dirty="0" smtClean="0">
                <a:solidFill>
                  <a:srgbClr val="7030A0"/>
                </a:solidFill>
              </a:rPr>
              <a:t>.</a:t>
            </a:r>
            <a:r>
              <a:rPr lang="nl-NL" dirty="0" err="1" smtClean="0">
                <a:solidFill>
                  <a:srgbClr val="7030A0"/>
                </a:solidFill>
              </a:rPr>
              <a:t>aspx</a:t>
            </a:r>
            <a:r>
              <a:rPr lang="nl-NL" dirty="0" smtClean="0">
                <a:solidFill>
                  <a:srgbClr val="7030A0"/>
                </a:solidFill>
              </a:rPr>
              <a:t> </a:t>
            </a:r>
            <a:r>
              <a:rPr lang="nl-NL" dirty="0">
                <a:solidFill>
                  <a:srgbClr val="7030A0"/>
                </a:solidFill>
              </a:rPr>
              <a:t>pagina </a:t>
            </a:r>
            <a:r>
              <a:rPr lang="nl-NL" dirty="0" smtClean="0">
                <a:solidFill>
                  <a:srgbClr val="7030A0"/>
                </a:solidFill>
              </a:rPr>
              <a:t>aan (de items van) een </a:t>
            </a:r>
            <a:r>
              <a:rPr lang="nl-NL" b="1" dirty="0" err="1" smtClean="0">
                <a:solidFill>
                  <a:srgbClr val="7030A0"/>
                </a:solidFill>
              </a:rPr>
              <a:t>RadioButtonList</a:t>
            </a:r>
            <a:r>
              <a:rPr lang="nl-NL" dirty="0" smtClean="0">
                <a:solidFill>
                  <a:srgbClr val="7030A0"/>
                </a:solidFill>
              </a:rPr>
              <a:t>.</a:t>
            </a:r>
          </a:p>
          <a:p>
            <a:endParaRPr lang="nl-NL" dirty="0" smtClean="0">
              <a:solidFill>
                <a:srgbClr val="7030A0"/>
              </a:solidFill>
            </a:endParaRPr>
          </a:p>
          <a:p>
            <a:r>
              <a:rPr lang="nl-NL" dirty="0" smtClean="0">
                <a:solidFill>
                  <a:srgbClr val="7030A0"/>
                </a:solidFill>
              </a:rPr>
              <a:t>De </a:t>
            </a:r>
            <a:r>
              <a:rPr lang="nl-NL" dirty="0">
                <a:solidFill>
                  <a:srgbClr val="7030A0"/>
                </a:solidFill>
              </a:rPr>
              <a:t>selectie van een radiobutton moet een </a:t>
            </a:r>
            <a:r>
              <a:rPr lang="nl-NL" b="1" dirty="0">
                <a:solidFill>
                  <a:srgbClr val="7030A0"/>
                </a:solidFill>
              </a:rPr>
              <a:t>postback</a:t>
            </a:r>
            <a:r>
              <a:rPr lang="nl-NL" dirty="0">
                <a:solidFill>
                  <a:srgbClr val="7030A0"/>
                </a:solidFill>
              </a:rPr>
              <a:t> veroorzaken naar de </a:t>
            </a:r>
            <a:r>
              <a:rPr lang="nl-NL" dirty="0" smtClean="0">
                <a:solidFill>
                  <a:srgbClr val="7030A0"/>
                </a:solidFill>
              </a:rPr>
              <a:t>server (‘aanzetten’ ?). </a:t>
            </a:r>
            <a:r>
              <a:rPr lang="nl-NL" dirty="0">
                <a:solidFill>
                  <a:srgbClr val="7030A0"/>
                </a:solidFill>
              </a:rPr>
              <a:t>De </a:t>
            </a:r>
            <a:r>
              <a:rPr lang="nl-NL" dirty="0" smtClean="0">
                <a:solidFill>
                  <a:srgbClr val="7030A0"/>
                </a:solidFill>
              </a:rPr>
              <a:t>waarde van de nieuwe </a:t>
            </a:r>
            <a:r>
              <a:rPr lang="nl-NL" dirty="0">
                <a:solidFill>
                  <a:srgbClr val="7030A0"/>
                </a:solidFill>
              </a:rPr>
              <a:t>selectie moet vervolgens worden weergegeven in </a:t>
            </a:r>
            <a:r>
              <a:rPr lang="nl-NL" dirty="0" smtClean="0">
                <a:solidFill>
                  <a:srgbClr val="7030A0"/>
                </a:solidFill>
              </a:rPr>
              <a:t>een </a:t>
            </a:r>
            <a:r>
              <a:rPr lang="nl-NL" b="1" dirty="0" smtClean="0">
                <a:solidFill>
                  <a:srgbClr val="7030A0"/>
                </a:solidFill>
              </a:rPr>
              <a:t>Label</a:t>
            </a:r>
            <a:r>
              <a:rPr lang="nl-NL" dirty="0" smtClean="0">
                <a:solidFill>
                  <a:srgbClr val="7030A0"/>
                </a:solidFill>
              </a:rPr>
              <a:t>, ook via een tag-expressie. </a:t>
            </a:r>
            <a:r>
              <a:rPr lang="nl-NL" i="1" dirty="0">
                <a:solidFill>
                  <a:srgbClr val="7030A0"/>
                </a:solidFill>
              </a:rPr>
              <a:t>Uiteraard moet de betreffende radiobutton </a:t>
            </a:r>
            <a:r>
              <a:rPr lang="nl-NL" i="1" dirty="0" smtClean="0">
                <a:solidFill>
                  <a:srgbClr val="7030A0"/>
                </a:solidFill>
              </a:rPr>
              <a:t>na een </a:t>
            </a:r>
            <a:r>
              <a:rPr lang="nl-NL" i="1" dirty="0" err="1" smtClean="0">
                <a:solidFill>
                  <a:srgbClr val="7030A0"/>
                </a:solidFill>
              </a:rPr>
              <a:t>postback</a:t>
            </a:r>
            <a:r>
              <a:rPr lang="nl-NL" i="1" dirty="0" smtClean="0">
                <a:solidFill>
                  <a:srgbClr val="7030A0"/>
                </a:solidFill>
              </a:rPr>
              <a:t> tot </a:t>
            </a:r>
            <a:r>
              <a:rPr lang="nl-NL" i="1" dirty="0">
                <a:solidFill>
                  <a:srgbClr val="7030A0"/>
                </a:solidFill>
              </a:rPr>
              <a:t>nader order geselecteerd blijven</a:t>
            </a:r>
            <a:r>
              <a:rPr lang="nl-NL" dirty="0" smtClean="0">
                <a:solidFill>
                  <a:srgbClr val="7030A0"/>
                </a:solidFill>
              </a:rPr>
              <a:t>.</a:t>
            </a:r>
            <a:endParaRPr lang="en-US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11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19116</TotalTime>
  <Words>1755</Words>
  <Application>Microsoft Office PowerPoint</Application>
  <PresentationFormat>Diavoorstelling (4:3)</PresentationFormat>
  <Paragraphs>268</Paragraphs>
  <Slides>27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Trajan Pro</vt:lpstr>
      <vt:lpstr>Wingdings</vt:lpstr>
      <vt:lpstr>Office Theme</vt:lpstr>
      <vt:lpstr>Webprogrammeren &amp; ASP.NET Databases 2 [met ActiveX Data Objects voor .NET]</vt:lpstr>
      <vt:lpstr>Databinding</vt:lpstr>
      <vt:lpstr>Databinding</vt:lpstr>
      <vt:lpstr>Databinding</vt:lpstr>
      <vt:lpstr>Databinding</vt:lpstr>
      <vt:lpstr>Control.DataBind()</vt:lpstr>
      <vt:lpstr>Control.DataBind()</vt:lpstr>
      <vt:lpstr>Repeated-value via tag-expressie</vt:lpstr>
      <vt:lpstr>Opdracht 1 (max 30 min)</vt:lpstr>
      <vt:lpstr>DB connectie maken: weet je nog?</vt:lpstr>
      <vt:lpstr>“Welke taal voor welk vak” (1)?</vt:lpstr>
      <vt:lpstr>“Welke taal voor welk vak” (2)?</vt:lpstr>
      <vt:lpstr>“Welke taal voor welk vak” (3)?</vt:lpstr>
      <vt:lpstr>GridView.DataBind()</vt:lpstr>
      <vt:lpstr>Opdracht 2 (max 45 min. incl. pauze)</vt:lpstr>
      <vt:lpstr>Databinding The Easy Way: DataSource Control</vt:lpstr>
      <vt:lpstr>DataSource: Gratis Queries!</vt:lpstr>
      <vt:lpstr>DataSource &amp; GridView configuration</vt:lpstr>
      <vt:lpstr>Werkt gelijk!</vt:lpstr>
      <vt:lpstr>FormView: recorddetails bewerken</vt:lpstr>
      <vt:lpstr>Eén regel code!</vt:lpstr>
      <vt:lpstr>Opdracht 3 (max 30 min)</vt:lpstr>
      <vt:lpstr>Opmerkingen bij opdracht 3</vt:lpstr>
      <vt:lpstr>Niet behandeld (dus zelf uitzoeken!)</vt:lpstr>
      <vt:lpstr>Handboek ASP.NET 4.0 Specifics Week 5</vt:lpstr>
      <vt:lpstr>Handboek ASP.NET 2.0 Specifics Week 5</vt:lpstr>
      <vt:lpstr>Study Resources Week 6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Sander</dc:creator>
  <cp:lastModifiedBy>Sander Gieling</cp:lastModifiedBy>
  <cp:revision>1017</cp:revision>
  <cp:lastPrinted>2012-04-11T14:58:45Z</cp:lastPrinted>
  <dcterms:created xsi:type="dcterms:W3CDTF">2012-01-31T16:37:11Z</dcterms:created>
  <dcterms:modified xsi:type="dcterms:W3CDTF">2015-12-07T10:09:48Z</dcterms:modified>
</cp:coreProperties>
</file>