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548" r:id="rId3"/>
    <p:sldId id="473" r:id="rId4"/>
    <p:sldId id="550" r:id="rId5"/>
    <p:sldId id="552" r:id="rId6"/>
    <p:sldId id="553" r:id="rId7"/>
    <p:sldId id="554" r:id="rId8"/>
    <p:sldId id="570" r:id="rId9"/>
    <p:sldId id="555" r:id="rId10"/>
    <p:sldId id="556" r:id="rId11"/>
    <p:sldId id="558" r:id="rId12"/>
    <p:sldId id="559" r:id="rId13"/>
    <p:sldId id="557" r:id="rId14"/>
    <p:sldId id="560" r:id="rId15"/>
    <p:sldId id="561" r:id="rId16"/>
    <p:sldId id="563" r:id="rId17"/>
    <p:sldId id="564" r:id="rId18"/>
    <p:sldId id="565" r:id="rId19"/>
    <p:sldId id="569" r:id="rId20"/>
    <p:sldId id="567" r:id="rId21"/>
    <p:sldId id="575" r:id="rId22"/>
    <p:sldId id="571" r:id="rId23"/>
    <p:sldId id="573" r:id="rId24"/>
    <p:sldId id="574" r:id="rId25"/>
    <p:sldId id="568" r:id="rId26"/>
    <p:sldId id="576" r:id="rId27"/>
    <p:sldId id="549" r:id="rId28"/>
    <p:sldId id="476" r:id="rId29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7E0000"/>
    <a:srgbClr val="EDEBB9"/>
    <a:srgbClr val="D3BFCA"/>
    <a:srgbClr val="0038FA"/>
    <a:srgbClr val="0054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257" autoAdjust="0"/>
  </p:normalViewPr>
  <p:slideViewPr>
    <p:cSldViewPr>
      <p:cViewPr varScale="1">
        <p:scale>
          <a:sx n="108" d="100"/>
          <a:sy n="108" d="100"/>
        </p:scale>
        <p:origin x="13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96A42DB-8B9E-4177-9C0C-AD0718500FFF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334CB18-2300-40E3-BFD7-380C989DC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D32C29C5-60CD-401E-9BF1-1C56C75DAF22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95DCAA6-B1CD-4880-84ED-45B7CE6C6FD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8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30ACDB7-0F70-4D5D-9C56-1A375355F829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3517B56-92E7-4669-A11E-92846FAB67AA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8FA5-3A1F-42E3-A525-0D1277E29250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908A0-356E-41FE-B9E3-5625B13DAF64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74C8870-CAC1-41FE-81ED-DE825DD139EB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0EF-ADA0-42AA-965E-8EF0CAB4CE43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09800"/>
            <a:ext cx="3008313" cy="4267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CCD5-3DC3-4D40-A1C7-231B77698906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22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0"/>
            <a:ext cx="5486400" cy="3962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89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155D9946-8A85-43EE-9C67-A27FA26D9742}" type="slidenum">
              <a:rPr lang="en-US" smtClean="0"/>
              <a:pPr/>
              <a:t>‹nr.›</a:t>
            </a:fld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48400" y="609600"/>
            <a:ext cx="2819400" cy="381000"/>
          </a:xfrm>
        </p:spPr>
        <p:txBody>
          <a:bodyPr>
            <a:normAutofit/>
          </a:bodyPr>
          <a:lstStyle>
            <a:lvl1pPr algn="r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nholland_logo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57150" y="0"/>
            <a:ext cx="3905250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533400"/>
            <a:ext cx="9144000" cy="6019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152400"/>
            <a:ext cx="4572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>
                    <a:lumMod val="50000"/>
                  </a:schemeClr>
                </a:solidFill>
                <a:latin typeface="Trajan Pro" pitchFamily="18" charset="0"/>
              </a:defRPr>
            </a:lvl1pPr>
          </a:lstStyle>
          <a:p>
            <a:fld id="{B476EFC0-4558-4184-82C0-D2B24B68000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577445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Collegejr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2015/2016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Periode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2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Groepen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TI01 | Docent: A.M. Gieling |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Locatie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 Alkmaar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057400" y="152400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Thema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‘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Domotica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’ | </a:t>
            </a:r>
            <a:r>
              <a:rPr lang="en-US" sz="1200" b="1" baseline="0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Vak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: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Webprogrammeren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(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ASP.NET) | WC:</a:t>
            </a:r>
            <a:r>
              <a:rPr lang="en-US" sz="1200" b="1" baseline="0" dirty="0" smtClean="0">
                <a:solidFill>
                  <a:schemeClr val="bg2">
                    <a:lumMod val="50000"/>
                  </a:schemeClr>
                </a:solidFill>
                <a:latin typeface="Trajan Pro" pitchFamily="18" charset="0"/>
              </a:rPr>
              <a:t> 6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Trajan Pro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E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54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d82143t(VS.71).aspx" TargetMode="External"/><Relationship Id="rId2" Type="http://schemas.openxmlformats.org/officeDocument/2006/relationships/hyperlink" Target="http://weblogs.asp.net/gurusarkar/archive/2008/09/29/setting-authorization-rules-for-a-particular-page-or-folder-in-web-config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Webprogrammeren</a:t>
            </a:r>
            <a:r>
              <a:rPr lang="en-US" sz="4400" dirty="0" smtClean="0"/>
              <a:t> &amp; ASP.NET</a:t>
            </a:r>
            <a:br>
              <a:rPr lang="en-US" sz="4400" dirty="0" smtClean="0"/>
            </a:br>
            <a:r>
              <a:rPr lang="en-US" sz="4400" dirty="0" err="1" smtClean="0"/>
              <a:t>Configuratie</a:t>
            </a:r>
            <a:r>
              <a:rPr lang="en-US" sz="4400" dirty="0" smtClean="0"/>
              <a:t> &amp; </a:t>
            </a:r>
            <a:r>
              <a:rPr lang="en-US" sz="4400" dirty="0" err="1" smtClean="0"/>
              <a:t>Beveiliging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90800"/>
          </a:xfrm>
        </p:spPr>
        <p:txBody>
          <a:bodyPr>
            <a:normAutofit fontScale="85000" lnSpcReduction="20000"/>
          </a:bodyPr>
          <a:lstStyle/>
          <a:p>
            <a:r>
              <a:rPr lang="en-US" sz="3600" i="1" dirty="0" err="1"/>
              <a:t>Handboek</a:t>
            </a:r>
            <a:r>
              <a:rPr lang="en-US" sz="3600" i="1" dirty="0"/>
              <a:t> ASP.NET 4.0</a:t>
            </a:r>
          </a:p>
          <a:p>
            <a:r>
              <a:rPr lang="en-US" sz="3600" i="1" dirty="0"/>
              <a:t>HS </a:t>
            </a:r>
            <a:r>
              <a:rPr lang="en-US" sz="3600" i="1" dirty="0" smtClean="0"/>
              <a:t>20 </a:t>
            </a:r>
            <a:r>
              <a:rPr lang="en-US" sz="3600" i="1" dirty="0"/>
              <a:t>(</a:t>
            </a:r>
            <a:r>
              <a:rPr lang="nl-NL" sz="3600" i="1" dirty="0"/>
              <a:t>pag. </a:t>
            </a:r>
            <a:r>
              <a:rPr lang="en-US" dirty="0"/>
              <a:t>397 </a:t>
            </a:r>
            <a:r>
              <a:rPr lang="en-US" dirty="0" smtClean="0"/>
              <a:t>t/m 443</a:t>
            </a:r>
            <a:r>
              <a:rPr lang="en-US" sz="3600" i="1" dirty="0" smtClean="0"/>
              <a:t>)</a:t>
            </a:r>
            <a:endParaRPr lang="en-US" sz="3600" i="1" dirty="0"/>
          </a:p>
          <a:p>
            <a:endParaRPr lang="en-US" sz="3600" i="1" dirty="0" smtClean="0"/>
          </a:p>
          <a:p>
            <a:r>
              <a:rPr lang="en-US" sz="3600" i="1" dirty="0" err="1" smtClean="0"/>
              <a:t>Handboek</a:t>
            </a:r>
            <a:r>
              <a:rPr lang="en-US" sz="3600" i="1" dirty="0" smtClean="0"/>
              <a:t> ASP.NET 2.0</a:t>
            </a:r>
          </a:p>
          <a:p>
            <a:r>
              <a:rPr lang="en-US" sz="3600" i="1" dirty="0" smtClean="0"/>
              <a:t>HS 7 (</a:t>
            </a:r>
            <a:r>
              <a:rPr lang="en-US" sz="3600" i="1" dirty="0" err="1" smtClean="0"/>
              <a:t>pag</a:t>
            </a:r>
            <a:r>
              <a:rPr lang="en-US" sz="3600" i="1" dirty="0" smtClean="0"/>
              <a:t>. 289 t/m 305)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smtClean="0"/>
              <a:t>Login controls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Heb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gemaakt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Access / </a:t>
            </a:r>
            <a:r>
              <a:rPr lang="en-US" dirty="0" err="1" smtClean="0"/>
              <a:t>OleDb</a:t>
            </a:r>
            <a:r>
              <a:rPr lang="en-US" dirty="0" smtClean="0"/>
              <a:t> (BB)</a:t>
            </a:r>
          </a:p>
          <a:p>
            <a:pPr lvl="1"/>
            <a:r>
              <a:rPr lang="en-US" dirty="0" err="1" smtClean="0"/>
              <a:t>Klasse</a:t>
            </a:r>
            <a:r>
              <a:rPr lang="en-US" dirty="0" smtClean="0"/>
              <a:t>: </a:t>
            </a:r>
            <a:r>
              <a:rPr lang="en-US" dirty="0" err="1" smtClean="0"/>
              <a:t>AccessOleDbMembershipProvider</a:t>
            </a:r>
            <a:r>
              <a:rPr lang="en-US" dirty="0" smtClean="0"/>
              <a:t>(.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Je </a:t>
            </a:r>
            <a:r>
              <a:rPr lang="en-US" dirty="0" err="1" smtClean="0"/>
              <a:t>hebt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geschikte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in je Access </a:t>
            </a:r>
            <a:r>
              <a:rPr lang="en-US" dirty="0" err="1" smtClean="0"/>
              <a:t>projectdatabase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hieronder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Mag je </a:t>
            </a:r>
            <a:r>
              <a:rPr lang="en-US" dirty="0" err="1" smtClean="0"/>
              <a:t>voor</a:t>
            </a:r>
            <a:r>
              <a:rPr lang="en-US" dirty="0" smtClean="0"/>
              <a:t> je project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t.b.v</a:t>
            </a:r>
            <a:r>
              <a:rPr lang="en-US" dirty="0" smtClean="0"/>
              <a:t>. </a:t>
            </a:r>
            <a:r>
              <a:rPr lang="en-US" dirty="0" err="1" smtClean="0"/>
              <a:t>productiviteit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2" y="3720368"/>
            <a:ext cx="8792776" cy="24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61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err="1" smtClean="0"/>
              <a:t>MembershipProvider</a:t>
            </a:r>
            <a:r>
              <a:rPr lang="en-US" dirty="0" smtClean="0"/>
              <a:t> </a:t>
            </a:r>
            <a:r>
              <a:rPr lang="en-US" dirty="0" err="1" smtClean="0"/>
              <a:t>configureren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op ‘name’ &amp; ‘</a:t>
            </a:r>
            <a:r>
              <a:rPr lang="en-US" dirty="0" err="1" smtClean="0"/>
              <a:t>defaultProvider</a:t>
            </a:r>
            <a:r>
              <a:rPr lang="en-US" dirty="0" smtClean="0"/>
              <a:t>’ (</a:t>
            </a:r>
            <a:r>
              <a:rPr lang="en-US" dirty="0" err="1" smtClean="0"/>
              <a:t>zelfde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 op type: </a:t>
            </a:r>
            <a:r>
              <a:rPr lang="en-US" i="1" dirty="0" err="1" smtClean="0"/>
              <a:t>namespace.classname</a:t>
            </a:r>
            <a:endParaRPr lang="en-US" i="1" dirty="0" smtClean="0"/>
          </a:p>
          <a:p>
            <a:r>
              <a:rPr lang="en-US" dirty="0" err="1" smtClean="0"/>
              <a:t>ConnectionString</a:t>
            </a:r>
            <a:r>
              <a:rPr lang="en-US" dirty="0" smtClean="0"/>
              <a:t>: die </a:t>
            </a:r>
            <a:r>
              <a:rPr lang="en-US" dirty="0" err="1" smtClean="0"/>
              <a:t>staat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in </a:t>
            </a:r>
            <a:r>
              <a:rPr lang="en-US" dirty="0" err="1" smtClean="0"/>
              <a:t>Web.config</a:t>
            </a:r>
            <a:r>
              <a:rPr lang="en-US" dirty="0" smtClean="0"/>
              <a:t>, </a:t>
            </a:r>
            <a:r>
              <a:rPr lang="en-US" dirty="0" err="1" smtClean="0"/>
              <a:t>onder</a:t>
            </a:r>
            <a:r>
              <a:rPr lang="en-US" dirty="0" smtClean="0"/>
              <a:t> </a:t>
            </a:r>
            <a:r>
              <a:rPr lang="en-US" i="1" dirty="0" err="1" smtClean="0"/>
              <a:t>dezelfde</a:t>
            </a:r>
            <a:r>
              <a:rPr lang="en-US" i="1" dirty="0" smtClean="0"/>
              <a:t> </a:t>
            </a:r>
            <a:r>
              <a:rPr lang="en-US" i="1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uiteraard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3505200"/>
            <a:ext cx="8458200" cy="2895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&lt;!--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In Application Root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Web.Config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binnen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system.web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--&gt;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membership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defaultProvider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AspNetAccessOleDbMembershipProvider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hashAlgorithmType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SHA1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providers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clear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AspNetAccessOleDbMembershipProvider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CustomMembership.AccessOleDbMembershipProvider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connectionStringName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WebWinkelDB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providers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&lt;!–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^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Zie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‘name=’ van conn. string in sheet 4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--&gt;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membership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027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sz="2800" dirty="0" err="1" smtClean="0"/>
              <a:t>Voordeel</a:t>
            </a:r>
            <a:r>
              <a:rPr lang="en-US" sz="2800" dirty="0" smtClean="0"/>
              <a:t>: </a:t>
            </a:r>
            <a:r>
              <a:rPr lang="en-US" sz="2800" dirty="0" err="1" smtClean="0"/>
              <a:t>beheer</a:t>
            </a:r>
            <a:r>
              <a:rPr lang="en-US" sz="2800" dirty="0" smtClean="0"/>
              <a:t> via WAT (t/m VS 2012!)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Website Administration </a:t>
            </a:r>
            <a:r>
              <a:rPr lang="en-US" dirty="0" smtClean="0"/>
              <a:t>Tool (Now Deprecated!)</a:t>
            </a:r>
            <a:endParaRPr lang="en-US" dirty="0" smtClean="0"/>
          </a:p>
          <a:p>
            <a:pPr lvl="1"/>
            <a:r>
              <a:rPr lang="en-US" dirty="0" err="1" smtClean="0"/>
              <a:t>Gebruikers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r>
              <a:rPr lang="en-US" dirty="0" smtClean="0"/>
              <a:t>, </a:t>
            </a:r>
            <a:r>
              <a:rPr lang="en-US" dirty="0" err="1" smtClean="0"/>
              <a:t>wijzigen</a:t>
            </a:r>
            <a:r>
              <a:rPr lang="en-US" dirty="0" smtClean="0"/>
              <a:t>, </a:t>
            </a:r>
            <a:r>
              <a:rPr lang="en-US" dirty="0" err="1" smtClean="0"/>
              <a:t>verwijderen</a:t>
            </a:r>
            <a:r>
              <a:rPr lang="en-US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86" y="2364057"/>
            <a:ext cx="6615428" cy="41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49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267200"/>
            <a:ext cx="2464361" cy="800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sz="3200" dirty="0" err="1" smtClean="0"/>
              <a:t>Opdracht</a:t>
            </a:r>
            <a:r>
              <a:rPr lang="en-US" sz="3200" dirty="0" smtClean="0"/>
              <a:t> 1 (max 75 min + </a:t>
            </a:r>
            <a:r>
              <a:rPr lang="en-US" sz="3200" dirty="0" err="1" smtClean="0"/>
              <a:t>pauze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638800"/>
          </a:xfrm>
        </p:spPr>
        <p:txBody>
          <a:bodyPr>
            <a:normAutofit fontScale="62500" lnSpcReduction="20000"/>
          </a:bodyPr>
          <a:lstStyle/>
          <a:p>
            <a:r>
              <a:rPr lang="nl-NL" dirty="0">
                <a:solidFill>
                  <a:srgbClr val="7030A0"/>
                </a:solidFill>
              </a:rPr>
              <a:t>Download DB ‘</a:t>
            </a:r>
            <a:r>
              <a:rPr lang="nl-NL" dirty="0">
                <a:solidFill>
                  <a:srgbClr val="0070C0"/>
                </a:solidFill>
              </a:rPr>
              <a:t>whepshnob.accdb</a:t>
            </a:r>
            <a:r>
              <a:rPr lang="nl-NL" dirty="0" smtClean="0">
                <a:solidFill>
                  <a:srgbClr val="7030A0"/>
                </a:solidFill>
              </a:rPr>
              <a:t>’ (BB) en voeg toe (aan nieuw project)</a:t>
            </a:r>
            <a:endParaRPr lang="nl-NL" dirty="0">
              <a:solidFill>
                <a:srgbClr val="7030A0"/>
              </a:solidFill>
            </a:endParaRPr>
          </a:p>
          <a:p>
            <a:r>
              <a:rPr lang="nl-NL" dirty="0" smtClean="0">
                <a:solidFill>
                  <a:srgbClr val="7030A0"/>
                </a:solidFill>
              </a:rPr>
              <a:t>Download </a:t>
            </a:r>
            <a:r>
              <a:rPr lang="nl-NL" dirty="0" err="1" smtClean="0">
                <a:solidFill>
                  <a:srgbClr val="0070C0"/>
                </a:solidFill>
              </a:rPr>
              <a:t>AccessOleDbMembershipProvider</a:t>
            </a:r>
            <a:r>
              <a:rPr lang="nl-NL" dirty="0" smtClean="0">
                <a:solidFill>
                  <a:srgbClr val="7030A0"/>
                </a:solidFill>
              </a:rPr>
              <a:t> (BB) + </a:t>
            </a:r>
            <a:r>
              <a:rPr lang="nl-NL" dirty="0" err="1" smtClean="0">
                <a:solidFill>
                  <a:srgbClr val="FF0000"/>
                </a:solidFill>
              </a:rPr>
              <a:t>add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to</a:t>
            </a:r>
            <a:r>
              <a:rPr lang="nl-NL" dirty="0" smtClean="0">
                <a:solidFill>
                  <a:srgbClr val="FF0000"/>
                </a:solidFill>
              </a:rPr>
              <a:t> project</a:t>
            </a:r>
            <a:r>
              <a:rPr lang="nl-NL" dirty="0" smtClean="0">
                <a:solidFill>
                  <a:srgbClr val="7030A0"/>
                </a:solidFill>
              </a:rPr>
              <a:t>!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Koppel deze provider middels </a:t>
            </a:r>
            <a:r>
              <a:rPr lang="nl-NL" dirty="0" err="1" smtClean="0">
                <a:solidFill>
                  <a:srgbClr val="0070C0"/>
                </a:solidFill>
              </a:rPr>
              <a:t>Web.config</a:t>
            </a:r>
            <a:r>
              <a:rPr lang="nl-NL" dirty="0" smtClean="0">
                <a:solidFill>
                  <a:srgbClr val="7030A0"/>
                </a:solidFill>
              </a:rPr>
              <a:t> (sheet 11) en geef een </a:t>
            </a:r>
            <a:r>
              <a:rPr lang="nl-NL" dirty="0" err="1" smtClean="0">
                <a:solidFill>
                  <a:srgbClr val="7030A0"/>
                </a:solidFill>
              </a:rPr>
              <a:t>connectionstring</a:t>
            </a:r>
            <a:r>
              <a:rPr lang="nl-NL" dirty="0" smtClean="0">
                <a:solidFill>
                  <a:srgbClr val="7030A0"/>
                </a:solidFill>
              </a:rPr>
              <a:t> op (sheet 4) die wijst naar de .</a:t>
            </a:r>
            <a:r>
              <a:rPr lang="nl-NL" dirty="0" err="1" smtClean="0">
                <a:solidFill>
                  <a:srgbClr val="7030A0"/>
                </a:solidFill>
              </a:rPr>
              <a:t>accdb</a:t>
            </a:r>
            <a:endParaRPr lang="nl-NL" dirty="0" smtClean="0">
              <a:solidFill>
                <a:srgbClr val="7030A0"/>
              </a:solidFill>
            </a:endParaRPr>
          </a:p>
          <a:p>
            <a:r>
              <a:rPr lang="nl-NL" dirty="0" smtClean="0">
                <a:solidFill>
                  <a:srgbClr val="7030A0"/>
                </a:solidFill>
              </a:rPr>
              <a:t>Zet </a:t>
            </a:r>
            <a:r>
              <a:rPr lang="nl-NL" dirty="0" err="1" smtClean="0">
                <a:solidFill>
                  <a:srgbClr val="7030A0"/>
                </a:solidFill>
              </a:rPr>
              <a:t>forms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 err="1" smtClean="0">
                <a:solidFill>
                  <a:srgbClr val="7030A0"/>
                </a:solidFill>
              </a:rPr>
              <a:t>authentication</a:t>
            </a:r>
            <a:r>
              <a:rPr lang="nl-NL" dirty="0" smtClean="0">
                <a:solidFill>
                  <a:srgbClr val="7030A0"/>
                </a:solidFill>
              </a:rPr>
              <a:t> aan (sheet 6)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Maak een ‘</a:t>
            </a:r>
            <a:r>
              <a:rPr lang="nl-NL" dirty="0" err="1" smtClean="0">
                <a:solidFill>
                  <a:srgbClr val="0070C0"/>
                </a:solidFill>
              </a:rPr>
              <a:t>restricted</a:t>
            </a:r>
            <a:r>
              <a:rPr lang="nl-NL" dirty="0" smtClean="0">
                <a:solidFill>
                  <a:srgbClr val="7030A0"/>
                </a:solidFill>
              </a:rPr>
              <a:t>’ </a:t>
            </a:r>
            <a:r>
              <a:rPr lang="nl-NL" dirty="0" err="1" smtClean="0">
                <a:solidFill>
                  <a:srgbClr val="7030A0"/>
                </a:solidFill>
              </a:rPr>
              <a:t>subfolder</a:t>
            </a:r>
            <a:r>
              <a:rPr lang="nl-NL" dirty="0" smtClean="0">
                <a:solidFill>
                  <a:srgbClr val="7030A0"/>
                </a:solidFill>
              </a:rPr>
              <a:t> met daarin een </a:t>
            </a:r>
            <a:r>
              <a:rPr lang="nl-NL" dirty="0" err="1" smtClean="0">
                <a:solidFill>
                  <a:srgbClr val="7030A0"/>
                </a:solidFill>
              </a:rPr>
              <a:t>Web.config</a:t>
            </a:r>
            <a:r>
              <a:rPr lang="nl-NL" dirty="0" smtClean="0">
                <a:solidFill>
                  <a:srgbClr val="7030A0"/>
                </a:solidFill>
              </a:rPr>
              <a:t> die de boel afdicht voor anonieme gebruikers (sheet 7)</a:t>
            </a:r>
            <a:endParaRPr lang="nl-NL" dirty="0">
              <a:solidFill>
                <a:srgbClr val="7030A0"/>
              </a:solidFill>
            </a:endParaRPr>
          </a:p>
          <a:p>
            <a:r>
              <a:rPr lang="nl-NL" dirty="0" smtClean="0">
                <a:solidFill>
                  <a:srgbClr val="7030A0"/>
                </a:solidFill>
              </a:rPr>
              <a:t>Voeg de volgende pagina’s toe in root: Login.aspx, Register.aspx. Maak in de ‘</a:t>
            </a:r>
            <a:r>
              <a:rPr lang="nl-NL" dirty="0" err="1" smtClean="0">
                <a:solidFill>
                  <a:srgbClr val="7030A0"/>
                </a:solidFill>
              </a:rPr>
              <a:t>restricted</a:t>
            </a:r>
            <a:r>
              <a:rPr lang="nl-NL" dirty="0" smtClean="0">
                <a:solidFill>
                  <a:srgbClr val="7030A0"/>
                </a:solidFill>
              </a:rPr>
              <a:t>’ </a:t>
            </a:r>
            <a:r>
              <a:rPr lang="nl-NL" dirty="0" err="1" smtClean="0">
                <a:solidFill>
                  <a:srgbClr val="7030A0"/>
                </a:solidFill>
              </a:rPr>
              <a:t>submap</a:t>
            </a:r>
            <a:r>
              <a:rPr lang="nl-NL" dirty="0" smtClean="0">
                <a:solidFill>
                  <a:srgbClr val="7030A0"/>
                </a:solidFill>
              </a:rPr>
              <a:t>: Members.aspx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Voeg op Login.aspx een Login control toe (sheet 8/9), vergeet hierbij niet </a:t>
            </a:r>
            <a:r>
              <a:rPr lang="en-US" dirty="0" smtClean="0">
                <a:solidFill>
                  <a:srgbClr val="7030A0"/>
                </a:solidFill>
              </a:rPr>
              <a:t>de property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DestinationPageUrl</a:t>
            </a:r>
            <a:r>
              <a:rPr lang="en-US" dirty="0" smtClean="0">
                <a:solidFill>
                  <a:srgbClr val="7030A0"/>
                </a:solidFill>
              </a:rPr>
              <a:t> in </a:t>
            </a:r>
            <a:r>
              <a:rPr lang="en-US" dirty="0" err="1" smtClean="0">
                <a:solidFill>
                  <a:srgbClr val="7030A0"/>
                </a:solidFill>
              </a:rPr>
              <a:t>te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stellen</a:t>
            </a:r>
            <a:r>
              <a:rPr lang="en-US" dirty="0" smtClean="0">
                <a:solidFill>
                  <a:srgbClr val="7030A0"/>
                </a:solidFill>
              </a:rPr>
              <a:t> op ‘</a:t>
            </a:r>
            <a:r>
              <a:rPr lang="en-US" dirty="0" smtClean="0">
                <a:solidFill>
                  <a:srgbClr val="0070C0"/>
                </a:solidFill>
              </a:rPr>
              <a:t>~/restricted/Members.aspx</a:t>
            </a:r>
            <a:r>
              <a:rPr lang="en-US" dirty="0" smtClean="0">
                <a:solidFill>
                  <a:srgbClr val="7030A0"/>
                </a:solidFill>
              </a:rPr>
              <a:t>’.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Maak op Register.aspx een </a:t>
            </a:r>
            <a:r>
              <a:rPr lang="nl-NL" dirty="0" err="1" smtClean="0">
                <a:solidFill>
                  <a:srgbClr val="0070C0"/>
                </a:solidFill>
              </a:rPr>
              <a:t>CreateUserWizard</a:t>
            </a:r>
            <a:r>
              <a:rPr lang="nl-NL" dirty="0">
                <a:solidFill>
                  <a:srgbClr val="7030A0"/>
                </a:solidFill>
              </a:rPr>
              <a:t>,</a:t>
            </a:r>
            <a:r>
              <a:rPr lang="nl-NL" dirty="0" smtClean="0">
                <a:solidFill>
                  <a:srgbClr val="7030A0"/>
                </a:solidFill>
              </a:rPr>
              <a:t> en op Members.aspx een ordinaire boodschap alleen voor ingelogde leden.</a:t>
            </a:r>
          </a:p>
          <a:p>
            <a:r>
              <a:rPr lang="nl-NL" b="1" strike="sngStrike" dirty="0" smtClean="0">
                <a:solidFill>
                  <a:srgbClr val="FF0000"/>
                </a:solidFill>
              </a:rPr>
              <a:t>‘</a:t>
            </a:r>
            <a:r>
              <a:rPr lang="nl-NL" b="1" strike="sngStrike" dirty="0" err="1" smtClean="0">
                <a:solidFill>
                  <a:srgbClr val="FF0000"/>
                </a:solidFill>
              </a:rPr>
              <a:t>Build</a:t>
            </a:r>
            <a:r>
              <a:rPr lang="nl-NL" b="1" strike="sngStrike" dirty="0" smtClean="0">
                <a:solidFill>
                  <a:srgbClr val="FF0000"/>
                </a:solidFill>
              </a:rPr>
              <a:t>’ je project (F6)!</a:t>
            </a:r>
            <a:r>
              <a:rPr lang="nl-NL" strike="sngStrike" dirty="0" smtClean="0">
                <a:solidFill>
                  <a:srgbClr val="7030A0"/>
                </a:solidFill>
              </a:rPr>
              <a:t> Open WAT -------------&gt;&gt;</a:t>
            </a:r>
          </a:p>
          <a:p>
            <a:r>
              <a:rPr lang="nl-NL" strike="sngStrike" dirty="0" smtClean="0">
                <a:solidFill>
                  <a:srgbClr val="7030A0"/>
                </a:solidFill>
              </a:rPr>
              <a:t>Test middels WAT (sheet 12) en via de </a:t>
            </a:r>
            <a:r>
              <a:rPr lang="nl-NL" strike="sngStrike" dirty="0" err="1" smtClean="0">
                <a:solidFill>
                  <a:srgbClr val="7030A0"/>
                </a:solidFill>
              </a:rPr>
              <a:t>logincontrols</a:t>
            </a:r>
            <a:r>
              <a:rPr lang="nl-NL" strike="sngStrike" dirty="0" smtClean="0">
                <a:solidFill>
                  <a:srgbClr val="7030A0"/>
                </a:solidFill>
              </a:rPr>
              <a:t> of je de users tabel kunt manipuleren van ‘</a:t>
            </a:r>
            <a:r>
              <a:rPr lang="nl-NL" strike="sngStrike" dirty="0">
                <a:solidFill>
                  <a:srgbClr val="7030A0"/>
                </a:solidFill>
              </a:rPr>
              <a:t>whepshnob.accdb</a:t>
            </a:r>
            <a:r>
              <a:rPr lang="nl-NL" strike="sngStrike" dirty="0" smtClean="0">
                <a:solidFill>
                  <a:srgbClr val="7030A0"/>
                </a:solidFill>
              </a:rPr>
              <a:t>’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 smtClean="0">
                <a:solidFill>
                  <a:srgbClr val="FF0000"/>
                </a:solidFill>
              </a:rPr>
              <a:t>Even testen in de browser + Access!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>
                <a:solidFill>
                  <a:srgbClr val="7030A0"/>
                </a:solidFill>
              </a:rPr>
              <a:t>Test </a:t>
            </a:r>
            <a:r>
              <a:rPr lang="nl-NL" i="1" dirty="0" smtClean="0">
                <a:solidFill>
                  <a:srgbClr val="7030A0"/>
                </a:solidFill>
              </a:rPr>
              <a:t>eenmaal ingelogd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 smtClean="0">
                <a:solidFill>
                  <a:srgbClr val="7030A0"/>
                </a:solidFill>
              </a:rPr>
              <a:t>in </a:t>
            </a:r>
            <a:r>
              <a:rPr lang="nl-NL" dirty="0" smtClean="0">
                <a:solidFill>
                  <a:srgbClr val="7030A0"/>
                </a:solidFill>
              </a:rPr>
              <a:t>je browser of de Ticket bestaat in de vorm van </a:t>
            </a:r>
            <a:r>
              <a:rPr lang="nl-NL" dirty="0" smtClean="0">
                <a:solidFill>
                  <a:srgbClr val="0070C0"/>
                </a:solidFill>
              </a:rPr>
              <a:t>membercookie. </a:t>
            </a:r>
            <a:r>
              <a:rPr lang="nl-NL" dirty="0" smtClean="0">
                <a:solidFill>
                  <a:srgbClr val="7030A0"/>
                </a:solidFill>
              </a:rPr>
              <a:t>Uitloggen emuleren door cookie te verwijderen!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Navigeren door even met de hand </a:t>
            </a:r>
            <a:r>
              <a:rPr lang="nl-NL" dirty="0" err="1" smtClean="0">
                <a:solidFill>
                  <a:srgbClr val="7030A0"/>
                </a:solidFill>
              </a:rPr>
              <a:t>URLs</a:t>
            </a:r>
            <a:r>
              <a:rPr lang="nl-NL" dirty="0" smtClean="0">
                <a:solidFill>
                  <a:srgbClr val="7030A0"/>
                </a:solidFill>
              </a:rPr>
              <a:t> te tikken, of maak een masterpage met navigatie (incl. </a:t>
            </a:r>
            <a:r>
              <a:rPr lang="nl-NL" dirty="0" err="1" smtClean="0">
                <a:solidFill>
                  <a:srgbClr val="7030A0"/>
                </a:solidFill>
              </a:rPr>
              <a:t>web.sitemap</a:t>
            </a:r>
            <a:r>
              <a:rPr lang="nl-NL" dirty="0" smtClean="0">
                <a:solidFill>
                  <a:srgbClr val="7030A0"/>
                </a:solidFill>
              </a:rPr>
              <a:t> met een menu en een </a:t>
            </a:r>
            <a:r>
              <a:rPr lang="nl-NL" dirty="0" err="1" smtClean="0">
                <a:solidFill>
                  <a:srgbClr val="7030A0"/>
                </a:solidFill>
              </a:rPr>
              <a:t>sitemapdatasource</a:t>
            </a:r>
            <a:r>
              <a:rPr lang="nl-NL" dirty="0" smtClean="0">
                <a:solidFill>
                  <a:srgbClr val="7030A0"/>
                </a:solidFill>
              </a:rPr>
              <a:t>)</a:t>
            </a:r>
            <a:endParaRPr lang="nl-N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1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Wachtwoorden</a:t>
            </a:r>
            <a:r>
              <a:rPr lang="en-US" dirty="0" smtClean="0"/>
              <a:t>: Hash + Salt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675"/>
            <a:ext cx="8229600" cy="285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Sla </a:t>
            </a:r>
            <a:r>
              <a:rPr lang="en-US" dirty="0" err="1" smtClean="0"/>
              <a:t>wachtwoorden</a:t>
            </a:r>
            <a:r>
              <a:rPr lang="en-US" dirty="0" smtClean="0"/>
              <a:t> NEVER direct op. </a:t>
            </a:r>
            <a:r>
              <a:rPr lang="en-US" dirty="0" err="1" smtClean="0"/>
              <a:t>Niet</a:t>
            </a:r>
            <a:r>
              <a:rPr lang="en-US" dirty="0" smtClean="0"/>
              <a:t> in plain text, </a:t>
            </a:r>
            <a:r>
              <a:rPr lang="en-US" dirty="0" err="1" smtClean="0"/>
              <a:t>niet</a:t>
            </a:r>
            <a:r>
              <a:rPr lang="en-US" dirty="0" smtClean="0"/>
              <a:t> encrypted. Not Ever &amp; Not Anywhere (including databases)!</a:t>
            </a:r>
          </a:p>
          <a:p>
            <a:pPr lvl="1"/>
            <a:r>
              <a:rPr lang="en-US" dirty="0" err="1" smtClean="0"/>
              <a:t>Encryptable</a:t>
            </a:r>
            <a:r>
              <a:rPr lang="en-US" dirty="0" smtClean="0"/>
              <a:t> == </a:t>
            </a:r>
            <a:r>
              <a:rPr lang="en-US" dirty="0" err="1" smtClean="0"/>
              <a:t>decryptable</a:t>
            </a:r>
            <a:r>
              <a:rPr lang="en-US" dirty="0" smtClean="0"/>
              <a:t> (!)</a:t>
            </a:r>
          </a:p>
          <a:p>
            <a:r>
              <a:rPr lang="en-US" dirty="0" err="1" smtClean="0"/>
              <a:t>Beste</a:t>
            </a:r>
            <a:r>
              <a:rPr lang="en-US" dirty="0" smtClean="0"/>
              <a:t> is ‘</a:t>
            </a:r>
            <a:r>
              <a:rPr lang="en-US" dirty="0" err="1" smtClean="0"/>
              <a:t>hashen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Eenrichtings-vermalen</a:t>
            </a:r>
            <a:r>
              <a:rPr lang="en-US" dirty="0" smtClean="0"/>
              <a:t>, 1-op-1, op basis van </a:t>
            </a:r>
            <a:r>
              <a:rPr lang="en-US" dirty="0" err="1" smtClean="0"/>
              <a:t>een</a:t>
            </a:r>
            <a:r>
              <a:rPr lang="en-US" dirty="0" smtClean="0"/>
              <a:t> random </a:t>
            </a:r>
            <a:r>
              <a:rPr lang="en-US" dirty="0" err="1" smtClean="0"/>
              <a:t>startwaarde</a:t>
            </a:r>
            <a:r>
              <a:rPr lang="en-US" dirty="0" smtClean="0"/>
              <a:t> (de </a:t>
            </a:r>
            <a:r>
              <a:rPr lang="en-US" dirty="0" err="1" smtClean="0"/>
              <a:t>zgn</a:t>
            </a:r>
            <a:r>
              <a:rPr lang="en-US" dirty="0" smtClean="0"/>
              <a:t>. ‘Salt’)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4073325"/>
            <a:ext cx="8686800" cy="2362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NL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Genereer 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met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RNGCryptoServiceProvider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random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salt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(64 byte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hex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):</a:t>
            </a:r>
          </a:p>
          <a:p>
            <a:r>
              <a:rPr lang="nl-NL" dirty="0" smtClean="0">
                <a:solidFill>
                  <a:srgbClr val="FF0000"/>
                </a:solidFill>
                <a:latin typeface="Consolas"/>
              </a:rPr>
              <a:t>ddcb96591f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8c4fb86d045f9ddb86082444fd694b14c7fe798f0</a:t>
            </a:r>
            <a:r>
              <a:rPr lang="nl-NL" dirty="0" smtClean="0">
                <a:solidFill>
                  <a:srgbClr val="FF0000"/>
                </a:solidFill>
                <a:latin typeface="Consolas"/>
              </a:rPr>
              <a:t>dcacd647a217b</a:t>
            </a:r>
          </a:p>
          <a:p>
            <a:r>
              <a:rPr lang="nl-NL" dirty="0" smtClean="0">
                <a:solidFill>
                  <a:srgbClr val="008000"/>
                </a:solidFill>
                <a:latin typeface="Consolas"/>
              </a:rPr>
              <a:t>// Input voor SHA256 (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salt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+ wachtwoordstring):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 smtClean="0">
                <a:solidFill>
                  <a:srgbClr val="FF0000"/>
                </a:solidFill>
                <a:latin typeface="Consolas"/>
              </a:rPr>
              <a:t>ddcb96591f[...]dcacd647a217b</a:t>
            </a:r>
            <a:r>
              <a:rPr lang="en-US" dirty="0" smtClean="0">
                <a:solidFill>
                  <a:srgbClr val="00B0F0"/>
                </a:solidFill>
                <a:latin typeface="Consolas"/>
              </a:rPr>
              <a:t>MYPASSWORD</a:t>
            </a:r>
          </a:p>
          <a:p>
            <a:r>
              <a:rPr lang="nl-NL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Output van SHA256 (64 byte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hex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):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7030A0"/>
                </a:solidFill>
                <a:latin typeface="Consolas"/>
              </a:rPr>
              <a:t>cdf60dc425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5781f4ba3ce9538866015e8c6d23633006f74aabc</a:t>
            </a:r>
            <a:r>
              <a:rPr lang="en-US" dirty="0">
                <a:solidFill>
                  <a:srgbClr val="7030A0"/>
                </a:solidFill>
                <a:latin typeface="Consolas"/>
              </a:rPr>
              <a:t>768f7923e0fe8</a:t>
            </a:r>
          </a:p>
          <a:p>
            <a:r>
              <a:rPr lang="nl-NL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Opslaan in database (128 bytes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hex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string):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salt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+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hash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>
                <a:solidFill>
                  <a:srgbClr val="FF0000"/>
                </a:solidFill>
                <a:latin typeface="Consolas"/>
              </a:rPr>
              <a:t>ddcb96591f[...]</a:t>
            </a:r>
            <a:r>
              <a:rPr lang="nl-NL" dirty="0" smtClean="0">
                <a:solidFill>
                  <a:srgbClr val="FF0000"/>
                </a:solidFill>
                <a:latin typeface="Consolas"/>
              </a:rPr>
              <a:t>dcacd647a217b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cdf60dc425[...]768f7923e0fe8</a:t>
            </a:r>
            <a:endParaRPr lang="en-US" dirty="0">
              <a:solidFill>
                <a:srgbClr val="7030A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105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Inloggen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675"/>
            <a:ext cx="8229600" cy="102532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Gebruikers</a:t>
            </a:r>
            <a:r>
              <a:rPr lang="en-US" dirty="0" smtClean="0"/>
              <a:t> </a:t>
            </a:r>
            <a:r>
              <a:rPr lang="en-US" dirty="0" err="1" smtClean="0"/>
              <a:t>valideren</a:t>
            </a:r>
            <a:r>
              <a:rPr lang="en-US" dirty="0" smtClean="0"/>
              <a:t> door hashes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vergelijken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volgt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2590800"/>
            <a:ext cx="8686800" cy="3581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NL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Haal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salt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+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hash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op uit DB en splits ze in A (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salt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) en B (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hash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):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>
                <a:solidFill>
                  <a:srgbClr val="FF0000"/>
                </a:solidFill>
                <a:latin typeface="Consolas"/>
              </a:rPr>
              <a:t>ddcb96591f[...]dcacd647a217b</a:t>
            </a:r>
            <a:r>
              <a:rPr lang="en-US" dirty="0">
                <a:solidFill>
                  <a:srgbClr val="7030A0"/>
                </a:solidFill>
                <a:latin typeface="Consolas"/>
              </a:rPr>
              <a:t>cdf60dc425[...]768f7923e0fe8</a:t>
            </a:r>
            <a:endParaRPr lang="nl-NL" dirty="0" smtClean="0">
              <a:solidFill>
                <a:srgbClr val="008000"/>
              </a:solidFill>
              <a:latin typeface="Consolas"/>
            </a:endParaRPr>
          </a:p>
          <a:p>
            <a:endParaRPr lang="nl-NL" dirty="0" smtClean="0">
              <a:solidFill>
                <a:srgbClr val="008000"/>
              </a:solidFill>
              <a:latin typeface="Consolas"/>
            </a:endParaRPr>
          </a:p>
          <a:p>
            <a:r>
              <a:rPr lang="nl-NL" dirty="0" smtClean="0">
                <a:solidFill>
                  <a:srgbClr val="008000"/>
                </a:solidFill>
                <a:latin typeface="Consolas"/>
              </a:rPr>
              <a:t>// Combineer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salt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uit DB (A) met ingevoerde WW en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hash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 dit (SHA256):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nl-NL" dirty="0" smtClean="0">
                <a:solidFill>
                  <a:srgbClr val="FF0000"/>
                </a:solidFill>
                <a:latin typeface="Consolas"/>
              </a:rPr>
              <a:t>ddcb96591f[...]dcacd647a217b</a:t>
            </a:r>
            <a:r>
              <a:rPr lang="en-US" dirty="0" smtClean="0">
                <a:solidFill>
                  <a:srgbClr val="00B0F0"/>
                </a:solidFill>
                <a:latin typeface="Consolas"/>
              </a:rPr>
              <a:t>MYPASSWORD</a:t>
            </a:r>
          </a:p>
          <a:p>
            <a:endParaRPr lang="nl-NL" dirty="0" smtClean="0">
              <a:solidFill>
                <a:srgbClr val="008000"/>
              </a:solidFill>
              <a:latin typeface="Consolas"/>
            </a:endParaRPr>
          </a:p>
          <a:p>
            <a:r>
              <a:rPr lang="nl-NL" dirty="0" smtClean="0">
                <a:solidFill>
                  <a:srgbClr val="008000"/>
                </a:solidFill>
                <a:latin typeface="Consolas"/>
              </a:rPr>
              <a:t>// Output van SHA256 (64 byte </a:t>
            </a:r>
            <a:r>
              <a:rPr lang="nl-NL" dirty="0" err="1" smtClean="0">
                <a:solidFill>
                  <a:srgbClr val="008000"/>
                </a:solidFill>
                <a:latin typeface="Consolas"/>
              </a:rPr>
              <a:t>hex</a:t>
            </a:r>
            <a:r>
              <a:rPr lang="nl-NL" dirty="0" smtClean="0">
                <a:solidFill>
                  <a:srgbClr val="008000"/>
                </a:solidFill>
                <a:latin typeface="Consolas"/>
              </a:rPr>
              <a:t>):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7030A0"/>
                </a:solidFill>
                <a:latin typeface="Consolas"/>
              </a:rPr>
              <a:t>cdf60dc425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5781f4ba3ce9538866015e8c6d23633006f74aabc</a:t>
            </a:r>
            <a:r>
              <a:rPr lang="en-US" dirty="0">
                <a:solidFill>
                  <a:srgbClr val="7030A0"/>
                </a:solidFill>
                <a:latin typeface="Consolas"/>
              </a:rPr>
              <a:t>768f7923e0fe8</a:t>
            </a:r>
          </a:p>
          <a:p>
            <a:endParaRPr lang="nl-NL" dirty="0" smtClean="0">
              <a:solidFill>
                <a:srgbClr val="008000"/>
              </a:solidFill>
              <a:latin typeface="Consolas"/>
            </a:endParaRPr>
          </a:p>
          <a:p>
            <a:r>
              <a:rPr lang="nl-NL" dirty="0" smtClean="0">
                <a:solidFill>
                  <a:srgbClr val="008000"/>
                </a:solidFill>
                <a:latin typeface="Consolas"/>
              </a:rPr>
              <a:t>// Vergelijk de output met B. Hetzelfde? Dan gebruiker authentiek!</a:t>
            </a:r>
            <a:endParaRPr lang="nl-NL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Consolas"/>
              </a:rPr>
              <a:t>cdf60dc425[...]768f7923e0fe8 </a:t>
            </a:r>
            <a:r>
              <a:rPr lang="en-US" dirty="0" smtClean="0">
                <a:latin typeface="Consolas"/>
              </a:rPr>
              <a:t>==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/>
              </a:rPr>
              <a:t>cdf60dc425[...]768f7923e0fe8</a:t>
            </a:r>
          </a:p>
        </p:txBody>
      </p:sp>
    </p:spTree>
    <p:extLst>
      <p:ext uri="{BB962C8B-B14F-4D97-AF65-F5344CB8AC3E}">
        <p14:creationId xmlns:p14="http://schemas.microsoft.com/office/powerpoint/2010/main" val="2025214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smtClean="0"/>
              <a:t>Authorization </a:t>
            </a:r>
            <a:r>
              <a:rPr lang="en-US" i="1" dirty="0" smtClean="0"/>
              <a:t>revisited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Onderscheid</a:t>
            </a:r>
            <a:r>
              <a:rPr lang="en-US" dirty="0" smtClean="0"/>
              <a:t> </a:t>
            </a:r>
            <a:r>
              <a:rPr lang="en-US" dirty="0" err="1" smtClean="0"/>
              <a:t>anonieme</a:t>
            </a:r>
            <a:r>
              <a:rPr lang="en-US" dirty="0" smtClean="0"/>
              <a:t> </a:t>
            </a:r>
            <a:r>
              <a:rPr lang="en-US" dirty="0" err="1" smtClean="0"/>
              <a:t>bezoeker</a:t>
            </a:r>
            <a:r>
              <a:rPr lang="en-US" dirty="0" smtClean="0"/>
              <a:t> vs. </a:t>
            </a:r>
            <a:r>
              <a:rPr lang="en-US" dirty="0" err="1" smtClean="0"/>
              <a:t>ingelogde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is </a:t>
            </a:r>
            <a:r>
              <a:rPr lang="en-US" dirty="0" err="1" smtClean="0"/>
              <a:t>vaak</a:t>
            </a:r>
            <a:r>
              <a:rPr lang="en-US" dirty="0" smtClean="0"/>
              <a:t> </a:t>
            </a:r>
            <a:r>
              <a:rPr lang="en-US" dirty="0" err="1" smtClean="0"/>
              <a:t>onvoldoende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err="1" smtClean="0"/>
              <a:t>willen</a:t>
            </a:r>
            <a:r>
              <a:rPr lang="en-US" dirty="0" smtClean="0"/>
              <a:t> diverse </a:t>
            </a:r>
            <a:r>
              <a:rPr lang="en-US" dirty="0" err="1" smtClean="0"/>
              <a:t>gebruikersgroepen</a:t>
            </a:r>
            <a:r>
              <a:rPr lang="en-US" dirty="0" smtClean="0"/>
              <a:t>: admins, customers, sales, </a:t>
            </a:r>
            <a:r>
              <a:rPr lang="en-US" dirty="0" err="1" smtClean="0"/>
              <a:t>studenten</a:t>
            </a:r>
            <a:r>
              <a:rPr lang="en-US" dirty="0" smtClean="0"/>
              <a:t>, </a:t>
            </a:r>
            <a:r>
              <a:rPr lang="en-US" dirty="0" err="1" smtClean="0"/>
              <a:t>docenten</a:t>
            </a:r>
            <a:r>
              <a:rPr lang="en-US" dirty="0" smtClean="0"/>
              <a:t>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Content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aanpasbaar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op basis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rolverdeling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Enter ‘</a:t>
            </a:r>
            <a:r>
              <a:rPr lang="en-US" dirty="0" err="1" smtClean="0"/>
              <a:t>RoleGroups</a:t>
            </a:r>
            <a:r>
              <a:rPr lang="en-US" dirty="0" smtClean="0"/>
              <a:t>’!</a:t>
            </a:r>
          </a:p>
          <a:p>
            <a:pPr lvl="1"/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server controls </a:t>
            </a:r>
            <a:r>
              <a:rPr lang="en-US" dirty="0" err="1"/>
              <a:t>voor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weer</a:t>
            </a:r>
            <a:r>
              <a:rPr lang="en-US" dirty="0" smtClean="0"/>
              <a:t> via de </a:t>
            </a:r>
            <a:r>
              <a:rPr lang="en-US" dirty="0" err="1" smtClean="0"/>
              <a:t>SqlRoleProvider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68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smtClean="0"/>
              <a:t>Authorization </a:t>
            </a:r>
            <a:r>
              <a:rPr lang="en-US" i="1" dirty="0" smtClean="0"/>
              <a:t>role-based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LoginView</a:t>
            </a:r>
            <a:r>
              <a:rPr lang="en-US" dirty="0" smtClean="0"/>
              <a:t> control is </a:t>
            </a:r>
            <a:r>
              <a:rPr lang="en-US" dirty="0" err="1" smtClean="0"/>
              <a:t>wel</a:t>
            </a:r>
            <a:r>
              <a:rPr lang="en-US" dirty="0" smtClean="0"/>
              <a:t> erg </a:t>
            </a:r>
            <a:r>
              <a:rPr lang="en-US" dirty="0" err="1" smtClean="0"/>
              <a:t>makkelijk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057400"/>
            <a:ext cx="8153400" cy="434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&lt;!–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Servercontrol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‘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LoginView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’ op je Members.aspx: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--&gt;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LoginView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="LoginView1"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="server"&gt;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RoleGroups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RoleGroup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Roles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="customers"&gt;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ContentTemplate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l-NL" dirty="0" smtClean="0">
                <a:solidFill>
                  <a:prstClr val="black"/>
                </a:solidFill>
                <a:latin typeface="Consolas"/>
              </a:rPr>
              <a:t>                U 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behoort tot de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rolegroup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err="1" smtClean="0">
                <a:solidFill>
                  <a:prstClr val="black"/>
                </a:solidFill>
                <a:latin typeface="Consolas"/>
              </a:rPr>
              <a:t>customers</a:t>
            </a:r>
            <a:r>
              <a:rPr lang="nl-NL" dirty="0" smtClean="0">
                <a:solidFill>
                  <a:prstClr val="black"/>
                </a:solidFill>
                <a:latin typeface="Consolas"/>
              </a:rPr>
              <a:t>!</a:t>
            </a:r>
            <a:endParaRPr lang="nl-NL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ContentTemplate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RoleGroup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RoleGroup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Roles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="admins"&gt;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ContentTemplate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l-NL" dirty="0" smtClean="0">
                <a:solidFill>
                  <a:prstClr val="black"/>
                </a:solidFill>
                <a:latin typeface="Consolas"/>
              </a:rPr>
              <a:t>                U 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behoort tot de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rolegroup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Consolas"/>
              </a:rPr>
              <a:t>admins</a:t>
            </a:r>
            <a:r>
              <a:rPr lang="nl-NL" dirty="0">
                <a:solidFill>
                  <a:prstClr val="black"/>
                </a:solidFill>
                <a:latin typeface="Consolas"/>
              </a:rPr>
              <a:t>!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ContentTemplate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RoleGroup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RoleGroups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LoginView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67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err="1" smtClean="0"/>
              <a:t>RoleProvider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Access?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Heb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gemaakt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Access / </a:t>
            </a:r>
            <a:r>
              <a:rPr lang="en-US" dirty="0" err="1" smtClean="0"/>
              <a:t>OleDb</a:t>
            </a:r>
            <a:endParaRPr lang="en-US" dirty="0" smtClean="0"/>
          </a:p>
          <a:p>
            <a:pPr lvl="1"/>
            <a:r>
              <a:rPr lang="en-US" dirty="0" err="1" smtClean="0"/>
              <a:t>Klasse</a:t>
            </a:r>
            <a:r>
              <a:rPr lang="en-US" dirty="0" smtClean="0"/>
              <a:t>: </a:t>
            </a:r>
            <a:r>
              <a:rPr lang="en-US" dirty="0" err="1" smtClean="0"/>
              <a:t>AccessOleDbRoleProvider</a:t>
            </a:r>
            <a:r>
              <a:rPr lang="en-US" dirty="0" smtClean="0"/>
              <a:t>(.</a:t>
            </a:r>
            <a:r>
              <a:rPr lang="en-US" dirty="0" err="1" smtClean="0"/>
              <a:t>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Je </a:t>
            </a:r>
            <a:r>
              <a:rPr lang="en-US" dirty="0" err="1" smtClean="0"/>
              <a:t>hebt</a:t>
            </a:r>
            <a:r>
              <a:rPr lang="en-US" dirty="0" smtClean="0"/>
              <a:t> </a:t>
            </a:r>
            <a:r>
              <a:rPr lang="en-US" b="1" dirty="0" smtClean="0"/>
              <a:t>twee</a:t>
            </a:r>
            <a:r>
              <a:rPr lang="en-US" dirty="0" smtClean="0"/>
              <a:t> </a:t>
            </a:r>
            <a:r>
              <a:rPr lang="en-US" dirty="0" err="1" smtClean="0"/>
              <a:t>geschikte</a:t>
            </a:r>
            <a:r>
              <a:rPr lang="en-US" dirty="0" smtClean="0"/>
              <a:t> </a:t>
            </a:r>
            <a:r>
              <a:rPr lang="en-US" dirty="0" err="1" smtClean="0"/>
              <a:t>tabellen</a:t>
            </a:r>
            <a:r>
              <a:rPr lang="en-US" dirty="0" smtClean="0"/>
              <a:t> </a:t>
            </a:r>
            <a:r>
              <a:rPr lang="en-US" dirty="0" err="1" smtClean="0"/>
              <a:t>bovenop</a:t>
            </a:r>
            <a:r>
              <a:rPr lang="en-US" dirty="0" smtClean="0"/>
              <a:t> de ‘users’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in je Access </a:t>
            </a:r>
            <a:r>
              <a:rPr lang="en-US" dirty="0" err="1" smtClean="0"/>
              <a:t>projectdatabase</a:t>
            </a:r>
            <a:endParaRPr lang="en-US" dirty="0" smtClean="0"/>
          </a:p>
          <a:p>
            <a:pPr lvl="1"/>
            <a:r>
              <a:rPr lang="en-US" dirty="0" smtClean="0"/>
              <a:t>Mag je </a:t>
            </a:r>
            <a:r>
              <a:rPr lang="en-US" dirty="0" err="1" smtClean="0"/>
              <a:t>voor</a:t>
            </a:r>
            <a:r>
              <a:rPr lang="en-US" dirty="0" smtClean="0"/>
              <a:t> je project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t.b.v</a:t>
            </a:r>
            <a:r>
              <a:rPr lang="en-US" dirty="0" smtClean="0"/>
              <a:t>. </a:t>
            </a:r>
            <a:r>
              <a:rPr lang="en-US" dirty="0" err="1" smtClean="0"/>
              <a:t>productiviteit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5" y="3567968"/>
            <a:ext cx="7839170" cy="27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6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err="1" smtClean="0"/>
              <a:t>RoleProvider</a:t>
            </a:r>
            <a:r>
              <a:rPr lang="en-US" dirty="0" smtClean="0"/>
              <a:t> </a:t>
            </a:r>
            <a:r>
              <a:rPr lang="en-US" dirty="0" err="1" smtClean="0"/>
              <a:t>configureren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09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2900" y="1397000"/>
            <a:ext cx="8458200" cy="4876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&lt;!--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In Application Root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Web.Config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binnen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system.web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--&gt;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roleManager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defaultProvider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AspNetAccessOleDbRoleProvider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           enabled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cacheRolesInCookie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cookieName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rolecookie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cookieTimeout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30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cookiePath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cookieRequireSSL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cookieSlidingExpiration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cookieProtection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providers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clear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AspNetAccessOleDbRoleProvider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           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CustomMembership.AccessOleDbRoleProvider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connectionStringName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WebWinkelDB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providers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roleManager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7070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Tentamenvoorbereiding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proeftentamen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proeftoetsen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oefening</a:t>
            </a:r>
            <a:r>
              <a:rPr lang="en-US" dirty="0" smtClean="0"/>
              <a:t> op BB </a:t>
            </a:r>
            <a:r>
              <a:rPr lang="en-US" dirty="0" err="1" smtClean="0"/>
              <a:t>beschikbaar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programmeeropdrachten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kant-en-klare</a:t>
            </a:r>
            <a:r>
              <a:rPr lang="en-US" dirty="0" smtClean="0"/>
              <a:t> </a:t>
            </a:r>
            <a:r>
              <a:rPr lang="en-US" dirty="0" err="1" smtClean="0"/>
              <a:t>antwoorden</a:t>
            </a:r>
            <a:r>
              <a:rPr lang="en-US" dirty="0" smtClean="0"/>
              <a:t>,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kijk</a:t>
            </a:r>
            <a:r>
              <a:rPr lang="en-US" dirty="0" smtClean="0"/>
              <a:t> in het </a:t>
            </a:r>
            <a:r>
              <a:rPr lang="en-US" dirty="0" err="1" smtClean="0"/>
              <a:t>boek</a:t>
            </a:r>
            <a:r>
              <a:rPr lang="en-US" dirty="0" smtClean="0"/>
              <a:t>, de sheets, de workshop-</a:t>
            </a:r>
            <a:r>
              <a:rPr lang="en-US" dirty="0" err="1" smtClean="0"/>
              <a:t>uitwerkingen</a:t>
            </a:r>
            <a:r>
              <a:rPr lang="en-US" dirty="0" smtClean="0"/>
              <a:t> en in de study resources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Tijdens</a:t>
            </a:r>
            <a:r>
              <a:rPr lang="en-US" dirty="0" smtClean="0"/>
              <a:t> de </a:t>
            </a:r>
            <a:r>
              <a:rPr lang="en-US" dirty="0" err="1" smtClean="0"/>
              <a:t>laatste</a:t>
            </a:r>
            <a:r>
              <a:rPr lang="en-US" dirty="0" smtClean="0"/>
              <a:t> les </a:t>
            </a:r>
            <a:r>
              <a:rPr lang="en-US" dirty="0" err="1" smtClean="0"/>
              <a:t>oefenen</a:t>
            </a:r>
            <a:r>
              <a:rPr lang="en-US" dirty="0" smtClean="0"/>
              <a:t> we </a:t>
            </a:r>
            <a:r>
              <a:rPr lang="en-US" dirty="0" smtClean="0"/>
              <a:t>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proeftentamen</a:t>
            </a:r>
            <a:endParaRPr lang="en-US" dirty="0" smtClean="0"/>
          </a:p>
          <a:p>
            <a:pPr lvl="1"/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zet</a:t>
            </a:r>
            <a:r>
              <a:rPr lang="en-US" dirty="0" smtClean="0"/>
              <a:t> </a:t>
            </a:r>
            <a:r>
              <a:rPr lang="en-US" dirty="0" err="1" smtClean="0"/>
              <a:t>mijn</a:t>
            </a:r>
            <a:r>
              <a:rPr lang="en-US" dirty="0" smtClean="0"/>
              <a:t> </a:t>
            </a:r>
            <a:r>
              <a:rPr lang="en-US" dirty="0" err="1" smtClean="0"/>
              <a:t>uitwerking</a:t>
            </a:r>
            <a:r>
              <a:rPr lang="en-US" dirty="0" smtClean="0"/>
              <a:t> </a:t>
            </a:r>
            <a:r>
              <a:rPr lang="en-US" dirty="0" smtClean="0"/>
              <a:t>van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proeftentamen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tentamenweek</a:t>
            </a:r>
            <a:r>
              <a:rPr lang="en-US" dirty="0" smtClean="0"/>
              <a:t> </a:t>
            </a:r>
            <a:r>
              <a:rPr lang="en-US" dirty="0" smtClean="0"/>
              <a:t>online!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Huishoudelijk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6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err="1" smtClean="0"/>
              <a:t>Voordeel</a:t>
            </a:r>
            <a:r>
              <a:rPr lang="en-US" dirty="0" smtClean="0"/>
              <a:t>: </a:t>
            </a:r>
            <a:r>
              <a:rPr lang="en-US" dirty="0" err="1" smtClean="0"/>
              <a:t>beheer</a:t>
            </a:r>
            <a:r>
              <a:rPr lang="en-US" dirty="0" smtClean="0"/>
              <a:t> via </a:t>
            </a:r>
            <a:r>
              <a:rPr lang="en-US" dirty="0" smtClean="0"/>
              <a:t>WAT (NOT!)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Rollen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r>
              <a:rPr lang="en-US" dirty="0" smtClean="0"/>
              <a:t> </a:t>
            </a:r>
            <a:r>
              <a:rPr lang="en-US" dirty="0" err="1" smtClean="0"/>
              <a:t>koppelen</a:t>
            </a:r>
            <a:r>
              <a:rPr lang="en-US" dirty="0" smtClean="0"/>
              <a:t>! (Deprecated)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41500"/>
            <a:ext cx="7772400" cy="46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92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err="1" smtClean="0"/>
              <a:t>Wachtwoord</a:t>
            </a:r>
            <a:r>
              <a:rPr lang="en-US" dirty="0" smtClean="0"/>
              <a:t> </a:t>
            </a:r>
            <a:r>
              <a:rPr lang="en-US" dirty="0" err="1" smtClean="0"/>
              <a:t>vergeten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Knop &amp; Label in Anonymous template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LoginView</a:t>
            </a:r>
            <a:r>
              <a:rPr lang="en-US" dirty="0" smtClean="0"/>
              <a:t> op Login.aspx: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199174"/>
            <a:ext cx="7315198" cy="42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1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smtClean="0"/>
              <a:t>WAT: </a:t>
            </a:r>
            <a:r>
              <a:rPr lang="en-US" dirty="0" err="1" smtClean="0"/>
              <a:t>wachtwoord</a:t>
            </a:r>
            <a:r>
              <a:rPr lang="en-US" dirty="0" smtClean="0"/>
              <a:t> </a:t>
            </a:r>
            <a:r>
              <a:rPr lang="en-US" dirty="0" err="1" smtClean="0"/>
              <a:t>vergeten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SMTP </a:t>
            </a:r>
            <a:r>
              <a:rPr lang="en-US" dirty="0" err="1" smtClean="0"/>
              <a:t>instellen</a:t>
            </a:r>
            <a:r>
              <a:rPr lang="en-US" dirty="0" smtClean="0"/>
              <a:t> &amp; reset password </a:t>
            </a:r>
            <a:r>
              <a:rPr lang="en-US" dirty="0" err="1" smtClean="0"/>
              <a:t>mailen</a:t>
            </a:r>
            <a:r>
              <a:rPr lang="en-US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92" y="1841500"/>
            <a:ext cx="7304615" cy="46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44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33400"/>
          </a:xfrm>
        </p:spPr>
        <p:txBody>
          <a:bodyPr/>
          <a:lstStyle/>
          <a:p>
            <a:r>
              <a:rPr lang="en-US" dirty="0"/>
              <a:t>Of direct </a:t>
            </a:r>
            <a:r>
              <a:rPr lang="en-US" dirty="0" err="1"/>
              <a:t>instellen</a:t>
            </a:r>
            <a:r>
              <a:rPr lang="en-US" dirty="0"/>
              <a:t> in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Opmerking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Het </a:t>
            </a:r>
            <a:r>
              <a:rPr lang="en-US" dirty="0" err="1" smtClean="0"/>
              <a:t>wachtwoord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je SMTP server </a:t>
            </a:r>
            <a:r>
              <a:rPr lang="en-US" dirty="0" err="1" smtClean="0"/>
              <a:t>staat</a:t>
            </a:r>
            <a:r>
              <a:rPr lang="en-US" dirty="0" smtClean="0"/>
              <a:t> in plain text in </a:t>
            </a:r>
            <a:r>
              <a:rPr lang="en-US" dirty="0" err="1" smtClean="0"/>
              <a:t>Web.config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2900" y="3276600"/>
            <a:ext cx="8458200" cy="299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&lt;!--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In Application Root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Web.Config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binnen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&lt;configuration&gt;,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als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‘sibling’ van 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system.web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--&gt;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system.net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mailSettings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smtp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info@test.nl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network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host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smtp.test.nl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password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mijnpassword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                   port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25025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mijntest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smtp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mailSettings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system.net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812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/>
          <a:lstStyle/>
          <a:p>
            <a:r>
              <a:rPr lang="en-US" sz="3200" dirty="0" smtClean="0"/>
              <a:t>Reset pass &amp; </a:t>
            </a:r>
            <a:r>
              <a:rPr lang="en-US" sz="3200" dirty="0" err="1" smtClean="0"/>
              <a:t>mailen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50" y="1066800"/>
            <a:ext cx="8229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 Login.aspx: ‘</a:t>
            </a:r>
            <a:r>
              <a:rPr lang="en-US" dirty="0" err="1" smtClean="0"/>
              <a:t>eigen</a:t>
            </a:r>
            <a:r>
              <a:rPr lang="en-US" dirty="0" smtClean="0"/>
              <a:t>’ control (sheet 21)!</a:t>
            </a:r>
          </a:p>
          <a:p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Aanname</a:t>
            </a:r>
            <a:r>
              <a:rPr lang="en-US" dirty="0" smtClean="0"/>
              <a:t>: Login control </a:t>
            </a:r>
            <a:r>
              <a:rPr lang="en-US" dirty="0" err="1" smtClean="0"/>
              <a:t>staat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LoginView</a:t>
            </a:r>
            <a:r>
              <a:rPr lang="en-US" dirty="0" smtClean="0"/>
              <a:t>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9150" y="1905000"/>
            <a:ext cx="8763000" cy="4537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System.Web.Security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System.Net.Mail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btnResetPasswordSendMail_Click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System.Web.UI.WebControls.Login</a:t>
            </a:r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log =</a:t>
            </a:r>
          </a:p>
          <a:p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(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System.Web.UI.WebControls.Login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)LoginView1.FindControl("Login1");</a:t>
            </a:r>
          </a:p>
          <a:p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string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username =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log.UserName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Label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lblfb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= (Label)LoginView1.FindControl("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lblResetPasswordFeedback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");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MembershipUser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aspNetUser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Membership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.GetUser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(username);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tempPassword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aspNetUser.ResetPassword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lblfb.Text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tempPassword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; // Display the newly generated password: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Better: mail the user his/her new password: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MailMessage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MailMessage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"from@mailadress.nu"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aspNetUser.Email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Password Reset"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"Your new password is: 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tempPassword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SmtpClient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emailClient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SmtpClient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emailClient.Send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lblfb.Text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"Password reset,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msg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sent. Check email!"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ex) {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lblfb.Text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ex.ToString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9489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sz="3200" dirty="0" err="1" smtClean="0"/>
              <a:t>Opdracht</a:t>
            </a:r>
            <a:r>
              <a:rPr lang="en-US" sz="3200" dirty="0" smtClean="0"/>
              <a:t> 2 (</a:t>
            </a:r>
            <a:r>
              <a:rPr lang="en-US" sz="3200" dirty="0" err="1" smtClean="0"/>
              <a:t>resterende</a:t>
            </a:r>
            <a:r>
              <a:rPr lang="en-US" sz="3200" dirty="0" smtClean="0"/>
              <a:t> </a:t>
            </a:r>
            <a:r>
              <a:rPr lang="en-US" sz="3200" dirty="0" err="1" smtClean="0"/>
              <a:t>tijd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87125" y="1043650"/>
            <a:ext cx="8763000" cy="5562600"/>
          </a:xfrm>
        </p:spPr>
        <p:txBody>
          <a:bodyPr>
            <a:normAutofit fontScale="77500" lnSpcReduction="20000"/>
          </a:bodyPr>
          <a:lstStyle/>
          <a:p>
            <a:r>
              <a:rPr lang="nl-NL" dirty="0" smtClean="0">
                <a:solidFill>
                  <a:srgbClr val="7030A0"/>
                </a:solidFill>
              </a:rPr>
              <a:t>Gebruik het project uit opdracht 1. Breid uit met:</a:t>
            </a:r>
          </a:p>
          <a:p>
            <a:r>
              <a:rPr lang="nl-NL" dirty="0">
                <a:solidFill>
                  <a:srgbClr val="7030A0"/>
                </a:solidFill>
              </a:rPr>
              <a:t>Download </a:t>
            </a:r>
            <a:r>
              <a:rPr lang="nl-NL" dirty="0" err="1" smtClean="0">
                <a:solidFill>
                  <a:srgbClr val="00B0F0"/>
                </a:solidFill>
              </a:rPr>
              <a:t>AccessOleDbRoleProvider</a:t>
            </a:r>
            <a:r>
              <a:rPr lang="nl-NL" dirty="0" smtClean="0">
                <a:solidFill>
                  <a:srgbClr val="00B0F0"/>
                </a:solidFill>
              </a:rPr>
              <a:t> </a:t>
            </a:r>
            <a:r>
              <a:rPr lang="nl-NL" dirty="0">
                <a:solidFill>
                  <a:srgbClr val="7030A0"/>
                </a:solidFill>
              </a:rPr>
              <a:t>(BB</a:t>
            </a:r>
            <a:r>
              <a:rPr lang="nl-NL" dirty="0" smtClean="0">
                <a:solidFill>
                  <a:srgbClr val="7030A0"/>
                </a:solidFill>
              </a:rPr>
              <a:t>) + </a:t>
            </a:r>
            <a:r>
              <a:rPr lang="nl-NL" dirty="0" err="1">
                <a:solidFill>
                  <a:srgbClr val="FF0000"/>
                </a:solidFill>
              </a:rPr>
              <a:t>a</a:t>
            </a:r>
            <a:r>
              <a:rPr lang="nl-NL" dirty="0" err="1" smtClean="0">
                <a:solidFill>
                  <a:srgbClr val="FF0000"/>
                </a:solidFill>
              </a:rPr>
              <a:t>dd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to</a:t>
            </a:r>
            <a:r>
              <a:rPr lang="nl-NL" dirty="0" smtClean="0">
                <a:solidFill>
                  <a:srgbClr val="FF0000"/>
                </a:solidFill>
              </a:rPr>
              <a:t> project</a:t>
            </a:r>
            <a:r>
              <a:rPr lang="nl-NL" dirty="0" smtClean="0">
                <a:solidFill>
                  <a:srgbClr val="7030A0"/>
                </a:solidFill>
              </a:rPr>
              <a:t>!</a:t>
            </a:r>
            <a:endParaRPr lang="nl-NL" dirty="0">
              <a:solidFill>
                <a:srgbClr val="7030A0"/>
              </a:solidFill>
            </a:endParaRPr>
          </a:p>
          <a:p>
            <a:r>
              <a:rPr lang="nl-NL" dirty="0" smtClean="0">
                <a:solidFill>
                  <a:srgbClr val="7030A0"/>
                </a:solidFill>
              </a:rPr>
              <a:t>Koppel middels </a:t>
            </a:r>
            <a:r>
              <a:rPr lang="nl-NL" dirty="0" err="1" smtClean="0">
                <a:solidFill>
                  <a:srgbClr val="7030A0"/>
                </a:solidFill>
              </a:rPr>
              <a:t>Web.config</a:t>
            </a:r>
            <a:r>
              <a:rPr lang="nl-NL" dirty="0" smtClean="0">
                <a:solidFill>
                  <a:srgbClr val="7030A0"/>
                </a:solidFill>
              </a:rPr>
              <a:t> (sheet 19)</a:t>
            </a:r>
            <a:r>
              <a:rPr lang="nl-NL" strike="sngStrike" dirty="0" smtClean="0">
                <a:solidFill>
                  <a:srgbClr val="7030A0"/>
                </a:solidFill>
              </a:rPr>
              <a:t> + </a:t>
            </a:r>
            <a:r>
              <a:rPr lang="nl-NL" strike="sngStrike" dirty="0" err="1" smtClean="0">
                <a:solidFill>
                  <a:srgbClr val="FF0000"/>
                </a:solidFill>
              </a:rPr>
              <a:t>build</a:t>
            </a:r>
            <a:r>
              <a:rPr lang="nl-NL" strike="sngStrike" dirty="0" smtClean="0">
                <a:solidFill>
                  <a:srgbClr val="FF0000"/>
                </a:solidFill>
              </a:rPr>
              <a:t> (F6)</a:t>
            </a:r>
            <a:r>
              <a:rPr lang="nl-NL" strike="sngStrike" dirty="0" smtClean="0">
                <a:solidFill>
                  <a:srgbClr val="7030A0"/>
                </a:solidFill>
              </a:rPr>
              <a:t>!</a:t>
            </a:r>
          </a:p>
          <a:p>
            <a:r>
              <a:rPr lang="nl-NL" strike="sngStrike" dirty="0" smtClean="0">
                <a:solidFill>
                  <a:srgbClr val="7030A0"/>
                </a:solidFill>
              </a:rPr>
              <a:t>Voeg middels WAT (sheet 20) de rollen ‘</a:t>
            </a:r>
            <a:r>
              <a:rPr lang="nl-NL" strike="sngStrike" dirty="0" err="1" smtClean="0">
                <a:solidFill>
                  <a:srgbClr val="7030A0"/>
                </a:solidFill>
              </a:rPr>
              <a:t>customers</a:t>
            </a:r>
            <a:r>
              <a:rPr lang="nl-NL" strike="sngStrike" dirty="0" smtClean="0">
                <a:solidFill>
                  <a:srgbClr val="7030A0"/>
                </a:solidFill>
              </a:rPr>
              <a:t>’ en ‘</a:t>
            </a:r>
            <a:r>
              <a:rPr lang="nl-NL" strike="sngStrike" dirty="0" err="1" smtClean="0">
                <a:solidFill>
                  <a:srgbClr val="7030A0"/>
                </a:solidFill>
              </a:rPr>
              <a:t>admins</a:t>
            </a:r>
            <a:r>
              <a:rPr lang="nl-NL" strike="sngStrike" dirty="0" smtClean="0">
                <a:solidFill>
                  <a:srgbClr val="7030A0"/>
                </a:solidFill>
              </a:rPr>
              <a:t>’ toe en koppel deze aan gebruikers (voeg evt. enkele gebruikers toe</a:t>
            </a:r>
            <a:r>
              <a:rPr lang="nl-NL" strike="sngStrike" dirty="0" smtClean="0">
                <a:solidFill>
                  <a:srgbClr val="7030A0"/>
                </a:solidFill>
              </a:rPr>
              <a:t>)</a:t>
            </a:r>
            <a:r>
              <a:rPr lang="nl-NL" dirty="0" smtClean="0">
                <a:solidFill>
                  <a:srgbClr val="FF0000"/>
                </a:solidFill>
              </a:rPr>
              <a:t> Met de hand toevoegen in Access!</a:t>
            </a:r>
            <a:endParaRPr lang="nl-NL" dirty="0" smtClean="0">
              <a:solidFill>
                <a:srgbClr val="FF0000"/>
              </a:solidFill>
            </a:endParaRPr>
          </a:p>
          <a:p>
            <a:r>
              <a:rPr lang="nl-NL" dirty="0" smtClean="0">
                <a:solidFill>
                  <a:srgbClr val="7030A0"/>
                </a:solidFill>
              </a:rPr>
              <a:t>Voeg op Members.aspx een </a:t>
            </a:r>
            <a:r>
              <a:rPr lang="nl-NL" dirty="0" err="1" smtClean="0">
                <a:solidFill>
                  <a:srgbClr val="00B0F0"/>
                </a:solidFill>
              </a:rPr>
              <a:t>LoginView</a:t>
            </a:r>
            <a:r>
              <a:rPr lang="nl-NL" dirty="0" smtClean="0">
                <a:solidFill>
                  <a:srgbClr val="00B0F0"/>
                </a:solidFill>
              </a:rPr>
              <a:t> </a:t>
            </a:r>
            <a:r>
              <a:rPr lang="nl-NL" dirty="0" smtClean="0">
                <a:solidFill>
                  <a:srgbClr val="7030A0"/>
                </a:solidFill>
              </a:rPr>
              <a:t>control toe en schrijf wat content voor </a:t>
            </a:r>
            <a:r>
              <a:rPr lang="nl-NL" dirty="0" err="1" smtClean="0">
                <a:solidFill>
                  <a:srgbClr val="7030A0"/>
                </a:solidFill>
              </a:rPr>
              <a:t>customers</a:t>
            </a:r>
            <a:r>
              <a:rPr lang="nl-NL" dirty="0" smtClean="0">
                <a:solidFill>
                  <a:srgbClr val="7030A0"/>
                </a:solidFill>
              </a:rPr>
              <a:t> en </a:t>
            </a:r>
            <a:r>
              <a:rPr lang="nl-NL" dirty="0" err="1" smtClean="0">
                <a:solidFill>
                  <a:srgbClr val="7030A0"/>
                </a:solidFill>
              </a:rPr>
              <a:t>admins</a:t>
            </a:r>
            <a:r>
              <a:rPr lang="nl-NL" dirty="0" smtClean="0">
                <a:solidFill>
                  <a:srgbClr val="7030A0"/>
                </a:solidFill>
              </a:rPr>
              <a:t> (sheet 17)</a:t>
            </a:r>
          </a:p>
          <a:p>
            <a:r>
              <a:rPr lang="nl-NL" dirty="0">
                <a:solidFill>
                  <a:srgbClr val="7030A0"/>
                </a:solidFill>
              </a:rPr>
              <a:t>Test door in te loggen </a:t>
            </a:r>
            <a:r>
              <a:rPr lang="nl-NL" dirty="0" smtClean="0">
                <a:solidFill>
                  <a:srgbClr val="7030A0"/>
                </a:solidFill>
              </a:rPr>
              <a:t>met een </a:t>
            </a:r>
            <a:r>
              <a:rPr lang="nl-NL" dirty="0" err="1" smtClean="0">
                <a:solidFill>
                  <a:srgbClr val="7030A0"/>
                </a:solidFill>
              </a:rPr>
              <a:t>admin</a:t>
            </a:r>
            <a:r>
              <a:rPr lang="nl-NL" dirty="0" smtClean="0">
                <a:solidFill>
                  <a:srgbClr val="7030A0"/>
                </a:solidFill>
              </a:rPr>
              <a:t> of </a:t>
            </a:r>
            <a:r>
              <a:rPr lang="nl-NL" dirty="0">
                <a:solidFill>
                  <a:srgbClr val="7030A0"/>
                </a:solidFill>
              </a:rPr>
              <a:t>je alleen de </a:t>
            </a:r>
            <a:r>
              <a:rPr lang="nl-NL" dirty="0" err="1" smtClean="0">
                <a:solidFill>
                  <a:srgbClr val="7030A0"/>
                </a:solidFill>
              </a:rPr>
              <a:t>admin</a:t>
            </a:r>
            <a:r>
              <a:rPr lang="nl-NL" dirty="0" smtClean="0">
                <a:solidFill>
                  <a:srgbClr val="7030A0"/>
                </a:solidFill>
              </a:rPr>
              <a:t>-content te </a:t>
            </a:r>
            <a:r>
              <a:rPr lang="nl-NL" dirty="0">
                <a:solidFill>
                  <a:srgbClr val="7030A0"/>
                </a:solidFill>
              </a:rPr>
              <a:t>zien </a:t>
            </a:r>
            <a:r>
              <a:rPr lang="nl-NL" dirty="0" smtClean="0">
                <a:solidFill>
                  <a:srgbClr val="7030A0"/>
                </a:solidFill>
              </a:rPr>
              <a:t>krijgt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Stel een SMTP server in als je die ‘hebt’ (sheet 22/23)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Voeg op Login.aspx (evt.) in de </a:t>
            </a:r>
            <a:r>
              <a:rPr lang="nl-NL" dirty="0" err="1" smtClean="0">
                <a:solidFill>
                  <a:srgbClr val="00B0F0"/>
                </a:solidFill>
              </a:rPr>
              <a:t>AnonymousTemplate</a:t>
            </a:r>
            <a:r>
              <a:rPr lang="nl-NL" dirty="0" smtClean="0">
                <a:solidFill>
                  <a:srgbClr val="7030A0"/>
                </a:solidFill>
              </a:rPr>
              <a:t> van een </a:t>
            </a:r>
            <a:r>
              <a:rPr lang="nl-NL" dirty="0" err="1" smtClean="0">
                <a:solidFill>
                  <a:srgbClr val="00B0F0"/>
                </a:solidFill>
              </a:rPr>
              <a:t>LoginView</a:t>
            </a:r>
            <a:r>
              <a:rPr lang="nl-NL" dirty="0" smtClean="0">
                <a:solidFill>
                  <a:srgbClr val="7030A0"/>
                </a:solidFill>
              </a:rPr>
              <a:t> een </a:t>
            </a:r>
            <a:r>
              <a:rPr lang="nl-NL" dirty="0" smtClean="0">
                <a:solidFill>
                  <a:srgbClr val="00B0F0"/>
                </a:solidFill>
              </a:rPr>
              <a:t>Button + Label</a:t>
            </a:r>
            <a:r>
              <a:rPr lang="nl-NL" dirty="0" smtClean="0">
                <a:solidFill>
                  <a:srgbClr val="7030A0"/>
                </a:solidFill>
              </a:rPr>
              <a:t> toe (sheet 21), waarmee je het wachtwoord kunt laten resetten, tonen op label en/of mailen naar de gebruiker. Pas naar gelang je eisen zelf de code aan van sheet 24.</a:t>
            </a:r>
          </a:p>
        </p:txBody>
      </p:sp>
    </p:spTree>
    <p:extLst>
      <p:ext uri="{BB962C8B-B14F-4D97-AF65-F5344CB8AC3E}">
        <p14:creationId xmlns:p14="http://schemas.microsoft.com/office/powerpoint/2010/main" val="294084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</a:t>
            </a:r>
            <a:r>
              <a:rPr lang="en-US" sz="3600" dirty="0" smtClean="0"/>
              <a:t>4.0 </a:t>
            </a:r>
            <a:r>
              <a:rPr lang="en-US" sz="3600" dirty="0" smtClean="0"/>
              <a:t>Specifics Week 5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97532"/>
              </p:ext>
            </p:extLst>
          </p:nvPr>
        </p:nvGraphicFramePr>
        <p:xfrm>
          <a:off x="152400" y="1828800"/>
          <a:ext cx="8839200" cy="449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Configuratie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Configuratiehiërarchie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XML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configuratiebestanden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machine.config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diverse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web.config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Custom Errors, 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AppSettings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System.Configuration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397-443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Beveiliging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Authenticatie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identiteit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Authorisatie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rechten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Forms Authentication,  Membership API,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MembershipProvider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RoleProvider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Login controls: Login,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LoginStatus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LoginView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PasswordRecovery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SMTP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instellen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Role Groups, WAT (Website Administration Tool)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397-443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Building, Deploying, Debugging, Tracing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losse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eindjes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overal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nergens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thuishoren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Je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vindt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de diverse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opgegeven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video’s van de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afgelopen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periode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662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Handboek</a:t>
            </a:r>
            <a:r>
              <a:rPr lang="en-US" sz="3600" dirty="0" smtClean="0"/>
              <a:t> ASP.NET 2.0 Specifics Week 5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49561"/>
              </p:ext>
            </p:extLst>
          </p:nvPr>
        </p:nvGraphicFramePr>
        <p:xfrm>
          <a:off x="152400" y="1828800"/>
          <a:ext cx="8839200" cy="449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5257800"/>
                <a:gridCol w="685800"/>
                <a:gridCol w="11430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Onderwerp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Steekwoorden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§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Pagina’s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Configuratie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Configuratiehiërarchie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XML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configuratiebestanden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machine.config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diverse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web.config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Custom Errors, 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AppSettings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System.Configuration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129-138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Beveiliging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Authenticatie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identiteit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Authorisatie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rechten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Forms Authentication,  Membership API,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MembershipProvider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RoleProvider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Login controls: Login,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LoginStatus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LoginView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PasswordRecovery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SMTP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instellen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Role Groups, WAT (Website Administration Tool)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7.1, 7.2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289-305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Building, Deploying, Debugging, Tracing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losse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eindjes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overal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nergens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thuishoren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Je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vindt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de diverse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opgegeven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video’s van de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afgelopen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periode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38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</p:spPr>
        <p:txBody>
          <a:bodyPr/>
          <a:lstStyle/>
          <a:p>
            <a:r>
              <a:rPr lang="en-US" dirty="0" smtClean="0"/>
              <a:t>Study Resources Week </a:t>
            </a:r>
            <a:r>
              <a:rPr lang="en-US" dirty="0" smtClean="0"/>
              <a:t>6+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24467"/>
              </p:ext>
            </p:extLst>
          </p:nvPr>
        </p:nvGraphicFramePr>
        <p:xfrm>
          <a:off x="152400" y="2895600"/>
          <a:ext cx="8839200" cy="1838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1752600"/>
                <a:gridCol w="2667000"/>
                <a:gridCol w="1066800"/>
                <a:gridCol w="1676400"/>
                <a:gridCol w="9906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Volg-orde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Resource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Auteur / </a:t>
                      </a:r>
                      <a:r>
                        <a:rPr lang="en-US" b="1" dirty="0" err="1" smtClean="0"/>
                        <a:t>Locatie</a:t>
                      </a:r>
                      <a:r>
                        <a:rPr lang="en-US" b="1" dirty="0" smtClean="0"/>
                        <a:t> / URL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 of Nr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Opmerkingen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Tijd</a:t>
                      </a:r>
                      <a:r>
                        <a:rPr lang="en-US" b="1" dirty="0" smtClean="0"/>
                        <a:t> (u)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Proeftentamen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Zie</a:t>
                      </a:r>
                      <a:r>
                        <a:rPr lang="en-US" dirty="0" smtClean="0"/>
                        <a:t> Bb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Uitwerking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wordt</a:t>
                      </a:r>
                      <a:r>
                        <a:rPr lang="en-US" baseline="0" dirty="0" smtClean="0"/>
                        <a:t> t.z.t. </a:t>
                      </a:r>
                      <a:r>
                        <a:rPr lang="en-US" baseline="0" dirty="0" err="1" smtClean="0"/>
                        <a:t>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beschikking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gesteld</a:t>
                      </a: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641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sz="3600" dirty="0" err="1" smtClean="0"/>
              <a:t>Configuratie</a:t>
            </a:r>
            <a:r>
              <a:rPr lang="en-US" sz="3600" dirty="0" smtClean="0"/>
              <a:t> </a:t>
            </a:r>
            <a:r>
              <a:rPr lang="en-US" sz="3600" dirty="0" err="1" smtClean="0"/>
              <a:t>Hiërarchie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NL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Configuratie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01467"/>
              </p:ext>
            </p:extLst>
          </p:nvPr>
        </p:nvGraphicFramePr>
        <p:xfrm>
          <a:off x="152400" y="1246305"/>
          <a:ext cx="8763000" cy="5078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1752600"/>
                <a:gridCol w="5181600"/>
              </a:tblGrid>
              <a:tr h="64989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effectLst/>
                        </a:rPr>
                        <a:t>Config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dirty="0" smtClean="0">
                          <a:effectLst/>
                        </a:rPr>
                        <a:t>level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File name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File description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Server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Machine.config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Bevat</a:t>
                      </a:r>
                      <a:r>
                        <a:rPr lang="en-US" dirty="0" smtClean="0">
                          <a:effectLst/>
                        </a:rPr>
                        <a:t> het </a:t>
                      </a:r>
                      <a:r>
                        <a:rPr lang="en-US" dirty="0">
                          <a:effectLst/>
                        </a:rPr>
                        <a:t>ASP.NET schema </a:t>
                      </a:r>
                      <a:r>
                        <a:rPr lang="en-US" dirty="0" err="1" smtClean="0">
                          <a:effectLst/>
                        </a:rPr>
                        <a:t>voor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alle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webapplicaties</a:t>
                      </a:r>
                      <a:r>
                        <a:rPr lang="en-US" dirty="0" smtClean="0">
                          <a:effectLst/>
                        </a:rPr>
                        <a:t> op de server: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windir</a:t>
                      </a:r>
                      <a:r>
                        <a:rPr lang="en-US" dirty="0" smtClean="0">
                          <a:effectLst/>
                        </a:rPr>
                        <a:t>\Ms.NET\</a:t>
                      </a:r>
                      <a:r>
                        <a:rPr lang="en-US" dirty="0" err="1" smtClean="0">
                          <a:effectLst/>
                        </a:rPr>
                        <a:t>Framew</a:t>
                      </a:r>
                      <a:r>
                        <a:rPr lang="en-US" dirty="0" smtClean="0">
                          <a:effectLst/>
                        </a:rPr>
                        <a:t>\v4.0…\</a:t>
                      </a:r>
                      <a:r>
                        <a:rPr lang="en-US" dirty="0" err="1" smtClean="0">
                          <a:effectLst/>
                        </a:rPr>
                        <a:t>Config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IIS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ApplicationHost.config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IIS </a:t>
                      </a:r>
                      <a:r>
                        <a:rPr lang="en-US" dirty="0">
                          <a:effectLst/>
                        </a:rPr>
                        <a:t>7.0 </a:t>
                      </a:r>
                      <a:r>
                        <a:rPr lang="en-US" dirty="0" err="1" smtClean="0">
                          <a:effectLst/>
                        </a:rPr>
                        <a:t>config</a:t>
                      </a:r>
                      <a:r>
                        <a:rPr lang="en-US" dirty="0" smtClean="0">
                          <a:effectLst/>
                        </a:rPr>
                        <a:t>: %</a:t>
                      </a:r>
                      <a:r>
                        <a:rPr lang="en-US" dirty="0" err="1">
                          <a:effectLst/>
                        </a:rPr>
                        <a:t>windir</a:t>
                      </a:r>
                      <a:r>
                        <a:rPr lang="en-US" dirty="0">
                          <a:effectLst/>
                        </a:rPr>
                        <a:t>%\</a:t>
                      </a:r>
                      <a:r>
                        <a:rPr lang="en-US" dirty="0" smtClean="0">
                          <a:effectLst/>
                        </a:rPr>
                        <a:t>system32\</a:t>
                      </a:r>
                      <a:r>
                        <a:rPr lang="en-US" dirty="0" err="1" smtClean="0">
                          <a:effectLst/>
                        </a:rPr>
                        <a:t>inetsrv</a:t>
                      </a:r>
                      <a:r>
                        <a:rPr lang="en-US" dirty="0" smtClean="0">
                          <a:effectLst/>
                        </a:rPr>
                        <a:t>\</a:t>
                      </a:r>
                      <a:r>
                        <a:rPr lang="en-US" dirty="0" err="1" smtClean="0">
                          <a:effectLst/>
                        </a:rPr>
                        <a:t>config</a:t>
                      </a:r>
                      <a:r>
                        <a:rPr lang="en-US" dirty="0" smtClean="0">
                          <a:effectLst/>
                        </a:rPr>
                        <a:t> (</a:t>
                      </a:r>
                      <a:r>
                        <a:rPr lang="en-US" dirty="0" err="1" smtClean="0">
                          <a:effectLst/>
                        </a:rPr>
                        <a:t>nevenfunctie</a:t>
                      </a:r>
                      <a:r>
                        <a:rPr lang="en-US" dirty="0" smtClean="0">
                          <a:effectLst/>
                        </a:rPr>
                        <a:t>: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niet</a:t>
                      </a:r>
                      <a:r>
                        <a:rPr lang="en-US" baseline="0" dirty="0" smtClean="0">
                          <a:effectLst/>
                        </a:rPr>
                        <a:t> in </a:t>
                      </a:r>
                      <a:r>
                        <a:rPr lang="en-US" baseline="0" dirty="0" err="1" smtClean="0">
                          <a:effectLst/>
                        </a:rPr>
                        <a:t>directe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hiërarchie</a:t>
                      </a:r>
                      <a:r>
                        <a:rPr lang="en-US" baseline="0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Root Web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Web.config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Staat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n</a:t>
                      </a:r>
                      <a:r>
                        <a:rPr lang="en-US" dirty="0" err="1" smtClean="0">
                          <a:effectLst/>
                        </a:rPr>
                        <a:t>aast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machine.config</a:t>
                      </a:r>
                      <a:r>
                        <a:rPr lang="en-US" dirty="0" smtClean="0">
                          <a:effectLst/>
                        </a:rPr>
                        <a:t>: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standaardwaarden</a:t>
                      </a:r>
                      <a:r>
                        <a:rPr lang="en-US" dirty="0" smtClean="0">
                          <a:effectLst/>
                        </a:rPr>
                        <a:t>  </a:t>
                      </a:r>
                      <a:r>
                        <a:rPr lang="en-US" dirty="0" err="1" smtClean="0">
                          <a:effectLst/>
                        </a:rPr>
                        <a:t>voor</a:t>
                      </a:r>
                      <a:r>
                        <a:rPr lang="en-US" dirty="0" smtClean="0">
                          <a:effectLst/>
                        </a:rPr>
                        <a:t> de </a:t>
                      </a:r>
                      <a:r>
                        <a:rPr lang="en-US" dirty="0" err="1" smtClean="0">
                          <a:effectLst/>
                        </a:rPr>
                        <a:t>meeste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system.webconfiguration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secties</a:t>
                      </a:r>
                      <a:r>
                        <a:rPr lang="en-US" dirty="0" smtClean="0">
                          <a:effectLst/>
                        </a:rPr>
                        <a:t>.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Web </a:t>
                      </a:r>
                      <a:r>
                        <a:rPr lang="en-US" dirty="0" smtClean="0">
                          <a:effectLst/>
                        </a:rPr>
                        <a:t>site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Web.config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Bevat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instellingen</a:t>
                      </a:r>
                      <a:r>
                        <a:rPr lang="en-US" baseline="0" dirty="0" smtClean="0">
                          <a:effectLst/>
                        </a:rPr>
                        <a:t> over </a:t>
                      </a:r>
                      <a:r>
                        <a:rPr lang="en-US" baseline="0" dirty="0" err="1" smtClean="0">
                          <a:effectLst/>
                        </a:rPr>
                        <a:t>alle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applicaties</a:t>
                      </a:r>
                      <a:r>
                        <a:rPr lang="en-US" baseline="0" dirty="0" smtClean="0">
                          <a:effectLst/>
                        </a:rPr>
                        <a:t> in /</a:t>
                      </a:r>
                      <a:r>
                        <a:rPr lang="en-US" baseline="0" dirty="0" err="1" smtClean="0">
                          <a:effectLst/>
                        </a:rPr>
                        <a:t>wwwroot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ASP.NET application root directory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Web.config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Bevat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instellingen</a:t>
                      </a:r>
                      <a:r>
                        <a:rPr lang="en-US" baseline="0" dirty="0" smtClean="0">
                          <a:effectLst/>
                        </a:rPr>
                        <a:t> per </a:t>
                      </a:r>
                      <a:r>
                        <a:rPr lang="en-US" baseline="0" dirty="0" err="1" smtClean="0">
                          <a:effectLst/>
                        </a:rPr>
                        <a:t>applicatie</a:t>
                      </a:r>
                      <a:r>
                        <a:rPr lang="en-US" baseline="0" dirty="0" smtClean="0">
                          <a:effectLst/>
                        </a:rPr>
                        <a:t>(</a:t>
                      </a:r>
                      <a:r>
                        <a:rPr lang="en-US" baseline="0" dirty="0" err="1" smtClean="0">
                          <a:effectLst/>
                        </a:rPr>
                        <a:t>domein</a:t>
                      </a:r>
                      <a:r>
                        <a:rPr lang="en-US" baseline="0" dirty="0" smtClean="0">
                          <a:effectLst/>
                        </a:rPr>
                        <a:t>), </a:t>
                      </a:r>
                      <a:r>
                        <a:rPr lang="en-US" baseline="0" dirty="0" err="1" smtClean="0">
                          <a:effectLst/>
                        </a:rPr>
                        <a:t>bijv</a:t>
                      </a:r>
                      <a:r>
                        <a:rPr lang="en-US" baseline="0" dirty="0" smtClean="0">
                          <a:effectLst/>
                        </a:rPr>
                        <a:t>. /</a:t>
                      </a:r>
                      <a:r>
                        <a:rPr lang="en-US" baseline="0" dirty="0" err="1" smtClean="0">
                          <a:effectLst/>
                        </a:rPr>
                        <a:t>wwwroot</a:t>
                      </a:r>
                      <a:r>
                        <a:rPr lang="en-US" baseline="0" dirty="0" smtClean="0">
                          <a:effectLst/>
                        </a:rPr>
                        <a:t>/</a:t>
                      </a:r>
                      <a:r>
                        <a:rPr lang="en-US" baseline="0" dirty="0" err="1" smtClean="0">
                          <a:effectLst/>
                        </a:rPr>
                        <a:t>mijnapplicatie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989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ASP.NET application subdirectory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Web.config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Per subdirectory</a:t>
                      </a:r>
                      <a:r>
                        <a:rPr lang="en-US" baseline="0" dirty="0" smtClean="0">
                          <a:effectLst/>
                        </a:rPr>
                        <a:t> in </a:t>
                      </a:r>
                      <a:r>
                        <a:rPr lang="en-US" baseline="0" dirty="0" err="1" smtClean="0">
                          <a:effectLst/>
                        </a:rPr>
                        <a:t>een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applicatie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kunnen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instellingen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voor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specifieke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doeleinden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overschreven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worden</a:t>
                      </a:r>
                      <a:r>
                        <a:rPr lang="en-US" baseline="0" dirty="0" smtClean="0">
                          <a:effectLst/>
                        </a:rPr>
                        <a:t>, </a:t>
                      </a:r>
                      <a:r>
                        <a:rPr lang="en-US" baseline="0" dirty="0" err="1" smtClean="0">
                          <a:effectLst/>
                        </a:rPr>
                        <a:t>bv</a:t>
                      </a:r>
                      <a:r>
                        <a:rPr lang="en-US" baseline="0" dirty="0" smtClean="0">
                          <a:effectLst/>
                        </a:rPr>
                        <a:t>. /</a:t>
                      </a:r>
                      <a:r>
                        <a:rPr lang="en-US" baseline="0" dirty="0" err="1" smtClean="0">
                          <a:effectLst/>
                        </a:rPr>
                        <a:t>wwwroot</a:t>
                      </a:r>
                      <a:r>
                        <a:rPr lang="en-US" baseline="0" dirty="0" smtClean="0">
                          <a:effectLst/>
                        </a:rPr>
                        <a:t>/</a:t>
                      </a:r>
                      <a:r>
                        <a:rPr lang="en-US" baseline="0" dirty="0" err="1" smtClean="0">
                          <a:effectLst/>
                        </a:rPr>
                        <a:t>mijnapplicatie</a:t>
                      </a:r>
                      <a:r>
                        <a:rPr lang="en-US" baseline="0" dirty="0" smtClean="0">
                          <a:effectLst/>
                        </a:rPr>
                        <a:t>/</a:t>
                      </a:r>
                      <a:r>
                        <a:rPr lang="en-US" baseline="0" dirty="0" err="1" smtClean="0">
                          <a:effectLst/>
                        </a:rPr>
                        <a:t>membersonly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err="1" smtClean="0"/>
              <a:t>Web.config</a:t>
            </a:r>
            <a:r>
              <a:rPr lang="en-US" dirty="0" smtClean="0"/>
              <a:t> &amp; clear parent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Instellingen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endParaRPr lang="en-US" dirty="0" smtClean="0"/>
          </a:p>
          <a:p>
            <a:pPr lvl="1"/>
            <a:r>
              <a:rPr lang="en-US" dirty="0" smtClean="0"/>
              <a:t>&lt;add /&gt;</a:t>
            </a:r>
          </a:p>
          <a:p>
            <a:r>
              <a:rPr lang="en-US" dirty="0" err="1" smtClean="0"/>
              <a:t>Instellingen</a:t>
            </a:r>
            <a:r>
              <a:rPr lang="en-US" dirty="0" smtClean="0"/>
              <a:t> per </a:t>
            </a:r>
            <a:r>
              <a:rPr lang="en-US" dirty="0" err="1" smtClean="0"/>
              <a:t>stuk</a:t>
            </a:r>
            <a:r>
              <a:rPr lang="en-US" dirty="0" smtClean="0"/>
              <a:t> </a:t>
            </a:r>
            <a:r>
              <a:rPr lang="en-US" dirty="0" err="1" smtClean="0"/>
              <a:t>verwijderen</a:t>
            </a:r>
            <a:endParaRPr lang="en-US" dirty="0" smtClean="0"/>
          </a:p>
          <a:p>
            <a:pPr lvl="1"/>
            <a:r>
              <a:rPr lang="en-US" dirty="0" smtClean="0"/>
              <a:t>&lt;remove /&gt;</a:t>
            </a:r>
          </a:p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overerfde</a:t>
            </a:r>
            <a:r>
              <a:rPr lang="en-US" dirty="0" smtClean="0"/>
              <a:t> </a:t>
            </a:r>
            <a:r>
              <a:rPr lang="en-US" dirty="0" err="1" smtClean="0"/>
              <a:t>instellingen</a:t>
            </a:r>
            <a:r>
              <a:rPr lang="en-US" dirty="0" smtClean="0"/>
              <a:t> </a:t>
            </a:r>
            <a:r>
              <a:rPr lang="en-US" dirty="0" err="1" smtClean="0"/>
              <a:t>wissen</a:t>
            </a:r>
            <a:endParaRPr lang="en-US" dirty="0" smtClean="0"/>
          </a:p>
          <a:p>
            <a:pPr lvl="1"/>
            <a:r>
              <a:rPr lang="en-US" dirty="0" smtClean="0"/>
              <a:t>&lt;clear /&gt;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Configuratie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4366550"/>
            <a:ext cx="8153400" cy="2057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clear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&lt;!–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Let op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deze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‘clear’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--&gt;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add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WebWinkelDB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Provider=Microsoft.ACE.OLEDB.12.0;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	      Data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Source=|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DataDirectory|whepshnob.accdb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providerName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System.Data.OleDb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connectionStrings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17207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3842"/>
            <a:ext cx="6335758" cy="1771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smtClean="0"/>
              <a:t>Custom error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Configuratie</a:t>
            </a:r>
            <a:endParaRPr lang="en-US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50" y="1840375"/>
            <a:ext cx="2995580" cy="4625050"/>
          </a:xfr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1653250"/>
            <a:ext cx="7772400" cy="1547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&lt;!--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In Application Root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Web.config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--&gt;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customErrors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defaultRedirect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Error.htm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mode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error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statusCode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404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redirect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NotFound.htm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error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statusCode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408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redirect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RequestTimeout.htm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customErrors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85364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smtClean="0"/>
              <a:t>Forms Authentication (</a:t>
            </a:r>
            <a:r>
              <a:rPr lang="en-US" dirty="0" err="1" smtClean="0"/>
              <a:t>identiteit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Ticket based via </a:t>
            </a:r>
            <a:r>
              <a:rPr lang="en-US" dirty="0" err="1" smtClean="0"/>
              <a:t>een</a:t>
            </a:r>
            <a:r>
              <a:rPr lang="en-US" dirty="0" smtClean="0"/>
              <a:t> authentication cookie</a:t>
            </a:r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‘</a:t>
            </a:r>
            <a:r>
              <a:rPr lang="en-US" dirty="0" err="1" smtClean="0"/>
              <a:t>loginUrl</a:t>
            </a:r>
            <a:r>
              <a:rPr lang="en-US" dirty="0" smtClean="0"/>
              <a:t>’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opgegeven</a:t>
            </a:r>
            <a:r>
              <a:rPr lang="en-US" dirty="0" smtClean="0"/>
              <a:t> om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op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je </a:t>
            </a:r>
            <a:r>
              <a:rPr lang="en-US" dirty="0" err="1" smtClean="0"/>
              <a:t>deze</a:t>
            </a:r>
            <a:r>
              <a:rPr lang="en-US" dirty="0" smtClean="0"/>
              <a:t> ticket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r>
              <a:rPr lang="en-US" dirty="0" smtClean="0"/>
              <a:t> (AKA op </a:t>
            </a:r>
            <a:r>
              <a:rPr lang="en-US" dirty="0" err="1" smtClean="0"/>
              <a:t>welke</a:t>
            </a:r>
            <a:r>
              <a:rPr lang="en-US" dirty="0" smtClean="0"/>
              <a:t> </a:t>
            </a:r>
            <a:r>
              <a:rPr lang="en-US" dirty="0" err="1" smtClean="0"/>
              <a:t>pagina</a:t>
            </a:r>
            <a:r>
              <a:rPr lang="en-US" dirty="0" smtClean="0"/>
              <a:t> je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inloggen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4015450"/>
            <a:ext cx="8153400" cy="1623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"/>
              </a:rPr>
              <a:t>&lt;!--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In Application Root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Web.Config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binnen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system.web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--&gt;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authentication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mode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Forms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forms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membercookie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loginUrl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~/Login.aspx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timeout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20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cookieless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AutoDetect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authentication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627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3400"/>
          </a:xfrm>
        </p:spPr>
        <p:txBody>
          <a:bodyPr/>
          <a:lstStyle/>
          <a:p>
            <a:r>
              <a:rPr lang="en-US" dirty="0" smtClean="0"/>
              <a:t>Authorization (</a:t>
            </a:r>
            <a:r>
              <a:rPr lang="en-US" dirty="0" err="1" smtClean="0"/>
              <a:t>rechten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7734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Subfolder van je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bevat</a:t>
            </a:r>
            <a:r>
              <a:rPr lang="en-US" dirty="0" smtClean="0"/>
              <a:t> </a:t>
            </a:r>
            <a:r>
              <a:rPr lang="en-US" dirty="0" err="1" smtClean="0"/>
              <a:t>gedeelte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publiek</a:t>
            </a:r>
            <a:r>
              <a:rPr lang="en-US" dirty="0" smtClean="0"/>
              <a:t> </a:t>
            </a:r>
            <a:r>
              <a:rPr lang="en-US" dirty="0" err="1" smtClean="0"/>
              <a:t>toegankelijk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deze</a:t>
            </a:r>
            <a:r>
              <a:rPr lang="en-US" dirty="0" smtClean="0"/>
              <a:t> subfolder </a:t>
            </a:r>
            <a:r>
              <a:rPr lang="en-US" dirty="0" err="1" smtClean="0"/>
              <a:t>maak</a:t>
            </a:r>
            <a:r>
              <a:rPr lang="en-US" dirty="0" smtClean="0"/>
              <a:t> je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Met ‘location’, ‘deny’, ‘allow’, ‘*’ en ‘?’ kun je </a:t>
            </a:r>
            <a:r>
              <a:rPr lang="en-US" dirty="0" err="1" smtClean="0"/>
              <a:t>gebruikersrechten</a:t>
            </a:r>
            <a:r>
              <a:rPr lang="en-US" dirty="0" smtClean="0"/>
              <a:t> </a:t>
            </a:r>
            <a:r>
              <a:rPr lang="en-US" dirty="0" err="1" smtClean="0"/>
              <a:t>instellen</a:t>
            </a:r>
            <a:r>
              <a:rPr lang="en-US" dirty="0" smtClean="0"/>
              <a:t>, </a:t>
            </a:r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dirty="0" err="1" smtClean="0"/>
              <a:t>bijvoorbeeld</a:t>
            </a:r>
            <a:r>
              <a:rPr lang="en-US" dirty="0" smtClean="0"/>
              <a:t>:</a:t>
            </a:r>
            <a:endParaRPr lang="en-US" sz="1900" dirty="0"/>
          </a:p>
          <a:p>
            <a:r>
              <a:rPr lang="en-US" sz="1900" dirty="0">
                <a:hlinkClick r:id="rId2"/>
              </a:rPr>
              <a:t>http://</a:t>
            </a:r>
            <a:r>
              <a:rPr lang="en-US" sz="1900" dirty="0" smtClean="0">
                <a:hlinkClick r:id="rId2"/>
              </a:rPr>
              <a:t>weblogs.asp.net/gurusarkar/archive/2008/09/29/setting-authorization-rules-for-a-particular-page-or-folder-in-web-config.aspx</a:t>
            </a:r>
            <a:endParaRPr lang="en-US" sz="1900" dirty="0" smtClean="0"/>
          </a:p>
          <a:p>
            <a:r>
              <a:rPr lang="en-US" sz="2000" dirty="0">
                <a:hlinkClick r:id="rId3"/>
              </a:rPr>
              <a:t>http://msdn.microsoft.com/en-us/library/8d82143t%28VS.71%29.aspx</a:t>
            </a: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4800" y="4343400"/>
            <a:ext cx="4800600" cy="1981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&lt;!–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In subfolder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Web.Config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binnen</a:t>
            </a: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  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system.web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&gt;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--&gt;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authorization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deny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users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?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authorization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&lt;!–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‘?’ denies anonymous users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    ‘*’ would deny all users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--&gt;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4297446"/>
            <a:ext cx="3263290" cy="21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4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smtClean="0"/>
              <a:t>Login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‘Login’ control</a:t>
            </a:r>
          </a:p>
          <a:p>
            <a:pPr lvl="1"/>
            <a:r>
              <a:rPr lang="en-US" dirty="0" smtClean="0"/>
              <a:t>Username, password, </a:t>
            </a:r>
            <a:r>
              <a:rPr lang="en-US" dirty="0" err="1" smtClean="0"/>
              <a:t>inlogknop</a:t>
            </a:r>
            <a:r>
              <a:rPr lang="en-US" dirty="0" smtClean="0"/>
              <a:t>, </a:t>
            </a:r>
            <a:r>
              <a:rPr lang="en-US" dirty="0" err="1" smtClean="0"/>
              <a:t>kant</a:t>
            </a:r>
            <a:r>
              <a:rPr lang="en-US" dirty="0" smtClean="0"/>
              <a:t>-en-</a:t>
            </a:r>
            <a:r>
              <a:rPr lang="en-US" dirty="0" err="1" smtClean="0"/>
              <a:t>klaar</a:t>
            </a:r>
            <a:endParaRPr lang="en-US" dirty="0" smtClean="0"/>
          </a:p>
          <a:p>
            <a:pPr lvl="1"/>
            <a:r>
              <a:rPr lang="en-US" dirty="0" err="1" smtClean="0"/>
              <a:t>Vergeet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de </a:t>
            </a:r>
            <a:r>
              <a:rPr lang="en-US" dirty="0"/>
              <a:t>property: 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rgbClr val="0070C0"/>
                </a:solidFill>
              </a:rPr>
              <a:t>DestinationPageUrl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r>
              <a:rPr lang="en-US" dirty="0" smtClean="0"/>
              <a:t>,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70C0"/>
                </a:solidFill>
              </a:rPr>
              <a:t>~/restricted/Members.aspx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CreateUserWizard</a:t>
            </a:r>
            <a:r>
              <a:rPr lang="en-US" dirty="0" smtClean="0"/>
              <a:t>’ control</a:t>
            </a:r>
          </a:p>
          <a:p>
            <a:pPr lvl="1"/>
            <a:r>
              <a:rPr lang="en-US" dirty="0" smtClean="0"/>
              <a:t>Om 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ChangePassWord</a:t>
            </a:r>
            <a:r>
              <a:rPr lang="en-US" dirty="0" smtClean="0"/>
              <a:t>’ control</a:t>
            </a:r>
          </a:p>
          <a:p>
            <a:pPr lvl="1"/>
            <a:r>
              <a:rPr lang="en-US" dirty="0" smtClean="0"/>
              <a:t>Kant-en-</a:t>
            </a:r>
            <a:r>
              <a:rPr lang="en-US" dirty="0" err="1" smtClean="0"/>
              <a:t>klaar</a:t>
            </a:r>
            <a:r>
              <a:rPr lang="en-US" dirty="0" smtClean="0"/>
              <a:t> </a:t>
            </a:r>
            <a:r>
              <a:rPr lang="en-US" dirty="0" err="1" smtClean="0"/>
              <a:t>wachtwoord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veranderen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LoginStatus</a:t>
            </a:r>
            <a:r>
              <a:rPr lang="en-US" dirty="0" smtClean="0"/>
              <a:t>’ control</a:t>
            </a:r>
          </a:p>
          <a:p>
            <a:pPr lvl="1"/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‘login’/‘logout’ link </a:t>
            </a:r>
            <a:r>
              <a:rPr lang="en-US" dirty="0" err="1" smtClean="0"/>
              <a:t>weer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5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smtClean="0"/>
              <a:t>Login controls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04396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Helaas</a:t>
            </a:r>
            <a:r>
              <a:rPr lang="en-US" dirty="0" smtClean="0"/>
              <a:t> (of </a:t>
            </a:r>
            <a:r>
              <a:rPr lang="en-US" dirty="0" err="1" smtClean="0"/>
              <a:t>gelukkig</a:t>
            </a:r>
            <a:r>
              <a:rPr lang="en-US" dirty="0" smtClean="0"/>
              <a:t>?),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werken</a:t>
            </a:r>
            <a:r>
              <a:rPr lang="en-US" dirty="0" smtClean="0"/>
              <a:t> </a:t>
            </a:r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met SQL Server!</a:t>
            </a:r>
          </a:p>
          <a:p>
            <a:pPr lvl="1"/>
            <a:r>
              <a:rPr lang="en-US" dirty="0" err="1" smtClean="0"/>
              <a:t>SqlMembershipProvider</a:t>
            </a:r>
            <a:endParaRPr lang="en-US" dirty="0" smtClean="0"/>
          </a:p>
          <a:p>
            <a:pPr lvl="1"/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wat</a:t>
            </a:r>
            <a:r>
              <a:rPr lang="en-US" dirty="0" smtClean="0"/>
              <a:t> je ‘</a:t>
            </a:r>
            <a:r>
              <a:rPr lang="en-US" dirty="0" err="1" smtClean="0"/>
              <a:t>standaard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’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, </a:t>
            </a:r>
            <a:r>
              <a:rPr lang="en-US" dirty="0" err="1" smtClean="0"/>
              <a:t>gevulde</a:t>
            </a:r>
            <a:r>
              <a:rPr lang="en-US" dirty="0" smtClean="0"/>
              <a:t> Web Application </a:t>
            </a:r>
            <a:r>
              <a:rPr lang="en-US" dirty="0" err="1" smtClean="0"/>
              <a:t>aanmaakt</a:t>
            </a:r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C4C4-C704-4AB0-A913-5989CC56A1C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8" y="3200400"/>
            <a:ext cx="7304164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1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22140</TotalTime>
  <Words>2222</Words>
  <Application>Microsoft Office PowerPoint</Application>
  <PresentationFormat>Diavoorstelling (4:3)</PresentationFormat>
  <Paragraphs>351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Trajan Pro</vt:lpstr>
      <vt:lpstr>Office Theme</vt:lpstr>
      <vt:lpstr>Webprogrammeren &amp; ASP.NET Configuratie &amp; Beveiliging</vt:lpstr>
      <vt:lpstr>Tentamenvoorbereiding en proeftentamen</vt:lpstr>
      <vt:lpstr>Configuratie Hiërarchie</vt:lpstr>
      <vt:lpstr>Web.config &amp; clear parent settings</vt:lpstr>
      <vt:lpstr>Custom error pages</vt:lpstr>
      <vt:lpstr>Forms Authentication (identiteit)</vt:lpstr>
      <vt:lpstr>Authorization (rechten)</vt:lpstr>
      <vt:lpstr>Login controls</vt:lpstr>
      <vt:lpstr>Login controls ?</vt:lpstr>
      <vt:lpstr>Login controls !</vt:lpstr>
      <vt:lpstr>MembershipProvider configureren</vt:lpstr>
      <vt:lpstr>Voordeel: beheer via WAT (t/m VS 2012!)</vt:lpstr>
      <vt:lpstr>Opdracht 1 (max 75 min + pauze)</vt:lpstr>
      <vt:lpstr>Wachtwoorden: Hash + Salt</vt:lpstr>
      <vt:lpstr>Inloggen</vt:lpstr>
      <vt:lpstr>Authorization revisited</vt:lpstr>
      <vt:lpstr>Authorization role-based</vt:lpstr>
      <vt:lpstr>RoleProvider voor Access?</vt:lpstr>
      <vt:lpstr>RoleProvider configureren</vt:lpstr>
      <vt:lpstr>Voordeel: beheer via WAT (NOT!)</vt:lpstr>
      <vt:lpstr>Wachtwoord vergeten?</vt:lpstr>
      <vt:lpstr>WAT: wachtwoord vergeten?</vt:lpstr>
      <vt:lpstr>Of direct instellen in Web.config</vt:lpstr>
      <vt:lpstr>Reset pass &amp; mailen</vt:lpstr>
      <vt:lpstr>Opdracht 2 (resterende tijd)</vt:lpstr>
      <vt:lpstr>Handboek ASP.NET 4.0 Specifics Week 5</vt:lpstr>
      <vt:lpstr>Handboek ASP.NET 2.0 Specifics Week 5</vt:lpstr>
      <vt:lpstr>Study Resources Week 6+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Sander</dc:creator>
  <cp:lastModifiedBy>Sander Gieling</cp:lastModifiedBy>
  <cp:revision>1142</cp:revision>
  <cp:lastPrinted>2012-04-11T14:58:45Z</cp:lastPrinted>
  <dcterms:created xsi:type="dcterms:W3CDTF">2012-01-31T16:37:11Z</dcterms:created>
  <dcterms:modified xsi:type="dcterms:W3CDTF">2015-12-16T11:30:27Z</dcterms:modified>
</cp:coreProperties>
</file>