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  <p:embeddedFont>
      <p:font typeface="Montserrat Semi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2052704" y="-150548"/>
            <a:ext cx="8757453" cy="7583464"/>
            <a:chOff x="0" y="0"/>
            <a:chExt cx="7029450" cy="6087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1757680" y="6088380"/>
                  </a:ln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lnTo>
                    <a:pt x="5271770" y="0"/>
                  </a:lnTo>
                  <a:close/>
                </a:path>
              </a:pathLst>
            </a:custGeom>
            <a:blipFill>
              <a:blip r:embed="rId2"/>
              <a:stretch>
                <a:fillRect l="-12876" r="-1287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345131" y="975558"/>
            <a:ext cx="4796648" cy="701192"/>
            <a:chOff x="0" y="0"/>
            <a:chExt cx="6395531" cy="934923"/>
          </a:xfrm>
        </p:grpSpPr>
        <p:sp>
          <p:nvSpPr>
            <p:cNvPr id="5" name="TextBox 5"/>
            <p:cNvSpPr txBox="1"/>
            <p:nvPr/>
          </p:nvSpPr>
          <p:spPr>
            <a:xfrm>
              <a:off x="1306166" y="307733"/>
              <a:ext cx="508936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</a:pPr>
              <a:r>
                <a:rPr lang="en-US" sz="1800">
                  <a:solidFill>
                    <a:srgbClr val="131111"/>
                  </a:solidFill>
                  <a:latin typeface="Montserrat Classic"/>
                </a:rPr>
                <a:t>CHANDIGARH UNIVERSITY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66761" y="70856"/>
              <a:ext cx="998397" cy="864067"/>
            </a:xfrm>
            <a:custGeom>
              <a:avLst/>
              <a:gdLst/>
              <a:ahLst/>
              <a:cxnLst/>
              <a:rect l="l" t="t" r="r" b="b"/>
              <a:pathLst>
                <a:path w="998397" h="864067">
                  <a:moveTo>
                    <a:pt x="0" y="0"/>
                  </a:moveTo>
                  <a:lnTo>
                    <a:pt x="998397" y="0"/>
                  </a:lnTo>
                  <a:lnTo>
                    <a:pt x="998397" y="864067"/>
                  </a:lnTo>
                  <a:lnTo>
                    <a:pt x="0" y="864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065158" cy="934923"/>
            </a:xfrm>
            <a:custGeom>
              <a:avLst/>
              <a:gdLst/>
              <a:ahLst/>
              <a:cxnLst/>
              <a:rect l="l" t="t" r="r" b="b"/>
              <a:pathLst>
                <a:path w="1065158" h="934923">
                  <a:moveTo>
                    <a:pt x="0" y="0"/>
                  </a:moveTo>
                  <a:lnTo>
                    <a:pt x="1065158" y="0"/>
                  </a:lnTo>
                  <a:lnTo>
                    <a:pt x="1065158" y="934923"/>
                  </a:lnTo>
                  <a:lnTo>
                    <a:pt x="0" y="934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28" r="-376448" b="-9365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-2052704" y="8243721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8757453" y="0"/>
                </a:moveTo>
                <a:lnTo>
                  <a:pt x="0" y="0"/>
                </a:lnTo>
                <a:lnTo>
                  <a:pt x="0" y="7571877"/>
                </a:lnTo>
                <a:lnTo>
                  <a:pt x="8757453" y="7571877"/>
                </a:lnTo>
                <a:lnTo>
                  <a:pt x="87574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2201545" y="4431733"/>
            <a:ext cx="4441602" cy="3230766"/>
            <a:chOff x="0" y="-318702"/>
            <a:chExt cx="1169805" cy="8509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69805" cy="213496"/>
            </a:xfrm>
            <a:custGeom>
              <a:avLst/>
              <a:gdLst/>
              <a:ahLst/>
              <a:cxnLst/>
              <a:rect l="l" t="t" r="r" b="b"/>
              <a:pathLst>
                <a:path w="1169805" h="213496">
                  <a:moveTo>
                    <a:pt x="0" y="0"/>
                  </a:moveTo>
                  <a:lnTo>
                    <a:pt x="1169805" y="0"/>
                  </a:lnTo>
                  <a:lnTo>
                    <a:pt x="1169805" y="213496"/>
                  </a:lnTo>
                  <a:lnTo>
                    <a:pt x="0" y="213496"/>
                  </a:lnTo>
                  <a:close/>
                </a:path>
              </a:pathLst>
            </a:custGeom>
            <a:solidFill>
              <a:srgbClr val="FDA71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4686" y="-318702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 err="1">
                  <a:solidFill>
                    <a:srgbClr val="131111"/>
                  </a:solidFill>
                  <a:latin typeface="Montserrat Classic Bold"/>
                </a:rPr>
                <a:t>Tekathon</a:t>
              </a:r>
              <a:r>
                <a:rPr lang="en-US" sz="1500" dirty="0">
                  <a:solidFill>
                    <a:srgbClr val="131111"/>
                  </a:solidFill>
                  <a:latin typeface="Montserrat Classic Bold"/>
                </a:rPr>
                <a:t> 2.0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2485119" y="5878058"/>
            <a:ext cx="338117" cy="338117"/>
          </a:xfrm>
          <a:custGeom>
            <a:avLst/>
            <a:gdLst/>
            <a:ahLst/>
            <a:cxnLst/>
            <a:rect l="l" t="t" r="r" b="b"/>
            <a:pathLst>
              <a:path w="338117" h="338117">
                <a:moveTo>
                  <a:pt x="0" y="0"/>
                </a:moveTo>
                <a:lnTo>
                  <a:pt x="338117" y="0"/>
                </a:lnTo>
                <a:lnTo>
                  <a:pt x="338117" y="338118"/>
                </a:lnTo>
                <a:lnTo>
                  <a:pt x="0" y="3381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8395202" y="2930280"/>
            <a:ext cx="9519763" cy="4263872"/>
            <a:chOff x="0" y="0"/>
            <a:chExt cx="12693018" cy="568516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6675"/>
              <a:ext cx="12693018" cy="4644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9020"/>
                </a:lnSpc>
              </a:pPr>
              <a:r>
                <a:rPr lang="en-US" sz="8200">
                  <a:solidFill>
                    <a:srgbClr val="131111"/>
                  </a:solidFill>
                  <a:latin typeface="Montserrat Classic Bold"/>
                </a:rPr>
                <a:t>SPYDER-AN AUTONOMOUS DELIVERY DRONE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138004"/>
              <a:ext cx="12693018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FDA715"/>
                  </a:solidFill>
                  <a:latin typeface="Montserrat Classic"/>
                </a:rPr>
                <a:t>A Student Innovation Project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395202" y="8407675"/>
            <a:ext cx="5029911" cy="850625"/>
            <a:chOff x="0" y="0"/>
            <a:chExt cx="6706548" cy="113416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587008"/>
              <a:ext cx="6706548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131111"/>
                  </a:solidFill>
                  <a:latin typeface="Montserrat Classic"/>
                </a:rPr>
                <a:t>The Geek Squad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6706548" cy="45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60"/>
                </a:lnSpc>
              </a:pPr>
              <a:r>
                <a:rPr lang="en-US" sz="2300">
                  <a:solidFill>
                    <a:srgbClr val="FDA715"/>
                  </a:solidFill>
                  <a:latin typeface="Montserrat Semi-Bold"/>
                </a:rPr>
                <a:t>PRESENTED BY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FDA71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301014" y="3345573"/>
            <a:ext cx="5541952" cy="4799020"/>
            <a:chOff x="0" y="0"/>
            <a:chExt cx="7029450" cy="6087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1757680" y="6088380"/>
                  </a:ln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lnTo>
                    <a:pt x="5271770" y="0"/>
                  </a:lnTo>
                  <a:close/>
                </a:path>
              </a:pathLst>
            </a:custGeom>
            <a:blipFill>
              <a:blip r:embed="rId4"/>
              <a:stretch>
                <a:fillRect l="-26141" r="-377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610567"/>
            <a:ext cx="288252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u="sng">
                <a:solidFill>
                  <a:srgbClr val="131111"/>
                </a:solidFill>
                <a:latin typeface="Montserrat Classic"/>
              </a:rPr>
              <a:t>Back to Agenda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31111"/>
                </a:solidFill>
                <a:latin typeface="Montserrat Classic Bold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076325"/>
            <a:ext cx="11849259" cy="7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Montserrat Classic Bold"/>
              </a:rPr>
              <a:t>OBJECTIVES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25957" y="2262715"/>
            <a:ext cx="11523977" cy="647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Develop an autonomous drone capable of executing specific tasks, such as deliveries, with minimal human intervention.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bg1"/>
              </a:solidFill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Create a drone designed for direct package delivery from a central hub or warehouse to end-users.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bg1"/>
              </a:solidFill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Incorporate an intelligent processing unit into the drone to enable seamless communication among its various components.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bg1"/>
              </a:solidFill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Equip the drone with a variety of sensors and advanced algorithms to detect and avoid obstacles, ensuring stable flight.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Enable the drone to make real-time decisions independently by utilizing autonomous algorithms.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bg1"/>
              </a:solidFill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Ensure compliance with a range of regulatory requirements, including safety standards, privacy laws, and airspace restrictions.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effectLst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Guarantee that the drone adheres to all applicable regulations for safe and legal operation.</a:t>
            </a:r>
          </a:p>
          <a:p>
            <a:pPr algn="just">
              <a:lnSpc>
                <a:spcPts val="3219"/>
              </a:lnSpc>
              <a:spcBef>
                <a:spcPct val="0"/>
              </a:spcBef>
            </a:pPr>
            <a:endParaRPr lang="en-US" sz="2299" dirty="0">
              <a:solidFill>
                <a:srgbClr val="FFFFFF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54611"/>
              </p:ext>
            </p:extLst>
          </p:nvPr>
        </p:nvGraphicFramePr>
        <p:xfrm>
          <a:off x="1028700" y="926167"/>
          <a:ext cx="16230600" cy="8497313"/>
        </p:xfrm>
        <a:graphic>
          <a:graphicData uri="http://schemas.openxmlformats.org/drawingml/2006/table">
            <a:tbl>
              <a:tblPr/>
              <a:tblGrid>
                <a:gridCol w="16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2798">
                <a:tc>
                  <a:txBody>
                    <a:bodyPr/>
                    <a:lstStyle/>
                    <a:p>
                      <a:pPr algn="ctr">
                        <a:lnSpc>
                          <a:spcPts val="7279"/>
                        </a:lnSpc>
                        <a:defRPr/>
                      </a:pPr>
                      <a:r>
                        <a:rPr lang="en-US" sz="5199" dirty="0">
                          <a:solidFill>
                            <a:srgbClr val="131111"/>
                          </a:solidFill>
                          <a:latin typeface="Montserrat Classic Bold"/>
                        </a:rPr>
                        <a:t>FEATURES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4515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Autonomous Takeoff and Landing</a:t>
                      </a:r>
                    </a:p>
                    <a:p>
                      <a:pPr>
                        <a:lnSpc>
                          <a:spcPts val="3779"/>
                        </a:lnSpc>
                      </a:pPr>
                      <a:endParaRPr lang="en-US" sz="2699" dirty="0">
                        <a:solidFill>
                          <a:srgbClr val="E5E5E5"/>
                        </a:solidFill>
                        <a:latin typeface="Montserrat Classic"/>
                      </a:endParaRPr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Safety Protocols for Malfunction/Failure Switch</a:t>
                      </a:r>
                    </a:p>
                    <a:p>
                      <a:pPr>
                        <a:lnSpc>
                          <a:spcPts val="3779"/>
                        </a:lnSpc>
                      </a:pPr>
                      <a:endParaRPr lang="en-US" sz="2699" dirty="0">
                        <a:solidFill>
                          <a:srgbClr val="E5E5E5"/>
                        </a:solidFill>
                        <a:latin typeface="Montserrat Classic"/>
                      </a:endParaRPr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Real-Time Obstacle Detection and Avoidance</a:t>
                      </a:r>
                    </a:p>
                    <a:p>
                      <a:pPr>
                        <a:lnSpc>
                          <a:spcPts val="3779"/>
                        </a:lnSpc>
                      </a:pPr>
                      <a:endParaRPr lang="en-US" sz="2699" dirty="0">
                        <a:solidFill>
                          <a:srgbClr val="E5E5E5"/>
                        </a:solidFill>
                        <a:latin typeface="Montserrat Classic"/>
                      </a:endParaRPr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Comprehensive Component Protection</a:t>
                      </a:r>
                    </a:p>
                    <a:p>
                      <a:pPr>
                        <a:lnSpc>
                          <a:spcPts val="3779"/>
                        </a:lnSpc>
                      </a:pPr>
                      <a:endParaRPr lang="en-US" sz="2699" dirty="0">
                        <a:solidFill>
                          <a:srgbClr val="E5E5E5"/>
                        </a:solidFill>
                        <a:latin typeface="Montserrat Classic"/>
                      </a:endParaRPr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Hub System Integration</a:t>
                      </a:r>
                    </a:p>
                    <a:p>
                      <a:pPr>
                        <a:lnSpc>
                          <a:spcPts val="3779"/>
                        </a:lnSpc>
                      </a:pPr>
                      <a:endParaRPr lang="en-US" sz="2699" dirty="0">
                        <a:solidFill>
                          <a:srgbClr val="E5E5E5"/>
                        </a:solidFill>
                        <a:latin typeface="Montserrat Classic"/>
                      </a:endParaRPr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Aerial Photography and Surveillance</a:t>
                      </a:r>
                    </a:p>
                    <a:p>
                      <a:pPr marL="291464" lvl="1" indent="0">
                        <a:lnSpc>
                          <a:spcPts val="3779"/>
                        </a:lnSpc>
                        <a:buFont typeface="Arial"/>
                        <a:buNone/>
                      </a:pPr>
                      <a:endParaRPr lang="en-US" sz="2699" dirty="0">
                        <a:solidFill>
                          <a:srgbClr val="E5E5E5"/>
                        </a:solidFill>
                        <a:latin typeface="Montserrat Classic"/>
                      </a:endParaRPr>
                    </a:p>
                    <a:p>
                      <a:pPr marL="582928" lvl="1" indent="-291464">
                        <a:lnSpc>
                          <a:spcPts val="3779"/>
                        </a:lnSpc>
                        <a:buFont typeface="Arial"/>
                        <a:buChar char="•"/>
                      </a:pPr>
                      <a:r>
                        <a:rPr lang="en-US" sz="2699" dirty="0">
                          <a:solidFill>
                            <a:srgbClr val="E5E5E5"/>
                          </a:solidFill>
                          <a:latin typeface="Montserrat Classic"/>
                        </a:rPr>
                        <a:t>Seamless User Experience</a:t>
                      </a: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31111"/>
                </a:solidFill>
                <a:latin typeface="Montserrat Classic Bold"/>
              </a:rPr>
              <a:t>05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91A176-928D-E959-D4D9-A406E6F4BF4B}"/>
              </a:ext>
            </a:extLst>
          </p:cNvPr>
          <p:cNvCxnSpPr/>
          <p:nvPr/>
        </p:nvCxnSpPr>
        <p:spPr>
          <a:xfrm>
            <a:off x="10668000" y="2628900"/>
            <a:ext cx="0" cy="6324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680FCA-83C6-B35F-A7CB-752465A71B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7" t="7758" r="3830" b="4741"/>
          <a:stretch>
            <a:fillRect/>
          </a:stretch>
        </p:blipFill>
        <p:spPr bwMode="auto">
          <a:xfrm>
            <a:off x="12420600" y="2628900"/>
            <a:ext cx="3657600" cy="3502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854AE70-84AB-CCAB-806F-EEA3E5F5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27" b="12054"/>
          <a:stretch>
            <a:fillRect/>
          </a:stretch>
        </p:blipFill>
        <p:spPr bwMode="auto">
          <a:xfrm>
            <a:off x="11201400" y="6774861"/>
            <a:ext cx="6369546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C4169-FA18-F2D2-F2F0-B2CEC634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175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</vt:lpstr>
      <vt:lpstr>Montserrat Semi-Bold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Presentation</dc:title>
  <dc:creator>Adab Bawa</dc:creator>
  <cp:lastModifiedBy>Adab Bawa</cp:lastModifiedBy>
  <cp:revision>3</cp:revision>
  <dcterms:created xsi:type="dcterms:W3CDTF">2006-08-16T00:00:00Z</dcterms:created>
  <dcterms:modified xsi:type="dcterms:W3CDTF">2023-09-21T05:22:58Z</dcterms:modified>
  <dc:identifier>DAFiodn-E5E</dc:identifier>
</cp:coreProperties>
</file>