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36B8-2566-434E-BF9C-15C121E3CAC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EE2-8120-40C2-90CF-E388238E9B1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5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36B8-2566-434E-BF9C-15C121E3CAC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EE2-8120-40C2-90CF-E388238E9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0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36B8-2566-434E-BF9C-15C121E3CAC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EE2-8120-40C2-90CF-E388238E9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95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36B8-2566-434E-BF9C-15C121E3CAC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EE2-8120-40C2-90CF-E388238E9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36B8-2566-434E-BF9C-15C121E3CAC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EE2-8120-40C2-90CF-E388238E9B1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1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36B8-2566-434E-BF9C-15C121E3CAC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EE2-8120-40C2-90CF-E388238E9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28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36B8-2566-434E-BF9C-15C121E3CAC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EE2-8120-40C2-90CF-E388238E9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4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36B8-2566-434E-BF9C-15C121E3CAC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EE2-8120-40C2-90CF-E388238E9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1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36B8-2566-434E-BF9C-15C121E3CAC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EE2-8120-40C2-90CF-E388238E9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6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2136B8-2566-434E-BF9C-15C121E3CAC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04EEE2-8120-40C2-90CF-E388238E9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59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36B8-2566-434E-BF9C-15C121E3CAC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EE2-8120-40C2-90CF-E388238E9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2136B8-2566-434E-BF9C-15C121E3CAC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04EEE2-8120-40C2-90CF-E388238E9B1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8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Справочно</a:t>
            </a:r>
            <a:r>
              <a:rPr lang="ru-RU" dirty="0">
                <a:solidFill>
                  <a:schemeClr val="tx1"/>
                </a:solidFill>
              </a:rPr>
              <a:t> – информационная система по учету данных о клиенте и его автомобиле на автостоянке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76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14299"/>
            <a:ext cx="10115550" cy="67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4972"/>
          </a:xfrm>
        </p:spPr>
        <p:txBody>
          <a:bodyPr>
            <a:normAutofit fontScale="90000"/>
          </a:bodyPr>
          <a:lstStyle/>
          <a:p>
            <a:r>
              <a:rPr lang="ru-RU" dirty="0"/>
              <a:t>Бизнес – процессы объекта автоматизации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3400"/>
            <a:ext cx="10058400" cy="6324261"/>
          </a:xfrm>
        </p:spPr>
      </p:pic>
    </p:spTree>
    <p:extLst>
      <p:ext uri="{BB962C8B-B14F-4D97-AF65-F5344CB8AC3E}">
        <p14:creationId xmlns:p14="http://schemas.microsoft.com/office/powerpoint/2010/main" val="287245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" y="0"/>
            <a:ext cx="10020300" cy="6837118"/>
          </a:xfrm>
        </p:spPr>
      </p:pic>
    </p:spTree>
    <p:extLst>
      <p:ext uri="{BB962C8B-B14F-4D97-AF65-F5344CB8AC3E}">
        <p14:creationId xmlns:p14="http://schemas.microsoft.com/office/powerpoint/2010/main" val="425762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0"/>
            <a:ext cx="10050903" cy="6858000"/>
          </a:xfrm>
        </p:spPr>
      </p:pic>
    </p:spTree>
    <p:extLst>
      <p:ext uri="{BB962C8B-B14F-4D97-AF65-F5344CB8AC3E}">
        <p14:creationId xmlns:p14="http://schemas.microsoft.com/office/powerpoint/2010/main" val="81994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-12616"/>
            <a:ext cx="10058400" cy="6870616"/>
          </a:xfrm>
        </p:spPr>
      </p:pic>
    </p:spTree>
    <p:extLst>
      <p:ext uri="{BB962C8B-B14F-4D97-AF65-F5344CB8AC3E}">
        <p14:creationId xmlns:p14="http://schemas.microsoft.com/office/powerpoint/2010/main" val="116655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05" y="7883"/>
            <a:ext cx="10039350" cy="6850117"/>
          </a:xfrm>
        </p:spPr>
      </p:pic>
    </p:spTree>
    <p:extLst>
      <p:ext uri="{BB962C8B-B14F-4D97-AF65-F5344CB8AC3E}">
        <p14:creationId xmlns:p14="http://schemas.microsoft.com/office/powerpoint/2010/main" val="342050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</a:t>
            </a:r>
            <a:r>
              <a:rPr lang="ru-RU" dirty="0" smtClean="0"/>
              <a:t>диаграммы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" y="1737360"/>
            <a:ext cx="11363325" cy="3769476"/>
          </a:xfrm>
        </p:spPr>
      </p:pic>
    </p:spTree>
    <p:extLst>
      <p:ext uri="{BB962C8B-B14F-4D97-AF65-F5344CB8AC3E}">
        <p14:creationId xmlns:p14="http://schemas.microsoft.com/office/powerpoint/2010/main" val="133292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" y="1011981"/>
            <a:ext cx="11325225" cy="4965305"/>
          </a:xfrm>
        </p:spPr>
      </p:pic>
    </p:spTree>
    <p:extLst>
      <p:ext uri="{BB962C8B-B14F-4D97-AF65-F5344CB8AC3E}">
        <p14:creationId xmlns:p14="http://schemas.microsoft.com/office/powerpoint/2010/main" val="135102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65" y="286603"/>
            <a:ext cx="9138430" cy="5962519"/>
          </a:xfrm>
        </p:spPr>
      </p:pic>
    </p:spTree>
    <p:extLst>
      <p:ext uri="{BB962C8B-B14F-4D97-AF65-F5344CB8AC3E}">
        <p14:creationId xmlns:p14="http://schemas.microsoft.com/office/powerpoint/2010/main" val="209784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358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Requisite PRO I </a:t>
            </a:r>
            <a:r>
              <a:rPr lang="ru-RU" dirty="0" smtClean="0"/>
              <a:t>Требования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621974"/>
            <a:ext cx="3969280" cy="623602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/>
          <a:stretch/>
        </p:blipFill>
        <p:spPr>
          <a:xfrm>
            <a:off x="6014096" y="1851841"/>
            <a:ext cx="4381500" cy="30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5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2261870" y="2064067"/>
          <a:ext cx="6595110" cy="3612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340">
                  <a:extLst>
                    <a:ext uri="{9D8B030D-6E8A-4147-A177-3AD203B41FA5}">
                      <a16:colId xmlns:a16="http://schemas.microsoft.com/office/drawing/2014/main" val="1212260817"/>
                    </a:ext>
                  </a:extLst>
                </a:gridCol>
                <a:gridCol w="2753995">
                  <a:extLst>
                    <a:ext uri="{9D8B030D-6E8A-4147-A177-3AD203B41FA5}">
                      <a16:colId xmlns:a16="http://schemas.microsoft.com/office/drawing/2014/main" val="3075015315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199779192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181001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Итоговые результаты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Показатели (мес.)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634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Отказ от бумажных носителей, в пользу базы данных и приложения для взаимодействия с ней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Готовая информационная система, за счет которой будет повышена эффективность работы автостоянки с увеличение количества клиентов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100</a:t>
                      </a:r>
                      <a:r>
                        <a:rPr lang="en-US" sz="1400">
                          <a:effectLst/>
                        </a:rPr>
                        <a:t>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871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Повысить эффективность оказания услуги, за счет снижения времени сбора информации.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Занесение нового клиента занимает 2 минуты.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Экономия 13 ч.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1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Упростить навигацию и обработку информации.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Поиск и изменение информации о существующем клиенте в виде списка, при необходимости с сортировкой от А до Я.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Экономия 3 ч.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4718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592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0"/>
            <a:ext cx="10553700" cy="6877412"/>
          </a:xfrm>
        </p:spPr>
      </p:pic>
    </p:spTree>
    <p:extLst>
      <p:ext uri="{BB962C8B-B14F-4D97-AF65-F5344CB8AC3E}">
        <p14:creationId xmlns:p14="http://schemas.microsoft.com/office/powerpoint/2010/main" val="58418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12192000" cy="6118361"/>
          </a:xfrm>
        </p:spPr>
      </p:pic>
    </p:spTree>
    <p:extLst>
      <p:ext uri="{BB962C8B-B14F-4D97-AF65-F5344CB8AC3E}">
        <p14:creationId xmlns:p14="http://schemas.microsoft.com/office/powerpoint/2010/main" val="84766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27241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Диаграммы </a:t>
            </a:r>
            <a:r>
              <a:rPr lang="en-US" dirty="0" smtClean="0"/>
              <a:t>Rational Rose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0" y="1596388"/>
            <a:ext cx="10657743" cy="3876676"/>
          </a:xfr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261872" y="824864"/>
            <a:ext cx="9692640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Основная </a:t>
            </a:r>
            <a:r>
              <a:rPr lang="en-US" dirty="0" smtClean="0"/>
              <a:t>Use case </a:t>
            </a:r>
            <a:r>
              <a:rPr lang="ru-RU" dirty="0" smtClean="0"/>
              <a:t>диаграмма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959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781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</a:t>
            </a:r>
            <a:r>
              <a:rPr lang="ru-RU" dirty="0" smtClean="0"/>
              <a:t>– просмотреть список клиентов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40" y="781050"/>
            <a:ext cx="4629503" cy="5953560"/>
          </a:xfrm>
        </p:spPr>
      </p:pic>
    </p:spTree>
    <p:extLst>
      <p:ext uri="{BB962C8B-B14F-4D97-AF65-F5344CB8AC3E}">
        <p14:creationId xmlns:p14="http://schemas.microsoft.com/office/powerpoint/2010/main" val="40645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</a:t>
            </a:r>
            <a:r>
              <a:rPr lang="ru-RU" dirty="0" smtClean="0"/>
              <a:t>диаграмма просмотр списка авто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22" y="1224334"/>
            <a:ext cx="6797140" cy="5633666"/>
          </a:xfrm>
        </p:spPr>
      </p:pic>
    </p:spTree>
    <p:extLst>
      <p:ext uri="{BB962C8B-B14F-4D97-AF65-F5344CB8AC3E}">
        <p14:creationId xmlns:p14="http://schemas.microsoft.com/office/powerpoint/2010/main" val="364680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</a:t>
            </a:r>
            <a:r>
              <a:rPr lang="en-US" dirty="0" smtClean="0"/>
              <a:t>Rational Rose </a:t>
            </a:r>
            <a:r>
              <a:rPr lang="ru-RU" dirty="0" smtClean="0"/>
              <a:t>с </a:t>
            </a:r>
            <a:r>
              <a:rPr lang="en-US" dirty="0" err="1" smtClean="0"/>
              <a:t>RequisitePro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09177"/>
            <a:ext cx="4543425" cy="28575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0" y="2337752"/>
            <a:ext cx="44958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3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27241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клиентского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40" y="638175"/>
            <a:ext cx="4890303" cy="6168546"/>
          </a:xfrm>
        </p:spPr>
      </p:pic>
    </p:spTree>
    <p:extLst>
      <p:ext uri="{BB962C8B-B14F-4D97-AF65-F5344CB8AC3E}">
        <p14:creationId xmlns:p14="http://schemas.microsoft.com/office/powerpoint/2010/main" val="1958123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435"/>
            <a:ext cx="12166891" cy="2720340"/>
          </a:xfrm>
        </p:spPr>
      </p:pic>
    </p:spTree>
    <p:extLst>
      <p:ext uri="{BB962C8B-B14F-4D97-AF65-F5344CB8AC3E}">
        <p14:creationId xmlns:p14="http://schemas.microsoft.com/office/powerpoint/2010/main" val="365356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70" y="1011981"/>
            <a:ext cx="12224670" cy="4353065"/>
          </a:xfrm>
        </p:spPr>
      </p:pic>
    </p:spTree>
    <p:extLst>
      <p:ext uri="{BB962C8B-B14F-4D97-AF65-F5344CB8AC3E}">
        <p14:creationId xmlns:p14="http://schemas.microsoft.com/office/powerpoint/2010/main" val="3612659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1011981"/>
            <a:ext cx="12192000" cy="4277303"/>
          </a:xfrm>
        </p:spPr>
      </p:pic>
    </p:spTree>
    <p:extLst>
      <p:ext uri="{BB962C8B-B14F-4D97-AF65-F5344CB8AC3E}">
        <p14:creationId xmlns:p14="http://schemas.microsoft.com/office/powerpoint/2010/main" val="15309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Изучить используемую информационную систему</a:t>
            </a:r>
          </a:p>
          <a:p>
            <a:pPr lvl="0"/>
            <a:r>
              <a:rPr lang="ru-RU" dirty="0"/>
              <a:t>Исследовать данные на актуальность</a:t>
            </a:r>
          </a:p>
          <a:p>
            <a:pPr lvl="0"/>
            <a:r>
              <a:rPr lang="ru-RU" dirty="0"/>
              <a:t>Исключить возможность дублирования данных</a:t>
            </a:r>
          </a:p>
          <a:p>
            <a:pPr lvl="0"/>
            <a:r>
              <a:rPr lang="ru-RU" dirty="0"/>
              <a:t>Провести анализ других информационных систем</a:t>
            </a:r>
          </a:p>
          <a:p>
            <a:pPr lvl="0"/>
            <a:r>
              <a:rPr lang="ru-RU" dirty="0"/>
              <a:t>Выбрать средства для реализации программного продукта</a:t>
            </a:r>
          </a:p>
          <a:p>
            <a:pPr lvl="0"/>
            <a:r>
              <a:rPr lang="ru-RU" dirty="0"/>
              <a:t>Проектирование базы данных</a:t>
            </a:r>
          </a:p>
          <a:p>
            <a:pPr lvl="0"/>
            <a:r>
              <a:rPr lang="ru-RU" dirty="0"/>
              <a:t>Создание и заполнение базы данных</a:t>
            </a:r>
          </a:p>
          <a:p>
            <a:pPr lvl="0"/>
            <a:r>
              <a:rPr lang="ru-RU" dirty="0"/>
              <a:t>Реализация приложения</a:t>
            </a:r>
          </a:p>
          <a:p>
            <a:pPr lvl="0"/>
            <a:r>
              <a:rPr lang="ru-RU" dirty="0"/>
              <a:t>Внедрение на рабочее место</a:t>
            </a:r>
          </a:p>
          <a:p>
            <a:pPr lvl="0"/>
            <a:r>
              <a:rPr lang="ru-RU" dirty="0"/>
              <a:t>Отладка и проверка правильности работы</a:t>
            </a:r>
          </a:p>
          <a:p>
            <a:pPr lvl="0"/>
            <a:r>
              <a:rPr lang="ru-RU" dirty="0"/>
              <a:t>Ознакомление работников с системой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314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6"/>
          <a:stretch/>
        </p:blipFill>
        <p:spPr>
          <a:xfrm>
            <a:off x="121761" y="1011981"/>
            <a:ext cx="12009437" cy="4353329"/>
          </a:xfrm>
        </p:spPr>
      </p:pic>
    </p:spTree>
    <p:extLst>
      <p:ext uri="{BB962C8B-B14F-4D97-AF65-F5344CB8AC3E}">
        <p14:creationId xmlns:p14="http://schemas.microsoft.com/office/powerpoint/2010/main" val="2776051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0"/>
          <a:stretch/>
        </p:blipFill>
        <p:spPr>
          <a:xfrm>
            <a:off x="323850" y="1011981"/>
            <a:ext cx="6457950" cy="466532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15"/>
          <a:stretch/>
        </p:blipFill>
        <p:spPr>
          <a:xfrm>
            <a:off x="7015162" y="1515841"/>
            <a:ext cx="517683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0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8"/>
          <a:stretch/>
        </p:blipFill>
        <p:spPr>
          <a:xfrm>
            <a:off x="0" y="1737360"/>
            <a:ext cx="12175454" cy="2790825"/>
          </a:xfrm>
        </p:spPr>
      </p:pic>
    </p:spTree>
    <p:extLst>
      <p:ext uri="{BB962C8B-B14F-4D97-AF65-F5344CB8AC3E}">
        <p14:creationId xmlns:p14="http://schemas.microsoft.com/office/powerpoint/2010/main" val="2952302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0874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Реестр рисков проекта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88164"/>
              </p:ext>
            </p:extLst>
          </p:nvPr>
        </p:nvGraphicFramePr>
        <p:xfrm>
          <a:off x="0" y="895350"/>
          <a:ext cx="12191999" cy="59408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80605">
                  <a:extLst>
                    <a:ext uri="{9D8B030D-6E8A-4147-A177-3AD203B41FA5}">
                      <a16:colId xmlns:a16="http://schemas.microsoft.com/office/drawing/2014/main" val="1374623360"/>
                    </a:ext>
                  </a:extLst>
                </a:gridCol>
                <a:gridCol w="1241560">
                  <a:extLst>
                    <a:ext uri="{9D8B030D-6E8A-4147-A177-3AD203B41FA5}">
                      <a16:colId xmlns:a16="http://schemas.microsoft.com/office/drawing/2014/main" val="2925743359"/>
                    </a:ext>
                  </a:extLst>
                </a:gridCol>
                <a:gridCol w="493956">
                  <a:extLst>
                    <a:ext uri="{9D8B030D-6E8A-4147-A177-3AD203B41FA5}">
                      <a16:colId xmlns:a16="http://schemas.microsoft.com/office/drawing/2014/main" val="3399308445"/>
                    </a:ext>
                  </a:extLst>
                </a:gridCol>
                <a:gridCol w="440555">
                  <a:extLst>
                    <a:ext uri="{9D8B030D-6E8A-4147-A177-3AD203B41FA5}">
                      <a16:colId xmlns:a16="http://schemas.microsoft.com/office/drawing/2014/main" val="2916270592"/>
                    </a:ext>
                  </a:extLst>
                </a:gridCol>
                <a:gridCol w="440555">
                  <a:extLst>
                    <a:ext uri="{9D8B030D-6E8A-4147-A177-3AD203B41FA5}">
                      <a16:colId xmlns:a16="http://schemas.microsoft.com/office/drawing/2014/main" val="1672075628"/>
                    </a:ext>
                  </a:extLst>
                </a:gridCol>
                <a:gridCol w="587405">
                  <a:extLst>
                    <a:ext uri="{9D8B030D-6E8A-4147-A177-3AD203B41FA5}">
                      <a16:colId xmlns:a16="http://schemas.microsoft.com/office/drawing/2014/main" val="1149183096"/>
                    </a:ext>
                  </a:extLst>
                </a:gridCol>
                <a:gridCol w="590742">
                  <a:extLst>
                    <a:ext uri="{9D8B030D-6E8A-4147-A177-3AD203B41FA5}">
                      <a16:colId xmlns:a16="http://schemas.microsoft.com/office/drawing/2014/main" val="699740806"/>
                    </a:ext>
                  </a:extLst>
                </a:gridCol>
                <a:gridCol w="440555">
                  <a:extLst>
                    <a:ext uri="{9D8B030D-6E8A-4147-A177-3AD203B41FA5}">
                      <a16:colId xmlns:a16="http://schemas.microsoft.com/office/drawing/2014/main" val="3755500324"/>
                    </a:ext>
                  </a:extLst>
                </a:gridCol>
                <a:gridCol w="947859">
                  <a:extLst>
                    <a:ext uri="{9D8B030D-6E8A-4147-A177-3AD203B41FA5}">
                      <a16:colId xmlns:a16="http://schemas.microsoft.com/office/drawing/2014/main" val="2925619500"/>
                    </a:ext>
                  </a:extLst>
                </a:gridCol>
                <a:gridCol w="947859">
                  <a:extLst>
                    <a:ext uri="{9D8B030D-6E8A-4147-A177-3AD203B41FA5}">
                      <a16:colId xmlns:a16="http://schemas.microsoft.com/office/drawing/2014/main" val="1252388718"/>
                    </a:ext>
                  </a:extLst>
                </a:gridCol>
                <a:gridCol w="534005">
                  <a:extLst>
                    <a:ext uri="{9D8B030D-6E8A-4147-A177-3AD203B41FA5}">
                      <a16:colId xmlns:a16="http://schemas.microsoft.com/office/drawing/2014/main" val="2513280746"/>
                    </a:ext>
                  </a:extLst>
                </a:gridCol>
                <a:gridCol w="493956">
                  <a:extLst>
                    <a:ext uri="{9D8B030D-6E8A-4147-A177-3AD203B41FA5}">
                      <a16:colId xmlns:a16="http://schemas.microsoft.com/office/drawing/2014/main" val="3315220154"/>
                    </a:ext>
                  </a:extLst>
                </a:gridCol>
                <a:gridCol w="1735514">
                  <a:extLst>
                    <a:ext uri="{9D8B030D-6E8A-4147-A177-3AD203B41FA5}">
                      <a16:colId xmlns:a16="http://schemas.microsoft.com/office/drawing/2014/main" val="894247062"/>
                    </a:ext>
                  </a:extLst>
                </a:gridCol>
                <a:gridCol w="1682114">
                  <a:extLst>
                    <a:ext uri="{9D8B030D-6E8A-4147-A177-3AD203B41FA5}">
                      <a16:colId xmlns:a16="http://schemas.microsoft.com/office/drawing/2014/main" val="3498579548"/>
                    </a:ext>
                  </a:extLst>
                </a:gridCol>
                <a:gridCol w="1134759">
                  <a:extLst>
                    <a:ext uri="{9D8B030D-6E8A-4147-A177-3AD203B41FA5}">
                      <a16:colId xmlns:a16="http://schemas.microsoft.com/office/drawing/2014/main" val="2229551222"/>
                    </a:ext>
                  </a:extLst>
                </a:gridCol>
              </a:tblGrid>
              <a:tr h="1800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Код риска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Описание риска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Вероятность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vert="vert270" anchor="ctr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Воздействие на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Величина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vert="vert27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Стратегия реагирования на риск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Действия в рамках стратегии реагирования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Ответственный за риск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extLst>
                  <a:ext uri="{0D108BD9-81ED-4DB2-BD59-A6C34878D82A}">
                    <a16:rowId xmlns:a16="http://schemas.microsoft.com/office/drawing/2014/main" val="177835687"/>
                  </a:ext>
                </a:extLst>
              </a:tr>
              <a:tr h="1800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Содержание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Качество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Расписание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Стоимость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11222"/>
                  </a:ext>
                </a:extLst>
              </a:tr>
              <a:tr h="6581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Степень влияния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Весовой коэффициент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Степень влияния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Весовой коэффициент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Степень влияния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Весовой коэффициент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Степень влияния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Весовой коэффициент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vert="vert270" anchor="b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633524"/>
                  </a:ext>
                </a:extLst>
              </a:tr>
              <a:tr h="10041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Риск задержки сроков из-за длительных согласований требований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0,4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1 день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              2 400 ₽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Тщательное планирование этапа сбора требований, постоянный контакт с заказчиком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Эскалация на верхний уровень, фиксация промежуточных результатов, корректировка планов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Соколов Н.Р.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extLst>
                  <a:ext uri="{0D108BD9-81ED-4DB2-BD59-A6C34878D82A}">
                    <a16:rowId xmlns:a16="http://schemas.microsoft.com/office/drawing/2014/main" val="390398471"/>
                  </a:ext>
                </a:extLst>
              </a:tr>
              <a:tr h="105490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02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Недостаточные знания технологий, используемые для реализации проекта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0,2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5 дней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            12 000 ₽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Самостоятельное изучение необходимых технологий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Выделить больше времени на анализ и изучение технологий, корректировка планов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Соколов Н.Р.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extLst>
                  <a:ext uri="{0D108BD9-81ED-4DB2-BD59-A6C34878D82A}">
                    <a16:rowId xmlns:a16="http://schemas.microsoft.com/office/drawing/2014/main" val="2099344375"/>
                  </a:ext>
                </a:extLst>
              </a:tr>
              <a:tr h="104486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03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Длительная разработка проектной документации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0,3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4 дня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              9 600 ₽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Обучение участников проектного управления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Привлечение более квалифицированных специалистов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Соколов Н.Р.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extLst>
                  <a:ext uri="{0D108BD9-81ED-4DB2-BD59-A6C34878D82A}">
                    <a16:rowId xmlns:a16="http://schemas.microsoft.com/office/drawing/2014/main" val="279311108"/>
                  </a:ext>
                </a:extLst>
              </a:tr>
              <a:tr h="17547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04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Риск задержки сроков из-за длительной разработки интерфейса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u="none" strike="noStrike">
                          <a:effectLst/>
                        </a:rPr>
                        <a:t>0,1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2 дня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              4 800 ₽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Тщательное планирование этапа разработки пользовательского интерфейса, привлечение функциональных и ИТ-подразделений, постоянный контакт с заказчиком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Фиксация промежуточных результатов,  корректировка планов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Соколов Н.Р.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3" marR="5303" marT="5303" marB="0" anchor="ctr"/>
                </a:tc>
                <a:extLst>
                  <a:ext uri="{0D108BD9-81ED-4DB2-BD59-A6C34878D82A}">
                    <a16:rowId xmlns:a16="http://schemas.microsoft.com/office/drawing/2014/main" val="1095528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68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реализуемости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434113"/>
              </p:ext>
            </p:extLst>
          </p:nvPr>
        </p:nvGraphicFramePr>
        <p:xfrm>
          <a:off x="1096963" y="1846263"/>
          <a:ext cx="10058402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1">
                  <a:extLst>
                    <a:ext uri="{9D8B030D-6E8A-4147-A177-3AD203B41FA5}">
                      <a16:colId xmlns:a16="http://schemas.microsoft.com/office/drawing/2014/main" val="3680685592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428918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Цель</a:t>
                      </a:r>
                      <a:endParaRPr lang="ru-RU" dirty="0"/>
                    </a:p>
                  </a:txBody>
                  <a:tcPr marL="107012" marR="1070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Итоговые результаты</a:t>
                      </a:r>
                      <a:endParaRPr lang="ru-RU" dirty="0"/>
                    </a:p>
                  </a:txBody>
                  <a:tcPr marL="107012" marR="107012" anchor="ctr"/>
                </a:tc>
                <a:extLst>
                  <a:ext uri="{0D108BD9-81ED-4DB2-BD59-A6C34878D82A}">
                    <a16:rowId xmlns:a16="http://schemas.microsoft.com/office/drawing/2014/main" val="200013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Функциональность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012" marR="107012"/>
                </a:tc>
                <a:tc>
                  <a:txBody>
                    <a:bodyPr/>
                    <a:lstStyle/>
                    <a:p>
                      <a:r>
                        <a:rPr lang="ru-RU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Реализуемо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Присутствует в некоторых</a:t>
                      </a:r>
                    </a:p>
                    <a:p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аналогах. Приложение функционально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012" marR="107012"/>
                </a:tc>
                <a:extLst>
                  <a:ext uri="{0D108BD9-81ED-4DB2-BD59-A6C34878D82A}">
                    <a16:rowId xmlns:a16="http://schemas.microsoft.com/office/drawing/2014/main" val="320112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Удобное использование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012" marR="107012"/>
                </a:tc>
                <a:tc>
                  <a:txBody>
                    <a:bodyPr/>
                    <a:lstStyle/>
                    <a:p>
                      <a:r>
                        <a:rPr lang="ru-RU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Реализуемо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Присутствует в некоторых</a:t>
                      </a:r>
                    </a:p>
                    <a:p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аналогах. Приложение оптимизировано для</a:t>
                      </a:r>
                    </a:p>
                    <a:p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удобного использования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012" marR="107012"/>
                </a:tc>
                <a:extLst>
                  <a:ext uri="{0D108BD9-81ED-4DB2-BD59-A6C34878D82A}">
                    <a16:rowId xmlns:a16="http://schemas.microsoft.com/office/drawing/2014/main" val="425129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Безопасность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012" marR="107012"/>
                </a:tc>
                <a:tc>
                  <a:txBody>
                    <a:bodyPr/>
                    <a:lstStyle/>
                    <a:p>
                      <a:r>
                        <a:rPr lang="ru-RU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Реализуемо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Отсутствует у аналогов.</a:t>
                      </a:r>
                    </a:p>
                    <a:p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Приложение безопасно, так как 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данные шифруются, и для доступа к ним нужно знать пароль.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73975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42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</a:t>
            </a:r>
            <a:r>
              <a:rPr lang="ru-RU" dirty="0" err="1" smtClean="0"/>
              <a:t>аналагов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422246"/>
              </p:ext>
            </p:extLst>
          </p:nvPr>
        </p:nvGraphicFramePr>
        <p:xfrm>
          <a:off x="1261872" y="1811214"/>
          <a:ext cx="8532759" cy="4431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6905">
                  <a:extLst>
                    <a:ext uri="{9D8B030D-6E8A-4147-A177-3AD203B41FA5}">
                      <a16:colId xmlns:a16="http://schemas.microsoft.com/office/drawing/2014/main" val="828297126"/>
                    </a:ext>
                  </a:extLst>
                </a:gridCol>
                <a:gridCol w="2825792">
                  <a:extLst>
                    <a:ext uri="{9D8B030D-6E8A-4147-A177-3AD203B41FA5}">
                      <a16:colId xmlns:a16="http://schemas.microsoft.com/office/drawing/2014/main" val="3788291377"/>
                    </a:ext>
                  </a:extLst>
                </a:gridCol>
                <a:gridCol w="3130062">
                  <a:extLst>
                    <a:ext uri="{9D8B030D-6E8A-4147-A177-3AD203B41FA5}">
                      <a16:colId xmlns:a16="http://schemas.microsoft.com/office/drawing/2014/main" val="1424575696"/>
                    </a:ext>
                  </a:extLst>
                </a:gridCol>
              </a:tblGrid>
              <a:tr h="177253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Название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Удобство использования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Стоимость программы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5239371"/>
                  </a:ext>
                </a:extLst>
              </a:tr>
              <a:tr h="66469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Автостоянка 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 удобно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6007716"/>
                  </a:ext>
                </a:extLst>
              </a:tr>
              <a:tr h="66469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Автостоянка 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 удобно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9869689"/>
                  </a:ext>
                </a:extLst>
              </a:tr>
              <a:tr h="66469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Автостоянка 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 удобно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2931449"/>
                  </a:ext>
                </a:extLst>
              </a:tr>
              <a:tr h="66469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Собственное приложение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Удобно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557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5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237" y="0"/>
            <a:ext cx="10541274" cy="6629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декомпозиции задач </a:t>
            </a:r>
            <a:r>
              <a:rPr lang="en-US" dirty="0" smtClean="0"/>
              <a:t>(WBS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175680"/>
              </p:ext>
            </p:extLst>
          </p:nvPr>
        </p:nvGraphicFramePr>
        <p:xfrm>
          <a:off x="874861" y="659130"/>
          <a:ext cx="10603525" cy="613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705">
                  <a:extLst>
                    <a:ext uri="{9D8B030D-6E8A-4147-A177-3AD203B41FA5}">
                      <a16:colId xmlns:a16="http://schemas.microsoft.com/office/drawing/2014/main" val="2736862404"/>
                    </a:ext>
                  </a:extLst>
                </a:gridCol>
                <a:gridCol w="2120705">
                  <a:extLst>
                    <a:ext uri="{9D8B030D-6E8A-4147-A177-3AD203B41FA5}">
                      <a16:colId xmlns:a16="http://schemas.microsoft.com/office/drawing/2014/main" val="15646183"/>
                    </a:ext>
                  </a:extLst>
                </a:gridCol>
                <a:gridCol w="2120705">
                  <a:extLst>
                    <a:ext uri="{9D8B030D-6E8A-4147-A177-3AD203B41FA5}">
                      <a16:colId xmlns:a16="http://schemas.microsoft.com/office/drawing/2014/main" val="1328400874"/>
                    </a:ext>
                  </a:extLst>
                </a:gridCol>
                <a:gridCol w="2120705">
                  <a:extLst>
                    <a:ext uri="{9D8B030D-6E8A-4147-A177-3AD203B41FA5}">
                      <a16:colId xmlns:a16="http://schemas.microsoft.com/office/drawing/2014/main" val="919901534"/>
                    </a:ext>
                  </a:extLst>
                </a:gridCol>
                <a:gridCol w="2120705">
                  <a:extLst>
                    <a:ext uri="{9D8B030D-6E8A-4147-A177-3AD203B41FA5}">
                      <a16:colId xmlns:a16="http://schemas.microsoft.com/office/drawing/2014/main" val="4236937112"/>
                    </a:ext>
                  </a:extLst>
                </a:gridCol>
              </a:tblGrid>
              <a:tr h="266950">
                <a:tc gridSpan="5"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Проект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70130"/>
                  </a:ext>
                </a:extLst>
              </a:tr>
              <a:tr h="978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Исследование и обоснование создания системы управления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Техническое проектирование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Разроботка</a:t>
                      </a:r>
                      <a:r>
                        <a:rPr lang="ru-RU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рабочей документации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Поэтапная разработка системы управления, с учетом требований и целей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Внедрение в организацию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01475"/>
                  </a:ext>
                </a:extLst>
              </a:tr>
              <a:tr h="978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Сбор и анализ данных автоматизированного объекта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окончательной структуры функциональной, организационной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технической документации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базы данных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Пуско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наладочные работы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88726"/>
                  </a:ext>
                </a:extLst>
              </a:tr>
              <a:tr h="978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Сбор сведений об аналогичных системах управления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решений по техническому и программному обеспечению 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документации по организационному обеспечению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форм приложения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Обучение персонала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10963"/>
                  </a:ext>
                </a:extLst>
              </a:tr>
              <a:tr h="80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Сравнительная характеристика систем управления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алгоритма внедрения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Подключение базы данных к приложению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Тестирование работы вместе с персоналом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00829"/>
                  </a:ext>
                </a:extLst>
              </a:tr>
              <a:tr h="622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требований к организации проекта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Тестирование, отладка работы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Приёмка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24175"/>
                  </a:ext>
                </a:extLst>
              </a:tr>
              <a:tr h="444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ТЗ 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3477"/>
                  </a:ext>
                </a:extLst>
              </a:tr>
              <a:tr h="978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предварительных решений по выбранному варианту системы управления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73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6909" y="75613"/>
            <a:ext cx="9692640" cy="58380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Календарный план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845" y="570408"/>
            <a:ext cx="9460767" cy="62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7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343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377" y="941163"/>
            <a:ext cx="7073629" cy="59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35965"/>
            <a:ext cx="10458450" cy="68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3854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601</Words>
  <Application>Microsoft Office PowerPoint</Application>
  <PresentationFormat>Широкоэкранный</PresentationFormat>
  <Paragraphs>179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Calibri</vt:lpstr>
      <vt:lpstr>Calibri Light</vt:lpstr>
      <vt:lpstr>Times New Roman</vt:lpstr>
      <vt:lpstr>Ретро</vt:lpstr>
      <vt:lpstr>Презентация проекта</vt:lpstr>
      <vt:lpstr>Цели проекта:</vt:lpstr>
      <vt:lpstr>Задачи проекта</vt:lpstr>
      <vt:lpstr>Анализ реализуемости</vt:lpstr>
      <vt:lpstr>Обзор аналагов</vt:lpstr>
      <vt:lpstr>Структура декомпозиции задач (WBS)</vt:lpstr>
      <vt:lpstr>Календарный план</vt:lpstr>
      <vt:lpstr>Диаграмма Ганта</vt:lpstr>
      <vt:lpstr>Презентация PowerPoint</vt:lpstr>
      <vt:lpstr>Презентация PowerPoint</vt:lpstr>
      <vt:lpstr>Бизнес – процессы объекта автоматизации </vt:lpstr>
      <vt:lpstr>Презентация PowerPoint</vt:lpstr>
      <vt:lpstr>Презентация PowerPoint</vt:lpstr>
      <vt:lpstr>Презентация PowerPoint</vt:lpstr>
      <vt:lpstr>Презентация PowerPoint</vt:lpstr>
      <vt:lpstr>BPMN диаграммы</vt:lpstr>
      <vt:lpstr>Презентация PowerPoint</vt:lpstr>
      <vt:lpstr>Презентация PowerPoint</vt:lpstr>
      <vt:lpstr>Requisite PRO I Требования</vt:lpstr>
      <vt:lpstr>Презентация PowerPoint</vt:lpstr>
      <vt:lpstr>Презентация PowerPoint</vt:lpstr>
      <vt:lpstr>Диаграммы Rational Rose</vt:lpstr>
      <vt:lpstr>Use case – просмотреть список клиентов</vt:lpstr>
      <vt:lpstr>Sequence диаграмма просмотр списка авто</vt:lpstr>
      <vt:lpstr>Связь Rational Rose с RequisitePro</vt:lpstr>
      <vt:lpstr>Диаграмма клиентского приложения</vt:lpstr>
      <vt:lpstr>Тестирование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Реестр рисков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</dc:title>
  <dc:creator>Ник</dc:creator>
  <cp:lastModifiedBy>Ник</cp:lastModifiedBy>
  <cp:revision>22</cp:revision>
  <dcterms:created xsi:type="dcterms:W3CDTF">2019-12-25T05:31:42Z</dcterms:created>
  <dcterms:modified xsi:type="dcterms:W3CDTF">2019-12-25T06:11:57Z</dcterms:modified>
</cp:coreProperties>
</file>