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0" r:id="rId6"/>
    <p:sldId id="260" r:id="rId7"/>
    <p:sldId id="272" r:id="rId8"/>
    <p:sldId id="271" r:id="rId9"/>
    <p:sldId id="273" r:id="rId10"/>
    <p:sldId id="27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60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9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388" y="1023257"/>
            <a:ext cx="9619218" cy="3329581"/>
          </a:xfrm>
        </p:spPr>
        <p:txBody>
          <a:bodyPr>
            <a:normAutofit/>
          </a:bodyPr>
          <a:lstStyle/>
          <a:p>
            <a:r>
              <a:rPr lang="en-US" dirty="0" err="1"/>
              <a:t>Projet</a:t>
            </a:r>
            <a:r>
              <a:rPr lang="en-US" dirty="0"/>
              <a:t> de Blockchain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8388" y="4313289"/>
            <a:ext cx="8825658" cy="15214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Ryan Manalo</a:t>
            </a:r>
          </a:p>
          <a:p>
            <a:r>
              <a:rPr lang="en-US" dirty="0" err="1"/>
              <a:t>Theotime</a:t>
            </a:r>
            <a:r>
              <a:rPr lang="en-US" dirty="0"/>
              <a:t> </a:t>
            </a:r>
          </a:p>
          <a:p>
            <a:r>
              <a:rPr lang="en-US" dirty="0"/>
              <a:t>Nathan</a:t>
            </a:r>
          </a:p>
          <a:p>
            <a:r>
              <a:rPr lang="en-US" dirty="0" err="1"/>
              <a:t>loz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7" descr="abstract image">
            <a:extLst>
              <a:ext uri="{FF2B5EF4-FFF2-40B4-BE49-F238E27FC236}">
                <a16:creationId xmlns:a16="http://schemas.microsoft.com/office/drawing/2014/main" id="{472DB91B-0BC3-4630-809F-F181BB9A33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140442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03547CA-0846-4604-BD6F-A325A19D9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871" y="2028470"/>
            <a:ext cx="2988571" cy="1400530"/>
          </a:xfrm>
        </p:spPr>
        <p:txBody>
          <a:bodyPr/>
          <a:lstStyle/>
          <a:p>
            <a:r>
              <a:rPr lang="fr-FR" dirty="0"/>
              <a:t>Sommaire</a:t>
            </a:r>
            <a:endParaRPr lang="en-1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B7042-9DD1-4B0D-9F6A-E47709EBE8B8}"/>
              </a:ext>
            </a:extLst>
          </p:cNvPr>
          <p:cNvSpPr txBox="1"/>
          <p:nvPr/>
        </p:nvSpPr>
        <p:spPr>
          <a:xfrm>
            <a:off x="7414054" y="1705232"/>
            <a:ext cx="43495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dirty="0"/>
              <a:t>Choix du sujet et le cas d’utilisation</a:t>
            </a:r>
          </a:p>
          <a:p>
            <a:pPr marL="400050" indent="-400050">
              <a:buAutoNum type="romanUcPeriod"/>
            </a:pPr>
            <a:r>
              <a:rPr lang="fr-FR" dirty="0"/>
              <a:t>Fonctionnalité principale</a:t>
            </a:r>
          </a:p>
          <a:p>
            <a:pPr marL="400050" indent="-400050">
              <a:buAutoNum type="romanUcPeriod"/>
            </a:pPr>
            <a:r>
              <a:rPr lang="fr-FR" dirty="0"/>
              <a:t>Avantages et inconvénients</a:t>
            </a:r>
          </a:p>
          <a:p>
            <a:pPr marL="400050" indent="-400050">
              <a:buAutoNum type="romanUcPeriod"/>
            </a:pPr>
            <a:r>
              <a:rPr lang="fr-FR" dirty="0"/>
              <a:t>UML</a:t>
            </a:r>
          </a:p>
          <a:p>
            <a:pPr marL="400050" indent="-400050">
              <a:buAutoNum type="romanUcPeriod"/>
            </a:pPr>
            <a:r>
              <a:rPr lang="fr-FR" dirty="0"/>
              <a:t>Présentation du code</a:t>
            </a:r>
          </a:p>
        </p:txBody>
      </p:sp>
    </p:spTree>
    <p:extLst>
      <p:ext uri="{BB962C8B-B14F-4D97-AF65-F5344CB8AC3E}">
        <p14:creationId xmlns:p14="http://schemas.microsoft.com/office/powerpoint/2010/main" val="174840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57" y="706538"/>
            <a:ext cx="9404723" cy="1400530"/>
          </a:xfrm>
        </p:spPr>
        <p:txBody>
          <a:bodyPr/>
          <a:lstStyle/>
          <a:p>
            <a:r>
              <a:rPr lang="fr-FR" sz="3200" dirty="0"/>
              <a:t>LOGISTIQUES - LA TRACABILITE DES PRODUITS</a:t>
            </a:r>
            <a:endParaRPr lang="ru-RU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30320-EFFE-4A39-954C-6FBF81B4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39" y="1603739"/>
            <a:ext cx="10347461" cy="4547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Problèmes courant avec la traçabilité traditionnelle</a:t>
            </a:r>
          </a:p>
          <a:p>
            <a:pPr lvl="1"/>
            <a:r>
              <a:rPr lang="fr-FR" dirty="0"/>
              <a:t>Les processus de signature de documents en version papier qui retardent les opérations</a:t>
            </a:r>
          </a:p>
          <a:p>
            <a:pPr lvl="1"/>
            <a:r>
              <a:rPr lang="fr-FR" dirty="0"/>
              <a:t>Les litiges contractuels difficiles à résoudre</a:t>
            </a:r>
          </a:p>
          <a:p>
            <a:pPr lvl="1"/>
            <a:r>
              <a:rPr lang="fr-FR" dirty="0"/>
              <a:t>L’absence de processus non automatisés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b="1" dirty="0"/>
              <a:t>Cas d’utilisation exemples : </a:t>
            </a:r>
            <a:endParaRPr lang="fr-FR" dirty="0"/>
          </a:p>
          <a:p>
            <a:pPr lvl="1"/>
            <a:r>
              <a:rPr lang="fr-FR" dirty="0"/>
              <a:t>Agriculture = efficacité de la production agricole</a:t>
            </a:r>
          </a:p>
          <a:p>
            <a:pPr lvl="1"/>
            <a:r>
              <a:rPr lang="fr-FR" dirty="0"/>
              <a:t>Alimentation = chaîne d’approvisionnement alimentaire</a:t>
            </a:r>
          </a:p>
          <a:p>
            <a:pPr lvl="1"/>
            <a:r>
              <a:rPr lang="fr-FR" dirty="0" err="1"/>
              <a:t>Supply</a:t>
            </a:r>
            <a:r>
              <a:rPr lang="fr-FR" dirty="0"/>
              <a:t> </a:t>
            </a:r>
            <a:r>
              <a:rPr lang="fr-FR" dirty="0" err="1"/>
              <a:t>chain</a:t>
            </a:r>
            <a:r>
              <a:rPr lang="fr-FR" dirty="0"/>
              <a:t> = visibilité en temps réel</a:t>
            </a:r>
          </a:p>
          <a:p>
            <a:pPr marL="457200" lvl="1" indent="0">
              <a:buNone/>
            </a:pPr>
            <a:endParaRPr lang="fr-FR" b="1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1F190A-741D-43FF-A587-8CD331E8964F}"/>
              </a:ext>
            </a:extLst>
          </p:cNvPr>
          <p:cNvSpPr txBox="1">
            <a:spLocks/>
          </p:cNvSpPr>
          <p:nvPr/>
        </p:nvSpPr>
        <p:spPr>
          <a:xfrm rot="5400000">
            <a:off x="818355" y="1943101"/>
            <a:ext cx="2135189" cy="3771899"/>
          </a:xfrm>
          <a:prstGeom prst="rect">
            <a:avLst/>
          </a:prstGeom>
        </p:spPr>
        <p:txBody>
          <a:bodyPr vert="vert270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dirty="0"/>
              <a:t>Fonctionnalité principale</a:t>
            </a:r>
            <a:br>
              <a:rPr lang="fr-FR" dirty="0"/>
            </a:br>
            <a:endParaRPr lang="en-150" dirty="0"/>
          </a:p>
        </p:txBody>
      </p:sp>
      <p:pic>
        <p:nvPicPr>
          <p:cNvPr id="1026" name="Picture 2" descr="BLOCKCHAIN GIVES THE ABILITY FOR EVERY STAKE HOLDER TO TRACK PRODUCTS IN NEAR REAL-TIME AND TRACE THEIR ORIGIN">
            <a:extLst>
              <a:ext uri="{FF2B5EF4-FFF2-40B4-BE49-F238E27FC236}">
                <a16:creationId xmlns:a16="http://schemas.microsoft.com/office/drawing/2014/main" id="{7AA5FBBF-B9C0-4E0F-8C75-860706A92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564451"/>
            <a:ext cx="8372475" cy="599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75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2066-4D60-4F0E-817C-C9CCC72A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1" y="591133"/>
            <a:ext cx="9404723" cy="685217"/>
          </a:xfrm>
        </p:spPr>
        <p:txBody>
          <a:bodyPr/>
          <a:lstStyle/>
          <a:p>
            <a:r>
              <a:rPr lang="fr-FR" dirty="0"/>
              <a:t>Fonctionnalité principale</a:t>
            </a:r>
            <a:br>
              <a:rPr lang="fr-FR" dirty="0"/>
            </a:br>
            <a:endParaRPr lang="en-15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17B8BF-72A5-4DEF-9F5E-CEFA8C40DB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282271"/>
              </p:ext>
            </p:extLst>
          </p:nvPr>
        </p:nvGraphicFramePr>
        <p:xfrm>
          <a:off x="609600" y="2688044"/>
          <a:ext cx="10896600" cy="398617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448300">
                  <a:extLst>
                    <a:ext uri="{9D8B030D-6E8A-4147-A177-3AD203B41FA5}">
                      <a16:colId xmlns:a16="http://schemas.microsoft.com/office/drawing/2014/main" val="2622932646"/>
                    </a:ext>
                  </a:extLst>
                </a:gridCol>
                <a:gridCol w="5448300">
                  <a:extLst>
                    <a:ext uri="{9D8B030D-6E8A-4147-A177-3AD203B41FA5}">
                      <a16:colId xmlns:a16="http://schemas.microsoft.com/office/drawing/2014/main" val="814758041"/>
                    </a:ext>
                  </a:extLst>
                </a:gridCol>
              </a:tblGrid>
              <a:tr h="496409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solidFill>
                            <a:schemeClr val="bg1"/>
                          </a:solidFill>
                        </a:rPr>
                        <a:t>DEFIS</a:t>
                      </a:r>
                      <a:endParaRPr lang="en-150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SOLUTIONS</a:t>
                      </a:r>
                      <a:endParaRPr lang="en-15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953800"/>
                  </a:ext>
                </a:extLst>
              </a:tr>
              <a:tr h="49640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Piste de produit difficile à reproduire</a:t>
                      </a:r>
                      <a:endParaRPr lang="en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Piste d’audit pour toutes les transactions</a:t>
                      </a:r>
                      <a:endParaRPr lang="en-15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28314"/>
                  </a:ext>
                </a:extLst>
              </a:tr>
              <a:tr h="67592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Difficulté à recueillir toutes les informations sur les produits à la fois</a:t>
                      </a:r>
                      <a:endParaRPr lang="en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Fil numérique</a:t>
                      </a:r>
                      <a:endParaRPr lang="en-15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774520"/>
                  </a:ext>
                </a:extLst>
              </a:tr>
              <a:tr h="67592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Opportunités d’optimisation des processus internes</a:t>
                      </a:r>
                      <a:endParaRPr lang="en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Smart </a:t>
                      </a:r>
                      <a:r>
                        <a:rPr lang="fr-FR" b="1" dirty="0" err="1"/>
                        <a:t>contracts</a:t>
                      </a:r>
                      <a:r>
                        <a:rPr lang="fr-FR" b="1" dirty="0"/>
                        <a:t> et processus numérisés d’automatisation en temps quasi réel</a:t>
                      </a:r>
                      <a:endParaRPr lang="en-15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64047"/>
                  </a:ext>
                </a:extLst>
              </a:tr>
              <a:tr h="96560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Conformité réglementaire en fonction de chaque industrie</a:t>
                      </a:r>
                      <a:endParaRPr lang="en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Livre de compte immuable avec robustesse inhérente aux données facilement vérifiables et inviolables</a:t>
                      </a:r>
                      <a:endParaRPr lang="en-15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709547"/>
                  </a:ext>
                </a:extLst>
              </a:tr>
              <a:tr h="67592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Asymétrie d’information entre acteurs</a:t>
                      </a:r>
                      <a:endParaRPr lang="en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Source unique de confiance partagée de réconciliation automatisée des données</a:t>
                      </a:r>
                      <a:endParaRPr lang="en-15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1840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C5C6FE-4A0B-4D51-A931-C08B52F41B00}"/>
              </a:ext>
            </a:extLst>
          </p:cNvPr>
          <p:cNvSpPr txBox="1"/>
          <p:nvPr/>
        </p:nvSpPr>
        <p:spPr>
          <a:xfrm>
            <a:off x="838200" y="1276350"/>
            <a:ext cx="1043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: </a:t>
            </a:r>
            <a:r>
              <a:rPr lang="fr-FR" dirty="0" err="1"/>
              <a:t>Supply</a:t>
            </a:r>
            <a:r>
              <a:rPr lang="fr-FR" dirty="0"/>
              <a:t> </a:t>
            </a:r>
            <a:r>
              <a:rPr lang="fr-FR" dirty="0" err="1"/>
              <a:t>chain</a:t>
            </a:r>
            <a:endParaRPr lang="fr-F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/>
              <a:t>Transparent = la norme pour le partage d'informations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/>
              <a:t>Immuable = structure rigoureuse de partage de données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/>
              <a:t>Vérifiable	 = accès complets a l’historique des audits 		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04350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9998697-D9EE-496A-9A48-35E3A16C7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283913"/>
              </p:ext>
            </p:extLst>
          </p:nvPr>
        </p:nvGraphicFramePr>
        <p:xfrm>
          <a:off x="495300" y="719667"/>
          <a:ext cx="11296650" cy="564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8325">
                  <a:extLst>
                    <a:ext uri="{9D8B030D-6E8A-4147-A177-3AD203B41FA5}">
                      <a16:colId xmlns:a16="http://schemas.microsoft.com/office/drawing/2014/main" val="3196645601"/>
                    </a:ext>
                  </a:extLst>
                </a:gridCol>
                <a:gridCol w="5648325">
                  <a:extLst>
                    <a:ext uri="{9D8B030D-6E8A-4147-A177-3AD203B41FA5}">
                      <a16:colId xmlns:a16="http://schemas.microsoft.com/office/drawing/2014/main" val="3167129596"/>
                    </a:ext>
                  </a:extLst>
                </a:gridCol>
              </a:tblGrid>
              <a:tr h="692121">
                <a:tc>
                  <a:txBody>
                    <a:bodyPr/>
                    <a:lstStyle/>
                    <a:p>
                      <a:pPr marL="457200" indent="-457200" algn="ctr">
                        <a:buFont typeface="Arial" panose="020B0604020202020204" pitchFamily="34" charset="0"/>
                        <a:buChar char="•"/>
                      </a:pPr>
                      <a:r>
                        <a:rPr lang="fr-FR" sz="3200" dirty="0"/>
                        <a:t>Avantages</a:t>
                      </a:r>
                      <a:endParaRPr lang="en-150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Inconvénients</a:t>
                      </a:r>
                      <a:endParaRPr lang="en-150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015820"/>
                  </a:ext>
                </a:extLst>
              </a:tr>
              <a:tr h="49509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Immuabilité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150" sz="2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Decentralisation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150" sz="2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Fiabilité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150" sz="2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Sécurité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150" sz="2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Transparence</a:t>
                      </a:r>
                      <a:endParaRPr lang="en-150" sz="2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150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oûts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initiaux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coûts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associés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à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l'embauche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développeurs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blockchain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coûts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planification,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licence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maintenance..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Difficulté d’adaptation du grand public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fr-FR" sz="2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L’énergie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consommé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Chaînes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blocs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autorisées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moins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sécurisé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il y a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moins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nœuds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pour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constituer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blockchain </a:t>
                      </a:r>
                      <a:endParaRPr lang="en-150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402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8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64BD7-9128-4C1E-80C8-81D38D41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127F8B-9119-4729-A2B2-679136FC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4F1A6F-DC79-4C7B-9725-29B413266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46" y="1238560"/>
            <a:ext cx="11339543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5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someone@Example.com</a:t>
            </a:r>
            <a:endParaRPr lang="ru-RU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6</TotalTime>
  <Words>263</Words>
  <Application>Microsoft Office PowerPoint</Application>
  <PresentationFormat>Grand écran</PresentationFormat>
  <Paragraphs>69</Paragraphs>
  <Slides>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Projet de Blockchain</vt:lpstr>
      <vt:lpstr>Sommaire</vt:lpstr>
      <vt:lpstr>LOGISTIQUES - LA TRACABILITE DES PRODUITS</vt:lpstr>
      <vt:lpstr>Présentation PowerPoint</vt:lpstr>
      <vt:lpstr>Fonctionnalité principale </vt:lpstr>
      <vt:lpstr>Présentation PowerPoint</vt:lpstr>
      <vt:lpstr>UML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Blockchain</dc:title>
  <dc:creator>Ryan Manalo</dc:creator>
  <cp:lastModifiedBy>Nathan Leclercq</cp:lastModifiedBy>
  <cp:revision>4</cp:revision>
  <dcterms:created xsi:type="dcterms:W3CDTF">2022-03-28T18:58:34Z</dcterms:created>
  <dcterms:modified xsi:type="dcterms:W3CDTF">2022-04-03T20:52:15Z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