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4"/>
  </p:sldMasterIdLst>
  <p:notesMasterIdLst>
    <p:notesMasterId r:id="rId12"/>
  </p:notesMasterIdLst>
  <p:handoutMasterIdLst>
    <p:handoutMasterId r:id="rId13"/>
  </p:handoutMasterIdLst>
  <p:sldIdLst>
    <p:sldId id="272" r:id="rId5"/>
    <p:sldId id="273" r:id="rId6"/>
    <p:sldId id="259" r:id="rId7"/>
    <p:sldId id="278" r:id="rId8"/>
    <p:sldId id="262" r:id="rId9"/>
    <p:sldId id="263" r:id="rId10"/>
    <p:sldId id="28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3E35"/>
    <a:srgbClr val="000000"/>
    <a:srgbClr val="D1D8B7"/>
    <a:srgbClr val="A09D79"/>
    <a:srgbClr val="AD5C4D"/>
    <a:srgbClr val="637700"/>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70" d="100"/>
          <a:sy n="70" d="100"/>
        </p:scale>
        <p:origin x="738" y="54"/>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12/4/2023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12/4/2023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8" name="Freeform: Shape 7">
            <a:extLst>
              <a:ext uri="{FF2B5EF4-FFF2-40B4-BE49-F238E27FC236}">
                <a16:creationId xmlns:a16="http://schemas.microsoft.com/office/drawing/2014/main" id="{ED83969D-3BF2-15CD-DA2B-A2C5CCDF8F39}"/>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Shape 8">
            <a:extLst>
              <a:ext uri="{FF2B5EF4-FFF2-40B4-BE49-F238E27FC236}">
                <a16:creationId xmlns:a16="http://schemas.microsoft.com/office/drawing/2014/main" id="{224982EF-19A5-64F0-085E-8158D97DA89B}"/>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185C345F-B4C5-E1BA-510F-D93449B80E6C}"/>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1FBB75D3-F0E8-0605-7569-9FBD1210E9DE}"/>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337527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a:t>20XX</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3647631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a:t>20XX</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9699178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a:t>20XX</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18179658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a:t>20XX</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11786746"/>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a:t>20XX</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960085733"/>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20XX</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790289213"/>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20XX</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89353695"/>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1938884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67400758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20XX</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58FB4751-880F-D840-AAA9-3A15815CC996}" type="slidenum">
              <a:rPr lang="en-US" smtClean="0"/>
              <a:t>‹#›</a:t>
            </a:fld>
            <a:endParaRPr lang="en-US" dirty="0"/>
          </a:p>
        </p:txBody>
      </p:sp>
      <p:sp>
        <p:nvSpPr>
          <p:cNvPr id="7" name="Freeform: Shape 6">
            <a:extLst>
              <a:ext uri="{FF2B5EF4-FFF2-40B4-BE49-F238E27FC236}">
                <a16:creationId xmlns:a16="http://schemas.microsoft.com/office/drawing/2014/main" id="{88C44CAB-7AAC-A149-8DB6-A6D637A220F7}"/>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CE0C709-5099-4FA9-B229-D1FEBA14F647}"/>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725823969"/>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Freeform: Shape 6">
            <a:extLst>
              <a:ext uri="{FF2B5EF4-FFF2-40B4-BE49-F238E27FC236}">
                <a16:creationId xmlns:a16="http://schemas.microsoft.com/office/drawing/2014/main" id="{190CBA71-9AC2-9390-719C-FA4FBC0C4452}"/>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5AD42D4D-23BB-93C1-C2A6-770C88859EF8}"/>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DC11FE0E-0AED-F84B-F35A-67DC357E81B5}"/>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E5548094-EA38-9463-C805-97C9F552BB5B}"/>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6AD0761B-44D3-0403-30C0-19DDC75EFD9F}"/>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19357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dirty="0"/>
              <a:t>20XX</a:t>
            </a:r>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58FB4751-880F-D840-AAA9-3A15815CC996}" type="slidenum">
              <a:rPr lang="en-US" smtClean="0"/>
              <a:t>‹#›</a:t>
            </a:fld>
            <a:endParaRPr lang="en-US" dirty="0"/>
          </a:p>
        </p:txBody>
      </p:sp>
      <p:sp>
        <p:nvSpPr>
          <p:cNvPr id="8" name="Freeform: Shape 7">
            <a:extLst>
              <a:ext uri="{FF2B5EF4-FFF2-40B4-BE49-F238E27FC236}">
                <a16:creationId xmlns:a16="http://schemas.microsoft.com/office/drawing/2014/main" id="{7F65640A-AC66-D315-10F5-6F02126A1CD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895EA20E-FF54-09F2-22CA-9451EEA50586}"/>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778134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dirty="0"/>
              <a:t>20XX</a:t>
            </a:r>
          </a:p>
        </p:txBody>
      </p:sp>
      <p:sp>
        <p:nvSpPr>
          <p:cNvPr id="8" name="Footer Placeholder 7"/>
          <p:cNvSpPr>
            <a:spLocks noGrp="1"/>
          </p:cNvSpPr>
          <p:nvPr>
            <p:ph type="ftr" sz="quarter" idx="11"/>
          </p:nvPr>
        </p:nvSpPr>
        <p:spPr/>
        <p:txBody>
          <a:bodyPr/>
          <a:lstStyle/>
          <a:p>
            <a:r>
              <a:rPr lang="en-US" dirty="0"/>
              <a:t>presentation title</a:t>
            </a:r>
          </a:p>
        </p:txBody>
      </p:sp>
      <p:sp>
        <p:nvSpPr>
          <p:cNvPr id="9" name="Slide Number Placeholder 8"/>
          <p:cNvSpPr>
            <a:spLocks noGrp="1"/>
          </p:cNvSpPr>
          <p:nvPr>
            <p:ph type="sldNum" sz="quarter" idx="12"/>
          </p:nvPr>
        </p:nvSpPr>
        <p:spPr/>
        <p:txBody>
          <a:bodyPr/>
          <a:lstStyle/>
          <a:p>
            <a:fld id="{58FB4751-880F-D840-AAA9-3A15815CC996}" type="slidenum">
              <a:rPr lang="en-US" smtClean="0"/>
              <a:pPr/>
              <a:t>‹#›</a:t>
            </a:fld>
            <a:endParaRPr lang="en-US" dirty="0"/>
          </a:p>
        </p:txBody>
      </p:sp>
      <p:sp>
        <p:nvSpPr>
          <p:cNvPr id="10" name="Freeform: Shape 9">
            <a:extLst>
              <a:ext uri="{FF2B5EF4-FFF2-40B4-BE49-F238E27FC236}">
                <a16:creationId xmlns:a16="http://schemas.microsoft.com/office/drawing/2014/main" id="{CE2FBCDF-FE2D-13AF-0D3F-142DF34FB494}"/>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922DA220-FAF6-BB5F-F852-0977FD780AE4}"/>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CE3B20D-D8F6-08C2-6B0F-D79EEE4B666A}"/>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3" name="Straight Connector 12">
            <a:extLst>
              <a:ext uri="{FF2B5EF4-FFF2-40B4-BE49-F238E27FC236}">
                <a16:creationId xmlns:a16="http://schemas.microsoft.com/office/drawing/2014/main" id="{04D6CEA5-EA83-C29E-BF08-1214C9812D5C}"/>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00535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dirty="0"/>
              <a:t>20XX</a:t>
            </a:r>
          </a:p>
        </p:txBody>
      </p:sp>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568253650"/>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20XX</a:t>
            </a:r>
          </a:p>
        </p:txBody>
      </p:sp>
      <p:sp>
        <p:nvSpPr>
          <p:cNvPr id="3" name="Footer Placeholder 2"/>
          <p:cNvSpPr>
            <a:spLocks noGrp="1"/>
          </p:cNvSpPr>
          <p:nvPr>
            <p:ph type="ftr" sz="quarter" idx="11"/>
          </p:nvPr>
        </p:nvSpPr>
        <p:spPr/>
        <p:txBody>
          <a:bodyPr/>
          <a:lstStyle/>
          <a:p>
            <a:r>
              <a:rPr lang="en-US" dirty="0"/>
              <a:t>presentation title</a:t>
            </a:r>
          </a:p>
        </p:txBody>
      </p:sp>
      <p:sp>
        <p:nvSpPr>
          <p:cNvPr id="4" name="Slide Number Placeholder 3"/>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7992877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20XX</a:t>
            </a:r>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58FB4751-880F-D840-AAA9-3A15815CC996}" type="slidenum">
              <a:rPr lang="en-US" smtClean="0"/>
              <a:t>‹#›</a:t>
            </a:fld>
            <a:endParaRPr lang="en-US" dirty="0"/>
          </a:p>
        </p:txBody>
      </p:sp>
      <p:sp>
        <p:nvSpPr>
          <p:cNvPr id="8" name="Freeform: Shape 7">
            <a:extLst>
              <a:ext uri="{FF2B5EF4-FFF2-40B4-BE49-F238E27FC236}">
                <a16:creationId xmlns:a16="http://schemas.microsoft.com/office/drawing/2014/main" id="{CE48A525-B5CA-E07B-9083-D2DFCF154DB5}"/>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68CD4BB4-D3BF-22C7-368F-5592FC8D27B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8332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20XX</a:t>
            </a:r>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58FB4751-880F-D840-AAA9-3A15815CC996}" type="slidenum">
              <a:rPr lang="en-US" smtClean="0"/>
              <a:t>‹#›</a:t>
            </a:fld>
            <a:endParaRPr lang="en-US" dirty="0"/>
          </a:p>
        </p:txBody>
      </p:sp>
      <p:pic>
        <p:nvPicPr>
          <p:cNvPr id="8" name="Picture 7" descr="Shape, circle&#10;&#10;Description automatically generated">
            <a:extLst>
              <a:ext uri="{FF2B5EF4-FFF2-40B4-BE49-F238E27FC236}">
                <a16:creationId xmlns:a16="http://schemas.microsoft.com/office/drawing/2014/main" id="{2A08AE2B-8C6F-F35D-79B3-53742B67658C}"/>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9" name="Freeform: Shape 8">
            <a:extLst>
              <a:ext uri="{FF2B5EF4-FFF2-40B4-BE49-F238E27FC236}">
                <a16:creationId xmlns:a16="http://schemas.microsoft.com/office/drawing/2014/main" id="{52C65B61-DE80-C450-6928-7E0AF4D93FC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3569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dirty="0"/>
              <a:t>20XX</a:t>
            </a: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presentation title</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6E558B47-740B-A88D-C142-A85D6947304C}"/>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8533645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657" r:id="rId19"/>
    <p:sldLayoutId id="2147483653" r:id="rId20"/>
    <p:sldLayoutId id="2147483652" r:id="rId21"/>
    <p:sldLayoutId id="2147483655" r:id="rId22"/>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507067" y="2404534"/>
            <a:ext cx="7582342" cy="597973"/>
          </a:xfrm>
        </p:spPr>
        <p:txBody>
          <a:bodyPr/>
          <a:lstStyle/>
          <a:p>
            <a:r>
              <a:rPr lang="en-US" b="1" dirty="0">
                <a:solidFill>
                  <a:srgbClr val="543E35"/>
                </a:solidFill>
                <a:latin typeface="Aptos Display" panose="020B0004020202020204" pitchFamily="34" charset="0"/>
              </a:rPr>
              <a:t>Freshtech mobile application</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1848261" y="4228254"/>
            <a:ext cx="7766936" cy="1096899"/>
          </a:xfrm>
        </p:spPr>
        <p:txBody>
          <a:bodyPr>
            <a:noAutofit/>
          </a:bodyPr>
          <a:lstStyle/>
          <a:p>
            <a:pPr algn="ctr"/>
            <a:r>
              <a:rPr lang="en-US" sz="3200" b="1" dirty="0">
                <a:solidFill>
                  <a:srgbClr val="543E35"/>
                </a:solidFill>
                <a:latin typeface="Calibri" panose="020F0502020204030204" pitchFamily="34" charset="0"/>
                <a:cs typeface="Calibri" panose="020F0502020204030204" pitchFamily="34" charset="0"/>
              </a:rPr>
              <a:t>BY MWAURA SNEASE WAMBUI</a:t>
            </a:r>
          </a:p>
          <a:p>
            <a:pPr algn="ctr"/>
            <a:r>
              <a:rPr lang="en-US" sz="3200" b="1" dirty="0">
                <a:solidFill>
                  <a:srgbClr val="543E35"/>
                </a:solidFill>
                <a:latin typeface="Calibri" panose="020F0502020204030204" pitchFamily="34" charset="0"/>
                <a:cs typeface="Calibri" panose="020F0502020204030204" pitchFamily="34" charset="0"/>
              </a:rPr>
              <a:t>119824</a:t>
            </a:r>
          </a:p>
          <a:p>
            <a:pPr algn="ctr"/>
            <a:r>
              <a:rPr lang="en-US" sz="3200" b="1" dirty="0">
                <a:solidFill>
                  <a:srgbClr val="543E35"/>
                </a:solidFill>
                <a:latin typeface="Calibri" panose="020F0502020204030204" pitchFamily="34" charset="0"/>
                <a:cs typeface="Calibri" panose="020F0502020204030204" pitchFamily="34" charset="0"/>
              </a:rPr>
              <a:t>DIPLOMA IN BUSINESS INFORMATION TECHNOLOGY</a:t>
            </a:r>
          </a:p>
        </p:txBody>
      </p:sp>
    </p:spTree>
    <p:extLst>
      <p:ext uri="{BB962C8B-B14F-4D97-AF65-F5344CB8AC3E}">
        <p14:creationId xmlns:p14="http://schemas.microsoft.com/office/powerpoint/2010/main" val="41753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BACKGROUND</a:t>
            </a:r>
          </a:p>
        </p:txBody>
      </p:sp>
      <p:sp>
        <p:nvSpPr>
          <p:cNvPr id="5" name="Content Placeholder 4">
            <a:extLst>
              <a:ext uri="{FF2B5EF4-FFF2-40B4-BE49-F238E27FC236}">
                <a16:creationId xmlns:a16="http://schemas.microsoft.com/office/drawing/2014/main" id="{DE3F9C0D-8547-198C-799D-842FF7F95439}"/>
              </a:ext>
            </a:extLst>
          </p:cNvPr>
          <p:cNvSpPr>
            <a:spLocks noGrp="1"/>
          </p:cNvSpPr>
          <p:nvPr>
            <p:ph idx="1"/>
          </p:nvPr>
        </p:nvSpPr>
        <p:spPr>
          <a:xfrm>
            <a:off x="677334" y="1160061"/>
            <a:ext cx="10527478" cy="4881302"/>
          </a:xfrm>
        </p:spPr>
        <p:txBody>
          <a:bodyPr>
            <a:normAutofit lnSpcReduction="10000"/>
          </a:bodyPr>
          <a:lstStyle/>
          <a:p>
            <a:r>
              <a:rPr lang="en-US" dirty="0"/>
              <a:t>It is a food recipe app with ordering capabilities from selected retailers</a:t>
            </a:r>
          </a:p>
          <a:p>
            <a:r>
              <a:rPr lang="en-US" dirty="0"/>
              <a:t>Created using  android studio which has a built in AVD and SDK. The device API used to run the app was……</a:t>
            </a:r>
          </a:p>
          <a:p>
            <a:r>
              <a:rPr lang="en-US" dirty="0"/>
              <a:t>For the database DB browser for SQLite was used to create, design and edit database and Java programming language was used.</a:t>
            </a:r>
          </a:p>
          <a:p>
            <a:r>
              <a:rPr lang="en-US" dirty="0"/>
              <a:t>Four modules were designed for the app ; admin, retailer, user and dietitian</a:t>
            </a:r>
          </a:p>
          <a:p>
            <a:r>
              <a:rPr lang="en-US" dirty="0"/>
              <a:t>User was supposed to sign up, log in, browser cart, select item, submit item to check out and the system initiates a payment method (yet to be decided)to generate an order receipt.</a:t>
            </a:r>
          </a:p>
          <a:p>
            <a:r>
              <a:rPr lang="en-US" dirty="0"/>
              <a:t>Admin was supposed to log in, can add or remove other users in all other modules and edit the database</a:t>
            </a:r>
          </a:p>
          <a:p>
            <a:r>
              <a:rPr lang="en-US" dirty="0"/>
              <a:t>Dietitian was supposed to sign up, log in, upload recipes to app repository and provide feedback to users</a:t>
            </a:r>
          </a:p>
          <a:p>
            <a:r>
              <a:rPr lang="en-US" dirty="0"/>
              <a:t>Retailer was supposed to sign up, log in, receive order requests, receive payment, initiate tracking of the delivery.</a:t>
            </a:r>
          </a:p>
          <a:p>
            <a:r>
              <a:rPr lang="en-US" dirty="0"/>
              <a:t>Logging out is implemented in all modules.</a:t>
            </a:r>
          </a:p>
        </p:txBody>
      </p:sp>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677335" y="204716"/>
            <a:ext cx="8453018" cy="941696"/>
          </a:xfrm>
        </p:spPr>
        <p:txBody>
          <a:bodyPr/>
          <a:lstStyle/>
          <a:p>
            <a:r>
              <a:rPr lang="en-US" dirty="0"/>
              <a:t>PROBLEM STATEMENT</a:t>
            </a:r>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endParaRPr lang="en-US" dirty="0"/>
          </a:p>
        </p:txBody>
      </p:sp>
      <p:sp>
        <p:nvSpPr>
          <p:cNvPr id="10" name="TextBox 9">
            <a:extLst>
              <a:ext uri="{FF2B5EF4-FFF2-40B4-BE49-F238E27FC236}">
                <a16:creationId xmlns:a16="http://schemas.microsoft.com/office/drawing/2014/main" id="{B1B2CEE8-7A45-2EC5-11AA-C95CFB5C7829}"/>
              </a:ext>
            </a:extLst>
          </p:cNvPr>
          <p:cNvSpPr txBox="1"/>
          <p:nvPr/>
        </p:nvSpPr>
        <p:spPr>
          <a:xfrm>
            <a:off x="996286" y="2197290"/>
            <a:ext cx="10645253" cy="2677656"/>
          </a:xfrm>
          <a:prstGeom prst="rect">
            <a:avLst/>
          </a:prstGeom>
          <a:noFill/>
        </p:spPr>
        <p:txBody>
          <a:bodyPr wrap="square" rtlCol="0">
            <a:spAutoFit/>
          </a:bodyPr>
          <a:lstStyle/>
          <a:p>
            <a:pPr algn="just">
              <a:lnSpc>
                <a:spcPct val="150000"/>
              </a:lnSpc>
            </a:pPr>
            <a:r>
              <a:rPr lang="en-US" sz="2000" dirty="0">
                <a:solidFill>
                  <a:schemeClr val="accent4">
                    <a:lumMod val="50000"/>
                  </a:schemeClr>
                </a:solidFill>
              </a:rPr>
              <a:t>This application is aimed at solving the SDG of good health and wellbeing by</a:t>
            </a:r>
            <a:r>
              <a:rPr lang="en-US" sz="2000" dirty="0">
                <a:solidFill>
                  <a:schemeClr val="accent4">
                    <a:lumMod val="50000"/>
                  </a:schemeClr>
                </a:solidFill>
                <a:effectLst/>
                <a:ea typeface="Calibri" panose="020F0502020204030204" pitchFamily="34" charset="0"/>
              </a:rPr>
              <a:t> improving accessibility to healthier alternatives of nutrition through a meal plan subscription service. </a:t>
            </a:r>
            <a:r>
              <a:rPr lang="en-US" sz="2000" dirty="0">
                <a:solidFill>
                  <a:schemeClr val="accent4">
                    <a:lumMod val="50000"/>
                  </a:schemeClr>
                </a:solidFill>
                <a:ea typeface="Calibri" panose="020F0502020204030204" pitchFamily="34" charset="0"/>
              </a:rPr>
              <a:t>Freshtech aims at solving the problem of maintaining proper nutrition and dieting on a daily basis. These problems were caused by either lack of time, adequate finances and adequate knowledge.</a:t>
            </a:r>
            <a:endParaRPr lang="en-US" sz="2000" dirty="0">
              <a:solidFill>
                <a:schemeClr val="accent4">
                  <a:lumMod val="50000"/>
                </a:schemeClr>
              </a:solidFill>
            </a:endParaRPr>
          </a:p>
          <a:p>
            <a:endParaRPr lang="en-US"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677335" y="791572"/>
            <a:ext cx="8596668" cy="545910"/>
          </a:xfrm>
        </p:spPr>
        <p:txBody>
          <a:bodyPr>
            <a:normAutofit/>
          </a:bodyPr>
          <a:lstStyle/>
          <a:p>
            <a:r>
              <a:rPr lang="en-US" sz="1600" dirty="0">
                <a:solidFill>
                  <a:schemeClr val="accent4">
                    <a:lumMod val="50000"/>
                  </a:schemeClr>
                </a:solidFill>
              </a:rPr>
              <a:t>Conceptual Framework</a:t>
            </a:r>
          </a:p>
        </p:txBody>
      </p:sp>
      <p:pic>
        <p:nvPicPr>
          <p:cNvPr id="28" name="Picture 27">
            <a:extLst>
              <a:ext uri="{FF2B5EF4-FFF2-40B4-BE49-F238E27FC236}">
                <a16:creationId xmlns:a16="http://schemas.microsoft.com/office/drawing/2014/main" id="{6D4DEDCF-AD2C-40E6-EEF3-636D01636FCB}"/>
              </a:ext>
            </a:extLst>
          </p:cNvPr>
          <p:cNvPicPr>
            <a:picLocks noChangeAspect="1"/>
          </p:cNvPicPr>
          <p:nvPr/>
        </p:nvPicPr>
        <p:blipFill>
          <a:blip r:embed="rId2"/>
          <a:stretch>
            <a:fillRect/>
          </a:stretch>
        </p:blipFill>
        <p:spPr>
          <a:xfrm>
            <a:off x="3690601" y="217041"/>
            <a:ext cx="8032826" cy="6529407"/>
          </a:xfrm>
          <a:prstGeom prst="rect">
            <a:avLst/>
          </a:prstGeom>
        </p:spPr>
      </p:pic>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p:txBody>
          <a:bodyPr>
            <a:normAutofit fontScale="90000"/>
          </a:bodyPr>
          <a:lstStyle/>
          <a:p>
            <a:r>
              <a:rPr lang="en-US" dirty="0">
                <a:latin typeface="Sagona Book" panose="020F0502020204030204" pitchFamily="34" charset="0"/>
              </a:rPr>
              <a:t>System structure</a:t>
            </a:r>
            <a:endParaRPr lang="en-US" dirty="0"/>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5</a:t>
            </a:fld>
            <a:endParaRPr lang="en-US" dirty="0"/>
          </a:p>
        </p:txBody>
      </p:sp>
      <p:sp>
        <p:nvSpPr>
          <p:cNvPr id="5" name="Content Placeholder 4">
            <a:extLst>
              <a:ext uri="{FF2B5EF4-FFF2-40B4-BE49-F238E27FC236}">
                <a16:creationId xmlns:a16="http://schemas.microsoft.com/office/drawing/2014/main" id="{B7A717BD-80C8-72E2-03EE-D1C025DB5855}"/>
              </a:ext>
            </a:extLst>
          </p:cNvPr>
          <p:cNvSpPr>
            <a:spLocks noGrp="1"/>
          </p:cNvSpPr>
          <p:nvPr>
            <p:ph idx="1"/>
          </p:nvPr>
        </p:nvSpPr>
        <p:spPr/>
        <p:txBody>
          <a:bodyPr/>
          <a:lstStyle/>
          <a:p>
            <a:r>
              <a:rPr lang="en-US" dirty="0"/>
              <a:t>The two modules were completed ; user and admin module</a:t>
            </a:r>
          </a:p>
          <a:p>
            <a:r>
              <a:rPr lang="en-US" dirty="0"/>
              <a:t>The user module whereby ; the user can register, log in, browse the carts , add items into the cart, submit the cart for check out .</a:t>
            </a:r>
          </a:p>
          <a:p>
            <a:r>
              <a:rPr lang="en-US" dirty="0"/>
              <a:t>The user can browse externally for new recipes using an external hyperlink directing the app to supercook.com</a:t>
            </a:r>
          </a:p>
          <a:p>
            <a:r>
              <a:rPr lang="en-US" dirty="0"/>
              <a:t>The admin module one can ;  log in, delete user,</a:t>
            </a:r>
          </a:p>
          <a:p>
            <a:r>
              <a:rPr lang="en-US" dirty="0"/>
              <a:t>Dietitian and retail module are yet to be implemented. System is not yet able to initiate payment request and generate order receipt.</a:t>
            </a:r>
          </a:p>
          <a:p>
            <a:endParaRPr lang="en-US" dirty="0"/>
          </a:p>
        </p:txBody>
      </p:sp>
    </p:spTree>
    <p:extLst>
      <p:ext uri="{BB962C8B-B14F-4D97-AF65-F5344CB8AC3E}">
        <p14:creationId xmlns:p14="http://schemas.microsoft.com/office/powerpoint/2010/main" val="2752853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6</a:t>
            </a:fld>
            <a:endParaRPr lang="en-US" dirty="0"/>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a:xfrm>
            <a:off x="527170" y="2027214"/>
            <a:ext cx="10691290" cy="4014148"/>
          </a:xfrm>
        </p:spPr>
        <p:txBody>
          <a:bodyPr>
            <a:normAutofit fontScale="92500" lnSpcReduction="20000"/>
          </a:bodyPr>
          <a:lstStyle/>
          <a:p>
            <a:pPr algn="l">
              <a:lnSpc>
                <a:spcPct val="150000"/>
              </a:lnSpc>
            </a:pPr>
            <a:endParaRPr lang="en-US" sz="2000" b="1" dirty="0">
              <a:solidFill>
                <a:schemeClr val="tx1"/>
              </a:solidFill>
              <a:effectLst/>
              <a:latin typeface="Palatino Linotype" panose="02040502050505030304" pitchFamily="18" charset="0"/>
              <a:ea typeface="Segoe UI Historic" panose="020B0502040204020203" pitchFamily="34" charset="0"/>
              <a:cs typeface="Segoe UI Historic" panose="020B0502040204020203" pitchFamily="34" charset="0"/>
            </a:endParaRPr>
          </a:p>
          <a:p>
            <a:pPr algn="l">
              <a:lnSpc>
                <a:spcPct val="150000"/>
              </a:lnSpc>
            </a:pPr>
            <a:r>
              <a:rPr lang="en-GB" sz="2100" b="1" dirty="0">
                <a:solidFill>
                  <a:schemeClr val="tx1"/>
                </a:solidFill>
                <a:effectLst/>
                <a:latin typeface="Aptos Display" panose="020B0004020202020204" pitchFamily="34" charset="0"/>
                <a:ea typeface="Calibri" panose="020F0502020204030204" pitchFamily="34" charset="0"/>
              </a:rPr>
              <a:t>Additional system functionalities will be added such as tracking feature which will enable customers to keep track on their deliveries.</a:t>
            </a:r>
            <a:r>
              <a:rPr lang="en-US" sz="2100" b="1" dirty="0">
                <a:solidFill>
                  <a:schemeClr val="tx1"/>
                </a:solidFill>
                <a:effectLst/>
                <a:latin typeface="Aptos Display" panose="020B0004020202020204" pitchFamily="34" charset="0"/>
                <a:ea typeface="Times New Roman" panose="02020603050405020304" pitchFamily="18" charset="0"/>
              </a:rPr>
              <a:t> The system can also be improved by adding strong authentication processes such as checking password lengths, two-factors authentication to heavily protect all user’s (customer, dietitian and retailer) data and the application’s data. </a:t>
            </a:r>
          </a:p>
          <a:p>
            <a:pPr algn="l">
              <a:lnSpc>
                <a:spcPct val="150000"/>
              </a:lnSpc>
            </a:pPr>
            <a:endParaRPr lang="en-US" sz="2100" b="1" dirty="0">
              <a:solidFill>
                <a:schemeClr val="tx1"/>
              </a:solidFill>
              <a:latin typeface="Aptos Display" panose="020B0004020202020204" pitchFamily="34" charset="0"/>
              <a:ea typeface="Segoe UI Historic" panose="020B0502040204020203" pitchFamily="34" charset="0"/>
              <a:cs typeface="Segoe UI Historic" panose="020B0502040204020203" pitchFamily="34" charset="0"/>
            </a:endParaRPr>
          </a:p>
          <a:p>
            <a:pPr algn="l">
              <a:lnSpc>
                <a:spcPct val="150000"/>
              </a:lnSpc>
            </a:pPr>
            <a:r>
              <a:rPr lang="en-US" sz="2100" b="1" dirty="0">
                <a:solidFill>
                  <a:schemeClr val="tx1"/>
                </a:solidFill>
                <a:effectLst/>
                <a:latin typeface="Aptos Display" panose="020B0004020202020204" pitchFamily="34" charset="0"/>
                <a:ea typeface="Segoe UI Historic" panose="020B0502040204020203" pitchFamily="34" charset="0"/>
                <a:cs typeface="Segoe UI Historic" panose="020B0502040204020203" pitchFamily="34" charset="0"/>
              </a:rPr>
              <a:t>For the mobile application to run smoothly, a compatible Android device that runs Android 5.0 (API level 21) or higher and has the Google Play Store app installed is needed. The Android emulator with an AVD that runs the Google APIs platform based on Android 5.0 (API level 21) or higher. Also requires access to internet for the browsing fragment.</a:t>
            </a:r>
            <a:endParaRPr lang="en-US" sz="2100" b="1" dirty="0">
              <a:solidFill>
                <a:schemeClr val="tx1"/>
              </a:solidFill>
              <a:latin typeface="Aptos Display" panose="020B0004020202020204" pitchFamily="34" charset="0"/>
              <a:ea typeface="Segoe UI Historic" panose="020B0502040204020203" pitchFamily="34" charset="0"/>
              <a:cs typeface="Segoe UI Historic" panose="020B0502040204020203" pitchFamily="34" charset="0"/>
            </a:endParaRPr>
          </a:p>
        </p:txBody>
      </p:sp>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a:xfrm>
            <a:off x="434182" y="1149775"/>
            <a:ext cx="10515600" cy="1064525"/>
          </a:xfrm>
        </p:spPr>
        <p:txBody>
          <a:bodyPr/>
          <a:lstStyle/>
          <a:p>
            <a:pPr algn="l"/>
            <a:r>
              <a:rPr lang="en-US" dirty="0">
                <a:solidFill>
                  <a:srgbClr val="FFFF00"/>
                </a:solidFill>
                <a:latin typeface="Arial Rounded MT Bold" panose="020F0704030504030204" pitchFamily="34" charset="0"/>
              </a:rPr>
              <a:t>CONCLUSIONS AND recommendations</a:t>
            </a:r>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normAutofit/>
          </a:bodyPr>
          <a:lstStyle/>
          <a:p>
            <a:r>
              <a:rPr lang="en-US" sz="2400" dirty="0"/>
              <a:t>ANY QUESTIONS, IF NONE HAPPY HOLIDAYS</a:t>
            </a:r>
          </a:p>
        </p:txBody>
      </p:sp>
    </p:spTree>
    <p:extLst>
      <p:ext uri="{BB962C8B-B14F-4D97-AF65-F5344CB8AC3E}">
        <p14:creationId xmlns:p14="http://schemas.microsoft.com/office/powerpoint/2010/main" val="25779363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E26AC2-BC04-45BA-BD7C-5CDF09AA9426}">
  <ds:schemaRefs>
    <ds:schemaRef ds:uri="http://schemas.microsoft.com/sharepoint/v3/contenttype/forms"/>
  </ds:schemaRefs>
</ds:datastoreItem>
</file>

<file path=customXml/itemProps2.xml><?xml version="1.0" encoding="utf-8"?>
<ds:datastoreItem xmlns:ds="http://schemas.openxmlformats.org/officeDocument/2006/customXml" ds:itemID="{C7AE7813-FB42-416C-BEF8-5F3180DDB0F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8840F3C-8AB4-4243-A06A-B5999EF60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Facet</Template>
  <TotalTime>100</TotalTime>
  <Words>511</Words>
  <Application>Microsoft Office PowerPoint</Application>
  <PresentationFormat>Widescreen</PresentationFormat>
  <Paragraphs>39</Paragraphs>
  <Slides>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vt:i4>
      </vt:variant>
    </vt:vector>
  </HeadingPairs>
  <TitlesOfParts>
    <vt:vector size="18" baseType="lpstr">
      <vt:lpstr>Aptos Display</vt:lpstr>
      <vt:lpstr>Arial</vt:lpstr>
      <vt:lpstr>Arial Rounded MT Bold</vt:lpstr>
      <vt:lpstr>Calibri</vt:lpstr>
      <vt:lpstr>Courier New</vt:lpstr>
      <vt:lpstr>Gill Sans Nova</vt:lpstr>
      <vt:lpstr>Palatino Linotype</vt:lpstr>
      <vt:lpstr>Sagona Book</vt:lpstr>
      <vt:lpstr>Trebuchet MS</vt:lpstr>
      <vt:lpstr>Wingdings 3</vt:lpstr>
      <vt:lpstr>Facet</vt:lpstr>
      <vt:lpstr>Freshtech mobile application</vt:lpstr>
      <vt:lpstr>BACKGROUND</vt:lpstr>
      <vt:lpstr>PROBLEM STATEMENT</vt:lpstr>
      <vt:lpstr>Conceptual Framework</vt:lpstr>
      <vt:lpstr>System structure</vt:lpstr>
      <vt:lpstr>CONCLUSIONS AND recommendations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Freshtech mobile application</dc:title>
  <dc:creator>snease mwaura</dc:creator>
  <cp:lastModifiedBy>snease mwaura</cp:lastModifiedBy>
  <cp:revision>2</cp:revision>
  <dcterms:created xsi:type="dcterms:W3CDTF">2023-12-04T09:18:41Z</dcterms:created>
  <dcterms:modified xsi:type="dcterms:W3CDTF">2023-12-04T10:59:21Z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