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A3EF7-721D-4A47-8231-492AE4E3B33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4623C7-974B-4698-B27A-1D66834348E3}">
      <dgm:prSet/>
      <dgm:spPr/>
      <dgm:t>
        <a:bodyPr/>
        <a:lstStyle/>
        <a:p>
          <a:r>
            <a:rPr lang="en-US"/>
            <a:t>Achieves the same results as a REST API, with a few extras.</a:t>
          </a:r>
        </a:p>
      </dgm:t>
    </dgm:pt>
    <dgm:pt modelId="{7AB2FA02-A57A-4D46-8E60-C747F98B76CB}" type="parTrans" cxnId="{4CE54A45-5263-4A61-8322-DF67F710AB58}">
      <dgm:prSet/>
      <dgm:spPr/>
      <dgm:t>
        <a:bodyPr/>
        <a:lstStyle/>
        <a:p>
          <a:endParaRPr lang="en-US"/>
        </a:p>
      </dgm:t>
    </dgm:pt>
    <dgm:pt modelId="{49998105-D405-4BAB-A1A1-09EE2C58F3FD}" type="sibTrans" cxnId="{4CE54A45-5263-4A61-8322-DF67F710AB58}">
      <dgm:prSet/>
      <dgm:spPr/>
      <dgm:t>
        <a:bodyPr/>
        <a:lstStyle/>
        <a:p>
          <a:endParaRPr lang="en-US"/>
        </a:p>
      </dgm:t>
    </dgm:pt>
    <dgm:pt modelId="{2ADE1F4A-5859-45A7-8AF7-B43EF2EC796F}">
      <dgm:prSet/>
      <dgm:spPr/>
      <dgm:t>
        <a:bodyPr/>
        <a:lstStyle/>
        <a:p>
          <a:r>
            <a:rPr lang="en-US"/>
            <a:t>The requests have a queue system, will be repeated if the message does not arrive.</a:t>
          </a:r>
        </a:p>
      </dgm:t>
    </dgm:pt>
    <dgm:pt modelId="{7DB9FCD2-F1B3-40EC-A609-AE6E58850AAF}" type="parTrans" cxnId="{BCF7D6DF-456C-47C2-82A5-1DEF3638232D}">
      <dgm:prSet/>
      <dgm:spPr/>
      <dgm:t>
        <a:bodyPr/>
        <a:lstStyle/>
        <a:p>
          <a:endParaRPr lang="en-US"/>
        </a:p>
      </dgm:t>
    </dgm:pt>
    <dgm:pt modelId="{4705BE43-E32A-44D6-93EE-9F8510792947}" type="sibTrans" cxnId="{BCF7D6DF-456C-47C2-82A5-1DEF3638232D}">
      <dgm:prSet/>
      <dgm:spPr/>
      <dgm:t>
        <a:bodyPr/>
        <a:lstStyle/>
        <a:p>
          <a:endParaRPr lang="en-US"/>
        </a:p>
      </dgm:t>
    </dgm:pt>
    <dgm:pt modelId="{D88ADEA8-2C81-439B-8F01-881A3C4B5CE7}">
      <dgm:prSet/>
      <dgm:spPr/>
      <dgm:t>
        <a:bodyPr/>
        <a:lstStyle/>
        <a:p>
          <a:r>
            <a:rPr lang="en-US"/>
            <a:t>Uses less threads than an API, therefore allowing microservices to run faster.</a:t>
          </a:r>
        </a:p>
      </dgm:t>
    </dgm:pt>
    <dgm:pt modelId="{1CDDF065-4C04-47BF-8234-9310098BEB19}" type="parTrans" cxnId="{30A595D1-2697-43D8-98C9-EB22B5E9F580}">
      <dgm:prSet/>
      <dgm:spPr/>
      <dgm:t>
        <a:bodyPr/>
        <a:lstStyle/>
        <a:p>
          <a:endParaRPr lang="en-US"/>
        </a:p>
      </dgm:t>
    </dgm:pt>
    <dgm:pt modelId="{9D5D75F0-64A3-45D1-954E-CE1BEB900178}" type="sibTrans" cxnId="{30A595D1-2697-43D8-98C9-EB22B5E9F580}">
      <dgm:prSet/>
      <dgm:spPr/>
      <dgm:t>
        <a:bodyPr/>
        <a:lstStyle/>
        <a:p>
          <a:endParaRPr lang="en-US"/>
        </a:p>
      </dgm:t>
    </dgm:pt>
    <dgm:pt modelId="{D91A00F3-6AD2-49D9-9E01-C659670C1CF4}">
      <dgm:prSet/>
      <dgm:spPr/>
      <dgm:t>
        <a:bodyPr/>
        <a:lstStyle/>
        <a:p>
          <a:r>
            <a:rPr lang="en-US"/>
            <a:t>Less prone to failure.</a:t>
          </a:r>
        </a:p>
      </dgm:t>
    </dgm:pt>
    <dgm:pt modelId="{D01F9422-536A-4B5C-BBFB-899C9ABB1BD6}" type="parTrans" cxnId="{AF0F6889-5235-404C-9CB4-3204177819FF}">
      <dgm:prSet/>
      <dgm:spPr/>
      <dgm:t>
        <a:bodyPr/>
        <a:lstStyle/>
        <a:p>
          <a:endParaRPr lang="en-US"/>
        </a:p>
      </dgm:t>
    </dgm:pt>
    <dgm:pt modelId="{F3579AD8-5041-44E7-9E4F-1111AD8CD0FC}" type="sibTrans" cxnId="{AF0F6889-5235-404C-9CB4-3204177819FF}">
      <dgm:prSet/>
      <dgm:spPr/>
      <dgm:t>
        <a:bodyPr/>
        <a:lstStyle/>
        <a:p>
          <a:endParaRPr lang="en-US"/>
        </a:p>
      </dgm:t>
    </dgm:pt>
    <dgm:pt modelId="{9F50F10A-51BE-46B2-A3BB-12F214554E11}" type="pres">
      <dgm:prSet presAssocID="{74FA3EF7-721D-4A47-8231-492AE4E3B334}" presName="linear" presStyleCnt="0">
        <dgm:presLayoutVars>
          <dgm:animLvl val="lvl"/>
          <dgm:resizeHandles val="exact"/>
        </dgm:presLayoutVars>
      </dgm:prSet>
      <dgm:spPr/>
    </dgm:pt>
    <dgm:pt modelId="{0292C44C-DE89-4E50-BADB-D58D68E26333}" type="pres">
      <dgm:prSet presAssocID="{E54623C7-974B-4698-B27A-1D66834348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DDF68F-B7FD-4BBF-8A2F-7E95529EEC02}" type="pres">
      <dgm:prSet presAssocID="{49998105-D405-4BAB-A1A1-09EE2C58F3FD}" presName="spacer" presStyleCnt="0"/>
      <dgm:spPr/>
    </dgm:pt>
    <dgm:pt modelId="{1401A1AD-E527-4DDA-AE6A-CD9359FABF92}" type="pres">
      <dgm:prSet presAssocID="{2ADE1F4A-5859-45A7-8AF7-B43EF2EC79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088C27-B181-4EF5-BBC9-379AE141DBC8}" type="pres">
      <dgm:prSet presAssocID="{4705BE43-E32A-44D6-93EE-9F8510792947}" presName="spacer" presStyleCnt="0"/>
      <dgm:spPr/>
    </dgm:pt>
    <dgm:pt modelId="{EDFBFCA5-A994-4236-9A2E-BDAA7FF8DA91}" type="pres">
      <dgm:prSet presAssocID="{D88ADEA8-2C81-439B-8F01-881A3C4B5C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A87E63-9B23-415D-8E4D-36397D83FACC}" type="pres">
      <dgm:prSet presAssocID="{9D5D75F0-64A3-45D1-954E-CE1BEB900178}" presName="spacer" presStyleCnt="0"/>
      <dgm:spPr/>
    </dgm:pt>
    <dgm:pt modelId="{6E0410A5-E6A6-4529-9425-50EF233A7759}" type="pres">
      <dgm:prSet presAssocID="{D91A00F3-6AD2-49D9-9E01-C659670C1C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A3A438-2D0D-4D16-8573-DCC96441563D}" type="presOf" srcId="{D88ADEA8-2C81-439B-8F01-881A3C4B5CE7}" destId="{EDFBFCA5-A994-4236-9A2E-BDAA7FF8DA91}" srcOrd="0" destOrd="0" presId="urn:microsoft.com/office/officeart/2005/8/layout/vList2"/>
    <dgm:cxn modelId="{4CE54A45-5263-4A61-8322-DF67F710AB58}" srcId="{74FA3EF7-721D-4A47-8231-492AE4E3B334}" destId="{E54623C7-974B-4698-B27A-1D66834348E3}" srcOrd="0" destOrd="0" parTransId="{7AB2FA02-A57A-4D46-8E60-C747F98B76CB}" sibTransId="{49998105-D405-4BAB-A1A1-09EE2C58F3FD}"/>
    <dgm:cxn modelId="{8D64E57D-4F13-4A36-BBCC-EB9B280D2B72}" type="presOf" srcId="{D91A00F3-6AD2-49D9-9E01-C659670C1CF4}" destId="{6E0410A5-E6A6-4529-9425-50EF233A7759}" srcOrd="0" destOrd="0" presId="urn:microsoft.com/office/officeart/2005/8/layout/vList2"/>
    <dgm:cxn modelId="{AF0F6889-5235-404C-9CB4-3204177819FF}" srcId="{74FA3EF7-721D-4A47-8231-492AE4E3B334}" destId="{D91A00F3-6AD2-49D9-9E01-C659670C1CF4}" srcOrd="3" destOrd="0" parTransId="{D01F9422-536A-4B5C-BBFB-899C9ABB1BD6}" sibTransId="{F3579AD8-5041-44E7-9E4F-1111AD8CD0FC}"/>
    <dgm:cxn modelId="{F13D0999-A651-4E43-8D5F-5AF65365E536}" type="presOf" srcId="{E54623C7-974B-4698-B27A-1D66834348E3}" destId="{0292C44C-DE89-4E50-BADB-D58D68E26333}" srcOrd="0" destOrd="0" presId="urn:microsoft.com/office/officeart/2005/8/layout/vList2"/>
    <dgm:cxn modelId="{F02CE7A0-5DB0-4100-B7AB-A0180DEFD6B6}" type="presOf" srcId="{74FA3EF7-721D-4A47-8231-492AE4E3B334}" destId="{9F50F10A-51BE-46B2-A3BB-12F214554E11}" srcOrd="0" destOrd="0" presId="urn:microsoft.com/office/officeart/2005/8/layout/vList2"/>
    <dgm:cxn modelId="{30A595D1-2697-43D8-98C9-EB22B5E9F580}" srcId="{74FA3EF7-721D-4A47-8231-492AE4E3B334}" destId="{D88ADEA8-2C81-439B-8F01-881A3C4B5CE7}" srcOrd="2" destOrd="0" parTransId="{1CDDF065-4C04-47BF-8234-9310098BEB19}" sibTransId="{9D5D75F0-64A3-45D1-954E-CE1BEB900178}"/>
    <dgm:cxn modelId="{BCF7D6DF-456C-47C2-82A5-1DEF3638232D}" srcId="{74FA3EF7-721D-4A47-8231-492AE4E3B334}" destId="{2ADE1F4A-5859-45A7-8AF7-B43EF2EC796F}" srcOrd="1" destOrd="0" parTransId="{7DB9FCD2-F1B3-40EC-A609-AE6E58850AAF}" sibTransId="{4705BE43-E32A-44D6-93EE-9F8510792947}"/>
    <dgm:cxn modelId="{AA1790E7-5491-4673-9989-35DDF391F16F}" type="presOf" srcId="{2ADE1F4A-5859-45A7-8AF7-B43EF2EC796F}" destId="{1401A1AD-E527-4DDA-AE6A-CD9359FABF92}" srcOrd="0" destOrd="0" presId="urn:microsoft.com/office/officeart/2005/8/layout/vList2"/>
    <dgm:cxn modelId="{04B3AD13-F00D-4CD7-89EC-42EE840AE7E3}" type="presParOf" srcId="{9F50F10A-51BE-46B2-A3BB-12F214554E11}" destId="{0292C44C-DE89-4E50-BADB-D58D68E26333}" srcOrd="0" destOrd="0" presId="urn:microsoft.com/office/officeart/2005/8/layout/vList2"/>
    <dgm:cxn modelId="{F909818C-5AB9-4055-B7B2-114201CF9C21}" type="presParOf" srcId="{9F50F10A-51BE-46B2-A3BB-12F214554E11}" destId="{C3DDF68F-B7FD-4BBF-8A2F-7E95529EEC02}" srcOrd="1" destOrd="0" presId="urn:microsoft.com/office/officeart/2005/8/layout/vList2"/>
    <dgm:cxn modelId="{77EC39EA-88A6-4BEB-B055-9B70F288E6B1}" type="presParOf" srcId="{9F50F10A-51BE-46B2-A3BB-12F214554E11}" destId="{1401A1AD-E527-4DDA-AE6A-CD9359FABF92}" srcOrd="2" destOrd="0" presId="urn:microsoft.com/office/officeart/2005/8/layout/vList2"/>
    <dgm:cxn modelId="{EAD6A30B-17FE-4D16-B153-C84203F71547}" type="presParOf" srcId="{9F50F10A-51BE-46B2-A3BB-12F214554E11}" destId="{43088C27-B181-4EF5-BBC9-379AE141DBC8}" srcOrd="3" destOrd="0" presId="urn:microsoft.com/office/officeart/2005/8/layout/vList2"/>
    <dgm:cxn modelId="{45651365-FC9C-45DA-A533-BECEB8B50E06}" type="presParOf" srcId="{9F50F10A-51BE-46B2-A3BB-12F214554E11}" destId="{EDFBFCA5-A994-4236-9A2E-BDAA7FF8DA91}" srcOrd="4" destOrd="0" presId="urn:microsoft.com/office/officeart/2005/8/layout/vList2"/>
    <dgm:cxn modelId="{099BB9AB-98B2-4FDD-88AB-6196691CAC80}" type="presParOf" srcId="{9F50F10A-51BE-46B2-A3BB-12F214554E11}" destId="{7AA87E63-9B23-415D-8E4D-36397D83FACC}" srcOrd="5" destOrd="0" presId="urn:microsoft.com/office/officeart/2005/8/layout/vList2"/>
    <dgm:cxn modelId="{287984EF-C0CD-405A-9233-1D1F9A94CC72}" type="presParOf" srcId="{9F50F10A-51BE-46B2-A3BB-12F214554E11}" destId="{6E0410A5-E6A6-4529-9425-50EF233A77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8C773-C736-4A96-8848-3FCE0DDEC7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0C3FEB-7A86-4445-A3FD-C2CF42C4B2D7}">
      <dgm:prSet/>
      <dgm:spPr/>
      <dgm:t>
        <a:bodyPr/>
        <a:lstStyle/>
        <a:p>
          <a:r>
            <a:rPr lang="en-US"/>
            <a:t>An Event Bus is a technology built upon a Messaging Bus.</a:t>
          </a:r>
        </a:p>
      </dgm:t>
    </dgm:pt>
    <dgm:pt modelId="{2AD00B61-D962-4875-B64A-685EBCC38835}" type="parTrans" cxnId="{F39758D4-E3F7-4461-A36C-AC5A69FB16FD}">
      <dgm:prSet/>
      <dgm:spPr/>
      <dgm:t>
        <a:bodyPr/>
        <a:lstStyle/>
        <a:p>
          <a:endParaRPr lang="en-US"/>
        </a:p>
      </dgm:t>
    </dgm:pt>
    <dgm:pt modelId="{B9F0020F-281F-441E-969C-E84984165349}" type="sibTrans" cxnId="{F39758D4-E3F7-4461-A36C-AC5A69FB16FD}">
      <dgm:prSet/>
      <dgm:spPr/>
      <dgm:t>
        <a:bodyPr/>
        <a:lstStyle/>
        <a:p>
          <a:endParaRPr lang="en-US"/>
        </a:p>
      </dgm:t>
    </dgm:pt>
    <dgm:pt modelId="{E8D41BBE-C18E-4082-98AF-AB4DC5A7FA38}">
      <dgm:prSet/>
      <dgm:spPr/>
      <dgm:t>
        <a:bodyPr/>
        <a:lstStyle/>
        <a:p>
          <a:r>
            <a:rPr lang="en-US"/>
            <a:t>A Messaging Bus takes a message from Component A to Component B</a:t>
          </a:r>
        </a:p>
      </dgm:t>
    </dgm:pt>
    <dgm:pt modelId="{0F7E6D73-7375-4A4E-A0D8-F4488F8040BA}" type="parTrans" cxnId="{212E490B-3ACB-403C-8C24-897DEF9741DA}">
      <dgm:prSet/>
      <dgm:spPr/>
      <dgm:t>
        <a:bodyPr/>
        <a:lstStyle/>
        <a:p>
          <a:endParaRPr lang="en-US"/>
        </a:p>
      </dgm:t>
    </dgm:pt>
    <dgm:pt modelId="{1F6DC359-C2A8-410E-9D49-30A5B09DDACB}" type="sibTrans" cxnId="{212E490B-3ACB-403C-8C24-897DEF9741DA}">
      <dgm:prSet/>
      <dgm:spPr/>
      <dgm:t>
        <a:bodyPr/>
        <a:lstStyle/>
        <a:p>
          <a:endParaRPr lang="en-US"/>
        </a:p>
      </dgm:t>
    </dgm:pt>
    <dgm:pt modelId="{034D7460-9913-4EC9-A975-603DC495BF7F}">
      <dgm:prSet/>
      <dgm:spPr/>
      <dgm:t>
        <a:bodyPr/>
        <a:lstStyle/>
        <a:p>
          <a:r>
            <a:rPr lang="en-US"/>
            <a:t>An Event Bus publishes the message on a channel, without knowing who will read them</a:t>
          </a:r>
        </a:p>
      </dgm:t>
    </dgm:pt>
    <dgm:pt modelId="{290C8D3C-3C9A-42A9-80E6-7686C51D60BB}" type="parTrans" cxnId="{FA4C5DC6-F16F-4B1A-862B-F7D10FE3D0E0}">
      <dgm:prSet/>
      <dgm:spPr/>
      <dgm:t>
        <a:bodyPr/>
        <a:lstStyle/>
        <a:p>
          <a:endParaRPr lang="en-US"/>
        </a:p>
      </dgm:t>
    </dgm:pt>
    <dgm:pt modelId="{790CDC77-4F4D-4F22-BE56-69ED4F7BE7C3}" type="sibTrans" cxnId="{FA4C5DC6-F16F-4B1A-862B-F7D10FE3D0E0}">
      <dgm:prSet/>
      <dgm:spPr/>
      <dgm:t>
        <a:bodyPr/>
        <a:lstStyle/>
        <a:p>
          <a:endParaRPr lang="en-US"/>
        </a:p>
      </dgm:t>
    </dgm:pt>
    <dgm:pt modelId="{68283636-2D80-479B-8B42-444864D67619}" type="pres">
      <dgm:prSet presAssocID="{8678C773-C736-4A96-8848-3FCE0DDEC71A}" presName="linear" presStyleCnt="0">
        <dgm:presLayoutVars>
          <dgm:animLvl val="lvl"/>
          <dgm:resizeHandles val="exact"/>
        </dgm:presLayoutVars>
      </dgm:prSet>
      <dgm:spPr/>
    </dgm:pt>
    <dgm:pt modelId="{DE288879-2E70-4B51-8B2B-229B79A648F0}" type="pres">
      <dgm:prSet presAssocID="{490C3FEB-7A86-4445-A3FD-C2CF42C4B2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FFCA58-291C-4EE9-A04A-DCD0A1A336D4}" type="pres">
      <dgm:prSet presAssocID="{B9F0020F-281F-441E-969C-E84984165349}" presName="spacer" presStyleCnt="0"/>
      <dgm:spPr/>
    </dgm:pt>
    <dgm:pt modelId="{AB25B311-74F3-4F8E-B74A-0AA0CDB460F4}" type="pres">
      <dgm:prSet presAssocID="{E8D41BBE-C18E-4082-98AF-AB4DC5A7FA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779E3E-79AA-4D6C-95DF-0D2EF6894E79}" type="pres">
      <dgm:prSet presAssocID="{1F6DC359-C2A8-410E-9D49-30A5B09DDACB}" presName="spacer" presStyleCnt="0"/>
      <dgm:spPr/>
    </dgm:pt>
    <dgm:pt modelId="{22EE5D08-6FC0-4107-95D2-2B24291EFFD3}" type="pres">
      <dgm:prSet presAssocID="{034D7460-9913-4EC9-A975-603DC495BF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2E490B-3ACB-403C-8C24-897DEF9741DA}" srcId="{8678C773-C736-4A96-8848-3FCE0DDEC71A}" destId="{E8D41BBE-C18E-4082-98AF-AB4DC5A7FA38}" srcOrd="1" destOrd="0" parTransId="{0F7E6D73-7375-4A4E-A0D8-F4488F8040BA}" sibTransId="{1F6DC359-C2A8-410E-9D49-30A5B09DDACB}"/>
    <dgm:cxn modelId="{12C1540B-FF79-4DA8-9F29-A84628408F35}" type="presOf" srcId="{490C3FEB-7A86-4445-A3FD-C2CF42C4B2D7}" destId="{DE288879-2E70-4B51-8B2B-229B79A648F0}" srcOrd="0" destOrd="0" presId="urn:microsoft.com/office/officeart/2005/8/layout/vList2"/>
    <dgm:cxn modelId="{C89E5537-9193-41A4-A94A-6DF094CBFDB6}" type="presOf" srcId="{E8D41BBE-C18E-4082-98AF-AB4DC5A7FA38}" destId="{AB25B311-74F3-4F8E-B74A-0AA0CDB460F4}" srcOrd="0" destOrd="0" presId="urn:microsoft.com/office/officeart/2005/8/layout/vList2"/>
    <dgm:cxn modelId="{943CBD63-A1A1-4179-92EF-C8AE35A6117D}" type="presOf" srcId="{034D7460-9913-4EC9-A975-603DC495BF7F}" destId="{22EE5D08-6FC0-4107-95D2-2B24291EFFD3}" srcOrd="0" destOrd="0" presId="urn:microsoft.com/office/officeart/2005/8/layout/vList2"/>
    <dgm:cxn modelId="{FA4C5DC6-F16F-4B1A-862B-F7D10FE3D0E0}" srcId="{8678C773-C736-4A96-8848-3FCE0DDEC71A}" destId="{034D7460-9913-4EC9-A975-603DC495BF7F}" srcOrd="2" destOrd="0" parTransId="{290C8D3C-3C9A-42A9-80E6-7686C51D60BB}" sibTransId="{790CDC77-4F4D-4F22-BE56-69ED4F7BE7C3}"/>
    <dgm:cxn modelId="{EE5AD8C7-7CE0-47F8-B52F-92E62AA0EE32}" type="presOf" srcId="{8678C773-C736-4A96-8848-3FCE0DDEC71A}" destId="{68283636-2D80-479B-8B42-444864D67619}" srcOrd="0" destOrd="0" presId="urn:microsoft.com/office/officeart/2005/8/layout/vList2"/>
    <dgm:cxn modelId="{F39758D4-E3F7-4461-A36C-AC5A69FB16FD}" srcId="{8678C773-C736-4A96-8848-3FCE0DDEC71A}" destId="{490C3FEB-7A86-4445-A3FD-C2CF42C4B2D7}" srcOrd="0" destOrd="0" parTransId="{2AD00B61-D962-4875-B64A-685EBCC38835}" sibTransId="{B9F0020F-281F-441E-969C-E84984165349}"/>
    <dgm:cxn modelId="{E95FE507-350E-43C3-99D9-AC48C4C17A32}" type="presParOf" srcId="{68283636-2D80-479B-8B42-444864D67619}" destId="{DE288879-2E70-4B51-8B2B-229B79A648F0}" srcOrd="0" destOrd="0" presId="urn:microsoft.com/office/officeart/2005/8/layout/vList2"/>
    <dgm:cxn modelId="{D63CDB1C-97D0-44E2-AD8B-5DA53CF464FB}" type="presParOf" srcId="{68283636-2D80-479B-8B42-444864D67619}" destId="{48FFCA58-291C-4EE9-A04A-DCD0A1A336D4}" srcOrd="1" destOrd="0" presId="urn:microsoft.com/office/officeart/2005/8/layout/vList2"/>
    <dgm:cxn modelId="{9360EC1C-286F-450B-A59B-14D36D2E6FE0}" type="presParOf" srcId="{68283636-2D80-479B-8B42-444864D67619}" destId="{AB25B311-74F3-4F8E-B74A-0AA0CDB460F4}" srcOrd="2" destOrd="0" presId="urn:microsoft.com/office/officeart/2005/8/layout/vList2"/>
    <dgm:cxn modelId="{CCEEEAB1-7014-452A-A43A-F30615E5144F}" type="presParOf" srcId="{68283636-2D80-479B-8B42-444864D67619}" destId="{4A779E3E-79AA-4D6C-95DF-0D2EF6894E79}" srcOrd="3" destOrd="0" presId="urn:microsoft.com/office/officeart/2005/8/layout/vList2"/>
    <dgm:cxn modelId="{3719C38F-1AA1-4F06-A82D-8989BFC0A559}" type="presParOf" srcId="{68283636-2D80-479B-8B42-444864D67619}" destId="{22EE5D08-6FC0-4107-95D2-2B24291EFF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2C44C-DE89-4E50-BADB-D58D68E26333}">
      <dsp:nvSpPr>
        <dsp:cNvPr id="0" name=""/>
        <dsp:cNvSpPr/>
      </dsp:nvSpPr>
      <dsp:spPr>
        <a:xfrm>
          <a:off x="0" y="100256"/>
          <a:ext cx="685800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Achieves the same results as a REST API, with a few extras.</a:t>
          </a:r>
        </a:p>
      </dsp:txBody>
      <dsp:txXfrm>
        <a:off x="50489" y="150745"/>
        <a:ext cx="6757022" cy="933302"/>
      </dsp:txXfrm>
    </dsp:sp>
    <dsp:sp modelId="{1401A1AD-E527-4DDA-AE6A-CD9359FABF92}">
      <dsp:nvSpPr>
        <dsp:cNvPr id="0" name=""/>
        <dsp:cNvSpPr/>
      </dsp:nvSpPr>
      <dsp:spPr>
        <a:xfrm>
          <a:off x="0" y="1209416"/>
          <a:ext cx="6858000" cy="1034280"/>
        </a:xfrm>
        <a:prstGeom prst="roundRect">
          <a:avLst/>
        </a:prstGeom>
        <a:solidFill>
          <a:schemeClr val="accent2">
            <a:hueOff val="2440357"/>
            <a:satOff val="-19314"/>
            <a:lumOff val="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requests have a queue system, will be repeated if the message does not arrive.</a:t>
          </a:r>
        </a:p>
      </dsp:txBody>
      <dsp:txXfrm>
        <a:off x="50489" y="1259905"/>
        <a:ext cx="6757022" cy="933302"/>
      </dsp:txXfrm>
    </dsp:sp>
    <dsp:sp modelId="{EDFBFCA5-A994-4236-9A2E-BDAA7FF8DA91}">
      <dsp:nvSpPr>
        <dsp:cNvPr id="0" name=""/>
        <dsp:cNvSpPr/>
      </dsp:nvSpPr>
      <dsp:spPr>
        <a:xfrm>
          <a:off x="0" y="2318577"/>
          <a:ext cx="6858000" cy="1034280"/>
        </a:xfrm>
        <a:prstGeom prst="roundRect">
          <a:avLst/>
        </a:prstGeom>
        <a:solidFill>
          <a:schemeClr val="accent2">
            <a:hueOff val="4880715"/>
            <a:satOff val="-38628"/>
            <a:lumOff val="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Uses less threads than an API, therefore allowing microservices to run faster.</a:t>
          </a:r>
        </a:p>
      </dsp:txBody>
      <dsp:txXfrm>
        <a:off x="50489" y="2369066"/>
        <a:ext cx="6757022" cy="933302"/>
      </dsp:txXfrm>
    </dsp:sp>
    <dsp:sp modelId="{6E0410A5-E6A6-4529-9425-50EF233A7759}">
      <dsp:nvSpPr>
        <dsp:cNvPr id="0" name=""/>
        <dsp:cNvSpPr/>
      </dsp:nvSpPr>
      <dsp:spPr>
        <a:xfrm>
          <a:off x="0" y="3427737"/>
          <a:ext cx="6858000" cy="1034280"/>
        </a:xfrm>
        <a:prstGeom prst="roundRect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Less prone to failure.</a:t>
          </a:r>
        </a:p>
      </dsp:txBody>
      <dsp:txXfrm>
        <a:off x="50489" y="3478226"/>
        <a:ext cx="6757022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88879-2E70-4B51-8B2B-229B79A648F0}">
      <dsp:nvSpPr>
        <dsp:cNvPr id="0" name=""/>
        <dsp:cNvSpPr/>
      </dsp:nvSpPr>
      <dsp:spPr>
        <a:xfrm>
          <a:off x="0" y="73054"/>
          <a:ext cx="6858000" cy="14221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 Event Bus is a technology built upon a Messaging Bus.</a:t>
          </a:r>
        </a:p>
      </dsp:txBody>
      <dsp:txXfrm>
        <a:off x="69423" y="142477"/>
        <a:ext cx="6719154" cy="1283289"/>
      </dsp:txXfrm>
    </dsp:sp>
    <dsp:sp modelId="{AB25B311-74F3-4F8E-B74A-0AA0CDB460F4}">
      <dsp:nvSpPr>
        <dsp:cNvPr id="0" name=""/>
        <dsp:cNvSpPr/>
      </dsp:nvSpPr>
      <dsp:spPr>
        <a:xfrm>
          <a:off x="0" y="1570069"/>
          <a:ext cx="6858000" cy="1422135"/>
        </a:xfrm>
        <a:prstGeom prst="roundRect">
          <a:avLst/>
        </a:prstGeom>
        <a:solidFill>
          <a:schemeClr val="accent2">
            <a:hueOff val="3660536"/>
            <a:satOff val="-28971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Messaging Bus takes a message from Component A to Component B</a:t>
          </a:r>
        </a:p>
      </dsp:txBody>
      <dsp:txXfrm>
        <a:off x="69423" y="1639492"/>
        <a:ext cx="6719154" cy="1283289"/>
      </dsp:txXfrm>
    </dsp:sp>
    <dsp:sp modelId="{22EE5D08-6FC0-4107-95D2-2B24291EFFD3}">
      <dsp:nvSpPr>
        <dsp:cNvPr id="0" name=""/>
        <dsp:cNvSpPr/>
      </dsp:nvSpPr>
      <dsp:spPr>
        <a:xfrm>
          <a:off x="0" y="3067084"/>
          <a:ext cx="6858000" cy="1422135"/>
        </a:xfrm>
        <a:prstGeom prst="roundRect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 Event Bus publishes the message on a channel, without knowing who will read them</a:t>
          </a:r>
        </a:p>
      </dsp:txBody>
      <dsp:txXfrm>
        <a:off x="69423" y="3136507"/>
        <a:ext cx="6719154" cy="128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0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echar/NATSPresentation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3F09B-A59D-498E-A7A5-4BC9EBE5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NATS – Open-source messaging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7120-510D-4EAB-82F8-FCB5B446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Made By Gabriel Mureseanu</a:t>
            </a:r>
          </a:p>
        </p:txBody>
      </p:sp>
      <p:pic>
        <p:nvPicPr>
          <p:cNvPr id="1026" name="Picture 2" descr="NATS.io – Cloud Native, Open Source, High-performance Messaging">
            <a:extLst>
              <a:ext uri="{FF2B5EF4-FFF2-40B4-BE49-F238E27FC236}">
                <a16:creationId xmlns:a16="http://schemas.microsoft.com/office/drawing/2014/main" id="{D8A34AD8-60D7-4423-ABA9-798EB70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742246"/>
            <a:ext cx="5334000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2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8F897A2F-385F-4BB7-8646-4B77108F3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93C5E-5AC4-4ABD-A413-E31C254F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27" y="1454111"/>
            <a:ext cx="8009146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345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4F0FF-DCAD-4F30-950F-2D3AE33F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is a messaging system?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83989E-A852-4BE7-A99A-C374AF589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713277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9DF82A3-4A46-4D4C-B03B-BE713056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than messaging, they are used for the following: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Messaging Bus</a:t>
            </a:r>
          </a:p>
          <a:p>
            <a:r>
              <a:rPr lang="en-US" sz="2400" dirty="0"/>
              <a:t>Event Bus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9FABA-BA55-48F6-8F8C-1D5FB0B9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What is a messaging system used for?</a:t>
            </a:r>
          </a:p>
        </p:txBody>
      </p:sp>
      <p:pic>
        <p:nvPicPr>
          <p:cNvPr id="2050" name="Picture 2" descr="Implementing event-based communication between microservices (integration  events) | Microsoft Docs">
            <a:extLst>
              <a:ext uri="{FF2B5EF4-FFF2-40B4-BE49-F238E27FC236}">
                <a16:creationId xmlns:a16="http://schemas.microsoft.com/office/drawing/2014/main" id="{19ABFD87-628F-4646-9C45-1009B441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2365057"/>
            <a:ext cx="5334000" cy="350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3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4F515-47B6-41C2-9048-21CB2192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confuses people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559B3F-B63A-468C-9965-FB9008CE4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751672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0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0427-5530-4E71-8CB5-86AAED67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REST API and Event Bus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B180EC1F-7D17-4523-A839-40758AEF9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162353"/>
            <a:ext cx="8842686" cy="4107818"/>
          </a:xfrm>
        </p:spPr>
      </p:pic>
    </p:spTree>
    <p:extLst>
      <p:ext uri="{BB962C8B-B14F-4D97-AF65-F5344CB8AC3E}">
        <p14:creationId xmlns:p14="http://schemas.microsoft.com/office/powerpoint/2010/main" val="228263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6353B-40AD-4B1D-9D02-C4DD01AF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3" r="35880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89D9-3981-4C03-8BB3-CA96A1F6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/>
              <a:t>NATS is a server written in the GO programming language.</a:t>
            </a:r>
          </a:p>
          <a:p>
            <a:pPr>
              <a:lnSpc>
                <a:spcPct val="115000"/>
              </a:lnSpc>
            </a:pPr>
            <a:r>
              <a:rPr lang="en-US" sz="2400"/>
              <a:t>It’s main selling points are performance, scalability, and ease of use.</a:t>
            </a:r>
          </a:p>
          <a:p>
            <a:pPr>
              <a:lnSpc>
                <a:spcPct val="115000"/>
              </a:lnSpc>
            </a:pPr>
            <a:r>
              <a:rPr lang="en-US" sz="2400"/>
              <a:t>It consists of the server, client libraries and a connector framework.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A5EB8-B8D1-4003-B1C8-3CB386C0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What does NATS do?</a:t>
            </a:r>
          </a:p>
        </p:txBody>
      </p:sp>
    </p:spTree>
    <p:extLst>
      <p:ext uri="{BB962C8B-B14F-4D97-AF65-F5344CB8AC3E}">
        <p14:creationId xmlns:p14="http://schemas.microsoft.com/office/powerpoint/2010/main" val="257624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3C423DB-7749-4DF8-8419-C7C2F0EF5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5DAE6-8C87-456C-A707-CA7AB4A7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810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uses NATS?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E6C44D3-84D0-4585-94EB-A3A81F55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2E9E5A8-69E1-45E8-A840-B64883F7D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27F9FD3-1DAF-4B74-B18F-3C2D9823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9180F8E-2CCE-4BDD-B7A7-F2BE60D44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3084" name="Picture 12">
            <a:extLst>
              <a:ext uri="{FF2B5EF4-FFF2-40B4-BE49-F238E27FC236}">
                <a16:creationId xmlns:a16="http://schemas.microsoft.com/office/drawing/2014/main" id="{2096752B-B877-4A2D-82F2-FDC01458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500" y="762001"/>
            <a:ext cx="2506132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stercard - Wikipedia">
            <a:extLst>
              <a:ext uri="{FF2B5EF4-FFF2-40B4-BE49-F238E27FC236}">
                <a16:creationId xmlns:a16="http://schemas.microsoft.com/office/drawing/2014/main" id="{382BFC13-C94E-4AB3-9C8A-0F93935AD2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2868" y="896303"/>
            <a:ext cx="2887132" cy="223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1B10ACA-0CED-4E89-B45A-67EC33B9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9" y="3873860"/>
            <a:ext cx="2887132" cy="76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8D9B369-7A51-4A25-B7CD-63D1A77EA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4165" y="3965807"/>
            <a:ext cx="2887133" cy="4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Tinder Logo, history, meaning, symbol, PNG">
            <a:extLst>
              <a:ext uri="{FF2B5EF4-FFF2-40B4-BE49-F238E27FC236}">
                <a16:creationId xmlns:a16="http://schemas.microsoft.com/office/drawing/2014/main" id="{0E8BC9A4-8E2F-4001-B6D3-D8D4EDA10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33" y="4739716"/>
            <a:ext cx="2896098" cy="16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Logo Accenture: la historia y el significado del logotipo, la marca y el  símbolo. | png, vector">
            <a:extLst>
              <a:ext uri="{FF2B5EF4-FFF2-40B4-BE49-F238E27FC236}">
                <a16:creationId xmlns:a16="http://schemas.microsoft.com/office/drawing/2014/main" id="{4432B856-0F68-46A8-989A-11FCA07D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351" y="4893242"/>
            <a:ext cx="1950759" cy="109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6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0588763B-FCC1-4F86-99CC-B9B77442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82" y="1646755"/>
            <a:ext cx="641324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sv-SE" sz="2400" dirty="0">
                <a:highlight>
                  <a:srgbClr val="808080"/>
                </a:highlight>
              </a:rPr>
              <a:t>docker run -p 4444:4444 nats -p 4444</a:t>
            </a:r>
            <a:endParaRPr lang="en-US" sz="2400" dirty="0">
              <a:highlight>
                <a:srgbClr val="80808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59437-C6ED-4885-A6E1-592E477A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How to use NATS</a:t>
            </a:r>
          </a:p>
        </p:txBody>
      </p:sp>
      <p:pic>
        <p:nvPicPr>
          <p:cNvPr id="4100" name="Picture 4" descr="Docker Logos | Docker">
            <a:extLst>
              <a:ext uri="{FF2B5EF4-FFF2-40B4-BE49-F238E27FC236}">
                <a16:creationId xmlns:a16="http://schemas.microsoft.com/office/drawing/2014/main" id="{C846C2BE-5ED6-4332-A45E-3191D482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16" y="85725"/>
            <a:ext cx="57245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amera lens close up">
            <a:extLst>
              <a:ext uri="{FF2B5EF4-FFF2-40B4-BE49-F238E27FC236}">
                <a16:creationId xmlns:a16="http://schemas.microsoft.com/office/drawing/2014/main" id="{7BDC6870-19B5-4513-9387-C46BEDA8E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1" r="26396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F7AE-8044-4A8B-9D01-DA300363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73" y="4157128"/>
            <a:ext cx="8417511" cy="381000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https://github.com/Snechar/NATSPresentation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38649-4DBD-4804-818B-A0EF67BF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574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NATS – Open-source messaging</vt:lpstr>
      <vt:lpstr>What is a messaging system?</vt:lpstr>
      <vt:lpstr>What is a messaging system used for?</vt:lpstr>
      <vt:lpstr>What confuses people</vt:lpstr>
      <vt:lpstr>Differences between REST API and Event Bus</vt:lpstr>
      <vt:lpstr>What does NATS do?</vt:lpstr>
      <vt:lpstr>Who uses NATS?</vt:lpstr>
      <vt:lpstr>How to use NATS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NATS – Open-source messaging</dc:title>
  <dc:creator>Mureşeanu,Gabriel A.G.</dc:creator>
  <cp:lastModifiedBy>Mureşeanu,Gabriel A.G.</cp:lastModifiedBy>
  <cp:revision>2</cp:revision>
  <dcterms:created xsi:type="dcterms:W3CDTF">2022-03-10T16:10:20Z</dcterms:created>
  <dcterms:modified xsi:type="dcterms:W3CDTF">2022-03-10T16:48:51Z</dcterms:modified>
</cp:coreProperties>
</file>