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77" r:id="rId13"/>
    <p:sldId id="278" r:id="rId14"/>
    <p:sldId id="279" r:id="rId15"/>
    <p:sldId id="280" r:id="rId16"/>
    <p:sldId id="28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82" r:id="rId25"/>
    <p:sldId id="272" r:id="rId26"/>
    <p:sldId id="273" r:id="rId27"/>
    <p:sldId id="274" r:id="rId28"/>
    <p:sldId id="275" r:id="rId29"/>
  </p:sldIdLst>
  <p:sldSz cx="12192000" cy="6858000"/>
  <p:notesSz cx="7559675" cy="10691813"/>
  <p:embeddedFontLst>
    <p:embeddedFont>
      <p:font typeface="Berlin Sans FB" panose="020E0602020502020306" pitchFamily="3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C1BAB5-7744-4611-9A5A-73B67406ADF3}">
  <a:tblStyle styleId="{67C1BAB5-7744-4611-9A5A-73B67406A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A6E9B8-0691-41FB-A335-DB33B77B1C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755640" y="5145120"/>
            <a:ext cx="6048000" cy="420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:notes"/>
          <p:cNvSpPr txBox="1"/>
          <p:nvPr/>
        </p:nvSpPr>
        <p:spPr>
          <a:xfrm>
            <a:off x="4281480" y="10155240"/>
            <a:ext cx="327636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88dbf47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288dbf471_0_4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e288dbf471_0_4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88dbf4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288dbf471_0_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e288dbf471_0_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288dbf4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288dbf471_0_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e288dbf471_0_8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288dbf4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288dbf471_0_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e288dbf471_0_1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288dbf47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288dbf471_0_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e288dbf471_0_2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288dbf47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288dbf471_0_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e288dbf471_0_3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72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72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A6B727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Исследование</a:t>
            </a:r>
            <a:r>
              <a:rPr lang="en-US" sz="5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методов</a:t>
            </a:r>
            <a:r>
              <a:rPr lang="en-US" sz="5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анализа</a:t>
            </a:r>
            <a:r>
              <a:rPr lang="en-US" sz="5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r>
              <a:rPr lang="en-US" sz="5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</a:t>
            </a:r>
            <a:r>
              <a:rPr lang="en-US" sz="5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прохождении</a:t>
            </a:r>
            <a:r>
              <a:rPr lang="en-US" sz="5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онлайн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-</a:t>
            </a:r>
            <a:r>
              <a:rPr lang="en-US" sz="5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тестов</a:t>
            </a:r>
            <a:endParaRPr sz="54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237254" y="4843496"/>
            <a:ext cx="4530240" cy="165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Выполнил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Прокопенко А.П.</a:t>
            </a:r>
            <a:endParaRPr sz="2400" b="0" i="0" u="none" strike="noStrike" cap="none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 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Руководитель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Берчун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Ю.В.</a:t>
            </a:r>
            <a:endParaRPr lang="ru-RU"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  Группа</a:t>
            </a:r>
            <a:r>
              <a:rPr lang="en-US" sz="2400" b="0" i="0" u="none" strike="noStrike" cap="none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: </a:t>
            </a:r>
            <a:r>
              <a:rPr lang="ru-RU" sz="2400" b="0" i="0" u="none" strike="noStrike" cap="none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РК6-41М</a:t>
            </a:r>
            <a:endParaRPr sz="2400" b="0" i="0" u="none" strike="noStrike" cap="none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8598BD-ABB9-4E2A-9B07-4812D5A1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252537"/>
            <a:ext cx="101060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4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C4993C-BE2B-4EA4-A343-F4E135E3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062037"/>
            <a:ext cx="9858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7DA144-363B-4CAA-B88C-133DA938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34" y="604530"/>
            <a:ext cx="6152132" cy="56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3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D7B294-15BE-4F6D-AC4C-48CAA954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14350"/>
            <a:ext cx="9715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9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C2B69B-DC6C-4511-A8C6-529CF754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633537"/>
            <a:ext cx="97440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3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DA058A-3C0B-4AC8-9C9E-6ECBBC01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509587"/>
            <a:ext cx="96964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8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1882653" y="317160"/>
            <a:ext cx="92677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orbel"/>
                <a:cs typeface="Corbel"/>
                <a:sym typeface="Corbel"/>
              </a:rPr>
              <a:t>Характеристик</a:t>
            </a:r>
            <a:r>
              <a:rPr lang="ru-RU" sz="4000" b="0" i="0" u="none" strike="noStrike" cap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а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orbel"/>
                <a:cs typeface="Corbel"/>
                <a:sym typeface="Corbel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orbel"/>
                <a:cs typeface="Corbel"/>
                <a:sym typeface="Corbel"/>
              </a:rPr>
              <a:t>тестовых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orbel"/>
                <a:cs typeface="Corbel"/>
                <a:sym typeface="Corbel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orbel"/>
                <a:cs typeface="Corbel"/>
                <a:sym typeface="Corbel"/>
              </a:rPr>
              <a:t>заданий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graphicFrame>
        <p:nvGraphicFramePr>
          <p:cNvPr id="196" name="Google Shape;196;p36"/>
          <p:cNvGraphicFramePr/>
          <p:nvPr>
            <p:extLst>
              <p:ext uri="{D42A27DB-BD31-4B8C-83A1-F6EECF244321}">
                <p14:modId xmlns:p14="http://schemas.microsoft.com/office/powerpoint/2010/main" val="3414582120"/>
              </p:ext>
            </p:extLst>
          </p:nvPr>
        </p:nvGraphicFramePr>
        <p:xfrm>
          <a:off x="2216282" y="1486440"/>
          <a:ext cx="6946925" cy="1112050"/>
        </p:xfrm>
        <a:graphic>
          <a:graphicData uri="http://schemas.openxmlformats.org/drawingml/2006/table">
            <a:tbl>
              <a:tblPr>
                <a:noFill/>
                <a:tableStyleId>{67C1BAB5-7744-4611-9A5A-73B67406ADF3}</a:tableStyleId>
              </a:tblPr>
              <a:tblGrid>
                <a:gridCol w="318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вопроса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Число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вариантов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ответа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Число правильных ответов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7" name="Google Shape;19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282" y="3331080"/>
            <a:ext cx="7601760" cy="284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/>
          <p:nvPr/>
        </p:nvSpPr>
        <p:spPr>
          <a:xfrm>
            <a:off x="2216282" y="2813045"/>
            <a:ext cx="4290819" cy="30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sym typeface="Arial"/>
              </a:rPr>
              <a:t>Пример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sym typeface="Arial"/>
              </a:rPr>
              <a:t>тестового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sym typeface="Arial"/>
              </a:rPr>
              <a:t>задания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8" name="Google Shape;128;p28">
            <a:extLst>
              <a:ext uri="{FF2B5EF4-FFF2-40B4-BE49-F238E27FC236}">
                <a16:creationId xmlns:a16="http://schemas.microsoft.com/office/drawing/2014/main" id="{9B61A307-1E44-4CDD-B510-FA8FBDE47237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10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/>
          <p:nvPr/>
        </p:nvSpPr>
        <p:spPr>
          <a:xfrm>
            <a:off x="2004850" y="316800"/>
            <a:ext cx="7356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Первичный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анализ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1667845" y="3584148"/>
            <a:ext cx="73392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Всего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730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попыток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прохождения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теста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59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попыток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пройти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тест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были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завершен</a:t>
            </a:r>
            <a:r>
              <a:rPr lang="en-US" sz="2400" dirty="0" err="1"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ы</a:t>
            </a:r>
            <a:endParaRPr sz="2400" dirty="0">
              <a:latin typeface="Berlin Sans FB" panose="020E0602020502020306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11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6" name="Google Shape;206;p37"/>
          <p:cNvGraphicFramePr/>
          <p:nvPr>
            <p:extLst>
              <p:ext uri="{D42A27DB-BD31-4B8C-83A1-F6EECF244321}">
                <p14:modId xmlns:p14="http://schemas.microsoft.com/office/powerpoint/2010/main" val="3288738732"/>
              </p:ext>
            </p:extLst>
          </p:nvPr>
        </p:nvGraphicFramePr>
        <p:xfrm>
          <a:off x="1667845" y="1956729"/>
          <a:ext cx="8449235" cy="741250"/>
        </p:xfrm>
        <a:graphic>
          <a:graphicData uri="http://schemas.openxmlformats.org/drawingml/2006/table">
            <a:tbl>
              <a:tblPr>
                <a:noFill/>
                <a:tableStyleId>{67C1BAB5-7744-4611-9A5A-73B67406ADF3}</a:tableStyleId>
              </a:tblPr>
              <a:tblGrid>
                <a:gridCol w="379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задания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Число ответивших респондентов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143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91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73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600" y="972825"/>
            <a:ext cx="9277350" cy="5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/>
        </p:nvSpPr>
        <p:spPr>
          <a:xfrm>
            <a:off x="1659411" y="281565"/>
            <a:ext cx="821972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Berlin Sans FB" panose="020E0602020502020306" pitchFamily="34" charset="0"/>
              </a:rPr>
              <a:t>Получение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тепловой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карты</a:t>
            </a:r>
            <a:endParaRPr sz="4000" dirty="0">
              <a:latin typeface="Berlin Sans FB" panose="020E0602020502020306" pitchFamily="34" charset="0"/>
            </a:endParaRPr>
          </a:p>
        </p:txBody>
      </p:sp>
      <p:sp>
        <p:nvSpPr>
          <p:cNvPr id="4" name="Google Shape;128;p28">
            <a:extLst>
              <a:ext uri="{FF2B5EF4-FFF2-40B4-BE49-F238E27FC236}">
                <a16:creationId xmlns:a16="http://schemas.microsoft.com/office/drawing/2014/main" id="{D99AF82E-CC16-474F-870D-4B14431ACF5E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12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cs typeface="Calibri"/>
                <a:sym typeface="Calibri"/>
              </a:rPr>
              <a:t>13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2088450" y="234469"/>
            <a:ext cx="8015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Berlin Sans FB" panose="020E0602020502020306" pitchFamily="34" charset="0"/>
              </a:rPr>
              <a:t>Анализ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параданных</a:t>
            </a:r>
            <a:endParaRPr sz="4400" dirty="0">
              <a:latin typeface="Berlin Sans FB" panose="020E0602020502020306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231BC1-F8B8-41D4-8915-9C13EEA0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42" y="1148834"/>
            <a:ext cx="8941108" cy="5027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Сферы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применения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Образовательные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процессы</a:t>
            </a:r>
            <a:endParaRPr sz="28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Сертификационные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тесты</a:t>
            </a:r>
            <a:endParaRPr sz="28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Тестирование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трудоустройстве</a:t>
            </a:r>
            <a:endParaRPr sz="28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Цели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сбора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:</a:t>
            </a:r>
            <a:endParaRPr sz="28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Дополнительные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данные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о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респонденте</a:t>
            </a:r>
            <a:endParaRPr sz="28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457200" marR="0" lvl="0" indent="-4568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Контроль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честности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во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время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тестирования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(</a:t>
            </a:r>
            <a:r>
              <a:rPr lang="en-US" sz="2800" b="0" i="0" u="none" strike="noStrike" cap="none" dirty="0" err="1">
                <a:solidFill>
                  <a:srgbClr val="CC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прокторинг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)</a:t>
            </a:r>
            <a:endParaRPr sz="28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1239909" y="315884"/>
            <a:ext cx="971217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Berlin Sans FB" panose="020E0602020502020306" pitchFamily="34" charset="0"/>
              </a:rPr>
              <a:t>Сравнение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времени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просмотра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вопросов</a:t>
            </a:r>
            <a:endParaRPr sz="4000" dirty="0">
              <a:latin typeface="Berlin Sans FB" panose="020E0602020502020306" pitchFamily="34" charset="0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63" y="1307819"/>
            <a:ext cx="3802375" cy="2133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625" y="1307819"/>
            <a:ext cx="3784738" cy="21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050" y="1307822"/>
            <a:ext cx="3802375" cy="214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162" y="3658640"/>
            <a:ext cx="3802376" cy="215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4807" y="3658640"/>
            <a:ext cx="3802374" cy="21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3224" y="3639617"/>
            <a:ext cx="3881201" cy="21693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8;p28">
            <a:extLst>
              <a:ext uri="{FF2B5EF4-FFF2-40B4-BE49-F238E27FC236}">
                <a16:creationId xmlns:a16="http://schemas.microsoft.com/office/drawing/2014/main" id="{CCD069EA-9599-432B-86BC-F2CBD71D9105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14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2087731" y="340680"/>
            <a:ext cx="9302319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Berlin Sans FB" panose="020E0602020502020306" pitchFamily="34" charset="0"/>
              </a:rPr>
              <a:t>События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r>
              <a:rPr lang="en-US" sz="4400" dirty="0" err="1">
                <a:latin typeface="Berlin Sans FB" panose="020E0602020502020306" pitchFamily="34" charset="0"/>
              </a:rPr>
              <a:t>связанные</a:t>
            </a:r>
            <a:r>
              <a:rPr lang="en-US" sz="4400" dirty="0">
                <a:latin typeface="Berlin Sans FB" panose="020E0602020502020306" pitchFamily="34" charset="0"/>
              </a:rPr>
              <a:t> с</a:t>
            </a:r>
            <a:r>
              <a:rPr lang="ru-RU" sz="4400" dirty="0">
                <a:latin typeface="Berlin Sans FB" panose="020E0602020502020306" pitchFamily="34" charset="0"/>
              </a:rPr>
              <a:t> обманом</a:t>
            </a:r>
            <a:r>
              <a:rPr lang="en-US" sz="4400" dirty="0">
                <a:latin typeface="Berlin Sans FB" panose="020E0602020502020306" pitchFamily="34" charset="0"/>
              </a:rPr>
              <a:t> </a:t>
            </a:r>
            <a:endParaRPr sz="4400" dirty="0">
              <a:latin typeface="Berlin Sans FB" panose="020E0602020502020306" pitchFamily="34" charset="0"/>
            </a:endParaRPr>
          </a:p>
        </p:txBody>
      </p:sp>
      <p:sp>
        <p:nvSpPr>
          <p:cNvPr id="4" name="Google Shape;128;p28">
            <a:extLst>
              <a:ext uri="{FF2B5EF4-FFF2-40B4-BE49-F238E27FC236}">
                <a16:creationId xmlns:a16="http://schemas.microsoft.com/office/drawing/2014/main" id="{F07C785A-935D-413B-B072-C220A1B69A64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15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ED9FCA-8B51-4F97-AFE9-A13390DA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17" y="1202424"/>
            <a:ext cx="7917096" cy="51637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/>
        </p:nvSpPr>
        <p:spPr>
          <a:xfrm>
            <a:off x="2228193" y="34460"/>
            <a:ext cx="7980031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latin typeface="Berlin Sans FB" panose="020E0602020502020306" pitchFamily="34" charset="0"/>
              </a:rPr>
              <a:t>Разница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во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времени</a:t>
            </a:r>
            <a:r>
              <a:rPr lang="en-US" sz="4000" dirty="0">
                <a:latin typeface="Berlin Sans FB" panose="020E0602020502020306" pitchFamily="34" charset="0"/>
              </a:rPr>
              <a:t> </a:t>
            </a:r>
            <a:r>
              <a:rPr lang="en-US" sz="4000" dirty="0" err="1">
                <a:latin typeface="Berlin Sans FB" panose="020E0602020502020306" pitchFamily="34" charset="0"/>
              </a:rPr>
              <a:t>просмотра</a:t>
            </a:r>
            <a:endParaRPr sz="4000" dirty="0">
              <a:latin typeface="Berlin Sans FB" panose="020E0602020502020306" pitchFamily="34" charset="0"/>
            </a:endParaRPr>
          </a:p>
        </p:txBody>
      </p:sp>
      <p:sp>
        <p:nvSpPr>
          <p:cNvPr id="4" name="Google Shape;128;p28">
            <a:extLst>
              <a:ext uri="{FF2B5EF4-FFF2-40B4-BE49-F238E27FC236}">
                <a16:creationId xmlns:a16="http://schemas.microsoft.com/office/drawing/2014/main" id="{88D10517-3E7D-43AF-AE8F-8BD840E0E4CE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10487C-21F7-452E-A483-55E28436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4" y="834649"/>
            <a:ext cx="4741888" cy="26564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F5B2A6-0F0D-4C44-AC09-AF9D34A7B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870" y="834649"/>
            <a:ext cx="4565081" cy="26564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247947-90CA-4DC8-A8EE-82ED782E0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070" y="3491144"/>
            <a:ext cx="4858279" cy="3111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955DE-CE6D-4BD3-ADFD-BF8B0E7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20" y="317160"/>
            <a:ext cx="10972440" cy="1144800"/>
          </a:xfrm>
        </p:spPr>
        <p:txBody>
          <a:bodyPr/>
          <a:lstStyle/>
          <a:p>
            <a:r>
              <a:rPr lang="ru-RU" sz="4000" dirty="0"/>
              <a:t>Разметка данных для обучения модели</a:t>
            </a:r>
          </a:p>
        </p:txBody>
      </p:sp>
      <p:sp>
        <p:nvSpPr>
          <p:cNvPr id="4" name="Google Shape;128;p28">
            <a:extLst>
              <a:ext uri="{FF2B5EF4-FFF2-40B4-BE49-F238E27FC236}">
                <a16:creationId xmlns:a16="http://schemas.microsoft.com/office/drawing/2014/main" id="{83B4F6F8-AC88-4F74-8927-39A1D06A255D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165E9A1-2E77-4293-B8ED-1F39689844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62714"/>
                  </p:ext>
                </p:extLst>
              </p:nvPr>
            </p:nvGraphicFramePr>
            <p:xfrm>
              <a:off x="1739038" y="2537440"/>
              <a:ext cx="8128000" cy="1259840"/>
            </p:xfrm>
            <a:graphic>
              <a:graphicData uri="http://schemas.openxmlformats.org/drawingml/2006/table">
                <a:tbl>
                  <a:tblPr firstRow="1" bandRow="1">
                    <a:tableStyleId>{67C1BAB5-7744-4611-9A5A-73B67406ADF3}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0853905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2493185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988455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666449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Счетчик событий мошенничества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&lt;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2000" dirty="0">
                              <a:latin typeface="Berlin Sans FB" panose="020E0602020502020306" pitchFamily="34" charset="0"/>
                            </a:rPr>
                            <a:t> </a:t>
                          </a:r>
                          <a:r>
                            <a:rPr lang="ru-RU" sz="2000" dirty="0"/>
                            <a:t>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>
                              <a:latin typeface="Berlin Sans FB" panose="020E0602020502020306" pitchFamily="34" charset="0"/>
                            </a:rPr>
                            <a:t> </a:t>
                          </a:r>
                          <a:r>
                            <a:rPr lang="ru-RU" sz="2000" dirty="0"/>
                            <a:t>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&gt;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oMath>
                          </a14:m>
                          <a:r>
                            <a:rPr lang="ru-RU" sz="2000" dirty="0"/>
                            <a:t>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8694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765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&lt;= 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728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165E9A1-2E77-4293-B8ED-1F39689844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62714"/>
                  </p:ext>
                </p:extLst>
              </p:nvPr>
            </p:nvGraphicFramePr>
            <p:xfrm>
              <a:off x="1739038" y="2537440"/>
              <a:ext cx="8128000" cy="1259840"/>
            </p:xfrm>
            <a:graphic>
              <a:graphicData uri="http://schemas.openxmlformats.org/drawingml/2006/table">
                <a:tbl>
                  <a:tblPr firstRow="1" bandRow="1">
                    <a:tableStyleId>{67C1BAB5-7744-4611-9A5A-73B67406ADF3}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0853905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2493185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988455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6664498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Счетчик событий мошенничества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4706" r="-200901" b="-1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706" r="-100299" b="-14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4706" r="-601" b="-14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694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 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4765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&lt;= 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7281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329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2" name="Google Shape;252;p43"/>
              <p:cNvGraphicFramePr/>
              <p:nvPr>
                <p:extLst>
                  <p:ext uri="{D42A27DB-BD31-4B8C-83A1-F6EECF244321}">
                    <p14:modId xmlns:p14="http://schemas.microsoft.com/office/powerpoint/2010/main" val="3264042444"/>
                  </p:ext>
                </p:extLst>
              </p:nvPr>
            </p:nvGraphicFramePr>
            <p:xfrm>
              <a:off x="941033" y="3794463"/>
              <a:ext cx="6409678" cy="2103000"/>
            </p:xfrm>
            <a:graphic>
              <a:graphicData uri="http://schemas.openxmlformats.org/drawingml/2006/table">
                <a:tbl>
                  <a:tblPr>
                    <a:noFill/>
                    <a:tableStyleId>{DCA6E9B8-0691-41FB-A335-DB33B77B1C2E}</a:tableStyleId>
                  </a:tblPr>
                  <a:tblGrid>
                    <a:gridCol w="38970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12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err="1"/>
                            <a:t>Алгоритм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/>
                            <a:t>Значение </a:t>
                          </a:r>
                          <a:r>
                            <a:rPr lang="en-US" sz="1800" dirty="0" err="1"/>
                            <a:t>метрики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sz="1800" dirty="0"/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Наивный байесовский классификатор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0.</a:t>
                          </a: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91851</a:t>
                          </a:r>
                          <a:endParaRPr lang="en-US" sz="1800" b="0" dirty="0">
                            <a:highlight>
                              <a:srgbClr val="FFFFFF"/>
                            </a:highlight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err="1"/>
                            <a:t>Логистическая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регрессия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0.</a:t>
                          </a: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91851</a:t>
                          </a:r>
                          <a:endParaRPr lang="en-US" sz="1800" b="0" dirty="0">
                            <a:highlight>
                              <a:srgbClr val="FFFFFF"/>
                            </a:highlight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err="1"/>
                            <a:t>Дерево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решений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0.</a:t>
                          </a: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91851</a:t>
                          </a:r>
                          <a:endParaRPr lang="en-US" sz="1800" b="0" dirty="0">
                            <a:highlight>
                              <a:srgbClr val="FFFFFF"/>
                            </a:highlight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2" name="Google Shape;252;p43"/>
              <p:cNvGraphicFramePr/>
              <p:nvPr>
                <p:extLst>
                  <p:ext uri="{D42A27DB-BD31-4B8C-83A1-F6EECF244321}">
                    <p14:modId xmlns:p14="http://schemas.microsoft.com/office/powerpoint/2010/main" val="3264042444"/>
                  </p:ext>
                </p:extLst>
              </p:nvPr>
            </p:nvGraphicFramePr>
            <p:xfrm>
              <a:off x="941033" y="3794463"/>
              <a:ext cx="6409678" cy="2103000"/>
            </p:xfrm>
            <a:graphic>
              <a:graphicData uri="http://schemas.openxmlformats.org/drawingml/2006/table">
                <a:tbl>
                  <a:tblPr>
                    <a:noFill/>
                    <a:tableStyleId>{DCA6E9B8-0691-41FB-A335-DB33B77B1C2E}</a:tableStyleId>
                  </a:tblPr>
                  <a:tblGrid>
                    <a:gridCol w="38970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126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err="1"/>
                            <a:t>Алгоритм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1425" marR="91425" marT="91425" marB="91425">
                        <a:blipFill>
                          <a:blip r:embed="rId3"/>
                          <a:stretch>
                            <a:fillRect l="-155583" t="-1333" r="-485" b="-3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3149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Наивный байесовский классификатор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0.</a:t>
                          </a: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91851</a:t>
                          </a:r>
                          <a:endParaRPr lang="en-US" sz="1800" b="0" dirty="0">
                            <a:highlight>
                              <a:srgbClr val="FFFFFF"/>
                            </a:highlight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1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err="1"/>
                            <a:t>Логистическая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регрессия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0.</a:t>
                          </a: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91851</a:t>
                          </a:r>
                          <a:endParaRPr lang="en-US" sz="1800" b="0" dirty="0">
                            <a:highlight>
                              <a:srgbClr val="FFFFFF"/>
                            </a:highlight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1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dirty="0" err="1"/>
                            <a:t>Дерево</a:t>
                          </a:r>
                          <a:r>
                            <a:rPr lang="en-US" sz="1800" dirty="0"/>
                            <a:t> </a:t>
                          </a:r>
                          <a:r>
                            <a:rPr lang="en-US" sz="1800" dirty="0" err="1"/>
                            <a:t>решений</a:t>
                          </a:r>
                          <a:endParaRPr sz="1800" dirty="0"/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0.</a:t>
                          </a:r>
                          <a:r>
                            <a:rPr lang="ru-RU" sz="18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highlight>
                                <a:srgbClr val="FFFFFF"/>
                              </a:highlight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91851</a:t>
                          </a:r>
                          <a:endParaRPr lang="en-US" sz="1800" b="0" dirty="0">
                            <a:highlight>
                              <a:srgbClr val="FFFFFF"/>
                            </a:highlight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3" name="Google Shape;253;p43"/>
          <p:cNvSpPr txBox="1"/>
          <p:nvPr/>
        </p:nvSpPr>
        <p:spPr>
          <a:xfrm>
            <a:off x="310719" y="389764"/>
            <a:ext cx="11700768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Результаты</a:t>
            </a:r>
            <a:r>
              <a:rPr lang="en-US" sz="4000" dirty="0"/>
              <a:t> </a:t>
            </a:r>
            <a:r>
              <a:rPr lang="en-US" sz="4000" dirty="0" err="1"/>
              <a:t>классификации</a:t>
            </a:r>
            <a:r>
              <a:rPr lang="en-US" sz="4000" dirty="0"/>
              <a:t> c </a:t>
            </a:r>
            <a:r>
              <a:rPr lang="ru-RU" sz="4000" dirty="0"/>
              <a:t>помощью </a:t>
            </a:r>
            <a:r>
              <a:rPr lang="en-US" sz="4000" dirty="0" err="1"/>
              <a:t>алгоритм</a:t>
            </a:r>
            <a:r>
              <a:rPr lang="ru-RU" sz="4000" dirty="0" err="1"/>
              <a:t>ов</a:t>
            </a:r>
            <a:r>
              <a:rPr lang="en-US" sz="4000" dirty="0"/>
              <a:t> </a:t>
            </a:r>
            <a:r>
              <a:rPr lang="en-US" sz="4000" dirty="0" err="1"/>
              <a:t>машинного</a:t>
            </a:r>
            <a:r>
              <a:rPr lang="en-US" sz="4000" dirty="0"/>
              <a:t> </a:t>
            </a:r>
            <a:r>
              <a:rPr lang="en-US" sz="4000" dirty="0" err="1"/>
              <a:t>обучения</a:t>
            </a:r>
            <a:endParaRPr sz="4000" dirty="0"/>
          </a:p>
        </p:txBody>
      </p:sp>
      <p:sp>
        <p:nvSpPr>
          <p:cNvPr id="4" name="Google Shape;128;p28">
            <a:extLst>
              <a:ext uri="{FF2B5EF4-FFF2-40B4-BE49-F238E27FC236}">
                <a16:creationId xmlns:a16="http://schemas.microsoft.com/office/drawing/2014/main" id="{B0EEC116-D2C1-4E37-BB38-ED5EB6D12551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Calibri"/>
                <a:ea typeface="Times New Roman"/>
                <a:cs typeface="Calibri"/>
                <a:sym typeface="Calibri"/>
              </a:rPr>
              <a:t>18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6161F9-B497-497B-995F-FEB7B953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87" y="2605832"/>
            <a:ext cx="4048125" cy="619125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F0DB7CA-0125-4E90-91F8-BC22FFA00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97725"/>
              </p:ext>
            </p:extLst>
          </p:nvPr>
        </p:nvGraphicFramePr>
        <p:xfrm>
          <a:off x="8273988" y="1867479"/>
          <a:ext cx="3133816" cy="4308681"/>
        </p:xfrm>
        <a:graphic>
          <a:graphicData uri="http://schemas.openxmlformats.org/drawingml/2006/table">
            <a:tbl>
              <a:tblPr firstRow="1" bandRow="1">
                <a:tableStyleId>{67C1BAB5-7744-4611-9A5A-73B67406ADF3}</a:tableStyleId>
              </a:tblPr>
              <a:tblGrid>
                <a:gridCol w="783454">
                  <a:extLst>
                    <a:ext uri="{9D8B030D-6E8A-4147-A177-3AD203B41FA5}">
                      <a16:colId xmlns:a16="http://schemas.microsoft.com/office/drawing/2014/main" val="3105176294"/>
                    </a:ext>
                  </a:extLst>
                </a:gridCol>
                <a:gridCol w="783454">
                  <a:extLst>
                    <a:ext uri="{9D8B030D-6E8A-4147-A177-3AD203B41FA5}">
                      <a16:colId xmlns:a16="http://schemas.microsoft.com/office/drawing/2014/main" val="1800590911"/>
                    </a:ext>
                  </a:extLst>
                </a:gridCol>
                <a:gridCol w="783454">
                  <a:extLst>
                    <a:ext uri="{9D8B030D-6E8A-4147-A177-3AD203B41FA5}">
                      <a16:colId xmlns:a16="http://schemas.microsoft.com/office/drawing/2014/main" val="58073300"/>
                    </a:ext>
                  </a:extLst>
                </a:gridCol>
                <a:gridCol w="783454">
                  <a:extLst>
                    <a:ext uri="{9D8B030D-6E8A-4147-A177-3AD203B41FA5}">
                      <a16:colId xmlns:a16="http://schemas.microsoft.com/office/drawing/2014/main" val="2457664035"/>
                    </a:ext>
                  </a:extLst>
                </a:gridCol>
              </a:tblGrid>
              <a:tr h="331437">
                <a:tc>
                  <a:txBody>
                    <a:bodyPr/>
                    <a:lstStyle/>
                    <a:p>
                      <a:r>
                        <a:rPr lang="ru-RU" dirty="0"/>
                        <a:t>Обман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Баллы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9270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91129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367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4791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497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9281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72383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9222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0154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612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4530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58078"/>
                  </a:ext>
                </a:extLst>
              </a:tr>
              <a:tr h="3314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186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/>
        </p:nvSpPr>
        <p:spPr>
          <a:xfrm>
            <a:off x="4670275" y="379350"/>
            <a:ext cx="303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Результаты кластеризации</a:t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96" y="874695"/>
            <a:ext cx="3581547" cy="281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196" y="874695"/>
            <a:ext cx="3861786" cy="281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179" y="874695"/>
            <a:ext cx="3608449" cy="28179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8;p28">
            <a:extLst>
              <a:ext uri="{FF2B5EF4-FFF2-40B4-BE49-F238E27FC236}">
                <a16:creationId xmlns:a16="http://schemas.microsoft.com/office/drawing/2014/main" id="{D9C0A27E-CDBF-4431-8158-4C0054A50D6D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Calibri"/>
                <a:ea typeface="Times New Roman"/>
                <a:cs typeface="Calibri"/>
                <a:sym typeface="Calibri"/>
              </a:rPr>
              <a:t>19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3B1678E-A0D5-4B10-8BEC-725FC80F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09221"/>
              </p:ext>
            </p:extLst>
          </p:nvPr>
        </p:nvGraphicFramePr>
        <p:xfrm>
          <a:off x="3217374" y="3957666"/>
          <a:ext cx="5172722" cy="2400834"/>
        </p:xfrm>
        <a:graphic>
          <a:graphicData uri="http://schemas.openxmlformats.org/drawingml/2006/table">
            <a:tbl>
              <a:tblPr firstRow="1" bandRow="1">
                <a:tableStyleId>{67C1BAB5-7744-4611-9A5A-73B67406ADF3}</a:tableStyleId>
              </a:tblPr>
              <a:tblGrid>
                <a:gridCol w="1988533">
                  <a:extLst>
                    <a:ext uri="{9D8B030D-6E8A-4147-A177-3AD203B41FA5}">
                      <a16:colId xmlns:a16="http://schemas.microsoft.com/office/drawing/2014/main" val="2567156190"/>
                    </a:ext>
                  </a:extLst>
                </a:gridCol>
                <a:gridCol w="970535">
                  <a:extLst>
                    <a:ext uri="{9D8B030D-6E8A-4147-A177-3AD203B41FA5}">
                      <a16:colId xmlns:a16="http://schemas.microsoft.com/office/drawing/2014/main" val="707408804"/>
                    </a:ext>
                  </a:extLst>
                </a:gridCol>
                <a:gridCol w="1095533">
                  <a:extLst>
                    <a:ext uri="{9D8B030D-6E8A-4147-A177-3AD203B41FA5}">
                      <a16:colId xmlns:a16="http://schemas.microsoft.com/office/drawing/2014/main" val="3819283062"/>
                    </a:ext>
                  </a:extLst>
                </a:gridCol>
                <a:gridCol w="1118121">
                  <a:extLst>
                    <a:ext uri="{9D8B030D-6E8A-4147-A177-3AD203B41FA5}">
                      <a16:colId xmlns:a16="http://schemas.microsoft.com/office/drawing/2014/main" val="1955987853"/>
                    </a:ext>
                  </a:extLst>
                </a:gridCol>
              </a:tblGrid>
              <a:tr h="596927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Число кластеров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88492"/>
                  </a:ext>
                </a:extLst>
              </a:tr>
              <a:tr h="59692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56849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Однородность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0.170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.383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566638"/>
                  </a:ext>
                </a:extLst>
              </a:tr>
              <a:tr h="60349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Силуэт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0.293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0.290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.325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384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/>
          <p:nvPr/>
        </p:nvSpPr>
        <p:spPr>
          <a:xfrm>
            <a:off x="838080" y="6516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работы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770040" y="1115640"/>
            <a:ext cx="10972080" cy="23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Проведен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анализ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существующих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приложений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прокторинга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онлайн-тестирования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Проведен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анализ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отбор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методов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прокторинга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Разработано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онлайн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тестирования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Проведено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тестирование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получен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набор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параданных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Получены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классификации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кластеризации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результатов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тестирования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Произведено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сравнение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результатов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прохождения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онлайн-теста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результатами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классификации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86399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770040" y="4611600"/>
            <a:ext cx="9491040" cy="105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720">
              <a:lnSpc>
                <a:spcPct val="90000"/>
              </a:lnSpc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Увеличение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объема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датасета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параданных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обучения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более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качественно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модели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Интеграция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веб-приложени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обученно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модели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удобного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просмотра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результатов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странице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веб-приложения</a:t>
            </a:r>
            <a:endParaRPr lang="ru-RU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sz="1800" dirty="0">
                <a:latin typeface="Calibri"/>
                <a:cs typeface="Calibri"/>
                <a:sym typeface="Calibri"/>
              </a:rPr>
              <a:t>Более детальное изучение взаимосвязи с результатами тестирования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838080" y="3654000"/>
            <a:ext cx="1097208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Перспективы дальнейшей работы:</a:t>
            </a:r>
            <a:br>
              <a:rPr lang="en-US" sz="1800" b="0" i="0" u="none" strike="noStrike" cap="none"/>
            </a:br>
            <a:endParaRPr sz="335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/>
          <p:nvPr/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Цель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работы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767160" y="1445496"/>
            <a:ext cx="10514520" cy="1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08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Исследовать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методы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анализа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прохождении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онлайн-тестов</a:t>
            </a:r>
            <a:endParaRPr sz="28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767160" y="2583532"/>
            <a:ext cx="10880343" cy="33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Основные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задачи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514440" marR="0" lvl="0" indent="-5133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Анализ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существующих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приложений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для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прокторинга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и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онлайн-тестирования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514440" marR="0" lvl="0" indent="-5133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Анализ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и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выбор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необходимых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методов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прокторинга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514440" marR="0" lvl="0" indent="-5133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Разработка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веб-приложения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для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прохождения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онлайн-теста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514440" marR="0" lvl="0" indent="-5133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Проведение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онлайн-тестирования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и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сбор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514440" marR="0" lvl="0" indent="-5133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Обработка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и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оценка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собранных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данных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514440" marR="0" lvl="0" indent="-5133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Классификация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и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кластеризация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результатов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прохождения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онлайн-теста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514440" marR="0" lvl="0" indent="-5133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Сравнить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результаты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прохождения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теста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с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результатами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классификации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/>
          <p:nvPr/>
        </p:nvSpPr>
        <p:spPr>
          <a:xfrm>
            <a:off x="758040" y="157464"/>
            <a:ext cx="11433960" cy="9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Сравнение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сервисов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для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онлайн-тестирования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graphicFrame>
        <p:nvGraphicFramePr>
          <p:cNvPr id="143" name="Google Shape;143;p30"/>
          <p:cNvGraphicFramePr/>
          <p:nvPr/>
        </p:nvGraphicFramePr>
        <p:xfrm>
          <a:off x="438120" y="1038240"/>
          <a:ext cx="11182675" cy="5113590"/>
        </p:xfrm>
        <a:graphic>
          <a:graphicData uri="http://schemas.openxmlformats.org/drawingml/2006/table">
            <a:tbl>
              <a:tblPr>
                <a:noFill/>
                <a:tableStyleId>{67C1BAB5-7744-4611-9A5A-73B67406ADF3}</a:tableStyleId>
              </a:tblPr>
              <a:tblGrid>
                <a:gridCol w="15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6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Подписка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Число тестов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Оценка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Авторизация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Возможности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Статистика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Google формы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Радио, чекбокс, текст, слайдер, соответствие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Число прохождений,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по вопросам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Online Test Pad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Баллы, ср. балл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-//-, ip, время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Marker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-//-, время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Simpoll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порядок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-//-, время,ip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Мастер-тест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Let`s test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обязательна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Баллы, категории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-//-, время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Конструктор тестов.ру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Баллы, %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Число прох.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Easytestmaker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Баллы, %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Баллы, имя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Банк тестов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ограничено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Категории, баллы, %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-//-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Баллы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Google Shape;128;p28">
            <a:extLst>
              <a:ext uri="{FF2B5EF4-FFF2-40B4-BE49-F238E27FC236}">
                <a16:creationId xmlns:a16="http://schemas.microsoft.com/office/drawing/2014/main" id="{900D1231-4E89-4285-A218-13A43D02ACB6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/>
          <p:nvPr/>
        </p:nvSpPr>
        <p:spPr>
          <a:xfrm>
            <a:off x="1747510" y="355750"/>
            <a:ext cx="9992880" cy="77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Сравнение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сервисов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для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прокторинга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graphicFrame>
        <p:nvGraphicFramePr>
          <p:cNvPr id="151" name="Google Shape;151;p31"/>
          <p:cNvGraphicFramePr/>
          <p:nvPr>
            <p:extLst>
              <p:ext uri="{D42A27DB-BD31-4B8C-83A1-F6EECF244321}">
                <p14:modId xmlns:p14="http://schemas.microsoft.com/office/powerpoint/2010/main" val="1280926893"/>
              </p:ext>
            </p:extLst>
          </p:nvPr>
        </p:nvGraphicFramePr>
        <p:xfrm>
          <a:off x="1040875" y="1093140"/>
          <a:ext cx="10110250" cy="5120710"/>
        </p:xfrm>
        <a:graphic>
          <a:graphicData uri="http://schemas.openxmlformats.org/drawingml/2006/table">
            <a:tbl>
              <a:tblPr>
                <a:noFill/>
                <a:tableStyleId>{67C1BAB5-7744-4611-9A5A-73B67406ADF3}</a:tableStyleId>
              </a:tblPr>
              <a:tblGrid>
                <a:gridCol w="202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Подписка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«Живой» проктор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Возможности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Спец. возможности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B7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Система Дистанционного надзора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нет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Камера, микрофон, экран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Proctor Edu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есть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обязательно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Камера, микрофон, экран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2-й монитор,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защита от паралл. входа, пров. личности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Proctor U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есть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обязательно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Камера, микрофон, экран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Уведомления, аналитика, LMS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Mettl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есть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обязательно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Камера, микрофон, экран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Проверка личности, защищенный браузер, LMS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ProctorExam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есть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обязательно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Камера, микрофон, экран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вид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стороны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телефон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 LMS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Examus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есть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обязательно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Камера, микрофон, экран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анализ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эмоционального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отклика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проверка</a:t>
                      </a: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личности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Google Shape;128;p28">
            <a:extLst>
              <a:ext uri="{FF2B5EF4-FFF2-40B4-BE49-F238E27FC236}">
                <a16:creationId xmlns:a16="http://schemas.microsoft.com/office/drawing/2014/main" id="{8825A003-4831-4638-B225-7F288D6B46A4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5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/>
          <p:nvPr/>
        </p:nvSpPr>
        <p:spPr>
          <a:xfrm>
            <a:off x="310679" y="124441"/>
            <a:ext cx="11881321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Функциональность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разрабатываемого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приложения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669240" y="1750628"/>
            <a:ext cx="10514520" cy="403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Создание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наборов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тестов</a:t>
            </a:r>
            <a:endParaRPr sz="2400" b="0" i="0" u="none" strike="noStrike" cap="none" dirty="0">
              <a:latin typeface="Berlin Sans FB" panose="020E0602020502020306" pitchFamily="34" charset="0"/>
              <a:cs typeface="Arial" panose="020B0604020202020204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Редактирование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/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удаление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тестов</a:t>
            </a:r>
            <a:endParaRPr sz="2400" b="0" i="0" u="none" strike="noStrike" cap="none" dirty="0">
              <a:latin typeface="Berlin Sans FB" panose="020E0602020502020306" pitchFamily="34" charset="0"/>
              <a:cs typeface="Arial" panose="020B0604020202020204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Добавление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/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удаление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вариантов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ответов</a:t>
            </a:r>
            <a:endParaRPr sz="2400" b="0" i="0" u="none" strike="noStrike" cap="none" dirty="0">
              <a:latin typeface="Berlin Sans FB" panose="020E0602020502020306" pitchFamily="34" charset="0"/>
              <a:cs typeface="Arial" panose="020B0604020202020204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Расширенная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классификация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вариантов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ответа</a:t>
            </a:r>
            <a:endParaRPr sz="2400" b="0" i="0" u="none" strike="noStrike" cap="none" dirty="0">
              <a:latin typeface="Berlin Sans FB" panose="020E0602020502020306" pitchFamily="34" charset="0"/>
              <a:cs typeface="Arial" panose="020B0604020202020204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Флаговые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кнопки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для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вариантов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ответа</a:t>
            </a:r>
            <a:endParaRPr sz="2400" b="0" i="0" u="none" strike="noStrike" cap="none" dirty="0">
              <a:latin typeface="Berlin Sans FB" panose="020E0602020502020306" pitchFamily="34" charset="0"/>
              <a:cs typeface="Arial" panose="020B0604020202020204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Возможность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менять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ответ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на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уже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отвеченный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вопрос</a:t>
            </a:r>
            <a:endParaRPr sz="2400" b="0" i="0" u="none" strike="noStrike" cap="none" dirty="0">
              <a:latin typeface="Berlin Sans FB" panose="020E0602020502020306" pitchFamily="34" charset="0"/>
              <a:cs typeface="Arial" panose="020B0604020202020204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Доступ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к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тестам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по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cs typeface="Arial" panose="020B0604020202020204" pitchFamily="34" charset="0"/>
                <a:sym typeface="Arial"/>
              </a:rPr>
              <a:t>ссылке</a:t>
            </a:r>
            <a:endParaRPr sz="2400" b="0" i="0" u="none" strike="noStrike" cap="none" dirty="0">
              <a:latin typeface="Berlin Sans FB" panose="020E0602020502020306" pitchFamily="34" charset="0"/>
              <a:cs typeface="Arial" panose="020B0604020202020204" pitchFamily="34" charset="0"/>
              <a:sym typeface="Arial"/>
            </a:endParaRPr>
          </a:p>
          <a:p>
            <a:pPr marL="228600" marR="0" lvl="0" indent="-4968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cs typeface="Calibri"/>
                <a:sym typeface="Calibri"/>
              </a:rPr>
              <a:t>6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1031068" y="266525"/>
            <a:ext cx="1051452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Перечень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собираемых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645088" y="1689475"/>
            <a:ext cx="10900500" cy="4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Отслеживание</a:t>
            </a:r>
            <a:r>
              <a:rPr lang="en-US" sz="2400" dirty="0">
                <a:solidFill>
                  <a:schemeClr val="dk1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н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аведени</a:t>
            </a:r>
            <a:r>
              <a:rPr lang="en-US" sz="2400" dirty="0" err="1"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курсора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мыши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на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элемент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веб-страницы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Отслеживание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нажатия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клавиш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мыши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и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координат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в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момент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нажатия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Отслеживание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координат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положения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курсора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мыши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Отслеживание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времени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просмотра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каждого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вопроса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Отслеживание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переключения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вкладки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браузера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Отслеживание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открытия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инструментов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разработчика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  <a:p>
            <a:pPr marL="228600" marR="0" lvl="0" indent="-2275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Отслеживание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изменения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размеров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окна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браузера</a:t>
            </a:r>
            <a:endParaRPr sz="24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7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Используемые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технологии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разработке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приложения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2729" y="2902649"/>
            <a:ext cx="4060440" cy="11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061" y="1639308"/>
            <a:ext cx="1451160" cy="145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8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44545" y="1187649"/>
            <a:ext cx="3508661" cy="255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48880" y="4469089"/>
            <a:ext cx="3086280" cy="18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estJS - тот самый, настоящий бэкенд на nodejs / Хабр">
            <a:extLst>
              <a:ext uri="{FF2B5EF4-FFF2-40B4-BE49-F238E27FC236}">
                <a16:creationId xmlns:a16="http://schemas.microsoft.com/office/drawing/2014/main" id="{2B4528BA-2DEA-4F66-A2EB-6E0251D7F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98" y="4364736"/>
            <a:ext cx="1664141" cy="16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owering App Development for Developers | Docker">
            <a:extLst>
              <a:ext uri="{FF2B5EF4-FFF2-40B4-BE49-F238E27FC236}">
                <a16:creationId xmlns:a16="http://schemas.microsoft.com/office/drawing/2014/main" id="{0C96B3A8-579C-4352-9001-B42B1C62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21" y="4004609"/>
            <a:ext cx="2210577" cy="18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GINX | High Performance Load Balancer, Web Server, &amp;amp; Reverse Proxy">
            <a:extLst>
              <a:ext uri="{FF2B5EF4-FFF2-40B4-BE49-F238E27FC236}">
                <a16:creationId xmlns:a16="http://schemas.microsoft.com/office/drawing/2014/main" id="{F317E3A0-D4E1-4A3B-A862-6A7F8035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32" y="1751431"/>
            <a:ext cx="3281528" cy="11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/>
          <p:nvPr/>
        </p:nvSpPr>
        <p:spPr>
          <a:xfrm>
            <a:off x="275208" y="461520"/>
            <a:ext cx="11253792" cy="12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Используемые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технологии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при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анализе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Berlin Sans FB" panose="020E0602020502020306" pitchFamily="34" charset="0"/>
                <a:ea typeface="Calibri"/>
                <a:cs typeface="Calibri"/>
                <a:sym typeface="Calibri"/>
              </a:rPr>
              <a:t>параданных</a:t>
            </a:r>
            <a:endParaRPr sz="4000" b="0" i="0" u="none" strike="noStrike" cap="none" dirty="0">
              <a:latin typeface="Berlin Sans FB" panose="020E0602020502020306" pitchFamily="34" charset="0"/>
              <a:sym typeface="Arial"/>
            </a:endParaRPr>
          </a:p>
        </p:txBody>
      </p:sp>
      <p:pic>
        <p:nvPicPr>
          <p:cNvPr id="183" name="Google Shape;18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400" y="2056680"/>
            <a:ext cx="4555440" cy="131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4080" y="1825920"/>
            <a:ext cx="3838680" cy="166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00" y="4229280"/>
            <a:ext cx="3520080" cy="189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90320" y="4618800"/>
            <a:ext cx="3838680" cy="155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43960" y="3342600"/>
            <a:ext cx="4571280" cy="1310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8;p28">
            <a:extLst>
              <a:ext uri="{FF2B5EF4-FFF2-40B4-BE49-F238E27FC236}">
                <a16:creationId xmlns:a16="http://schemas.microsoft.com/office/drawing/2014/main" id="{7DF27966-CAD2-408C-B973-895317391304}"/>
              </a:ext>
            </a:extLst>
          </p:cNvPr>
          <p:cNvSpPr txBox="1"/>
          <p:nvPr/>
        </p:nvSpPr>
        <p:spPr>
          <a:xfrm>
            <a:off x="10117080" y="6176160"/>
            <a:ext cx="17056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Times New Roman"/>
                <a:cs typeface="Calibri"/>
                <a:sym typeface="Calibri"/>
              </a:rPr>
              <a:t>9</a:t>
            </a:r>
            <a:endParaRPr sz="20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752</Words>
  <Application>Microsoft Office PowerPoint</Application>
  <PresentationFormat>Широкоэкранный</PresentationFormat>
  <Paragraphs>321</Paragraphs>
  <Slides>27</Slides>
  <Notes>20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Cambria Math</vt:lpstr>
      <vt:lpstr>Corbel</vt:lpstr>
      <vt:lpstr>Berlin Sans FB</vt:lpstr>
      <vt:lpstr>Arial</vt:lpstr>
      <vt:lpstr>Times New Roman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Разметка данных для обучения модели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 Прокопенко</cp:lastModifiedBy>
  <cp:revision>24</cp:revision>
  <dcterms:modified xsi:type="dcterms:W3CDTF">2021-06-30T06:15:15Z</dcterms:modified>
</cp:coreProperties>
</file>