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73" r:id="rId2"/>
    <p:sldId id="258" r:id="rId3"/>
    <p:sldId id="274" r:id="rId4"/>
    <p:sldId id="259" r:id="rId5"/>
    <p:sldId id="260" r:id="rId6"/>
    <p:sldId id="261" r:id="rId7"/>
    <p:sldId id="263" r:id="rId8"/>
    <p:sldId id="262" r:id="rId9"/>
    <p:sldId id="264" r:id="rId10"/>
    <p:sldId id="265" r:id="rId11"/>
    <p:sldId id="266" r:id="rId12"/>
    <p:sldId id="276" r:id="rId13"/>
    <p:sldId id="275" r:id="rId14"/>
    <p:sldId id="267" r:id="rId15"/>
    <p:sldId id="268" r:id="rId16"/>
    <p:sldId id="269" r:id="rId17"/>
    <p:sldId id="270" r:id="rId18"/>
    <p:sldId id="271"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227E"/>
    <a:srgbClr val="0E067A"/>
    <a:srgbClr val="33CC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8" d="100"/>
          <a:sy n="68" d="100"/>
        </p:scale>
        <p:origin x="-142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9C25CD-2C87-4A4C-87D3-A5ED025841CC}" type="datetimeFigureOut">
              <a:rPr lang="en-IN" smtClean="0"/>
              <a:t>05-04-2024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67C544-A61D-436D-8419-79C36058E9B2}" type="slidenum">
              <a:rPr lang="en-IN" smtClean="0"/>
              <a:t>‹#›</a:t>
            </a:fld>
            <a:endParaRPr lang="en-IN"/>
          </a:p>
        </p:txBody>
      </p:sp>
    </p:spTree>
    <p:extLst>
      <p:ext uri="{BB962C8B-B14F-4D97-AF65-F5344CB8AC3E}">
        <p14:creationId xmlns:p14="http://schemas.microsoft.com/office/powerpoint/2010/main" val="750413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D4CDA1D-8BAF-4B8F-9914-E23028FE3A08}"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2A3251-6E2F-4EFE-8A93-57DD4D10E38A}" type="slidenum">
              <a:rPr lang="en-IN" smtClean="0"/>
              <a:t>‹#›</a:t>
            </a:fld>
            <a:endParaRPr lang="en-IN"/>
          </a:p>
        </p:txBody>
      </p:sp>
    </p:spTree>
    <p:extLst>
      <p:ext uri="{BB962C8B-B14F-4D97-AF65-F5344CB8AC3E}">
        <p14:creationId xmlns:p14="http://schemas.microsoft.com/office/powerpoint/2010/main" val="3664393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4CDA1D-8BAF-4B8F-9914-E23028FE3A08}"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2A3251-6E2F-4EFE-8A93-57DD4D10E38A}" type="slidenum">
              <a:rPr lang="en-IN" smtClean="0"/>
              <a:t>‹#›</a:t>
            </a:fld>
            <a:endParaRPr lang="en-IN"/>
          </a:p>
        </p:txBody>
      </p:sp>
    </p:spTree>
    <p:extLst>
      <p:ext uri="{BB962C8B-B14F-4D97-AF65-F5344CB8AC3E}">
        <p14:creationId xmlns:p14="http://schemas.microsoft.com/office/powerpoint/2010/main" val="1138860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4CDA1D-8BAF-4B8F-9914-E23028FE3A08}"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2A3251-6E2F-4EFE-8A93-57DD4D10E38A}" type="slidenum">
              <a:rPr lang="en-IN" smtClean="0"/>
              <a:t>‹#›</a:t>
            </a:fld>
            <a:endParaRPr lang="en-IN"/>
          </a:p>
        </p:txBody>
      </p:sp>
    </p:spTree>
    <p:extLst>
      <p:ext uri="{BB962C8B-B14F-4D97-AF65-F5344CB8AC3E}">
        <p14:creationId xmlns:p14="http://schemas.microsoft.com/office/powerpoint/2010/main" val="400487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4CDA1D-8BAF-4B8F-9914-E23028FE3A08}"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2A3251-6E2F-4EFE-8A93-57DD4D10E38A}" type="slidenum">
              <a:rPr lang="en-IN" smtClean="0"/>
              <a:t>‹#›</a:t>
            </a:fld>
            <a:endParaRPr lang="en-IN"/>
          </a:p>
        </p:txBody>
      </p:sp>
    </p:spTree>
    <p:extLst>
      <p:ext uri="{BB962C8B-B14F-4D97-AF65-F5344CB8AC3E}">
        <p14:creationId xmlns:p14="http://schemas.microsoft.com/office/powerpoint/2010/main" val="1249319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4CDA1D-8BAF-4B8F-9914-E23028FE3A08}"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2A3251-6E2F-4EFE-8A93-57DD4D10E38A}" type="slidenum">
              <a:rPr lang="en-IN" smtClean="0"/>
              <a:t>‹#›</a:t>
            </a:fld>
            <a:endParaRPr lang="en-IN"/>
          </a:p>
        </p:txBody>
      </p:sp>
    </p:spTree>
    <p:extLst>
      <p:ext uri="{BB962C8B-B14F-4D97-AF65-F5344CB8AC3E}">
        <p14:creationId xmlns:p14="http://schemas.microsoft.com/office/powerpoint/2010/main" val="1493259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D4CDA1D-8BAF-4B8F-9914-E23028FE3A08}"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2A3251-6E2F-4EFE-8A93-57DD4D10E38A}" type="slidenum">
              <a:rPr lang="en-IN" smtClean="0"/>
              <a:t>‹#›</a:t>
            </a:fld>
            <a:endParaRPr lang="en-IN"/>
          </a:p>
        </p:txBody>
      </p:sp>
    </p:spTree>
    <p:extLst>
      <p:ext uri="{BB962C8B-B14F-4D97-AF65-F5344CB8AC3E}">
        <p14:creationId xmlns:p14="http://schemas.microsoft.com/office/powerpoint/2010/main" val="783864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D4CDA1D-8BAF-4B8F-9914-E23028FE3A08}"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2A3251-6E2F-4EFE-8A93-57DD4D10E38A}" type="slidenum">
              <a:rPr lang="en-IN" smtClean="0"/>
              <a:t>‹#›</a:t>
            </a:fld>
            <a:endParaRPr lang="en-IN"/>
          </a:p>
        </p:txBody>
      </p:sp>
    </p:spTree>
    <p:extLst>
      <p:ext uri="{BB962C8B-B14F-4D97-AF65-F5344CB8AC3E}">
        <p14:creationId xmlns:p14="http://schemas.microsoft.com/office/powerpoint/2010/main" val="3223443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D4CDA1D-8BAF-4B8F-9914-E23028FE3A08}"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2A3251-6E2F-4EFE-8A93-57DD4D10E38A}" type="slidenum">
              <a:rPr lang="en-IN" smtClean="0"/>
              <a:t>‹#›</a:t>
            </a:fld>
            <a:endParaRPr lang="en-IN"/>
          </a:p>
        </p:txBody>
      </p:sp>
    </p:spTree>
    <p:extLst>
      <p:ext uri="{BB962C8B-B14F-4D97-AF65-F5344CB8AC3E}">
        <p14:creationId xmlns:p14="http://schemas.microsoft.com/office/powerpoint/2010/main" val="4205207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4CDA1D-8BAF-4B8F-9914-E23028FE3A08}"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2A3251-6E2F-4EFE-8A93-57DD4D10E38A}" type="slidenum">
              <a:rPr lang="en-IN" smtClean="0"/>
              <a:t>‹#›</a:t>
            </a:fld>
            <a:endParaRPr lang="en-IN"/>
          </a:p>
        </p:txBody>
      </p:sp>
    </p:spTree>
    <p:extLst>
      <p:ext uri="{BB962C8B-B14F-4D97-AF65-F5344CB8AC3E}">
        <p14:creationId xmlns:p14="http://schemas.microsoft.com/office/powerpoint/2010/main" val="12833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4CDA1D-8BAF-4B8F-9914-E23028FE3A08}"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2A3251-6E2F-4EFE-8A93-57DD4D10E38A}" type="slidenum">
              <a:rPr lang="en-IN" smtClean="0"/>
              <a:t>‹#›</a:t>
            </a:fld>
            <a:endParaRPr lang="en-IN"/>
          </a:p>
        </p:txBody>
      </p:sp>
    </p:spTree>
    <p:extLst>
      <p:ext uri="{BB962C8B-B14F-4D97-AF65-F5344CB8AC3E}">
        <p14:creationId xmlns:p14="http://schemas.microsoft.com/office/powerpoint/2010/main" val="616171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4CDA1D-8BAF-4B8F-9914-E23028FE3A08}"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2A3251-6E2F-4EFE-8A93-57DD4D10E38A}" type="slidenum">
              <a:rPr lang="en-IN" smtClean="0"/>
              <a:t>‹#›</a:t>
            </a:fld>
            <a:endParaRPr lang="en-IN"/>
          </a:p>
        </p:txBody>
      </p:sp>
    </p:spTree>
    <p:extLst>
      <p:ext uri="{BB962C8B-B14F-4D97-AF65-F5344CB8AC3E}">
        <p14:creationId xmlns:p14="http://schemas.microsoft.com/office/powerpoint/2010/main" val="2180348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60000"/>
                <a:lumOff val="40000"/>
              </a:schemeClr>
            </a:gs>
            <a:gs pos="7000">
              <a:schemeClr val="accent5">
                <a:lumMod val="75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4CDA1D-8BAF-4B8F-9914-E23028FE3A08}" type="datetimeFigureOut">
              <a:rPr lang="en-IN" smtClean="0"/>
              <a:t>05-04-2024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2A3251-6E2F-4EFE-8A93-57DD4D10E38A}" type="slidenum">
              <a:rPr lang="en-IN" smtClean="0"/>
              <a:t>‹#›</a:t>
            </a:fld>
            <a:endParaRPr lang="en-IN"/>
          </a:p>
        </p:txBody>
      </p:sp>
    </p:spTree>
    <p:extLst>
      <p:ext uri="{BB962C8B-B14F-4D97-AF65-F5344CB8AC3E}">
        <p14:creationId xmlns:p14="http://schemas.microsoft.com/office/powerpoint/2010/main" val="16199626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dirty="0" smtClean="0"/>
              <a:t>KEYLOGGER</a:t>
            </a:r>
            <a:endParaRPr lang="en-IN" dirty="0"/>
          </a:p>
        </p:txBody>
      </p:sp>
      <p:sp>
        <p:nvSpPr>
          <p:cNvPr id="3" name="Content Placeholder 2"/>
          <p:cNvSpPr>
            <a:spLocks noGrp="1"/>
          </p:cNvSpPr>
          <p:nvPr>
            <p:ph idx="1"/>
          </p:nvPr>
        </p:nvSpPr>
        <p:spPr>
          <a:xfrm>
            <a:off x="457200" y="2780928"/>
            <a:ext cx="8229600" cy="2448272"/>
          </a:xfrm>
        </p:spPr>
        <p:txBody>
          <a:bodyPr>
            <a:normAutofit/>
          </a:bodyPr>
          <a:lstStyle/>
          <a:p>
            <a:pPr marL="0" indent="0">
              <a:buNone/>
            </a:pPr>
            <a:r>
              <a:rPr lang="en-US" sz="2800" dirty="0" smtClean="0"/>
              <a:t>                                                                                                                          </a:t>
            </a:r>
            <a:r>
              <a:rPr lang="en-US" sz="2800" b="1" i="1" smtClean="0"/>
              <a:t>Presented By:                                       </a:t>
            </a:r>
            <a:endParaRPr lang="en-US" sz="2800" b="1" i="1" dirty="0" smtClean="0"/>
          </a:p>
          <a:p>
            <a:pPr marL="0" indent="0">
              <a:buNone/>
            </a:pPr>
            <a:r>
              <a:rPr lang="en-US" sz="2800" b="1" dirty="0" smtClean="0"/>
              <a:t>                   SNEGA S,</a:t>
            </a:r>
          </a:p>
          <a:p>
            <a:pPr marL="0" indent="0">
              <a:buNone/>
            </a:pPr>
            <a:r>
              <a:rPr lang="en-US" sz="2800" b="1" dirty="0"/>
              <a:t> </a:t>
            </a:r>
            <a:r>
              <a:rPr lang="en-US" sz="2800" b="1" dirty="0" smtClean="0"/>
              <a:t>                  PRIYADARSHINI ENGINEERING COLLEGE</a:t>
            </a:r>
            <a:endParaRPr lang="en-US" sz="2800" b="1" dirty="0"/>
          </a:p>
        </p:txBody>
      </p:sp>
    </p:spTree>
    <p:extLst>
      <p:ext uri="{BB962C8B-B14F-4D97-AF65-F5344CB8AC3E}">
        <p14:creationId xmlns:p14="http://schemas.microsoft.com/office/powerpoint/2010/main" val="1877598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76672"/>
            <a:ext cx="8229600" cy="5688632"/>
          </a:xfrm>
        </p:spPr>
        <p:txBody>
          <a:bodyPr>
            <a:normAutofit fontScale="70000" lnSpcReduction="20000"/>
          </a:bodyPr>
          <a:lstStyle/>
          <a:p>
            <a:pPr>
              <a:buFont typeface="Wingdings" pitchFamily="2" charset="2"/>
              <a:buChar char="q"/>
            </a:pPr>
            <a:r>
              <a:rPr lang="en-US" sz="3400" b="1" dirty="0"/>
              <a:t>Compatibility: </a:t>
            </a:r>
            <a:r>
              <a:rPr lang="en-US" dirty="0"/>
              <a:t>The detection system should be compatible with various operating systems and software environments commonly used by individuals and organizations. It should seamlessly integrate with existing security infrastructure without causing compatibility issues.</a:t>
            </a:r>
          </a:p>
          <a:p>
            <a:pPr>
              <a:buFont typeface="Wingdings" pitchFamily="2" charset="2"/>
              <a:buChar char="q"/>
            </a:pPr>
            <a:r>
              <a:rPr lang="en-US" sz="3400" b="1" dirty="0"/>
              <a:t>Resource Efficiency: </a:t>
            </a:r>
            <a:r>
              <a:rPr lang="en-US" dirty="0"/>
              <a:t>The detection system should consume minimal system resources to avoid impacting system performance negatively. It should operate efficiently in the background without causing significant overhead or slowdowns.</a:t>
            </a:r>
          </a:p>
          <a:p>
            <a:pPr>
              <a:buFont typeface="Wingdings" pitchFamily="2" charset="2"/>
              <a:buChar char="q"/>
            </a:pPr>
            <a:r>
              <a:rPr lang="en-US" sz="3400" b="1" dirty="0"/>
              <a:t>Adaptability: </a:t>
            </a:r>
            <a:r>
              <a:rPr lang="en-US" dirty="0"/>
              <a:t>As new </a:t>
            </a:r>
            <a:r>
              <a:rPr lang="en-US" dirty="0" err="1"/>
              <a:t>keylogger</a:t>
            </a:r>
            <a:r>
              <a:rPr lang="en-US" dirty="0"/>
              <a:t> variants emerge, the detection system should be adaptable and capable of updating its detection mechanisms to effectively identify evolving threats.</a:t>
            </a:r>
          </a:p>
          <a:p>
            <a:pPr>
              <a:buFont typeface="Wingdings" pitchFamily="2" charset="2"/>
              <a:buChar char="q"/>
            </a:pPr>
            <a:r>
              <a:rPr lang="en-US" sz="3400" b="1" dirty="0"/>
              <a:t>User Awareness: </a:t>
            </a:r>
            <a:r>
              <a:rPr lang="en-US" dirty="0"/>
              <a:t>Educating users about the risks associated with </a:t>
            </a:r>
            <a:r>
              <a:rPr lang="en-US" dirty="0" err="1"/>
              <a:t>keyloggers</a:t>
            </a:r>
            <a:r>
              <a:rPr lang="en-US" dirty="0"/>
              <a:t> and providing guidance on preventive measures can enhance overall security posture. The detection system should incorporate user-friendly interfaces and educational resources to raise awareness and promote proactive security practices.</a:t>
            </a:r>
          </a:p>
          <a:p>
            <a:endParaRPr lang="en-IN" dirty="0"/>
          </a:p>
        </p:txBody>
      </p:sp>
    </p:spTree>
    <p:extLst>
      <p:ext uri="{BB962C8B-B14F-4D97-AF65-F5344CB8AC3E}">
        <p14:creationId xmlns:p14="http://schemas.microsoft.com/office/powerpoint/2010/main" val="898029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dirty="0" smtClean="0"/>
              <a:t>ALGORITHM&amp;DEPLOYMENT</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US" sz="4600" dirty="0" smtClean="0"/>
              <a:t>ALGORITHM:                                                                        </a:t>
            </a:r>
            <a:r>
              <a:rPr lang="en-US" dirty="0" err="1" smtClean="0"/>
              <a:t>Keylogger</a:t>
            </a:r>
            <a:r>
              <a:rPr lang="en-US" dirty="0" smtClean="0"/>
              <a:t> </a:t>
            </a:r>
            <a:r>
              <a:rPr lang="en-US" dirty="0"/>
              <a:t>applications designed by implementing the </a:t>
            </a:r>
            <a:r>
              <a:rPr lang="en-US" b="1" dirty="0"/>
              <a:t>Exact String Matching algorithm </a:t>
            </a:r>
            <a:r>
              <a:rPr lang="en-US" dirty="0"/>
              <a:t>can record all user activities related to the keyboard, and the results are stored automatically in a dedicated database that can only be accessed by the </a:t>
            </a:r>
            <a:r>
              <a:rPr lang="en-US" dirty="0" err="1"/>
              <a:t>keylogger</a:t>
            </a:r>
            <a:r>
              <a:rPr lang="en-US" dirty="0"/>
              <a:t> owner, the next development of the </a:t>
            </a:r>
            <a:r>
              <a:rPr lang="en-US" dirty="0" err="1"/>
              <a:t>keylogger</a:t>
            </a:r>
            <a:r>
              <a:rPr lang="en-US" dirty="0"/>
              <a:t> application can record.</a:t>
            </a:r>
          </a:p>
          <a:p>
            <a:pPr>
              <a:buFont typeface="Wingdings" pitchFamily="2" charset="2"/>
              <a:buChar char="§"/>
            </a:pPr>
            <a:r>
              <a:rPr lang="en-US" dirty="0"/>
              <a:t>a. The program will wait for all the system processes to initialize. </a:t>
            </a:r>
          </a:p>
          <a:p>
            <a:pPr>
              <a:buFont typeface="Wingdings" pitchFamily="2" charset="2"/>
              <a:buChar char="§"/>
            </a:pPr>
            <a:r>
              <a:rPr lang="en-US" dirty="0" smtClean="0"/>
              <a:t>b. The </a:t>
            </a:r>
            <a:r>
              <a:rPr lang="en-US" dirty="0" err="1" smtClean="0"/>
              <a:t>keylogger</a:t>
            </a:r>
            <a:r>
              <a:rPr lang="en-US" dirty="0" smtClean="0"/>
              <a:t> daemon is initialized and the process will be gauged in scale of time. </a:t>
            </a:r>
          </a:p>
          <a:p>
            <a:pPr>
              <a:buFont typeface="Wingdings" pitchFamily="2" charset="2"/>
              <a:buChar char="§"/>
            </a:pPr>
            <a:r>
              <a:rPr lang="en-US" dirty="0" smtClean="0"/>
              <a:t>c</a:t>
            </a:r>
            <a:r>
              <a:rPr lang="en-US" dirty="0"/>
              <a:t>. A log file is created for the current session to log all the keystrokes and maintain a record. </a:t>
            </a:r>
          </a:p>
          <a:p>
            <a:pPr>
              <a:buFont typeface="Wingdings" pitchFamily="2" charset="2"/>
              <a:buChar char="§"/>
            </a:pPr>
            <a:r>
              <a:rPr lang="en-US" dirty="0"/>
              <a:t>d. If no event occurs, </a:t>
            </a:r>
            <a:r>
              <a:rPr lang="en-US" dirty="0" err="1"/>
              <a:t>keylogger</a:t>
            </a:r>
            <a:r>
              <a:rPr lang="en-US" dirty="0"/>
              <a:t> continues listening to the strokes. </a:t>
            </a:r>
          </a:p>
          <a:p>
            <a:endParaRPr lang="en-US" dirty="0"/>
          </a:p>
          <a:p>
            <a:endParaRPr lang="en-IN" dirty="0"/>
          </a:p>
        </p:txBody>
      </p:sp>
    </p:spTree>
    <p:extLst>
      <p:ext uri="{BB962C8B-B14F-4D97-AF65-F5344CB8AC3E}">
        <p14:creationId xmlns:p14="http://schemas.microsoft.com/office/powerpoint/2010/main" val="1098228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RESULT</a:t>
            </a:r>
            <a:endParaRPr lang="en-IN" dirty="0">
              <a:solidFill>
                <a:schemeClr val="bg1"/>
              </a:solidFill>
            </a:endParaRPr>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56792"/>
            <a:ext cx="8424936"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4161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548680"/>
            <a:ext cx="8640960" cy="5904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5415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692696"/>
            <a:ext cx="8229600" cy="5256584"/>
          </a:xfrm>
        </p:spPr>
        <p:txBody>
          <a:bodyPr>
            <a:normAutofit/>
          </a:bodyPr>
          <a:lstStyle/>
          <a:p>
            <a:pPr>
              <a:buFont typeface="Wingdings" pitchFamily="2" charset="2"/>
              <a:buChar char="§"/>
            </a:pPr>
            <a:r>
              <a:rPr lang="en-US" sz="2400" dirty="0"/>
              <a:t>e. If an event occurs, the </a:t>
            </a:r>
            <a:r>
              <a:rPr lang="en-US" sz="2400" dirty="0" err="1"/>
              <a:t>keylogger</a:t>
            </a:r>
            <a:r>
              <a:rPr lang="en-US" sz="2400" dirty="0"/>
              <a:t> classifies the type of keystroke that has occurred- special key which are commands or normal text input. </a:t>
            </a:r>
          </a:p>
          <a:p>
            <a:pPr>
              <a:buFont typeface="Wingdings" pitchFamily="2" charset="2"/>
              <a:buChar char="§"/>
            </a:pPr>
            <a:r>
              <a:rPr lang="en-US" sz="2400" dirty="0"/>
              <a:t>f. If a special key that gives a command has been entered then it is compared with a value in a dictionary and recorded in the log file. </a:t>
            </a:r>
          </a:p>
          <a:p>
            <a:pPr>
              <a:buFont typeface="Wingdings" pitchFamily="2" charset="2"/>
              <a:buChar char="§"/>
            </a:pPr>
            <a:r>
              <a:rPr lang="en-US" sz="2400" dirty="0"/>
              <a:t>g. If a normal text i.e. anything in the range of </a:t>
            </a:r>
            <a:r>
              <a:rPr lang="en-US" sz="2400" b="1" dirty="0"/>
              <a:t>ASCII</a:t>
            </a:r>
            <a:r>
              <a:rPr lang="en-US" sz="2400" dirty="0"/>
              <a:t> characters has been inputted, the </a:t>
            </a:r>
            <a:r>
              <a:rPr lang="en-US" sz="2400" b="1" dirty="0"/>
              <a:t>ASCII </a:t>
            </a:r>
            <a:r>
              <a:rPr lang="en-US" sz="2400" dirty="0"/>
              <a:t>code is converted to its    respective character and this is exported to the log file. </a:t>
            </a:r>
          </a:p>
          <a:p>
            <a:pPr>
              <a:buFont typeface="Wingdings" pitchFamily="2" charset="2"/>
              <a:buChar char="§"/>
            </a:pPr>
            <a:r>
              <a:rPr lang="en-US" sz="2400" dirty="0"/>
              <a:t>h. The inputs along with their timestamps are recorded in the log file.</a:t>
            </a:r>
          </a:p>
          <a:p>
            <a:endParaRPr lang="en-US" dirty="0"/>
          </a:p>
          <a:p>
            <a:endParaRPr lang="en-IN" dirty="0"/>
          </a:p>
        </p:txBody>
      </p:sp>
    </p:spTree>
    <p:extLst>
      <p:ext uri="{BB962C8B-B14F-4D97-AF65-F5344CB8AC3E}">
        <p14:creationId xmlns:p14="http://schemas.microsoft.com/office/powerpoint/2010/main" val="228607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760640"/>
          </a:xfrm>
        </p:spPr>
        <p:txBody>
          <a:bodyPr/>
          <a:lstStyle/>
          <a:p>
            <a:pPr marL="0" indent="0">
              <a:buNone/>
            </a:pPr>
            <a:r>
              <a:rPr lang="en-US" dirty="0" smtClean="0"/>
              <a:t>DEPLOYMENT:</a:t>
            </a:r>
          </a:p>
          <a:p>
            <a:pPr marL="0" indent="0">
              <a:buNone/>
            </a:pPr>
            <a:r>
              <a:rPr lang="en-US" sz="2400" dirty="0" smtClean="0"/>
              <a:t>                    In </a:t>
            </a:r>
            <a:r>
              <a:rPr lang="en-US" sz="2400" dirty="0"/>
              <a:t>most cases, </a:t>
            </a:r>
            <a:r>
              <a:rPr lang="en-US" sz="2400" dirty="0" err="1"/>
              <a:t>keyloggers</a:t>
            </a:r>
            <a:r>
              <a:rPr lang="en-US" sz="2400" dirty="0"/>
              <a:t> are </a:t>
            </a:r>
            <a:r>
              <a:rPr lang="en-US" sz="2400" b="1" dirty="0"/>
              <a:t>malware deployed by cybercriminals on an infected computer. </a:t>
            </a:r>
            <a:r>
              <a:rPr lang="en-US" sz="2400" dirty="0"/>
              <a:t>Once running on a computer, a </a:t>
            </a:r>
            <a:r>
              <a:rPr lang="en-US" sz="2400" dirty="0" err="1"/>
              <a:t>keylogger</a:t>
            </a:r>
            <a:r>
              <a:rPr lang="en-US" sz="2400" dirty="0"/>
              <a:t> can collect the sensitive information that the user types into the computer, such as passwords, credit card numbers, and similar data.</a:t>
            </a:r>
            <a:endParaRPr lang="en-IN" sz="2400" dirty="0"/>
          </a:p>
        </p:txBody>
      </p:sp>
    </p:spTree>
    <p:extLst>
      <p:ext uri="{BB962C8B-B14F-4D97-AF65-F5344CB8AC3E}">
        <p14:creationId xmlns:p14="http://schemas.microsoft.com/office/powerpoint/2010/main" val="829899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dirty="0" smtClean="0"/>
              <a:t>CONCLUSION</a:t>
            </a:r>
            <a:endParaRPr lang="en-IN"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
            </a:pPr>
            <a:r>
              <a:rPr lang="en-US" dirty="0"/>
              <a:t>In conclusion, </a:t>
            </a:r>
            <a:r>
              <a:rPr lang="en-US" dirty="0" err="1"/>
              <a:t>keyloggers</a:t>
            </a:r>
            <a:r>
              <a:rPr lang="en-US" dirty="0"/>
              <a:t> pose a significant threat to both personal and organizational </a:t>
            </a:r>
            <a:r>
              <a:rPr lang="en-US" dirty="0" err="1"/>
              <a:t>cybersecurity</a:t>
            </a:r>
            <a:r>
              <a:rPr lang="en-US" dirty="0"/>
              <a:t>. To mitigate this threat, individuals and organizations must remain vigilant, employing robust security measures such as antivirus software, firewalls, and regular system updates. Additionally, user education and awareness about the dangers of </a:t>
            </a:r>
            <a:r>
              <a:rPr lang="en-US" dirty="0" err="1"/>
              <a:t>keyloggers</a:t>
            </a:r>
            <a:r>
              <a:rPr lang="en-US" dirty="0"/>
              <a:t> and best practices for avoiding them are essential in safeguarding against potential breaches of sensitive information. Ultimately, combating the proliferation of </a:t>
            </a:r>
            <a:r>
              <a:rPr lang="en-US" dirty="0" err="1"/>
              <a:t>keyloggers</a:t>
            </a:r>
            <a:r>
              <a:rPr lang="en-US" dirty="0"/>
              <a:t> requires a multi-faceted approach involving technological solutions, proactive security measures, and user awareness to effectively protect against these insidious threats</a:t>
            </a:r>
          </a:p>
          <a:p>
            <a:endParaRPr lang="en-IN" dirty="0"/>
          </a:p>
        </p:txBody>
      </p:sp>
    </p:spTree>
    <p:extLst>
      <p:ext uri="{BB962C8B-B14F-4D97-AF65-F5344CB8AC3E}">
        <p14:creationId xmlns:p14="http://schemas.microsoft.com/office/powerpoint/2010/main" val="2475340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dirty="0" smtClean="0"/>
              <a:t>FUTURE SCOPE</a:t>
            </a:r>
            <a:endParaRPr lang="en-IN"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v"/>
            </a:pPr>
            <a:r>
              <a:rPr lang="en-US" dirty="0"/>
              <a:t>Here are some </a:t>
            </a:r>
            <a:r>
              <a:rPr lang="en-US" dirty="0" err="1"/>
              <a:t>potenial</a:t>
            </a:r>
            <a:r>
              <a:rPr lang="en-US" dirty="0"/>
              <a:t> future directions for           </a:t>
            </a:r>
            <a:r>
              <a:rPr lang="en-US" dirty="0" err="1"/>
              <a:t>Keyloggers</a:t>
            </a:r>
            <a:r>
              <a:rPr lang="en-US" dirty="0" smtClean="0"/>
              <a:t>:</a:t>
            </a:r>
          </a:p>
          <a:p>
            <a:pPr>
              <a:buFont typeface="Wingdings" pitchFamily="2" charset="2"/>
              <a:buChar char="Ø"/>
            </a:pPr>
            <a:r>
              <a:rPr lang="en-US" dirty="0" smtClean="0"/>
              <a:t>Advanced Evasion Technique</a:t>
            </a:r>
          </a:p>
          <a:p>
            <a:pPr>
              <a:buFont typeface="Wingdings" pitchFamily="2" charset="2"/>
              <a:buChar char="Ø"/>
            </a:pPr>
            <a:r>
              <a:rPr lang="en-US" dirty="0" smtClean="0"/>
              <a:t>Targeting </a:t>
            </a:r>
            <a:r>
              <a:rPr lang="en-US" dirty="0"/>
              <a:t>Mobile Devices and </a:t>
            </a:r>
            <a:r>
              <a:rPr lang="en-US" dirty="0" err="1"/>
              <a:t>Iot</a:t>
            </a:r>
            <a:endParaRPr lang="en-US" dirty="0"/>
          </a:p>
          <a:p>
            <a:pPr>
              <a:buFont typeface="Wingdings" pitchFamily="2" charset="2"/>
              <a:buChar char="Ø"/>
            </a:pPr>
            <a:r>
              <a:rPr lang="en-US" dirty="0" smtClean="0"/>
              <a:t>Machine Learning and AI Integration</a:t>
            </a:r>
          </a:p>
          <a:p>
            <a:pPr>
              <a:buFont typeface="Wingdings" pitchFamily="2" charset="2"/>
              <a:buChar char="Ø"/>
            </a:pPr>
            <a:r>
              <a:rPr lang="en-US" dirty="0" smtClean="0"/>
              <a:t>Social </a:t>
            </a:r>
            <a:r>
              <a:rPr lang="en-US" dirty="0"/>
              <a:t>Engineering Integration</a:t>
            </a:r>
          </a:p>
          <a:p>
            <a:pPr>
              <a:buFont typeface="Wingdings" pitchFamily="2" charset="2"/>
              <a:buChar char="Ø"/>
            </a:pPr>
            <a:r>
              <a:rPr lang="en-US" dirty="0" smtClean="0"/>
              <a:t>Biometric </a:t>
            </a:r>
            <a:r>
              <a:rPr lang="en-US" dirty="0"/>
              <a:t>Data Capture</a:t>
            </a:r>
          </a:p>
          <a:p>
            <a:pPr>
              <a:buFont typeface="Wingdings" pitchFamily="2" charset="2"/>
              <a:buChar char="Ø"/>
            </a:pPr>
            <a:r>
              <a:rPr lang="en-US" dirty="0" smtClean="0"/>
              <a:t>Legitimate </a:t>
            </a:r>
            <a:r>
              <a:rPr lang="en-US" dirty="0"/>
              <a:t>Uses in Monitoring and Security</a:t>
            </a:r>
          </a:p>
          <a:p>
            <a:pPr>
              <a:buFont typeface="Wingdings" pitchFamily="2" charset="2"/>
              <a:buChar char="Ø"/>
            </a:pPr>
            <a:r>
              <a:rPr lang="en-US" dirty="0" smtClean="0"/>
              <a:t>Legal </a:t>
            </a:r>
            <a:r>
              <a:rPr lang="en-US" dirty="0"/>
              <a:t>and Ethical Implications</a:t>
            </a:r>
          </a:p>
          <a:p>
            <a:pPr>
              <a:buFont typeface="Wingdings" pitchFamily="2" charset="2"/>
              <a:buChar char="Ø"/>
            </a:pPr>
            <a:r>
              <a:rPr lang="en-US" dirty="0" err="1" smtClean="0"/>
              <a:t>Targetting</a:t>
            </a:r>
            <a:r>
              <a:rPr lang="en-US" dirty="0" smtClean="0"/>
              <a:t> </a:t>
            </a:r>
            <a:r>
              <a:rPr lang="en-US" dirty="0"/>
              <a:t>mobile devices </a:t>
            </a:r>
            <a:r>
              <a:rPr lang="en-US" dirty="0" err="1"/>
              <a:t>anf</a:t>
            </a:r>
            <a:r>
              <a:rPr lang="en-US" dirty="0"/>
              <a:t> </a:t>
            </a:r>
            <a:r>
              <a:rPr lang="en-US" dirty="0" err="1"/>
              <a:t>Iot</a:t>
            </a:r>
            <a:endParaRPr lang="en-US" dirty="0"/>
          </a:p>
          <a:p>
            <a:pPr>
              <a:buFont typeface="Wingdings" pitchFamily="2" charset="2"/>
              <a:buChar char="v"/>
            </a:pPr>
            <a:endParaRPr lang="en-US" dirty="0" smtClean="0"/>
          </a:p>
          <a:p>
            <a:pPr marL="0" indent="0">
              <a:buNone/>
            </a:pPr>
            <a:r>
              <a:rPr lang="en-US" dirty="0" smtClean="0"/>
              <a:t> </a:t>
            </a:r>
            <a:endParaRPr lang="en-IN" dirty="0"/>
          </a:p>
        </p:txBody>
      </p:sp>
    </p:spTree>
    <p:extLst>
      <p:ext uri="{BB962C8B-B14F-4D97-AF65-F5344CB8AC3E}">
        <p14:creationId xmlns:p14="http://schemas.microsoft.com/office/powerpoint/2010/main" val="3667449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dirty="0" smtClean="0"/>
              <a:t>REFERENCE</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https//www.keelog.com/</a:t>
            </a:r>
          </a:p>
          <a:p>
            <a:r>
              <a:rPr lang="en-US" dirty="0" smtClean="0"/>
              <a:t>http//www.keyghost.com/</a:t>
            </a:r>
          </a:p>
          <a:p>
            <a:r>
              <a:rPr lang="en-US" dirty="0" smtClean="0"/>
              <a:t>http//www.kmint21.com/keylogger/</a:t>
            </a:r>
          </a:p>
          <a:p>
            <a:r>
              <a:rPr lang="en-US" dirty="0" smtClean="0"/>
              <a:t>https//en.wikipedia.org/wiki/</a:t>
            </a:r>
            <a:r>
              <a:rPr lang="en-US" dirty="0" err="1" smtClean="0"/>
              <a:t>Keystore_loggingTrojans</a:t>
            </a:r>
            <a:endParaRPr lang="en-US" dirty="0" smtClean="0"/>
          </a:p>
          <a:p>
            <a:r>
              <a:rPr lang="en-US" dirty="0" smtClean="0"/>
              <a:t>https//www.youtube.com/watch?v_ICDg2XzEsA</a:t>
            </a:r>
          </a:p>
          <a:p>
            <a:r>
              <a:rPr lang="en-US" dirty="0" smtClean="0"/>
              <a:t>http//www.wikihow.com/identyfy-and-Remove-keyloggeing-Malware-from-Your-Windows-8-Computer</a:t>
            </a:r>
            <a:endParaRPr lang="en-IN" dirty="0"/>
          </a:p>
        </p:txBody>
      </p:sp>
    </p:spTree>
    <p:extLst>
      <p:ext uri="{BB962C8B-B14F-4D97-AF65-F5344CB8AC3E}">
        <p14:creationId xmlns:p14="http://schemas.microsoft.com/office/powerpoint/2010/main" val="2540256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052736"/>
            <a:ext cx="8229600" cy="4525963"/>
          </a:xfrm>
        </p:spPr>
        <p:txBody>
          <a:bodyPr/>
          <a:lstStyle/>
          <a:p>
            <a:endParaRPr lang="en-US" dirty="0" smtClean="0"/>
          </a:p>
          <a:p>
            <a:endParaRPr lang="en-US" dirty="0"/>
          </a:p>
          <a:p>
            <a:endParaRPr lang="en-US" dirty="0" smtClean="0"/>
          </a:p>
          <a:p>
            <a:pPr marL="0" indent="0">
              <a:buNone/>
            </a:pPr>
            <a:r>
              <a:rPr lang="en-US" b="1" dirty="0" smtClean="0"/>
              <a:t>                               THANK YOU!</a:t>
            </a:r>
            <a:endParaRPr lang="en-IN" b="1" dirty="0"/>
          </a:p>
        </p:txBody>
      </p:sp>
    </p:spTree>
    <p:extLst>
      <p:ext uri="{BB962C8B-B14F-4D97-AF65-F5344CB8AC3E}">
        <p14:creationId xmlns:p14="http://schemas.microsoft.com/office/powerpoint/2010/main" val="1916520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dirty="0" smtClean="0"/>
              <a:t>OUTLINE</a:t>
            </a:r>
            <a:endParaRPr lang="en-IN" dirty="0"/>
          </a:p>
        </p:txBody>
      </p:sp>
      <p:sp>
        <p:nvSpPr>
          <p:cNvPr id="3" name="Content Placeholder 2"/>
          <p:cNvSpPr>
            <a:spLocks noGrp="1"/>
          </p:cNvSpPr>
          <p:nvPr>
            <p:ph idx="1"/>
          </p:nvPr>
        </p:nvSpPr>
        <p:spPr/>
        <p:txBody>
          <a:bodyPr>
            <a:normAutofit lnSpcReduction="10000"/>
          </a:bodyPr>
          <a:lstStyle/>
          <a:p>
            <a:pPr>
              <a:buFont typeface="Wingdings" pitchFamily="2" charset="2"/>
              <a:buChar char="v"/>
            </a:pPr>
            <a:r>
              <a:rPr lang="en-US" dirty="0" smtClean="0"/>
              <a:t>Proposed system/solution</a:t>
            </a:r>
          </a:p>
          <a:p>
            <a:pPr>
              <a:buFont typeface="Wingdings" pitchFamily="2" charset="2"/>
              <a:buChar char="v"/>
            </a:pPr>
            <a:r>
              <a:rPr lang="en-US" dirty="0" smtClean="0"/>
              <a:t>System development approach</a:t>
            </a:r>
          </a:p>
          <a:p>
            <a:pPr>
              <a:buFont typeface="Wingdings" pitchFamily="2" charset="2"/>
              <a:buChar char="v"/>
            </a:pPr>
            <a:r>
              <a:rPr lang="en-US" dirty="0" smtClean="0"/>
              <a:t>Problem statement</a:t>
            </a:r>
          </a:p>
          <a:p>
            <a:pPr>
              <a:buFont typeface="Wingdings" pitchFamily="2" charset="2"/>
              <a:buChar char="v"/>
            </a:pPr>
            <a:r>
              <a:rPr lang="en-US" dirty="0" smtClean="0"/>
              <a:t>Algorithm &amp; Deployment</a:t>
            </a:r>
          </a:p>
          <a:p>
            <a:pPr>
              <a:buFont typeface="Wingdings" pitchFamily="2" charset="2"/>
              <a:buChar char="v"/>
            </a:pPr>
            <a:r>
              <a:rPr lang="en-US" dirty="0" smtClean="0"/>
              <a:t>Result</a:t>
            </a:r>
          </a:p>
          <a:p>
            <a:pPr>
              <a:buFont typeface="Wingdings" pitchFamily="2" charset="2"/>
              <a:buChar char="v"/>
            </a:pPr>
            <a:r>
              <a:rPr lang="en-US" dirty="0" smtClean="0"/>
              <a:t>Conclusion</a:t>
            </a:r>
          </a:p>
          <a:p>
            <a:pPr>
              <a:buFont typeface="Wingdings" pitchFamily="2" charset="2"/>
              <a:buChar char="v"/>
            </a:pPr>
            <a:r>
              <a:rPr lang="en-US" dirty="0" smtClean="0"/>
              <a:t>Future Scope</a:t>
            </a:r>
          </a:p>
          <a:p>
            <a:pPr>
              <a:buFont typeface="Wingdings" pitchFamily="2" charset="2"/>
              <a:buChar char="v"/>
            </a:pPr>
            <a:r>
              <a:rPr lang="en-US" dirty="0" smtClean="0"/>
              <a:t>Reference</a:t>
            </a:r>
          </a:p>
          <a:p>
            <a:endParaRPr lang="en-IN" dirty="0"/>
          </a:p>
        </p:txBody>
      </p:sp>
    </p:spTree>
    <p:extLst>
      <p:ext uri="{BB962C8B-B14F-4D97-AF65-F5344CB8AC3E}">
        <p14:creationId xmlns:p14="http://schemas.microsoft.com/office/powerpoint/2010/main" val="3376719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101600">
              <a:schemeClr val="accent5">
                <a:satMod val="175000"/>
                <a:alpha val="40000"/>
              </a:schemeClr>
            </a:glow>
            <a:outerShdw blurRad="40000" dist="23000" dir="5400000" rotWithShape="0">
              <a:srgbClr val="000000">
                <a:alpha val="35000"/>
              </a:srgbClr>
            </a:outerShdw>
          </a:effectLst>
        </p:spPr>
        <p:style>
          <a:lnRef idx="0">
            <a:schemeClr val="accent5"/>
          </a:lnRef>
          <a:fillRef idx="3">
            <a:schemeClr val="accent5"/>
          </a:fillRef>
          <a:effectRef idx="3">
            <a:schemeClr val="accent5"/>
          </a:effectRef>
          <a:fontRef idx="minor">
            <a:schemeClr val="lt1"/>
          </a:fontRef>
        </p:style>
        <p:txBody>
          <a:bodyPr/>
          <a:lstStyle/>
          <a:p>
            <a:r>
              <a:rPr lang="en-US" dirty="0" smtClean="0"/>
              <a:t>PROPOSED SYSTEM/SOLUTION</a:t>
            </a:r>
            <a:endParaRPr lang="en-IN" dirty="0"/>
          </a:p>
        </p:txBody>
      </p:sp>
      <p:sp>
        <p:nvSpPr>
          <p:cNvPr id="4" name="Content Placeholder 3"/>
          <p:cNvSpPr>
            <a:spLocks noGrp="1"/>
          </p:cNvSpPr>
          <p:nvPr>
            <p:ph idx="1"/>
          </p:nvPr>
        </p:nvSpPr>
        <p:spPr/>
        <p:txBody>
          <a:bodyPr>
            <a:normAutofit fontScale="77500" lnSpcReduction="20000"/>
          </a:bodyPr>
          <a:lstStyle/>
          <a:p>
            <a:r>
              <a:rPr lang="en-US" dirty="0"/>
              <a:t>As an AI developed by </a:t>
            </a:r>
            <a:r>
              <a:rPr lang="en-US" dirty="0" err="1"/>
              <a:t>OpenAI</a:t>
            </a:r>
            <a:r>
              <a:rPr lang="en-US" dirty="0"/>
              <a:t>, I must emphasize the ethical implications of creating and using </a:t>
            </a:r>
            <a:r>
              <a:rPr lang="en-US" dirty="0" err="1"/>
              <a:t>keyloggers</a:t>
            </a:r>
            <a:r>
              <a:rPr lang="en-US" dirty="0"/>
              <a:t>. </a:t>
            </a:r>
            <a:r>
              <a:rPr lang="en-US" dirty="0" err="1"/>
              <a:t>Keyloggers</a:t>
            </a:r>
            <a:r>
              <a:rPr lang="en-US" dirty="0"/>
              <a:t> are software or hardware devices designed to record keystrokes made on a computer, often without the user's knowledge or consent. While there may be legitimate use cases for </a:t>
            </a:r>
            <a:r>
              <a:rPr lang="en-US" dirty="0" err="1"/>
              <a:t>keyloggers</a:t>
            </a:r>
            <a:r>
              <a:rPr lang="en-US" dirty="0"/>
              <a:t>, such as parental monitoring or employee supervision in certain contexts, they are frequently associated with malicious activities such as identity theft, espionage, and unauthorized access to sensitive information.</a:t>
            </a:r>
          </a:p>
          <a:p>
            <a:r>
              <a:rPr lang="en-US" dirty="0"/>
              <a:t>However, if you are interested in developing a system for legitimate purposes like security testing, parental controls, or employee monitoring, here are some considerations:</a:t>
            </a:r>
          </a:p>
          <a:p>
            <a:endParaRPr lang="en-US" dirty="0"/>
          </a:p>
          <a:p>
            <a:endParaRPr lang="en-IN" dirty="0"/>
          </a:p>
        </p:txBody>
      </p:sp>
    </p:spTree>
    <p:extLst>
      <p:ext uri="{BB962C8B-B14F-4D97-AF65-F5344CB8AC3E}">
        <p14:creationId xmlns:p14="http://schemas.microsoft.com/office/powerpoint/2010/main" val="4162849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76672"/>
            <a:ext cx="8363272" cy="5721499"/>
          </a:xfrm>
        </p:spPr>
        <p:txBody>
          <a:bodyPr>
            <a:normAutofit fontScale="85000" lnSpcReduction="10000"/>
          </a:bodyPr>
          <a:lstStyle/>
          <a:p>
            <a:pPr>
              <a:buFont typeface="Wingdings" pitchFamily="2" charset="2"/>
              <a:buChar char="Ø"/>
            </a:pPr>
            <a:r>
              <a:rPr lang="en-US" b="1" dirty="0"/>
              <a:t>Features</a:t>
            </a:r>
            <a:r>
              <a:rPr lang="en-US" dirty="0"/>
              <a:t>: Determine the specific features you want your </a:t>
            </a:r>
            <a:r>
              <a:rPr lang="en-US" dirty="0" err="1" smtClean="0"/>
              <a:t>keyloggers</a:t>
            </a:r>
            <a:r>
              <a:rPr lang="en-US" dirty="0" smtClean="0"/>
              <a:t> </a:t>
            </a:r>
            <a:r>
              <a:rPr lang="en-US" dirty="0"/>
              <a:t>system to have. This might include recording keystrokes, capturing screenshots, logging application usage, tracking website visits, or monitoring chat conversations.</a:t>
            </a:r>
          </a:p>
          <a:p>
            <a:pPr>
              <a:buFont typeface="Wingdings" pitchFamily="2" charset="2"/>
              <a:buChar char="Ø"/>
            </a:pPr>
            <a:r>
              <a:rPr lang="en-US" b="1" dirty="0"/>
              <a:t>Legitimate Purpose</a:t>
            </a:r>
            <a:r>
              <a:rPr lang="en-US" dirty="0"/>
              <a:t>: Clearly define the intended purpose of the </a:t>
            </a:r>
            <a:r>
              <a:rPr lang="en-US" dirty="0" err="1" smtClean="0"/>
              <a:t>keyloggers</a:t>
            </a:r>
            <a:r>
              <a:rPr lang="en-US" dirty="0" smtClean="0"/>
              <a:t> </a:t>
            </a:r>
            <a:r>
              <a:rPr lang="en-US" dirty="0"/>
              <a:t>system and ensure that it complies with relevant laws and ethical standards. Transparency and consent are crucial, especially when monitoring individuals' activities.</a:t>
            </a:r>
          </a:p>
          <a:p>
            <a:pPr>
              <a:buFont typeface="Wingdings" pitchFamily="2" charset="2"/>
              <a:buChar char="Ø"/>
            </a:pPr>
            <a:r>
              <a:rPr lang="en-US" b="1" dirty="0"/>
              <a:t>User Interface</a:t>
            </a:r>
            <a:r>
              <a:rPr lang="en-US" dirty="0"/>
              <a:t>: Design a user-friendly interface for configuring and accessing the </a:t>
            </a:r>
            <a:r>
              <a:rPr lang="en-US" dirty="0" err="1" smtClean="0"/>
              <a:t>keyloggers</a:t>
            </a:r>
            <a:r>
              <a:rPr lang="en-US" dirty="0" smtClean="0"/>
              <a:t> </a:t>
            </a:r>
            <a:r>
              <a:rPr lang="en-US" dirty="0"/>
              <a:t>system. This could be a standalone application, a web-based dashboard, or integration with existing software.</a:t>
            </a:r>
          </a:p>
        </p:txBody>
      </p:sp>
    </p:spTree>
    <p:extLst>
      <p:ext uri="{BB962C8B-B14F-4D97-AF65-F5344CB8AC3E}">
        <p14:creationId xmlns:p14="http://schemas.microsoft.com/office/powerpoint/2010/main" val="2074145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332656"/>
            <a:ext cx="8229600" cy="5976664"/>
          </a:xfrm>
        </p:spPr>
        <p:txBody>
          <a:bodyPr>
            <a:normAutofit fontScale="77500" lnSpcReduction="20000"/>
          </a:bodyPr>
          <a:lstStyle/>
          <a:p>
            <a:pPr>
              <a:buFont typeface="Wingdings" pitchFamily="2" charset="2"/>
              <a:buChar char="Ø"/>
            </a:pPr>
            <a:r>
              <a:rPr lang="en-US" b="1" dirty="0"/>
              <a:t>Data Security</a:t>
            </a:r>
            <a:r>
              <a:rPr lang="en-US" dirty="0"/>
              <a:t>: Implement robust security measures to protect the data collected by the </a:t>
            </a:r>
            <a:r>
              <a:rPr lang="en-US" dirty="0" err="1"/>
              <a:t>keylogger</a:t>
            </a:r>
            <a:r>
              <a:rPr lang="en-US" dirty="0"/>
              <a:t> system. This includes encryption of stored data, secure transmission protocols, and access controls to prevent unauthorized access.</a:t>
            </a:r>
          </a:p>
          <a:p>
            <a:pPr>
              <a:buFont typeface="Wingdings" pitchFamily="2" charset="2"/>
              <a:buChar char="Ø"/>
            </a:pPr>
            <a:r>
              <a:rPr lang="en-US" b="1" dirty="0"/>
              <a:t>Data Storage and Management</a:t>
            </a:r>
            <a:r>
              <a:rPr lang="en-US" dirty="0"/>
              <a:t>: Decide how the recorded data will be stored and managed. Consider factors such as storage capacity, data retention policies, and methods for securely deleting or archiving data when no longer needed.</a:t>
            </a:r>
          </a:p>
          <a:p>
            <a:pPr>
              <a:buFont typeface="Wingdings" pitchFamily="2" charset="2"/>
              <a:buChar char="Ø"/>
            </a:pPr>
            <a:r>
              <a:rPr lang="en-US" b="1" dirty="0"/>
              <a:t>Compliance</a:t>
            </a:r>
            <a:r>
              <a:rPr lang="en-US" dirty="0"/>
              <a:t>: Ensure that your </a:t>
            </a:r>
            <a:r>
              <a:rPr lang="en-US" dirty="0" err="1"/>
              <a:t>keylogger</a:t>
            </a:r>
            <a:r>
              <a:rPr lang="en-US" dirty="0"/>
              <a:t> system complies with relevant privacy regulations such as the General Data Protection Regulation (GDPR) or the Children's Online Privacy Protection Act (COPPA), depending on your target audience and jurisdiction.</a:t>
            </a:r>
          </a:p>
          <a:p>
            <a:pPr>
              <a:buFont typeface="Wingdings" pitchFamily="2" charset="2"/>
              <a:buChar char="Ø"/>
            </a:pPr>
            <a:r>
              <a:rPr lang="en-US" b="1" dirty="0"/>
              <a:t>Ethical Considerations</a:t>
            </a:r>
            <a:r>
              <a:rPr lang="en-US" dirty="0"/>
              <a:t>: Conduct a thorough ethical review of your </a:t>
            </a:r>
            <a:r>
              <a:rPr lang="en-US" dirty="0" err="1"/>
              <a:t>keylogger</a:t>
            </a:r>
            <a:r>
              <a:rPr lang="en-US" dirty="0"/>
              <a:t> system to identify and mitigate potential risks and harms. Consider the implications for user privacy, consent, trust, and the potential for abuse or misuse.</a:t>
            </a:r>
          </a:p>
          <a:p>
            <a:endParaRPr lang="en-IN" dirty="0"/>
          </a:p>
        </p:txBody>
      </p:sp>
    </p:spTree>
    <p:extLst>
      <p:ext uri="{BB962C8B-B14F-4D97-AF65-F5344CB8AC3E}">
        <p14:creationId xmlns:p14="http://schemas.microsoft.com/office/powerpoint/2010/main" val="1417843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fontScale="90000"/>
          </a:bodyPr>
          <a:lstStyle/>
          <a:p>
            <a:r>
              <a:rPr lang="en-US" dirty="0" smtClean="0"/>
              <a:t>SYSTEM DEVELOPMENT APPROACH</a:t>
            </a:r>
            <a:endParaRPr lang="en-IN" dirty="0"/>
          </a:p>
        </p:txBody>
      </p:sp>
      <p:sp>
        <p:nvSpPr>
          <p:cNvPr id="3" name="Content Placeholder 2"/>
          <p:cNvSpPr>
            <a:spLocks noGrp="1"/>
          </p:cNvSpPr>
          <p:nvPr>
            <p:ph idx="1"/>
          </p:nvPr>
        </p:nvSpPr>
        <p:spPr>
          <a:xfrm>
            <a:off x="395536" y="1556792"/>
            <a:ext cx="8229600" cy="4525963"/>
          </a:xfrm>
        </p:spPr>
        <p:txBody>
          <a:bodyPr>
            <a:normAutofit fontScale="62500" lnSpcReduction="20000"/>
          </a:bodyPr>
          <a:lstStyle/>
          <a:p>
            <a:r>
              <a:rPr lang="en-US" sz="2900" dirty="0"/>
              <a:t>Developing a </a:t>
            </a:r>
            <a:r>
              <a:rPr lang="en-US" sz="2900" dirty="0" err="1" smtClean="0"/>
              <a:t>keylogger</a:t>
            </a:r>
            <a:r>
              <a:rPr lang="en-US" sz="2900" dirty="0" smtClean="0"/>
              <a:t> </a:t>
            </a:r>
            <a:r>
              <a:rPr lang="en-US" sz="2900" dirty="0"/>
              <a:t>system requires a systematic approach that considers various aspects of software development, security, and ethical considerations. Below is a step-by-step guide to developing a </a:t>
            </a:r>
            <a:r>
              <a:rPr lang="en-US" sz="2900" dirty="0" err="1" smtClean="0"/>
              <a:t>keyloggers</a:t>
            </a:r>
            <a:r>
              <a:rPr lang="en-US" sz="2900" dirty="0" smtClean="0"/>
              <a:t> </a:t>
            </a:r>
            <a:r>
              <a:rPr lang="en-US" sz="2900" dirty="0"/>
              <a:t>system:</a:t>
            </a:r>
          </a:p>
          <a:p>
            <a:pPr marL="0" indent="0">
              <a:buNone/>
            </a:pPr>
            <a:r>
              <a:rPr lang="en-US" sz="2600" b="1" dirty="0"/>
              <a:t>1. Define Purpose and Scope:</a:t>
            </a:r>
          </a:p>
          <a:p>
            <a:pPr lvl="1">
              <a:buFont typeface="Wingdings" pitchFamily="2" charset="2"/>
              <a:buChar char="q"/>
            </a:pPr>
            <a:r>
              <a:rPr lang="en-US" sz="2600" dirty="0"/>
              <a:t>Clearly define the purpose of the </a:t>
            </a:r>
            <a:r>
              <a:rPr lang="en-US" sz="2600" dirty="0" err="1" smtClean="0"/>
              <a:t>keylogger</a:t>
            </a:r>
            <a:r>
              <a:rPr lang="en-US" sz="2600" dirty="0" smtClean="0"/>
              <a:t> </a:t>
            </a:r>
            <a:r>
              <a:rPr lang="en-US" sz="2600" dirty="0"/>
              <a:t>system, whether it's for legitimate use (e.g., parental monitoring, employee supervision) or for testing/security research.</a:t>
            </a:r>
          </a:p>
          <a:p>
            <a:pPr lvl="1">
              <a:buFont typeface="Wingdings" pitchFamily="2" charset="2"/>
              <a:buChar char="q"/>
            </a:pPr>
            <a:r>
              <a:rPr lang="en-US" sz="2600" dirty="0"/>
              <a:t>Define the scope of the system, including the features it will include and the platforms it will support (e.g., Windows, </a:t>
            </a:r>
            <a:r>
              <a:rPr lang="en-US" sz="2600" dirty="0" err="1"/>
              <a:t>macOS</a:t>
            </a:r>
            <a:r>
              <a:rPr lang="en-US" sz="2600" dirty="0"/>
              <a:t>, Linux).</a:t>
            </a:r>
          </a:p>
          <a:p>
            <a:pPr marL="0" indent="0">
              <a:buNone/>
            </a:pPr>
            <a:r>
              <a:rPr lang="en-US" sz="1600" b="1" dirty="0"/>
              <a:t>2. </a:t>
            </a:r>
            <a:r>
              <a:rPr lang="en-US" sz="2600" b="1" dirty="0"/>
              <a:t>Research and Requirements </a:t>
            </a:r>
            <a:r>
              <a:rPr lang="en-US" sz="2600" b="1" dirty="0" smtClean="0"/>
              <a:t>Gathering</a:t>
            </a:r>
            <a:r>
              <a:rPr lang="en-US" sz="2600" dirty="0"/>
              <a:t>:</a:t>
            </a:r>
          </a:p>
          <a:p>
            <a:pPr lvl="1">
              <a:buFont typeface="Wingdings" pitchFamily="2" charset="2"/>
              <a:buChar char="q"/>
            </a:pPr>
            <a:r>
              <a:rPr lang="en-US" sz="2900" dirty="0"/>
              <a:t>Conduct research on existing </a:t>
            </a:r>
            <a:r>
              <a:rPr lang="en-US" sz="2900" dirty="0" err="1"/>
              <a:t>keylogger</a:t>
            </a:r>
            <a:r>
              <a:rPr lang="en-US" sz="2900" dirty="0"/>
              <a:t> software and techniques to understand common functionalities and security considerations.</a:t>
            </a:r>
          </a:p>
          <a:p>
            <a:pPr lvl="1">
              <a:buFont typeface="Wingdings" pitchFamily="2" charset="2"/>
              <a:buChar char="q"/>
            </a:pPr>
            <a:r>
              <a:rPr lang="en-US" sz="2900" dirty="0"/>
              <a:t>Gather requirements from stakeholders, considering factors such as data logging capabilities, </a:t>
            </a:r>
            <a:r>
              <a:rPr lang="en-US" sz="2900" dirty="0" err="1"/>
              <a:t>stealthiness</a:t>
            </a:r>
            <a:r>
              <a:rPr lang="en-US" sz="2900" dirty="0"/>
              <a:t>, compatibility, and security measures</a:t>
            </a:r>
            <a:r>
              <a:rPr lang="en-US" sz="2100" dirty="0"/>
              <a:t>.</a:t>
            </a:r>
          </a:p>
          <a:p>
            <a:pPr marL="0" indent="0">
              <a:buNone/>
            </a:pPr>
            <a:r>
              <a:rPr lang="en-US" sz="2600" b="1" dirty="0"/>
              <a:t>3. Design Architecture:</a:t>
            </a:r>
            <a:endParaRPr lang="en-US" sz="2600" dirty="0"/>
          </a:p>
          <a:p>
            <a:pPr lvl="1">
              <a:buFont typeface="Wingdings" pitchFamily="2" charset="2"/>
              <a:buChar char="q"/>
            </a:pPr>
            <a:r>
              <a:rPr lang="en-US" sz="3200" dirty="0"/>
              <a:t>Design the architecture of the </a:t>
            </a:r>
            <a:r>
              <a:rPr lang="en-US" sz="3200" dirty="0" err="1"/>
              <a:t>keylogger</a:t>
            </a:r>
            <a:r>
              <a:rPr lang="en-US" sz="3200" dirty="0"/>
              <a:t> system, considering factors such as modularity, scalability, and maintainability</a:t>
            </a:r>
            <a:r>
              <a:rPr lang="en-US" sz="2300" dirty="0"/>
              <a:t>.</a:t>
            </a:r>
          </a:p>
          <a:p>
            <a:endParaRPr lang="en-IN" sz="2300" dirty="0"/>
          </a:p>
        </p:txBody>
      </p:sp>
    </p:spTree>
    <p:extLst>
      <p:ext uri="{BB962C8B-B14F-4D97-AF65-F5344CB8AC3E}">
        <p14:creationId xmlns:p14="http://schemas.microsoft.com/office/powerpoint/2010/main" val="2114612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1560" y="764704"/>
            <a:ext cx="7920880" cy="4801314"/>
          </a:xfrm>
          <a:prstGeom prst="rect">
            <a:avLst/>
          </a:prstGeom>
        </p:spPr>
        <p:txBody>
          <a:bodyPr wrap="square">
            <a:spAutoFit/>
          </a:bodyPr>
          <a:lstStyle/>
          <a:p>
            <a:r>
              <a:rPr lang="en-US" sz="2400" b="1" dirty="0"/>
              <a:t>4. Develop Core Functionality:</a:t>
            </a:r>
          </a:p>
          <a:p>
            <a:pPr marL="285750" indent="-285750">
              <a:buFont typeface="Wingdings" pitchFamily="2" charset="2"/>
              <a:buChar char="q"/>
            </a:pPr>
            <a:r>
              <a:rPr lang="en-US" dirty="0" smtClean="0"/>
              <a:t>Implement </a:t>
            </a:r>
            <a:r>
              <a:rPr lang="en-US" dirty="0"/>
              <a:t>the core functionality of the </a:t>
            </a:r>
            <a:r>
              <a:rPr lang="en-US" dirty="0" err="1"/>
              <a:t>keylogger</a:t>
            </a:r>
            <a:r>
              <a:rPr lang="en-US" dirty="0"/>
              <a:t> system, including capturing keystrokes, logging data, and optionally capturing other user activities such as mouse movements and screenshots.</a:t>
            </a:r>
          </a:p>
          <a:p>
            <a:pPr marL="285750" indent="-285750">
              <a:buFont typeface="Wingdings" pitchFamily="2" charset="2"/>
              <a:buChar char="q"/>
            </a:pPr>
            <a:r>
              <a:rPr lang="en-US" dirty="0"/>
              <a:t>Ensure that the </a:t>
            </a:r>
            <a:r>
              <a:rPr lang="en-US" dirty="0" err="1"/>
              <a:t>keylogger</a:t>
            </a:r>
            <a:r>
              <a:rPr lang="en-US" dirty="0"/>
              <a:t> operates reliably and efficiently without impacting system performance.</a:t>
            </a:r>
          </a:p>
          <a:p>
            <a:r>
              <a:rPr lang="en-US" sz="2400" b="1" dirty="0"/>
              <a:t>5. Implement Stealth Mechanisms (if applicable):</a:t>
            </a:r>
          </a:p>
          <a:p>
            <a:pPr marL="285750" indent="-285750">
              <a:buFont typeface="Wingdings" pitchFamily="2" charset="2"/>
              <a:buChar char="q"/>
            </a:pPr>
            <a:r>
              <a:rPr lang="en-US" dirty="0" smtClean="0"/>
              <a:t>If </a:t>
            </a:r>
            <a:r>
              <a:rPr lang="en-US" dirty="0"/>
              <a:t>the </a:t>
            </a:r>
            <a:r>
              <a:rPr lang="en-US" dirty="0" err="1"/>
              <a:t>keylogger</a:t>
            </a:r>
            <a:r>
              <a:rPr lang="en-US" dirty="0"/>
              <a:t> is intended for covert monitoring, implement stealth mechanisms to hide its presence from users and security software.</a:t>
            </a:r>
          </a:p>
          <a:p>
            <a:pPr marL="285750" indent="-285750">
              <a:buFont typeface="Wingdings" pitchFamily="2" charset="2"/>
              <a:buChar char="q"/>
            </a:pPr>
            <a:r>
              <a:rPr lang="en-US" dirty="0"/>
              <a:t>Stealth techniques may include hiding files and processes, using rootkit-like behavior, and evading detection by antivirus software.</a:t>
            </a:r>
          </a:p>
          <a:p>
            <a:r>
              <a:rPr lang="en-US" sz="2400" b="1" dirty="0"/>
              <a:t>6. Incorporate Security Measures:</a:t>
            </a:r>
          </a:p>
          <a:p>
            <a:pPr marL="285750" indent="-285750">
              <a:buFont typeface="Wingdings" pitchFamily="2" charset="2"/>
              <a:buChar char="q"/>
            </a:pPr>
            <a:r>
              <a:rPr lang="en-US" dirty="0" smtClean="0"/>
              <a:t>Implement </a:t>
            </a:r>
            <a:r>
              <a:rPr lang="en-US" dirty="0"/>
              <a:t>security measures to protect the data collected by the </a:t>
            </a:r>
            <a:r>
              <a:rPr lang="en-US" dirty="0" err="1"/>
              <a:t>keylogger</a:t>
            </a:r>
            <a:r>
              <a:rPr lang="en-US" dirty="0"/>
              <a:t>, such as encryption of logged data, secure storage, and access controls.</a:t>
            </a:r>
          </a:p>
          <a:p>
            <a:pPr marL="285750" indent="-285750">
              <a:buFont typeface="Wingdings" pitchFamily="2" charset="2"/>
              <a:buChar char="q"/>
            </a:pPr>
            <a:r>
              <a:rPr lang="en-US" dirty="0"/>
              <a:t>Implement mechanisms to prevent unauthorized access to the </a:t>
            </a:r>
            <a:r>
              <a:rPr lang="en-US" dirty="0" err="1"/>
              <a:t>keylogger</a:t>
            </a:r>
            <a:r>
              <a:rPr lang="en-US" dirty="0"/>
              <a:t> system itself, such as password protection and authentication.</a:t>
            </a:r>
          </a:p>
        </p:txBody>
      </p:sp>
    </p:spTree>
    <p:extLst>
      <p:ext uri="{BB962C8B-B14F-4D97-AF65-F5344CB8AC3E}">
        <p14:creationId xmlns:p14="http://schemas.microsoft.com/office/powerpoint/2010/main" val="1685319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29600" cy="5760640"/>
          </a:xfrm>
        </p:spPr>
        <p:txBody>
          <a:bodyPr>
            <a:normAutofit fontScale="77500" lnSpcReduction="20000"/>
          </a:bodyPr>
          <a:lstStyle/>
          <a:p>
            <a:pPr marL="0" indent="0">
              <a:buNone/>
            </a:pPr>
            <a:r>
              <a:rPr lang="en-US" sz="3100" b="1" dirty="0"/>
              <a:t>7. Testing and Quality Assurance:</a:t>
            </a:r>
          </a:p>
          <a:p>
            <a:pPr>
              <a:buFont typeface="Wingdings" pitchFamily="2" charset="2"/>
              <a:buChar char="q"/>
            </a:pPr>
            <a:r>
              <a:rPr lang="en-US" dirty="0" smtClean="0"/>
              <a:t>Conduct </a:t>
            </a:r>
            <a:r>
              <a:rPr lang="en-US" dirty="0"/>
              <a:t>thorough testing of the </a:t>
            </a:r>
            <a:r>
              <a:rPr lang="en-US" dirty="0" err="1"/>
              <a:t>keylogger</a:t>
            </a:r>
            <a:r>
              <a:rPr lang="en-US" dirty="0"/>
              <a:t> system to ensure functionality, reliability, and security.</a:t>
            </a:r>
          </a:p>
          <a:p>
            <a:pPr>
              <a:buFont typeface="Wingdings" pitchFamily="2" charset="2"/>
              <a:buChar char="q"/>
            </a:pPr>
            <a:r>
              <a:rPr lang="en-US" dirty="0"/>
              <a:t>Perform both unit tests and integration tests to validate the behavior of individual components and the system as a whole.</a:t>
            </a:r>
          </a:p>
          <a:p>
            <a:pPr>
              <a:buFont typeface="Wingdings" pitchFamily="2" charset="2"/>
              <a:buChar char="q"/>
            </a:pPr>
            <a:r>
              <a:rPr lang="en-US" dirty="0"/>
              <a:t>Consider security testing techniques such as penetration testing to identify and address vulnerabilities.</a:t>
            </a:r>
          </a:p>
          <a:p>
            <a:pPr marL="0" indent="0">
              <a:buNone/>
            </a:pPr>
            <a:r>
              <a:rPr lang="en-US" sz="3100" b="1" dirty="0"/>
              <a:t>8. Documentation and User Support: </a:t>
            </a:r>
          </a:p>
          <a:p>
            <a:pPr>
              <a:buFont typeface="Wingdings" pitchFamily="2" charset="2"/>
              <a:buChar char="q"/>
            </a:pPr>
            <a:r>
              <a:rPr lang="en-US" dirty="0" smtClean="0"/>
              <a:t>Prepare </a:t>
            </a:r>
            <a:r>
              <a:rPr lang="en-US" dirty="0"/>
              <a:t>comprehensive documentation for users and administrators, including installation instructions, usage guidelines, and troubleshooting tips.</a:t>
            </a:r>
          </a:p>
          <a:p>
            <a:pPr>
              <a:buFont typeface="Wingdings" pitchFamily="2" charset="2"/>
              <a:buChar char="q"/>
            </a:pPr>
            <a:r>
              <a:rPr lang="en-US" dirty="0"/>
              <a:t>Provide ongoing support for users of the </a:t>
            </a:r>
            <a:r>
              <a:rPr lang="en-US" dirty="0" err="1"/>
              <a:t>keylogger</a:t>
            </a:r>
            <a:r>
              <a:rPr lang="en-US" dirty="0"/>
              <a:t> system, addressing any issues or questions they may have.</a:t>
            </a:r>
          </a:p>
          <a:p>
            <a:endParaRPr lang="en-IN" dirty="0"/>
          </a:p>
        </p:txBody>
      </p:sp>
    </p:spTree>
    <p:extLst>
      <p:ext uri="{BB962C8B-B14F-4D97-AF65-F5344CB8AC3E}">
        <p14:creationId xmlns:p14="http://schemas.microsoft.com/office/powerpoint/2010/main" val="4110881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dirty="0" smtClean="0"/>
              <a:t>PROBLEM STATEMENT</a:t>
            </a:r>
            <a:endParaRPr lang="en-IN" dirty="0"/>
          </a:p>
        </p:txBody>
      </p:sp>
      <p:sp>
        <p:nvSpPr>
          <p:cNvPr id="3" name="Content Placeholder 2"/>
          <p:cNvSpPr>
            <a:spLocks noGrp="1"/>
          </p:cNvSpPr>
          <p:nvPr>
            <p:ph idx="1"/>
          </p:nvPr>
        </p:nvSpPr>
        <p:spPr/>
        <p:txBody>
          <a:bodyPr>
            <a:normAutofit fontScale="62500" lnSpcReduction="20000"/>
          </a:bodyPr>
          <a:lstStyle/>
          <a:p>
            <a:pPr>
              <a:buFont typeface="Wingdings" pitchFamily="2" charset="2"/>
              <a:buChar char="Ø"/>
            </a:pPr>
            <a:r>
              <a:rPr lang="en-US" dirty="0"/>
              <a:t>The problem at hand is to design a robust </a:t>
            </a:r>
            <a:r>
              <a:rPr lang="en-US" dirty="0" err="1"/>
              <a:t>keylogger</a:t>
            </a:r>
            <a:r>
              <a:rPr lang="en-US" dirty="0"/>
              <a:t> detection system capable of identifying and mitigating the risks posed by these stealthy threats. This system must address the following key challenges:</a:t>
            </a:r>
          </a:p>
          <a:p>
            <a:pPr marL="0" indent="0">
              <a:buNone/>
            </a:pPr>
            <a:r>
              <a:rPr lang="en-US" sz="3800" b="1" dirty="0" err="1"/>
              <a:t>Stealthiness</a:t>
            </a:r>
            <a:r>
              <a:rPr lang="en-US" sz="3800" b="1" dirty="0"/>
              <a:t>:  </a:t>
            </a:r>
            <a:r>
              <a:rPr lang="en-US" dirty="0" err="1"/>
              <a:t>Keyloggers</a:t>
            </a:r>
            <a:r>
              <a:rPr lang="en-US" dirty="0"/>
              <a:t> often operate stealthily in the background, avoiding detection by traditional security measures. The detection system should be able to identify both known and unknown </a:t>
            </a:r>
            <a:r>
              <a:rPr lang="en-US" dirty="0" err="1"/>
              <a:t>keyloggers</a:t>
            </a:r>
            <a:r>
              <a:rPr lang="en-US" dirty="0"/>
              <a:t>, including those employing advanced evasion techniques.</a:t>
            </a:r>
          </a:p>
          <a:p>
            <a:pPr>
              <a:buFont typeface="Wingdings" pitchFamily="2" charset="2"/>
              <a:buChar char="q"/>
            </a:pPr>
            <a:r>
              <a:rPr lang="en-US" sz="3800" b="1" dirty="0"/>
              <a:t>Accuracy:  </a:t>
            </a:r>
            <a:r>
              <a:rPr lang="en-US" dirty="0"/>
              <a:t>False positives can undermine the effectiveness of a detection system, leading to unnecessary alarms and user frustration. It is crucial to minimize false positives while ensuring that genuine instances of </a:t>
            </a:r>
            <a:r>
              <a:rPr lang="en-US" dirty="0" err="1"/>
              <a:t>keylogging</a:t>
            </a:r>
            <a:r>
              <a:rPr lang="en-US" dirty="0"/>
              <a:t> activity are accurately identified.</a:t>
            </a:r>
          </a:p>
          <a:p>
            <a:pPr>
              <a:buFont typeface="Wingdings" pitchFamily="2" charset="2"/>
              <a:buChar char="q"/>
            </a:pPr>
            <a:r>
              <a:rPr lang="en-US" sz="3800" b="1" dirty="0"/>
              <a:t>Real-time Monitoring:  </a:t>
            </a:r>
            <a:r>
              <a:rPr lang="en-US" dirty="0" err="1"/>
              <a:t>Keyloggers</a:t>
            </a:r>
            <a:r>
              <a:rPr lang="en-US" dirty="0"/>
              <a:t> can capture sensitive information in real-time, necessitating a detection system capable of monitoring system activity continuously. This system should promptly alert users or administrators upon detecting suspicious behavior.</a:t>
            </a:r>
          </a:p>
          <a:p>
            <a:endParaRPr lang="en-IN" dirty="0"/>
          </a:p>
        </p:txBody>
      </p:sp>
    </p:spTree>
    <p:extLst>
      <p:ext uri="{BB962C8B-B14F-4D97-AF65-F5344CB8AC3E}">
        <p14:creationId xmlns:p14="http://schemas.microsoft.com/office/powerpoint/2010/main" val="2449054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199</TotalTime>
  <Words>1538</Words>
  <Application>Microsoft Office PowerPoint</Application>
  <PresentationFormat>On-screen Show (4:3)</PresentationFormat>
  <Paragraphs>96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KEYLOGGER</vt:lpstr>
      <vt:lpstr>OUTLINE</vt:lpstr>
      <vt:lpstr>PROPOSED SYSTEM/SOLUTION</vt:lpstr>
      <vt:lpstr>PowerPoint Presentation</vt:lpstr>
      <vt:lpstr>PowerPoint Presentation</vt:lpstr>
      <vt:lpstr>SYSTEM DEVELOPMENT APPROACH</vt:lpstr>
      <vt:lpstr>PowerPoint Presentation</vt:lpstr>
      <vt:lpstr>PowerPoint Presentation</vt:lpstr>
      <vt:lpstr>PROBLEM STATEMENT</vt:lpstr>
      <vt:lpstr>PowerPoint Presentation</vt:lpstr>
      <vt:lpstr>ALGORITHM&amp;DEPLOYMENT</vt:lpstr>
      <vt:lpstr>RESULT</vt:lpstr>
      <vt:lpstr>PowerPoint Presentation</vt:lpstr>
      <vt:lpstr>PowerPoint Presentation</vt:lpstr>
      <vt:lpstr>PowerPoint Presentation</vt:lpstr>
      <vt:lpstr>CONCLUSION</vt:lpstr>
      <vt:lpstr>FUTURE SCOPE</vt:lpstr>
      <vt:lpstr>REFERENCE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student</dc:creator>
  <cp:lastModifiedBy>csepec</cp:lastModifiedBy>
  <cp:revision>17</cp:revision>
  <dcterms:created xsi:type="dcterms:W3CDTF">2024-04-02T06:13:22Z</dcterms:created>
  <dcterms:modified xsi:type="dcterms:W3CDTF">2024-04-05T07:04:58Z</dcterms:modified>
</cp:coreProperties>
</file>