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56298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422230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019107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904776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037115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562451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324858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14912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85735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750012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454642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709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4422819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96941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30520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7713290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2589263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21891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9707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727756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600986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900204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53748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98826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264271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92652977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support.microsoft.com/en-us/help/4013405/windows-protect-from-tech-support-scams" TargetMode="External"/><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 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Snega V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st.micheal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engineering and technology-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 of computer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992592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Microsoft.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n.d.</a:t>
            </a:r>
            <a:r>
              <a:rPr lang="en-US" altLang="zh-CN" sz="2400" b="0" i="0" u="none" strike="noStrike" kern="1200" cap="none" spc="0" baseline="0">
                <a:solidFill>
                  <a:srgbClr val="404040"/>
                </a:solidFill>
                <a:latin typeface="Franklin Gothic Book" pitchFamily="0" charset="0"/>
                <a:ea typeface="华文中宋" pitchFamily="0" charset="0"/>
                <a:cs typeface="Lucida Sans"/>
              </a:rPr>
              <a:t>). Protect yourself from tech support scams. Retrieved from </a:t>
            </a: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https://support.microsoft.com/en-us/help/4013405/windows-protect-from-tech-support-scams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United States Computer Emergency Readiness Team (US-CERT).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n.d.</a:t>
            </a:r>
            <a:r>
              <a:rPr lang="en-US" altLang="zh-CN" sz="2400" b="0" i="0" u="none" strike="noStrike" kern="1200" cap="none" spc="0" baseline="0">
                <a:solidFill>
                  <a:srgbClr val="404040"/>
                </a:solidFill>
                <a:latin typeface="Franklin Gothic Book" pitchFamily="0" charset="0"/>
                <a:ea typeface="华文中宋" pitchFamily="0" charset="0"/>
                <a:cs typeface="Lucida Sans"/>
              </a:rPr>
              <a:t>). Protecting Against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Retrieved from https://www.us-cert.gov/ncas/tips/ST04-001</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National Cyber Security Centre (NCSC). (</a:t>
            </a:r>
            <a:r>
              <a:rPr lang="en-US" altLang="zh-CN" sz="2400" b="0" i="0" u="none" strike="noStrike" kern="1200" cap="none" spc="0" baseline="0">
                <a:solidFill>
                  <a:srgbClr val="404040"/>
                </a:solidFill>
                <a:latin typeface="Franklin Gothic Book" pitchFamily="0" charset="0"/>
                <a:ea typeface="华文中宋" pitchFamily="0" charset="0"/>
                <a:cs typeface="Lucida Sans"/>
              </a:rPr>
              <a:t>n.d.</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Retrieved from https://www.ncsc.gov.uk/guidance/keyloggers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7090130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3638264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4111977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3" y="1504917"/>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Problem Statement: In today's digital age, where </a:t>
            </a:r>
            <a:r>
              <a:rPr lang="en-US" altLang="zh-CN" sz="17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700" b="0" i="0" u="none" strike="noStrike" kern="1200" cap="none" spc="0" baseline="0">
                <a:solidFill>
                  <a:srgbClr val="404040"/>
                </a:solidFill>
                <a:latin typeface="Franklin Gothic Book" pitchFamily="0" charset="0"/>
                <a:ea typeface="华文中宋" pitchFamily="0" charset="0"/>
                <a:cs typeface="Lucida Sans"/>
              </a:rPr>
              <a:t> threats loom large, one of the significant concerns is the proliferation of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stealthy software tools designed to monitor and record keystrokes on a user's computer without their knowledge.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pose a severe threat to individuals and organizations as they can capture sensitive information such as passwords, credit card details, and other personal data, leading to identity theft, financial loss, and privacy breaches.</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125210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126609" y="1434905"/>
            <a:ext cx="11486876" cy="4986997"/>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Advanced Antivirus and Anti-Malware Software</a:t>
            </a:r>
            <a:r>
              <a:rPr lang="en-US" altLang="zh-CN" sz="1600" b="0" i="0" u="none" strike="noStrike" kern="1200" cap="none" spc="0" baseline="0">
                <a:solidFill>
                  <a:srgbClr val="404040"/>
                </a:solidFill>
                <a:latin typeface="Franklin Gothic Book" pitchFamily="0" charset="0"/>
                <a:ea typeface="华文中宋" pitchFamily="0" charset="0"/>
                <a:cs typeface="Lucida Sans"/>
              </a:rPr>
              <a:t>: Invest in robust antivirus and anti-malware software with advanced threat detection capabilities. These tools should be capable of detecting and removing both known and unknown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Real-Time Monitoring Tools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Implement real-time monitoring tools that actively scan for suspicious activities on the system, including unusual keystroke patterns or unauthorized attempts to access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Behavioral Analysis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Use behavioral analysis techniques to identify potential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600" b="0" i="0" u="none" strike="noStrike" kern="1200" cap="none" spc="0" baseline="0">
                <a:solidFill>
                  <a:srgbClr val="404040"/>
                </a:solidFill>
                <a:latin typeface="Franklin Gothic Book" pitchFamily="0" charset="0"/>
                <a:ea typeface="华文中宋" pitchFamily="0" charset="0"/>
                <a:cs typeface="Lucida Sans"/>
              </a:rPr>
              <a:t> activity based on deviations from normal user behavior. This approach can help detect new or zero-day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that may evade traditional signature-based detection methods.</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Endpoint Security Solutions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Deploy endpoint security solutions that provide comprehensive protection against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and other malware threats. These solutions should include features such as application control, device control, and data encryption to safeguard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Regular Security Updates and Patch Management</a:t>
            </a:r>
            <a:r>
              <a:rPr lang="en-US" altLang="zh-CN" sz="1600" b="0" i="0" u="none" strike="noStrike" kern="1200" cap="none" spc="0" baseline="0">
                <a:solidFill>
                  <a:srgbClr val="404040"/>
                </a:solidFill>
                <a:latin typeface="Franklin Gothic Book" pitchFamily="0" charset="0"/>
                <a:ea typeface="华文中宋" pitchFamily="0" charset="0"/>
                <a:cs typeface="Lucida Sans"/>
              </a:rPr>
              <a:t>: Ensure that all systems and software are regularly updated with the latest security patches and updates. Vulnerabilities in operating systems and applications are often exploited by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to gain unauthorized access to systems.</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Franklin Gothic Book" pitchFamily="0" charset="0"/>
                <a:ea typeface="华文中宋" pitchFamily="0" charset="0"/>
                <a:cs typeface="Lucida Sans"/>
              </a:rPr>
              <a:t>User Training and Awareness Programs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Conduct regular training sessions to educate users about the risks associated with </a:t>
            </a:r>
            <a:r>
              <a:rPr lang="en-US" altLang="zh-CN" sz="16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600" b="0" i="0" u="none" strike="noStrike" kern="1200" cap="none" spc="0" baseline="0">
                <a:solidFill>
                  <a:srgbClr val="404040"/>
                </a:solidFill>
                <a:latin typeface="Franklin Gothic Book" pitchFamily="0" charset="0"/>
                <a:ea typeface="华文中宋" pitchFamily="0" charset="0"/>
                <a:cs typeface="Lucida Sans"/>
              </a:rPr>
              <a:t> and how to recognize potential signs of infection. Teach users best practices for safe browsing, downloading, and handling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6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6612382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1" y="6953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407964" y="1800665"/>
            <a:ext cx="11197179" cy="4299882"/>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Risk Assessment and Threat Modeling</a:t>
            </a:r>
            <a:r>
              <a:rPr lang="en-US" altLang="zh-CN" sz="1400" b="0" i="0" u="none" strike="noStrike" kern="1200" cap="none" spc="0" baseline="0">
                <a:solidFill>
                  <a:srgbClr val="404040"/>
                </a:solidFill>
                <a:latin typeface="Franklin Gothic Book" pitchFamily="0" charset="0"/>
                <a:ea typeface="华文中宋" pitchFamily="0" charset="0"/>
                <a:cs typeface="Lucida Sans"/>
              </a:rPr>
              <a:t>: Begin by conducting a comprehensive risk assessment to identify potential vulnerabilities and threats related to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within the system. Use threat modeling techniques to analyze how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could exploit these vulnerabilities to compromise sensitive information.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Security Policy Development</a:t>
            </a:r>
            <a:r>
              <a:rPr lang="en-US" altLang="zh-CN" sz="1400" b="0" i="0" u="none" strike="noStrike" kern="1200" cap="none" spc="0" baseline="0">
                <a:solidFill>
                  <a:srgbClr val="404040"/>
                </a:solidFill>
                <a:latin typeface="Franklin Gothic Book" pitchFamily="0" charset="0"/>
                <a:ea typeface="华文中宋" pitchFamily="0" charset="0"/>
                <a:cs typeface="Lucida Sans"/>
              </a:rPr>
              <a:t>: Establish clear security policies and guidelines specifically addressing the threat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Define acceptable use policies for system access, password management, and software installation to minimize the risk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infections.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Endpoint Protection</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Implement robust endpoint protection solutions across all devices within the system. This includes deploying antivirus software with real-time scanning capabilities to detect and remove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as well as endpoint detection and response (EDR) solutions for advanced threat detection and remediation.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Network Security Measures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Strengthen network security measures to prevent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from infiltrating the system through external vectors such as malicious websites or phishing emails. This includes deploying firewalls, intrusion detection and prevention systems (IDPS), and secure web gateways to block malicious traffic and URLs.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User Education and Awareness Training</a:t>
            </a:r>
            <a:r>
              <a:rPr lang="en-US" altLang="zh-CN" sz="1400" b="0" i="0" u="none" strike="noStrike" kern="1200" cap="none" spc="0" baseline="0">
                <a:solidFill>
                  <a:srgbClr val="404040"/>
                </a:solidFill>
                <a:latin typeface="Franklin Gothic Book" pitchFamily="0" charset="0"/>
                <a:ea typeface="华文中宋" pitchFamily="0" charset="0"/>
                <a:cs typeface="Lucida Sans"/>
              </a:rPr>
              <a:t>: Educate users about the risks associated with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and provide guidance on how to recognize and avoid potential threats. Train users to exercise caution when downloading files, clicking on links, or entering sensitive information online, and promote the use of secure browsing practices.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Access Controls and Privilege Management</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a:rPr>
              <a:t>Data Encryption and Secure Communication</a:t>
            </a:r>
            <a:r>
              <a:rPr lang="en-US" altLang="zh-CN" sz="1400" b="0" i="0" u="none" strike="noStrike" kern="1200" cap="none" spc="0" baseline="0">
                <a:solidFill>
                  <a:srgbClr val="404040"/>
                </a:solidFill>
                <a:latin typeface="Franklin Gothic Book" pitchFamily="0" charset="0"/>
                <a:ea typeface="华文中宋" pitchFamily="0" charset="0"/>
                <a:cs typeface="Lucida Sans"/>
              </a:rPr>
              <a:t>: Encrypt sensitive data both at rest and in transit to protect it from interception or tampering by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Use strong encryption algorithms and secure communication protocols to safeguard data confidentiality and integrity.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4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8934906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br>
              <a:rPr lang="zh-CN" altLang="en-US" sz="1300" b="0" i="0" u="none" strike="noStrike" kern="1200" cap="none" spc="0" baseline="0">
                <a:solidFill>
                  <a:srgbClr val="404040"/>
                </a:solidFill>
                <a:latin typeface="Franklin Gothic Book" pitchFamily="0" charset="0"/>
                <a:ea typeface="华文中宋" pitchFamily="0" charset="0"/>
                <a:cs typeface="Lucida Sans"/>
              </a:rPr>
            </a:br>
            <a:r>
              <a:rPr lang="en-US" altLang="zh-CN" sz="1300" b="1" i="0" u="none" strike="noStrike" kern="1200" cap="none" spc="0" baseline="0">
                <a:solidFill>
                  <a:srgbClr val="404040"/>
                </a:solidFill>
                <a:latin typeface="Franklin Gothic Book" pitchFamily="0" charset="0"/>
                <a:ea typeface="华文中宋" pitchFamily="0" charset="0"/>
                <a:cs typeface="Lucida Sans"/>
              </a:rPr>
              <a:t>Algorithm:</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1" i="0" u="none" strike="noStrike" kern="1200" cap="none" spc="0" baseline="0">
                <a:solidFill>
                  <a:srgbClr val="404040"/>
                </a:solidFill>
                <a:latin typeface="Franklin Gothic Book" pitchFamily="0" charset="0"/>
                <a:ea typeface="华文中宋" pitchFamily="0" charset="0"/>
                <a:cs typeface="Lucida Sans"/>
              </a:rPr>
              <a:t> Detection Algorithm</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Develop an algorithm capable of detecting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activity on a user's computer. This algorithm should analyze various system parameters and user behaviors to identify suspicious patterns indicative of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presence.</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Behavioral Analysis</a:t>
            </a:r>
            <a:r>
              <a:rPr lang="en-US" altLang="zh-CN" sz="1300" b="0" i="0" u="none" strike="noStrike" kern="1200" cap="none" spc="0" baseline="0">
                <a:solidFill>
                  <a:srgbClr val="404040"/>
                </a:solidFill>
                <a:latin typeface="Franklin Gothic Book" pitchFamily="0" charset="0"/>
                <a:ea typeface="华文中宋" pitchFamily="0" charset="0"/>
                <a:cs typeface="Lucida Sans"/>
              </a:rPr>
              <a:t>: Implement behavioral analysis techniques to identify deviations from normal user behavior, such as unusually high keystroke rates, repetitive keystroke patterns, or unexpected changes in system performance.</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Signature-Based Detection</a:t>
            </a:r>
            <a:r>
              <a:rPr lang="en-US" altLang="zh-CN" sz="1300" b="0" i="0" u="none" strike="noStrike" kern="1200" cap="none" spc="0" baseline="0">
                <a:solidFill>
                  <a:srgbClr val="404040"/>
                </a:solidFill>
                <a:latin typeface="Franklin Gothic Book" pitchFamily="0" charset="0"/>
                <a:ea typeface="华文中宋" pitchFamily="0" charset="0"/>
                <a:cs typeface="Lucida Sans"/>
              </a:rPr>
              <a:t>: Incorporate signature-based detection mechanisms to identify known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signatures within system files, processes, and memory. Maintain an up-to-date database of known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signatures to enhance detection accuracy.</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Deployment Strategy:</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Integration with Security Solutions</a:t>
            </a:r>
            <a:r>
              <a:rPr lang="en-US" altLang="zh-CN" sz="1300" b="0" i="0" u="none" strike="noStrike" kern="1200" cap="none" spc="0" baseline="0">
                <a:solidFill>
                  <a:srgbClr val="404040"/>
                </a:solidFill>
                <a:latin typeface="Franklin Gothic Book" pitchFamily="0" charset="0"/>
                <a:ea typeface="华文中宋" pitchFamily="0" charset="0"/>
                <a:cs typeface="Lucida Sans"/>
              </a:rPr>
              <a:t>: Integrate the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detection algorithm with existing security solutions such as antivirus software, endpoint protection platforms, and intrusion detection systems. Ensure seamless interoperability to enhance overall threat detection capabilities.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Agent-Based Deployment</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Deploy lightweight agents or software modules across endpoints within the organization's network to implement real-time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detection and prevention. These agents should continuously monitor system activity and communicate with a centralized management console for threat reporting and remediation.</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300" b="1" i="0" u="none" strike="noStrike" kern="1200" cap="none" spc="0" baseline="0">
                <a:solidFill>
                  <a:srgbClr val="404040"/>
                </a:solidFill>
                <a:latin typeface="Franklin Gothic Book" pitchFamily="0" charset="0"/>
                <a:ea typeface="华文中宋" pitchFamily="0" charset="0"/>
                <a:cs typeface="Lucida Sans"/>
              </a:rPr>
              <a:t>Cloud-Based Deployment</a:t>
            </a:r>
            <a:r>
              <a:rPr lang="en-US" altLang="zh-CN" sz="1300" b="0" i="0" u="none" strike="noStrike" kern="1200" cap="none" spc="0" baseline="0">
                <a:solidFill>
                  <a:srgbClr val="404040"/>
                </a:solidFill>
                <a:latin typeface="Franklin Gothic Book" pitchFamily="0" charset="0"/>
                <a:ea typeface="华文中宋" pitchFamily="0" charset="0"/>
                <a:cs typeface="Lucida Sans"/>
              </a:rPr>
              <a:t>: Consider leveraging cloud-based </a:t>
            </a:r>
            <a:r>
              <a:rPr lang="en-US" altLang="zh-CN" sz="13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300" b="0" i="0" u="none" strike="noStrike" kern="1200" cap="none" spc="0" baseline="0">
                <a:solidFill>
                  <a:srgbClr val="404040"/>
                </a:solidFill>
                <a:latin typeface="Franklin Gothic Book" pitchFamily="0" charset="0"/>
                <a:ea typeface="华文中宋" pitchFamily="0" charset="0"/>
                <a:cs typeface="Lucida Sans"/>
              </a:rPr>
              <a:t> detection services for scalable and centralized threat analysis. Deploy lightweight sensors on endpoints to collect telemetry data, which is then transmitted to cloud-based analytics platforms for real-time threat detection and response.</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zh-CN" altLang="en-US" sz="19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590092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431067" y="771730"/>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endParaRPr lang="en-US" altLang="zh-CN" sz="2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1. **Reduced Incidents of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900" b="0" i="0" u="none" strike="noStrike" kern="1200" cap="none" spc="0" baseline="0">
                <a:solidFill>
                  <a:srgbClr val="404040"/>
                </a:solidFill>
                <a:latin typeface="Franklin Gothic Book" pitchFamily="0" charset="0"/>
                <a:ea typeface="华文中宋" pitchFamily="0" charset="0"/>
                <a:cs typeface="Lucida Sans"/>
              </a:rPr>
              <a:t> Infections**: Effective implementation of countermeasures should lead to a decrease in the number of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900" b="0" i="0" u="none" strike="noStrike" kern="1200" cap="none" spc="0" baseline="0">
                <a:solidFill>
                  <a:srgbClr val="404040"/>
                </a:solidFill>
                <a:latin typeface="Franklin Gothic Book" pitchFamily="0" charset="0"/>
                <a:ea typeface="华文中宋" pitchFamily="0" charset="0"/>
                <a:cs typeface="Lucida Sans"/>
              </a:rPr>
              <a:t> infections across individuals and organizations.</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2. **Enhanced Protection of Sensitive Information**: By preventing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900" b="0" i="0" u="none" strike="noStrike" kern="1200" cap="none" spc="0" baseline="0">
                <a:solidFill>
                  <a:srgbClr val="404040"/>
                </a:solidFill>
                <a:latin typeface="Franklin Gothic Book" pitchFamily="0" charset="0"/>
                <a:ea typeface="华文中宋" pitchFamily="0" charset="0"/>
                <a:cs typeface="Lucida Sans"/>
              </a:rPr>
              <a:t> from capturing sensitive data such as passwords and credit card details, individuals and organizations can better protect their confidential information from theft and misuse.</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3. **Mitigated Risk of Identity Theft and Financial Loss**: Minimizing the threat posed by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900" b="0" i="0" u="none" strike="noStrike" kern="1200" cap="none" spc="0" baseline="0">
                <a:solidFill>
                  <a:srgbClr val="404040"/>
                </a:solidFill>
                <a:latin typeface="Franklin Gothic Book" pitchFamily="0" charset="0"/>
                <a:ea typeface="华文中宋" pitchFamily="0" charset="0"/>
                <a:cs typeface="Lucida Sans"/>
              </a:rPr>
              <a:t> can significantly reduce the risk of identity theft and financial loss resulting from unauthorized access to personal and financial information.</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4. **Improved Privacy and Data Security**: Individuals can enjoy increased privacy and data security as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900" b="0" i="0" u="none" strike="noStrike" kern="1200" cap="none" spc="0" baseline="0">
                <a:solidFill>
                  <a:srgbClr val="404040"/>
                </a:solidFill>
                <a:latin typeface="Franklin Gothic Book" pitchFamily="0" charset="0"/>
                <a:ea typeface="华文中宋" pitchFamily="0" charset="0"/>
                <a:cs typeface="Lucida Sans"/>
              </a:rPr>
              <a:t> are thwarted from capturing keystrokes and compromising sensitive information.</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404040"/>
                </a:solidFill>
                <a:latin typeface="Franklin Gothic Book" pitchFamily="0" charset="0"/>
                <a:ea typeface="华文中宋" pitchFamily="0" charset="0"/>
                <a:cs typeface="Lucida Sans"/>
              </a:rPr>
              <a:t>5. **Enhanced Trust and Confidence**: Organizations that successfully combat </a:t>
            </a:r>
            <a:r>
              <a:rPr lang="en-US" altLang="zh-CN" sz="19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900" b="0" i="0" u="none" strike="noStrike" kern="1200" cap="none" spc="0" baseline="0">
                <a:solidFill>
                  <a:srgbClr val="404040"/>
                </a:solidFill>
                <a:latin typeface="Franklin Gothic Book" pitchFamily="0" charset="0"/>
                <a:ea typeface="华文中宋" pitchFamily="0" charset="0"/>
                <a:cs typeface="Lucida Sans"/>
              </a:rPr>
              <a:t> threats can instill greater trust and confidence among their customers, clients, and stakeholders by demonstrating a commitment to </a:t>
            </a:r>
            <a:r>
              <a:rPr lang="en-US" altLang="zh-CN" sz="19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900" b="0" i="0" u="none" strike="noStrike" kern="1200" cap="none" spc="0" baseline="0">
                <a:solidFill>
                  <a:srgbClr val="404040"/>
                </a:solidFill>
                <a:latin typeface="Franklin Gothic Book" pitchFamily="0" charset="0"/>
                <a:ea typeface="华文中宋" pitchFamily="0" charset="0"/>
                <a:cs typeface="Lucida Sans"/>
              </a:rPr>
              <a:t> and protecting sensitive data.</a:t>
            </a:r>
            <a:endParaRPr lang="zh-CN" altLang="en-US" sz="19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8130315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In conclusion, the proliferation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infiltration can be severe, ranging from identity theft and financial loss to privacy breaches with far-reaching implications.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Addressing the menace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infections and safeguard their digital assets.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Furthermore, continuous monitoring, regular security updates, and collaboration across industry sectors are essential components of a robust defense strategy against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threats. By adopting these measures, individuals and organizations can bolster their </a:t>
            </a:r>
            <a:r>
              <a:rPr lang="en-US" altLang="zh-CN" sz="14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400" b="0" i="0" u="none" strike="noStrike" kern="1200" cap="none" spc="0" baseline="0">
                <a:solidFill>
                  <a:srgbClr val="404040"/>
                </a:solidFill>
                <a:latin typeface="Franklin Gothic Book" pitchFamily="0" charset="0"/>
                <a:ea typeface="华文中宋" pitchFamily="0" charset="0"/>
                <a:cs typeface="Lucida Sans"/>
              </a:rPr>
              <a:t> posture, protect sensitive information, and foster trust and confidence in the digital ecosystem.</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In the face of evolving cyber threats, vigilance, and adaptability are paramount. By remaining proactive and continuously improving </a:t>
            </a:r>
            <a:r>
              <a:rPr lang="en-US" altLang="zh-CN" sz="14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400" b="0" i="0" u="none" strike="noStrike" kern="1200" cap="none" spc="0" baseline="0">
                <a:solidFill>
                  <a:srgbClr val="404040"/>
                </a:solidFill>
                <a:latin typeface="Franklin Gothic Book" pitchFamily="0" charset="0"/>
                <a:ea typeface="华文中宋" pitchFamily="0" charset="0"/>
                <a:cs typeface="Lucida Sans"/>
              </a:rPr>
              <a:t> practices, we can navigate the digital landscape with greater resilience and confidence, ensuring a safer and more secure digital future for all.</a:t>
            </a:r>
            <a:endParaRPr lang="zh-CN" altLang="en-US" sz="1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9535637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endParaRPr lang="en-US" altLang="zh-CN" sz="17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1. **Advanced Detection Techniques**: Continued research and development into advanced detection techniques, such as machine learning algorithms and artificial intelligence, can improve the ability to detect and mitigate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more effectively.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2. **Behavioral Biometrics**: Exploring the use of behavioral biometrics, such as typing patterns and mouse movements, as additional authentication factors can enhance security against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by adding another layer of identity verification.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3. **Endpoint Security Solutions**: Further advancements in endpoint security solutions, including the integration of hardware-based security features and secure boot mechanisms, can help fortify devices against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attacks.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4. **Zero-Trust Architecture**: Implementing zero-trust architecture principles, where no entity is inherently trusted, can mitigate the risk posed by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by strictly controlling access to resources based on continuous verification of identity and device health.</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5. **</a:t>
            </a:r>
            <a:r>
              <a:rPr lang="en-US" altLang="zh-CN" sz="1400" b="0" i="0" u="none" strike="noStrike" kern="1200" cap="none" spc="0" baseline="0">
                <a:solidFill>
                  <a:srgbClr val="404040"/>
                </a:solidFill>
                <a:latin typeface="Franklin Gothic Book" pitchFamily="0" charset="0"/>
                <a:ea typeface="华文中宋" pitchFamily="0" charset="0"/>
                <a:cs typeface="Lucida Sans"/>
              </a:rPr>
              <a:t>Blockchain</a:t>
            </a:r>
            <a:r>
              <a:rPr lang="en-US" altLang="zh-CN" sz="1400" b="0" i="0" u="none" strike="noStrike" kern="1200" cap="none" spc="0" baseline="0">
                <a:solidFill>
                  <a:srgbClr val="404040"/>
                </a:solidFill>
                <a:latin typeface="Franklin Gothic Book" pitchFamily="0" charset="0"/>
                <a:ea typeface="华文中宋" pitchFamily="0" charset="0"/>
                <a:cs typeface="Lucida Sans"/>
              </a:rPr>
              <a:t> Technology**: Leveraging </a:t>
            </a:r>
            <a:r>
              <a:rPr lang="en-US" altLang="zh-CN" sz="1400" b="0" i="0" u="none" strike="noStrike" kern="1200" cap="none" spc="0" baseline="0">
                <a:solidFill>
                  <a:srgbClr val="404040"/>
                </a:solidFill>
                <a:latin typeface="Franklin Gothic Book" pitchFamily="0" charset="0"/>
                <a:ea typeface="华文中宋" pitchFamily="0" charset="0"/>
                <a:cs typeface="Lucida Sans"/>
              </a:rPr>
              <a:t>blockchain</a:t>
            </a:r>
            <a:r>
              <a:rPr lang="en-US" altLang="zh-CN" sz="1400" b="0" i="0" u="none" strike="noStrike" kern="1200" cap="none" spc="0" baseline="0">
                <a:solidFill>
                  <a:srgbClr val="404040"/>
                </a:solidFill>
                <a:latin typeface="Franklin Gothic Book" pitchFamily="0" charset="0"/>
                <a:ea typeface="华文中宋" pitchFamily="0" charset="0"/>
                <a:cs typeface="Lucida Sans"/>
              </a:rPr>
              <a:t> technology for securing sensitive information and transactions can provide enhanced protection against unauthorized access and tampering, reducing the impact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attacks on financial transactions and data integrity.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zh-CN" altLang="en-US" sz="14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8670110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29</cp:revision>
  <dcterms:created xsi:type="dcterms:W3CDTF">2021-05-26T16:50:10Z</dcterms:created>
  <dcterms:modified xsi:type="dcterms:W3CDTF">2024-04-04T11:32:14Z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