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7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632109"/>
            <a:ext cx="7477601" cy="2499598"/>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Introduction to AWS in Supply Chain Management</a:t>
            </a:r>
            <a:endParaRPr lang="en-US" sz="5249" dirty="0"/>
          </a:p>
        </p:txBody>
      </p:sp>
      <p:sp>
        <p:nvSpPr>
          <p:cNvPr id="6" name="Text 2"/>
          <p:cNvSpPr/>
          <p:nvPr/>
        </p:nvSpPr>
        <p:spPr>
          <a:xfrm>
            <a:off x="6319599" y="4464963"/>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Managing supply chains efficiently and effectively is crucial for businesses. Amazon Web Services (AWS) offers innovative solutions to streamline and optimize supply chain processes. From inventory management to logistics, AWS provides a comprehensive platform that can revolutionize the way companies handle their supply chain operations, leading to cost savings, improved visibility, and enhanced customer satisfaction.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07720" y="695206"/>
            <a:ext cx="9357360" cy="1346121"/>
          </a:xfrm>
          <a:prstGeom prst="rect">
            <a:avLst/>
          </a:prstGeom>
          <a:noFill/>
          <a:ln/>
        </p:spPr>
        <p:txBody>
          <a:bodyPr wrap="square" rtlCol="0" anchor="t"/>
          <a:lstStyle/>
          <a:p>
            <a:pPr marL="0" indent="0">
              <a:lnSpc>
                <a:spcPts val="5301"/>
              </a:lnSpc>
              <a:buNone/>
            </a:pPr>
            <a:r>
              <a:rPr lang="en-US" sz="4241" dirty="0">
                <a:solidFill>
                  <a:srgbClr val="312F2B"/>
                </a:solidFill>
                <a:latin typeface="Gelasio" pitchFamily="34" charset="0"/>
                <a:ea typeface="Gelasio" pitchFamily="34" charset="-122"/>
                <a:cs typeface="Gelasio" pitchFamily="34" charset="-120"/>
              </a:rPr>
              <a:t>Best Practices for Integrating AWS in Supply Chain Management</a:t>
            </a:r>
            <a:endParaRPr lang="en-US" sz="4241" dirty="0"/>
          </a:p>
        </p:txBody>
      </p:sp>
      <p:pic>
        <p:nvPicPr>
          <p:cNvPr id="6" name="Image 2" descr="preencoded.png"/>
          <p:cNvPicPr>
            <a:picLocks noChangeAspect="1"/>
          </p:cNvPicPr>
          <p:nvPr/>
        </p:nvPicPr>
        <p:blipFill>
          <a:blip r:embed="rId5"/>
          <a:stretch>
            <a:fillRect/>
          </a:stretch>
        </p:blipFill>
        <p:spPr>
          <a:xfrm>
            <a:off x="807720" y="2364343"/>
            <a:ext cx="1077039" cy="1723311"/>
          </a:xfrm>
          <a:prstGeom prst="rect">
            <a:avLst/>
          </a:prstGeom>
        </p:spPr>
      </p:pic>
      <p:sp>
        <p:nvSpPr>
          <p:cNvPr id="7" name="Text 2"/>
          <p:cNvSpPr/>
          <p:nvPr/>
        </p:nvSpPr>
        <p:spPr>
          <a:xfrm>
            <a:off x="2207776" y="2579727"/>
            <a:ext cx="2154079" cy="336590"/>
          </a:xfrm>
          <a:prstGeom prst="rect">
            <a:avLst/>
          </a:prstGeom>
          <a:noFill/>
          <a:ln/>
        </p:spPr>
        <p:txBody>
          <a:bodyPr wrap="none" rtlCol="0" anchor="t"/>
          <a:lstStyle/>
          <a:p>
            <a:pPr marL="0" indent="0" algn="l">
              <a:lnSpc>
                <a:spcPts val="2650"/>
              </a:lnSpc>
              <a:buNone/>
            </a:pPr>
            <a:r>
              <a:rPr lang="en-US" sz="2120" dirty="0">
                <a:solidFill>
                  <a:srgbClr val="272525"/>
                </a:solidFill>
                <a:latin typeface="Gelasio" pitchFamily="34" charset="0"/>
                <a:ea typeface="Gelasio" pitchFamily="34" charset="-122"/>
                <a:cs typeface="Gelasio" pitchFamily="34" charset="-120"/>
              </a:rPr>
              <a:t>Assessment</a:t>
            </a:r>
            <a:endParaRPr lang="en-US" sz="2120" dirty="0"/>
          </a:p>
        </p:txBody>
      </p:sp>
      <p:sp>
        <p:nvSpPr>
          <p:cNvPr id="8" name="Text 3"/>
          <p:cNvSpPr/>
          <p:nvPr/>
        </p:nvSpPr>
        <p:spPr>
          <a:xfrm>
            <a:off x="2207776" y="3045500"/>
            <a:ext cx="7957304" cy="689134"/>
          </a:xfrm>
          <a:prstGeom prst="rect">
            <a:avLst/>
          </a:prstGeom>
          <a:noFill/>
          <a:ln/>
        </p:spPr>
        <p:txBody>
          <a:bodyPr wrap="square" rtlCol="0" anchor="t"/>
          <a:lstStyle/>
          <a:p>
            <a:pPr marL="0" indent="0" algn="l">
              <a:lnSpc>
                <a:spcPts val="2714"/>
              </a:lnSpc>
              <a:buNone/>
            </a:pPr>
            <a:r>
              <a:rPr lang="en-US" sz="1696" dirty="0">
                <a:solidFill>
                  <a:srgbClr val="272525"/>
                </a:solidFill>
                <a:latin typeface="Lato" pitchFamily="34" charset="0"/>
                <a:ea typeface="Lato" pitchFamily="34" charset="-122"/>
                <a:cs typeface="Lato" pitchFamily="34" charset="-120"/>
              </a:rPr>
              <a:t>Conduct a thorough evaluation of supply chain processes and IT infrastructure to identify opportunities and challenges for AWS integration.</a:t>
            </a:r>
            <a:endParaRPr lang="en-US" sz="1696" dirty="0"/>
          </a:p>
        </p:txBody>
      </p:sp>
      <p:pic>
        <p:nvPicPr>
          <p:cNvPr id="9" name="Image 3" descr="preencoded.png"/>
          <p:cNvPicPr>
            <a:picLocks noChangeAspect="1"/>
          </p:cNvPicPr>
          <p:nvPr/>
        </p:nvPicPr>
        <p:blipFill>
          <a:blip r:embed="rId6"/>
          <a:stretch>
            <a:fillRect/>
          </a:stretch>
        </p:blipFill>
        <p:spPr>
          <a:xfrm>
            <a:off x="807720" y="4087654"/>
            <a:ext cx="1077039" cy="1723311"/>
          </a:xfrm>
          <a:prstGeom prst="rect">
            <a:avLst/>
          </a:prstGeom>
        </p:spPr>
      </p:pic>
      <p:sp>
        <p:nvSpPr>
          <p:cNvPr id="10" name="Text 4"/>
          <p:cNvSpPr/>
          <p:nvPr/>
        </p:nvSpPr>
        <p:spPr>
          <a:xfrm>
            <a:off x="2207776" y="4303038"/>
            <a:ext cx="2154079" cy="336590"/>
          </a:xfrm>
          <a:prstGeom prst="rect">
            <a:avLst/>
          </a:prstGeom>
          <a:noFill/>
          <a:ln/>
        </p:spPr>
        <p:txBody>
          <a:bodyPr wrap="none" rtlCol="0" anchor="t"/>
          <a:lstStyle/>
          <a:p>
            <a:pPr marL="0" indent="0" algn="l">
              <a:lnSpc>
                <a:spcPts val="2650"/>
              </a:lnSpc>
              <a:buNone/>
            </a:pPr>
            <a:r>
              <a:rPr lang="en-US" sz="2120" dirty="0">
                <a:solidFill>
                  <a:srgbClr val="272525"/>
                </a:solidFill>
                <a:latin typeface="Gelasio" pitchFamily="34" charset="0"/>
                <a:ea typeface="Gelasio" pitchFamily="34" charset="-122"/>
                <a:cs typeface="Gelasio" pitchFamily="34" charset="-120"/>
              </a:rPr>
              <a:t>Customization</a:t>
            </a:r>
            <a:endParaRPr lang="en-US" sz="2120" dirty="0"/>
          </a:p>
        </p:txBody>
      </p:sp>
      <p:sp>
        <p:nvSpPr>
          <p:cNvPr id="11" name="Text 5"/>
          <p:cNvSpPr/>
          <p:nvPr/>
        </p:nvSpPr>
        <p:spPr>
          <a:xfrm>
            <a:off x="2207776" y="4768810"/>
            <a:ext cx="7957304" cy="689134"/>
          </a:xfrm>
          <a:prstGeom prst="rect">
            <a:avLst/>
          </a:prstGeom>
          <a:noFill/>
          <a:ln/>
        </p:spPr>
        <p:txBody>
          <a:bodyPr wrap="square" rtlCol="0" anchor="t"/>
          <a:lstStyle/>
          <a:p>
            <a:pPr marL="0" indent="0" algn="l">
              <a:lnSpc>
                <a:spcPts val="2714"/>
              </a:lnSpc>
              <a:buNone/>
            </a:pPr>
            <a:r>
              <a:rPr lang="en-US" sz="1696" dirty="0">
                <a:solidFill>
                  <a:srgbClr val="272525"/>
                </a:solidFill>
                <a:latin typeface="Lato" pitchFamily="34" charset="0"/>
                <a:ea typeface="Lato" pitchFamily="34" charset="-122"/>
                <a:cs typeface="Lato" pitchFamily="34" charset="-120"/>
              </a:rPr>
              <a:t>Customize AWS solutions based on specific supply chain needs, considering factors such as order volume, distribution networks, and customer demand patterns.</a:t>
            </a:r>
            <a:endParaRPr lang="en-US" sz="1696" dirty="0"/>
          </a:p>
        </p:txBody>
      </p:sp>
      <p:pic>
        <p:nvPicPr>
          <p:cNvPr id="12" name="Image 4" descr="preencoded.png"/>
          <p:cNvPicPr>
            <a:picLocks noChangeAspect="1"/>
          </p:cNvPicPr>
          <p:nvPr/>
        </p:nvPicPr>
        <p:blipFill>
          <a:blip r:embed="rId7"/>
          <a:stretch>
            <a:fillRect/>
          </a:stretch>
        </p:blipFill>
        <p:spPr>
          <a:xfrm>
            <a:off x="807720" y="5810964"/>
            <a:ext cx="1077039" cy="1723311"/>
          </a:xfrm>
          <a:prstGeom prst="rect">
            <a:avLst/>
          </a:prstGeom>
        </p:spPr>
      </p:pic>
      <p:sp>
        <p:nvSpPr>
          <p:cNvPr id="13" name="Text 6"/>
          <p:cNvSpPr/>
          <p:nvPr/>
        </p:nvSpPr>
        <p:spPr>
          <a:xfrm>
            <a:off x="2207776" y="6026348"/>
            <a:ext cx="2154079" cy="336590"/>
          </a:xfrm>
          <a:prstGeom prst="rect">
            <a:avLst/>
          </a:prstGeom>
          <a:noFill/>
          <a:ln/>
        </p:spPr>
        <p:txBody>
          <a:bodyPr wrap="none" rtlCol="0" anchor="t"/>
          <a:lstStyle/>
          <a:p>
            <a:pPr marL="0" indent="0" algn="l">
              <a:lnSpc>
                <a:spcPts val="2650"/>
              </a:lnSpc>
              <a:buNone/>
            </a:pPr>
            <a:r>
              <a:rPr lang="en-US" sz="2120" dirty="0">
                <a:solidFill>
                  <a:srgbClr val="272525"/>
                </a:solidFill>
                <a:latin typeface="Gelasio" pitchFamily="34" charset="0"/>
                <a:ea typeface="Gelasio" pitchFamily="34" charset="-122"/>
                <a:cs typeface="Gelasio" pitchFamily="34" charset="-120"/>
              </a:rPr>
              <a:t>Collaboration</a:t>
            </a:r>
            <a:endParaRPr lang="en-US" sz="2120" dirty="0"/>
          </a:p>
        </p:txBody>
      </p:sp>
      <p:sp>
        <p:nvSpPr>
          <p:cNvPr id="14" name="Text 7"/>
          <p:cNvSpPr/>
          <p:nvPr/>
        </p:nvSpPr>
        <p:spPr>
          <a:xfrm>
            <a:off x="2207776" y="6492121"/>
            <a:ext cx="7957304" cy="689134"/>
          </a:xfrm>
          <a:prstGeom prst="rect">
            <a:avLst/>
          </a:prstGeom>
          <a:noFill/>
          <a:ln/>
        </p:spPr>
        <p:txBody>
          <a:bodyPr wrap="square" rtlCol="0" anchor="t"/>
          <a:lstStyle/>
          <a:p>
            <a:pPr marL="0" indent="0" algn="l">
              <a:lnSpc>
                <a:spcPts val="2714"/>
              </a:lnSpc>
              <a:buNone/>
            </a:pPr>
            <a:r>
              <a:rPr lang="en-US" sz="1696" dirty="0">
                <a:solidFill>
                  <a:srgbClr val="272525"/>
                </a:solidFill>
                <a:latin typeface="Lato" pitchFamily="34" charset="0"/>
                <a:ea typeface="Lato" pitchFamily="34" charset="-122"/>
                <a:cs typeface="Lato" pitchFamily="34" charset="-120"/>
              </a:rPr>
              <a:t>Foster collaboration between supply chain and IT teams to ensure seamless integration, knowledge transfer, and alignment of strategic objectives.</a:t>
            </a:r>
            <a:endParaRPr lang="en-US" sz="169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46428"/>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Security and Data Privacy in Track and Trace Systems</a:t>
            </a:r>
            <a:endParaRPr lang="en-US" sz="4374" dirty="0"/>
          </a:p>
        </p:txBody>
      </p:sp>
      <p:sp>
        <p:nvSpPr>
          <p:cNvPr id="6" name="Shape 2"/>
          <p:cNvSpPr/>
          <p:nvPr/>
        </p:nvSpPr>
        <p:spPr>
          <a:xfrm>
            <a:off x="833199" y="2668429"/>
            <a:ext cx="4542115" cy="2729389"/>
          </a:xfrm>
          <a:prstGeom prst="roundRect">
            <a:avLst>
              <a:gd name="adj" fmla="val 3663"/>
            </a:avLst>
          </a:prstGeom>
          <a:solidFill>
            <a:srgbClr val="E8E8E3"/>
          </a:solidFill>
          <a:ln w="13811">
            <a:solidFill>
              <a:srgbClr val="CECEC9"/>
            </a:solidFill>
            <a:prstDash val="solid"/>
          </a:ln>
        </p:spPr>
      </p:sp>
      <p:sp>
        <p:nvSpPr>
          <p:cNvPr id="7" name="Text 3"/>
          <p:cNvSpPr/>
          <p:nvPr/>
        </p:nvSpPr>
        <p:spPr>
          <a:xfrm>
            <a:off x="1069181" y="2904411"/>
            <a:ext cx="27355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Compliance Standards</a:t>
            </a:r>
            <a:endParaRPr lang="en-US" sz="2187" dirty="0"/>
          </a:p>
        </p:txBody>
      </p:sp>
      <p:sp>
        <p:nvSpPr>
          <p:cNvPr id="8" name="Text 4"/>
          <p:cNvSpPr/>
          <p:nvPr/>
        </p:nvSpPr>
        <p:spPr>
          <a:xfrm>
            <a:off x="1069181" y="3384828"/>
            <a:ext cx="4070152"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Adhere to industry-specific security standards and data privacy regulations to protect sensitive information within track and trace systems.</a:t>
            </a:r>
            <a:endParaRPr lang="en-US" sz="1750" dirty="0"/>
          </a:p>
        </p:txBody>
      </p:sp>
      <p:sp>
        <p:nvSpPr>
          <p:cNvPr id="9" name="Shape 5"/>
          <p:cNvSpPr/>
          <p:nvPr/>
        </p:nvSpPr>
        <p:spPr>
          <a:xfrm>
            <a:off x="5597485" y="2668429"/>
            <a:ext cx="4542115" cy="2729389"/>
          </a:xfrm>
          <a:prstGeom prst="roundRect">
            <a:avLst>
              <a:gd name="adj" fmla="val 3663"/>
            </a:avLst>
          </a:prstGeom>
          <a:solidFill>
            <a:srgbClr val="E8E8E3"/>
          </a:solidFill>
          <a:ln w="13811">
            <a:solidFill>
              <a:srgbClr val="CECEC9"/>
            </a:solidFill>
            <a:prstDash val="solid"/>
          </a:ln>
        </p:spPr>
      </p:sp>
      <p:sp>
        <p:nvSpPr>
          <p:cNvPr id="10" name="Text 6"/>
          <p:cNvSpPr/>
          <p:nvPr/>
        </p:nvSpPr>
        <p:spPr>
          <a:xfrm>
            <a:off x="5833467" y="2904411"/>
            <a:ext cx="295656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Encryption Mechanisms</a:t>
            </a:r>
            <a:endParaRPr lang="en-US" sz="2187" dirty="0"/>
          </a:p>
        </p:txBody>
      </p:sp>
      <p:sp>
        <p:nvSpPr>
          <p:cNvPr id="11" name="Text 7"/>
          <p:cNvSpPr/>
          <p:nvPr/>
        </p:nvSpPr>
        <p:spPr>
          <a:xfrm>
            <a:off x="5833467" y="3384828"/>
            <a:ext cx="4070152"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Implement robust encryption protocols to safeguard data integrity and confidentiality during information exchange across the supply chain network.</a:t>
            </a:r>
            <a:endParaRPr lang="en-US" sz="1750" dirty="0"/>
          </a:p>
        </p:txBody>
      </p:sp>
      <p:sp>
        <p:nvSpPr>
          <p:cNvPr id="12" name="Shape 8"/>
          <p:cNvSpPr/>
          <p:nvPr/>
        </p:nvSpPr>
        <p:spPr>
          <a:xfrm>
            <a:off x="833199" y="5619988"/>
            <a:ext cx="9306401" cy="1663184"/>
          </a:xfrm>
          <a:prstGeom prst="roundRect">
            <a:avLst>
              <a:gd name="adj" fmla="val 6012"/>
            </a:avLst>
          </a:prstGeom>
          <a:solidFill>
            <a:srgbClr val="E8E8E3"/>
          </a:solidFill>
          <a:ln w="13811">
            <a:solidFill>
              <a:srgbClr val="CECEC9"/>
            </a:solidFill>
            <a:prstDash val="solid"/>
          </a:ln>
        </p:spPr>
      </p:sp>
      <p:sp>
        <p:nvSpPr>
          <p:cNvPr id="13" name="Text 9"/>
          <p:cNvSpPr/>
          <p:nvPr/>
        </p:nvSpPr>
        <p:spPr>
          <a:xfrm>
            <a:off x="1069181" y="5855970"/>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Access Control</a:t>
            </a:r>
            <a:endParaRPr lang="en-US" sz="2187" dirty="0"/>
          </a:p>
        </p:txBody>
      </p:sp>
      <p:sp>
        <p:nvSpPr>
          <p:cNvPr id="14" name="Text 10"/>
          <p:cNvSpPr/>
          <p:nvPr/>
        </p:nvSpPr>
        <p:spPr>
          <a:xfrm>
            <a:off x="1069181" y="6336387"/>
            <a:ext cx="883443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Establish strict access controls and user permissions to prevent unauthorized access to critical supply chain data stored in track and trace systems.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FFFFFF">
              <a:alpha val="75000"/>
            </a:srgbClr>
          </a:solidFill>
          <a:ln/>
        </p:spPr>
      </p:sp>
      <p:sp>
        <p:nvSpPr>
          <p:cNvPr id="4" name="Text 1"/>
          <p:cNvSpPr/>
          <p:nvPr/>
        </p:nvSpPr>
        <p:spPr>
          <a:xfrm>
            <a:off x="2148007" y="598289"/>
            <a:ext cx="10334268" cy="1359694"/>
          </a:xfrm>
          <a:prstGeom prst="rect">
            <a:avLst/>
          </a:prstGeom>
          <a:noFill/>
          <a:ln/>
        </p:spPr>
        <p:txBody>
          <a:bodyPr wrap="square" rtlCol="0" anchor="t"/>
          <a:lstStyle/>
          <a:p>
            <a:pPr marL="0" indent="0">
              <a:lnSpc>
                <a:spcPts val="5353"/>
              </a:lnSpc>
              <a:buNone/>
            </a:pPr>
            <a:r>
              <a:rPr lang="en-US" sz="4283" dirty="0">
                <a:solidFill>
                  <a:srgbClr val="312F2B"/>
                </a:solidFill>
                <a:latin typeface="Gelasio" pitchFamily="34" charset="0"/>
                <a:ea typeface="Gelasio" pitchFamily="34" charset="-122"/>
                <a:cs typeface="Gelasio" pitchFamily="34" charset="-120"/>
              </a:rPr>
              <a:t>Future Trends and Advancements in AWS for Supply Chain Management</a:t>
            </a:r>
            <a:endParaRPr lang="en-US" sz="4283" dirty="0"/>
          </a:p>
        </p:txBody>
      </p:sp>
      <p:sp>
        <p:nvSpPr>
          <p:cNvPr id="5" name="Shape 2"/>
          <p:cNvSpPr/>
          <p:nvPr/>
        </p:nvSpPr>
        <p:spPr>
          <a:xfrm>
            <a:off x="2452568" y="2393037"/>
            <a:ext cx="43458" cy="5239583"/>
          </a:xfrm>
          <a:prstGeom prst="roundRect">
            <a:avLst>
              <a:gd name="adj" fmla="val 225286"/>
            </a:avLst>
          </a:prstGeom>
          <a:solidFill>
            <a:srgbClr val="CECEC9"/>
          </a:solidFill>
          <a:ln/>
        </p:spPr>
      </p:sp>
      <p:sp>
        <p:nvSpPr>
          <p:cNvPr id="6" name="Shape 3"/>
          <p:cNvSpPr/>
          <p:nvPr/>
        </p:nvSpPr>
        <p:spPr>
          <a:xfrm>
            <a:off x="2718971" y="2785884"/>
            <a:ext cx="761405" cy="43458"/>
          </a:xfrm>
          <a:prstGeom prst="roundRect">
            <a:avLst>
              <a:gd name="adj" fmla="val 225286"/>
            </a:avLst>
          </a:prstGeom>
          <a:solidFill>
            <a:srgbClr val="CECEC9"/>
          </a:solidFill>
          <a:ln/>
        </p:spPr>
      </p:sp>
      <p:sp>
        <p:nvSpPr>
          <p:cNvPr id="7" name="Shape 4"/>
          <p:cNvSpPr/>
          <p:nvPr/>
        </p:nvSpPr>
        <p:spPr>
          <a:xfrm>
            <a:off x="2229505" y="2562939"/>
            <a:ext cx="489466" cy="489466"/>
          </a:xfrm>
          <a:prstGeom prst="roundRect">
            <a:avLst>
              <a:gd name="adj" fmla="val 20002"/>
            </a:avLst>
          </a:prstGeom>
          <a:solidFill>
            <a:srgbClr val="E8E8E3"/>
          </a:solidFill>
          <a:ln w="13573">
            <a:solidFill>
              <a:srgbClr val="CECEC9"/>
            </a:solidFill>
            <a:prstDash val="solid"/>
          </a:ln>
        </p:spPr>
      </p:sp>
      <p:sp>
        <p:nvSpPr>
          <p:cNvPr id="8" name="Text 5"/>
          <p:cNvSpPr/>
          <p:nvPr/>
        </p:nvSpPr>
        <p:spPr>
          <a:xfrm>
            <a:off x="2405598" y="2603659"/>
            <a:ext cx="137160" cy="407908"/>
          </a:xfrm>
          <a:prstGeom prst="rect">
            <a:avLst/>
          </a:prstGeom>
          <a:noFill/>
          <a:ln/>
        </p:spPr>
        <p:txBody>
          <a:bodyPr wrap="none" rtlCol="0" anchor="t"/>
          <a:lstStyle/>
          <a:p>
            <a:pPr marL="0" indent="0" algn="ctr">
              <a:lnSpc>
                <a:spcPts val="3212"/>
              </a:lnSpc>
              <a:buNone/>
            </a:pPr>
            <a:r>
              <a:rPr lang="en-US" sz="2570" dirty="0">
                <a:solidFill>
                  <a:srgbClr val="272525"/>
                </a:solidFill>
                <a:latin typeface="Gelasio" pitchFamily="34" charset="0"/>
                <a:ea typeface="Gelasio" pitchFamily="34" charset="-122"/>
                <a:cs typeface="Gelasio" pitchFamily="34" charset="-120"/>
              </a:rPr>
              <a:t>1</a:t>
            </a:r>
            <a:endParaRPr lang="en-US" sz="2570" dirty="0"/>
          </a:p>
        </p:txBody>
      </p:sp>
      <p:sp>
        <p:nvSpPr>
          <p:cNvPr id="9" name="Text 6"/>
          <p:cNvSpPr/>
          <p:nvPr/>
        </p:nvSpPr>
        <p:spPr>
          <a:xfrm>
            <a:off x="3670816" y="2610564"/>
            <a:ext cx="3909060" cy="339923"/>
          </a:xfrm>
          <a:prstGeom prst="rect">
            <a:avLst/>
          </a:prstGeom>
          <a:noFill/>
          <a:ln/>
        </p:spPr>
        <p:txBody>
          <a:bodyPr wrap="none" rtlCol="0" anchor="t"/>
          <a:lstStyle/>
          <a:p>
            <a:pPr marL="0" indent="0" algn="l">
              <a:lnSpc>
                <a:spcPts val="2677"/>
              </a:lnSpc>
              <a:buNone/>
            </a:pPr>
            <a:r>
              <a:rPr lang="en-US" sz="2141" dirty="0">
                <a:solidFill>
                  <a:srgbClr val="272525"/>
                </a:solidFill>
                <a:latin typeface="Gelasio" pitchFamily="34" charset="0"/>
                <a:ea typeface="Gelasio" pitchFamily="34" charset="-122"/>
                <a:cs typeface="Gelasio" pitchFamily="34" charset="-120"/>
              </a:rPr>
              <a:t>AI-Powered Predictive Analytics</a:t>
            </a:r>
            <a:endParaRPr lang="en-US" sz="2141" dirty="0"/>
          </a:p>
        </p:txBody>
      </p:sp>
      <p:sp>
        <p:nvSpPr>
          <p:cNvPr id="10" name="Text 7"/>
          <p:cNvSpPr/>
          <p:nvPr/>
        </p:nvSpPr>
        <p:spPr>
          <a:xfrm>
            <a:off x="3670816" y="3080980"/>
            <a:ext cx="8811458" cy="696039"/>
          </a:xfrm>
          <a:prstGeom prst="rect">
            <a:avLst/>
          </a:prstGeom>
          <a:noFill/>
          <a:ln/>
        </p:spPr>
        <p:txBody>
          <a:bodyPr wrap="square" rtlCol="0" anchor="t"/>
          <a:lstStyle/>
          <a:p>
            <a:pPr marL="0" indent="0" algn="l">
              <a:lnSpc>
                <a:spcPts val="2741"/>
              </a:lnSpc>
              <a:buNone/>
            </a:pPr>
            <a:r>
              <a:rPr lang="en-US" sz="1713" dirty="0">
                <a:solidFill>
                  <a:srgbClr val="272525"/>
                </a:solidFill>
                <a:latin typeface="Lato" pitchFamily="34" charset="0"/>
                <a:ea typeface="Lato" pitchFamily="34" charset="-122"/>
                <a:cs typeface="Lato" pitchFamily="34" charset="-120"/>
              </a:rPr>
              <a:t>The integration of AI and machine learning in AWS will enable advanced predictive analytics for demand forecasting, inventory optimization, and supply chain risk management.</a:t>
            </a:r>
            <a:endParaRPr lang="en-US" sz="1713" dirty="0"/>
          </a:p>
        </p:txBody>
      </p:sp>
      <p:sp>
        <p:nvSpPr>
          <p:cNvPr id="11" name="Shape 8"/>
          <p:cNvSpPr/>
          <p:nvPr/>
        </p:nvSpPr>
        <p:spPr>
          <a:xfrm>
            <a:off x="2718971" y="4604921"/>
            <a:ext cx="761405" cy="43458"/>
          </a:xfrm>
          <a:prstGeom prst="roundRect">
            <a:avLst>
              <a:gd name="adj" fmla="val 225286"/>
            </a:avLst>
          </a:prstGeom>
          <a:solidFill>
            <a:srgbClr val="CECEC9"/>
          </a:solidFill>
          <a:ln/>
        </p:spPr>
      </p:sp>
      <p:sp>
        <p:nvSpPr>
          <p:cNvPr id="12" name="Shape 9"/>
          <p:cNvSpPr/>
          <p:nvPr/>
        </p:nvSpPr>
        <p:spPr>
          <a:xfrm>
            <a:off x="2229505" y="4381976"/>
            <a:ext cx="489466" cy="489466"/>
          </a:xfrm>
          <a:prstGeom prst="roundRect">
            <a:avLst>
              <a:gd name="adj" fmla="val 20002"/>
            </a:avLst>
          </a:prstGeom>
          <a:solidFill>
            <a:srgbClr val="E8E8E3"/>
          </a:solidFill>
          <a:ln w="13573">
            <a:solidFill>
              <a:srgbClr val="CECEC9"/>
            </a:solidFill>
            <a:prstDash val="solid"/>
          </a:ln>
        </p:spPr>
      </p:sp>
      <p:sp>
        <p:nvSpPr>
          <p:cNvPr id="13" name="Text 10"/>
          <p:cNvSpPr/>
          <p:nvPr/>
        </p:nvSpPr>
        <p:spPr>
          <a:xfrm>
            <a:off x="2382738" y="4422696"/>
            <a:ext cx="182880" cy="407908"/>
          </a:xfrm>
          <a:prstGeom prst="rect">
            <a:avLst/>
          </a:prstGeom>
          <a:noFill/>
          <a:ln/>
        </p:spPr>
        <p:txBody>
          <a:bodyPr wrap="none" rtlCol="0" anchor="t"/>
          <a:lstStyle/>
          <a:p>
            <a:pPr marL="0" indent="0" algn="ctr">
              <a:lnSpc>
                <a:spcPts val="3212"/>
              </a:lnSpc>
              <a:buNone/>
            </a:pPr>
            <a:r>
              <a:rPr lang="en-US" sz="2570" dirty="0">
                <a:solidFill>
                  <a:srgbClr val="272525"/>
                </a:solidFill>
                <a:latin typeface="Gelasio" pitchFamily="34" charset="0"/>
                <a:ea typeface="Gelasio" pitchFamily="34" charset="-122"/>
                <a:cs typeface="Gelasio" pitchFamily="34" charset="-120"/>
              </a:rPr>
              <a:t>2</a:t>
            </a:r>
            <a:endParaRPr lang="en-US" sz="2570" dirty="0"/>
          </a:p>
        </p:txBody>
      </p:sp>
      <p:sp>
        <p:nvSpPr>
          <p:cNvPr id="14" name="Text 11"/>
          <p:cNvSpPr/>
          <p:nvPr/>
        </p:nvSpPr>
        <p:spPr>
          <a:xfrm>
            <a:off x="3670816" y="4429601"/>
            <a:ext cx="4328160" cy="339923"/>
          </a:xfrm>
          <a:prstGeom prst="rect">
            <a:avLst/>
          </a:prstGeom>
          <a:noFill/>
          <a:ln/>
        </p:spPr>
        <p:txBody>
          <a:bodyPr wrap="none" rtlCol="0" anchor="t"/>
          <a:lstStyle/>
          <a:p>
            <a:pPr marL="0" indent="0" algn="l">
              <a:lnSpc>
                <a:spcPts val="2677"/>
              </a:lnSpc>
              <a:buNone/>
            </a:pPr>
            <a:r>
              <a:rPr lang="en-US" sz="2141" dirty="0">
                <a:solidFill>
                  <a:srgbClr val="272525"/>
                </a:solidFill>
                <a:latin typeface="Gelasio" pitchFamily="34" charset="0"/>
                <a:ea typeface="Gelasio" pitchFamily="34" charset="-122"/>
                <a:cs typeface="Gelasio" pitchFamily="34" charset="-120"/>
              </a:rPr>
              <a:t>IoT-enabled Supply Chain Visibility</a:t>
            </a:r>
            <a:endParaRPr lang="en-US" sz="2141" dirty="0"/>
          </a:p>
        </p:txBody>
      </p:sp>
      <p:sp>
        <p:nvSpPr>
          <p:cNvPr id="15" name="Text 12"/>
          <p:cNvSpPr/>
          <p:nvPr/>
        </p:nvSpPr>
        <p:spPr>
          <a:xfrm>
            <a:off x="3670816" y="4900017"/>
            <a:ext cx="8811458" cy="696039"/>
          </a:xfrm>
          <a:prstGeom prst="rect">
            <a:avLst/>
          </a:prstGeom>
          <a:noFill/>
          <a:ln/>
        </p:spPr>
        <p:txBody>
          <a:bodyPr wrap="square" rtlCol="0" anchor="t"/>
          <a:lstStyle/>
          <a:p>
            <a:pPr marL="0" indent="0" algn="l">
              <a:lnSpc>
                <a:spcPts val="2741"/>
              </a:lnSpc>
              <a:buNone/>
            </a:pPr>
            <a:r>
              <a:rPr lang="en-US" sz="1713" dirty="0">
                <a:solidFill>
                  <a:srgbClr val="272525"/>
                </a:solidFill>
                <a:latin typeface="Lato" pitchFamily="34" charset="0"/>
                <a:ea typeface="Lato" pitchFamily="34" charset="-122"/>
                <a:cs typeface="Lato" pitchFamily="34" charset="-120"/>
              </a:rPr>
              <a:t>Expanding use of IoT devices and sensors, integrated with AWS, will enhance real-time visibility and tracking capabilities across the supply chain network.</a:t>
            </a:r>
            <a:endParaRPr lang="en-US" sz="1713" dirty="0"/>
          </a:p>
        </p:txBody>
      </p:sp>
      <p:sp>
        <p:nvSpPr>
          <p:cNvPr id="16" name="Shape 13"/>
          <p:cNvSpPr/>
          <p:nvPr/>
        </p:nvSpPr>
        <p:spPr>
          <a:xfrm>
            <a:off x="2718971" y="6423958"/>
            <a:ext cx="761405" cy="43458"/>
          </a:xfrm>
          <a:prstGeom prst="roundRect">
            <a:avLst>
              <a:gd name="adj" fmla="val 225286"/>
            </a:avLst>
          </a:prstGeom>
          <a:solidFill>
            <a:srgbClr val="CECEC9"/>
          </a:solidFill>
          <a:ln/>
        </p:spPr>
      </p:sp>
      <p:sp>
        <p:nvSpPr>
          <p:cNvPr id="17" name="Shape 14"/>
          <p:cNvSpPr/>
          <p:nvPr/>
        </p:nvSpPr>
        <p:spPr>
          <a:xfrm>
            <a:off x="2229505" y="6201013"/>
            <a:ext cx="489466" cy="489466"/>
          </a:xfrm>
          <a:prstGeom prst="roundRect">
            <a:avLst>
              <a:gd name="adj" fmla="val 20002"/>
            </a:avLst>
          </a:prstGeom>
          <a:solidFill>
            <a:srgbClr val="E8E8E3"/>
          </a:solidFill>
          <a:ln w="13573">
            <a:solidFill>
              <a:srgbClr val="CECEC9"/>
            </a:solidFill>
            <a:prstDash val="solid"/>
          </a:ln>
        </p:spPr>
      </p:sp>
      <p:sp>
        <p:nvSpPr>
          <p:cNvPr id="18" name="Text 15"/>
          <p:cNvSpPr/>
          <p:nvPr/>
        </p:nvSpPr>
        <p:spPr>
          <a:xfrm>
            <a:off x="2382738" y="6241733"/>
            <a:ext cx="182880" cy="407908"/>
          </a:xfrm>
          <a:prstGeom prst="rect">
            <a:avLst/>
          </a:prstGeom>
          <a:noFill/>
          <a:ln/>
        </p:spPr>
        <p:txBody>
          <a:bodyPr wrap="none" rtlCol="0" anchor="t"/>
          <a:lstStyle/>
          <a:p>
            <a:pPr marL="0" indent="0" algn="ctr">
              <a:lnSpc>
                <a:spcPts val="3212"/>
              </a:lnSpc>
              <a:buNone/>
            </a:pPr>
            <a:r>
              <a:rPr lang="en-US" sz="2570" dirty="0">
                <a:solidFill>
                  <a:srgbClr val="272525"/>
                </a:solidFill>
                <a:latin typeface="Gelasio" pitchFamily="34" charset="0"/>
                <a:ea typeface="Gelasio" pitchFamily="34" charset="-122"/>
                <a:cs typeface="Gelasio" pitchFamily="34" charset="-120"/>
              </a:rPr>
              <a:t>3</a:t>
            </a:r>
            <a:endParaRPr lang="en-US" sz="2570" dirty="0"/>
          </a:p>
        </p:txBody>
      </p:sp>
      <p:sp>
        <p:nvSpPr>
          <p:cNvPr id="19" name="Text 16"/>
          <p:cNvSpPr/>
          <p:nvPr/>
        </p:nvSpPr>
        <p:spPr>
          <a:xfrm>
            <a:off x="3670816" y="6248638"/>
            <a:ext cx="3482340" cy="339923"/>
          </a:xfrm>
          <a:prstGeom prst="rect">
            <a:avLst/>
          </a:prstGeom>
          <a:noFill/>
          <a:ln/>
        </p:spPr>
        <p:txBody>
          <a:bodyPr wrap="none" rtlCol="0" anchor="t"/>
          <a:lstStyle/>
          <a:p>
            <a:pPr marL="0" indent="0" algn="l">
              <a:lnSpc>
                <a:spcPts val="2677"/>
              </a:lnSpc>
              <a:buNone/>
            </a:pPr>
            <a:r>
              <a:rPr lang="en-US" sz="2141" dirty="0">
                <a:solidFill>
                  <a:srgbClr val="272525"/>
                </a:solidFill>
                <a:latin typeface="Gelasio" pitchFamily="34" charset="0"/>
                <a:ea typeface="Gelasio" pitchFamily="34" charset="-122"/>
                <a:cs typeface="Gelasio" pitchFamily="34" charset="-120"/>
              </a:rPr>
              <a:t>Blockchain for Transparency</a:t>
            </a:r>
            <a:endParaRPr lang="en-US" sz="2141" dirty="0"/>
          </a:p>
        </p:txBody>
      </p:sp>
      <p:sp>
        <p:nvSpPr>
          <p:cNvPr id="20" name="Text 17"/>
          <p:cNvSpPr/>
          <p:nvPr/>
        </p:nvSpPr>
        <p:spPr>
          <a:xfrm>
            <a:off x="3670816" y="6719054"/>
            <a:ext cx="8811458" cy="696039"/>
          </a:xfrm>
          <a:prstGeom prst="rect">
            <a:avLst/>
          </a:prstGeom>
          <a:noFill/>
          <a:ln/>
        </p:spPr>
        <p:txBody>
          <a:bodyPr wrap="square" rtlCol="0" anchor="t"/>
          <a:lstStyle/>
          <a:p>
            <a:pPr marL="0" indent="0" algn="l">
              <a:lnSpc>
                <a:spcPts val="2741"/>
              </a:lnSpc>
              <a:buNone/>
            </a:pPr>
            <a:r>
              <a:rPr lang="en-US" sz="1713" dirty="0">
                <a:solidFill>
                  <a:srgbClr val="272525"/>
                </a:solidFill>
                <a:latin typeface="Lato" pitchFamily="34" charset="0"/>
                <a:ea typeface="Lato" pitchFamily="34" charset="-122"/>
                <a:cs typeface="Lato" pitchFamily="34" charset="-120"/>
              </a:rPr>
              <a:t>Blockchain technology will be increasingly leveraged within AWS to ensure transparency, traceability, and authenticity of transactions and data in supply chain operations.</a:t>
            </a:r>
            <a:endParaRPr lang="en-US" sz="1713"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544717"/>
            <a:ext cx="76962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 and Key Takeaways</a:t>
            </a:r>
            <a:endParaRPr lang="en-US" sz="4374" dirty="0"/>
          </a:p>
        </p:txBody>
      </p:sp>
      <p:sp>
        <p:nvSpPr>
          <p:cNvPr id="5" name="Text 2"/>
          <p:cNvSpPr/>
          <p:nvPr/>
        </p:nvSpPr>
        <p:spPr>
          <a:xfrm>
            <a:off x="2037993" y="2794516"/>
            <a:ext cx="3295888" cy="999887"/>
          </a:xfrm>
          <a:prstGeom prst="rect">
            <a:avLst/>
          </a:prstGeom>
          <a:noFill/>
          <a:ln/>
        </p:spPr>
        <p:txBody>
          <a:bodyPr wrap="none" rtlCol="0" anchor="t"/>
          <a:lstStyle/>
          <a:p>
            <a:pPr marL="0" indent="0" algn="ctr">
              <a:lnSpc>
                <a:spcPts val="7873"/>
              </a:lnSpc>
              <a:buNone/>
            </a:pPr>
            <a:r>
              <a:rPr lang="en-US" sz="7873" dirty="0">
                <a:solidFill>
                  <a:srgbClr val="272525"/>
                </a:solidFill>
                <a:latin typeface="Gelasio" pitchFamily="34" charset="0"/>
                <a:ea typeface="Gelasio" pitchFamily="34" charset="-122"/>
                <a:cs typeface="Gelasio" pitchFamily="34" charset="-120"/>
              </a:rPr>
              <a:t>3</a:t>
            </a:r>
            <a:endParaRPr lang="en-US" sz="7873" dirty="0"/>
          </a:p>
        </p:txBody>
      </p:sp>
      <p:sp>
        <p:nvSpPr>
          <p:cNvPr id="6" name="Text 3"/>
          <p:cNvSpPr/>
          <p:nvPr/>
        </p:nvSpPr>
        <p:spPr>
          <a:xfrm>
            <a:off x="2574965" y="4072057"/>
            <a:ext cx="2221944"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Efficiency</a:t>
            </a:r>
            <a:endParaRPr lang="en-US" sz="2187" dirty="0"/>
          </a:p>
        </p:txBody>
      </p:sp>
      <p:sp>
        <p:nvSpPr>
          <p:cNvPr id="7" name="Text 4"/>
          <p:cNvSpPr/>
          <p:nvPr/>
        </p:nvSpPr>
        <p:spPr>
          <a:xfrm>
            <a:off x="2037993" y="4552474"/>
            <a:ext cx="3295888"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Lato" pitchFamily="34" charset="0"/>
                <a:ea typeface="Lato" pitchFamily="34" charset="-122"/>
                <a:cs typeface="Lato" pitchFamily="34" charset="-120"/>
              </a:rPr>
              <a:t>AWS integration in supply chain management can lead to a 30% increase in operational efficiency and cost savings.</a:t>
            </a:r>
            <a:endParaRPr lang="en-US" sz="1750" dirty="0"/>
          </a:p>
        </p:txBody>
      </p:sp>
      <p:sp>
        <p:nvSpPr>
          <p:cNvPr id="8" name="Text 5"/>
          <p:cNvSpPr/>
          <p:nvPr/>
        </p:nvSpPr>
        <p:spPr>
          <a:xfrm>
            <a:off x="5667137" y="2794516"/>
            <a:ext cx="3296007" cy="999887"/>
          </a:xfrm>
          <a:prstGeom prst="rect">
            <a:avLst/>
          </a:prstGeom>
          <a:noFill/>
          <a:ln/>
        </p:spPr>
        <p:txBody>
          <a:bodyPr wrap="none" rtlCol="0" anchor="t"/>
          <a:lstStyle/>
          <a:p>
            <a:pPr marL="0" indent="0" algn="ctr">
              <a:lnSpc>
                <a:spcPts val="7873"/>
              </a:lnSpc>
              <a:buNone/>
            </a:pPr>
            <a:r>
              <a:rPr lang="en-US" sz="7873" dirty="0">
                <a:solidFill>
                  <a:srgbClr val="272525"/>
                </a:solidFill>
                <a:latin typeface="Gelasio" pitchFamily="34" charset="0"/>
                <a:ea typeface="Gelasio" pitchFamily="34" charset="-122"/>
                <a:cs typeface="Gelasio" pitchFamily="34" charset="-120"/>
              </a:rPr>
              <a:t>82%</a:t>
            </a:r>
            <a:endParaRPr lang="en-US" sz="7873" dirty="0"/>
          </a:p>
        </p:txBody>
      </p:sp>
      <p:sp>
        <p:nvSpPr>
          <p:cNvPr id="9" name="Text 6"/>
          <p:cNvSpPr/>
          <p:nvPr/>
        </p:nvSpPr>
        <p:spPr>
          <a:xfrm>
            <a:off x="6204109" y="4072057"/>
            <a:ext cx="2221944"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Adoption Rate</a:t>
            </a:r>
            <a:endParaRPr lang="en-US" sz="2187" dirty="0"/>
          </a:p>
        </p:txBody>
      </p:sp>
      <p:sp>
        <p:nvSpPr>
          <p:cNvPr id="10" name="Text 7"/>
          <p:cNvSpPr/>
          <p:nvPr/>
        </p:nvSpPr>
        <p:spPr>
          <a:xfrm>
            <a:off x="5667137" y="4552474"/>
            <a:ext cx="3296007"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Lato" pitchFamily="34" charset="0"/>
                <a:ea typeface="Lato" pitchFamily="34" charset="-122"/>
                <a:cs typeface="Lato" pitchFamily="34" charset="-120"/>
              </a:rPr>
              <a:t>Over 82% of businesses report successful adoption and positive impact from incorporating AWS in their supply chain processes.</a:t>
            </a:r>
            <a:endParaRPr lang="en-US" sz="1750" dirty="0"/>
          </a:p>
        </p:txBody>
      </p:sp>
      <p:sp>
        <p:nvSpPr>
          <p:cNvPr id="11" name="Text 8"/>
          <p:cNvSpPr/>
          <p:nvPr/>
        </p:nvSpPr>
        <p:spPr>
          <a:xfrm>
            <a:off x="9296400" y="2794516"/>
            <a:ext cx="3296007" cy="999887"/>
          </a:xfrm>
          <a:prstGeom prst="rect">
            <a:avLst/>
          </a:prstGeom>
          <a:noFill/>
          <a:ln/>
        </p:spPr>
        <p:txBody>
          <a:bodyPr wrap="none" rtlCol="0" anchor="t"/>
          <a:lstStyle/>
          <a:p>
            <a:pPr marL="0" indent="0" algn="ctr">
              <a:lnSpc>
                <a:spcPts val="7873"/>
              </a:lnSpc>
              <a:buNone/>
            </a:pPr>
            <a:r>
              <a:rPr lang="en-US" sz="7873" dirty="0">
                <a:solidFill>
                  <a:srgbClr val="272525"/>
                </a:solidFill>
                <a:latin typeface="Gelasio" pitchFamily="34" charset="0"/>
                <a:ea typeface="Gelasio" pitchFamily="34" charset="-122"/>
                <a:cs typeface="Gelasio" pitchFamily="34" charset="-120"/>
              </a:rPr>
              <a:t>5M</a:t>
            </a:r>
            <a:endParaRPr lang="en-US" sz="7873" dirty="0"/>
          </a:p>
        </p:txBody>
      </p:sp>
      <p:sp>
        <p:nvSpPr>
          <p:cNvPr id="12" name="Text 9"/>
          <p:cNvSpPr/>
          <p:nvPr/>
        </p:nvSpPr>
        <p:spPr>
          <a:xfrm>
            <a:off x="9833372" y="4072057"/>
            <a:ext cx="2221944"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Global Impact</a:t>
            </a:r>
            <a:endParaRPr lang="en-US" sz="2187" dirty="0"/>
          </a:p>
        </p:txBody>
      </p:sp>
      <p:sp>
        <p:nvSpPr>
          <p:cNvPr id="13" name="Text 10"/>
          <p:cNvSpPr/>
          <p:nvPr/>
        </p:nvSpPr>
        <p:spPr>
          <a:xfrm>
            <a:off x="9296400" y="4552474"/>
            <a:ext cx="3296007" cy="2132409"/>
          </a:xfrm>
          <a:prstGeom prst="rect">
            <a:avLst/>
          </a:prstGeom>
          <a:noFill/>
          <a:ln/>
        </p:spPr>
        <p:txBody>
          <a:bodyPr wrap="square" rtlCol="0" anchor="t"/>
          <a:lstStyle/>
          <a:p>
            <a:pPr marL="0" indent="0" algn="ctr">
              <a:lnSpc>
                <a:spcPts val="2799"/>
              </a:lnSpc>
              <a:buNone/>
            </a:pPr>
            <a:r>
              <a:rPr lang="en-US" sz="1750" dirty="0">
                <a:solidFill>
                  <a:srgbClr val="272525"/>
                </a:solidFill>
                <a:latin typeface="Lato" pitchFamily="34" charset="0"/>
                <a:ea typeface="Lato" pitchFamily="34" charset="-122"/>
                <a:cs typeface="Lato" pitchFamily="34" charset="-120"/>
              </a:rPr>
              <a:t>The use of AWS-powered track and trace systems has impacted over 5 million supply chain transactions worldwide, enhancing visibility and performance.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2037993" y="2123837"/>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Abstract:</a:t>
            </a:r>
            <a:endParaRPr lang="en-US" sz="4374" dirty="0"/>
          </a:p>
        </p:txBody>
      </p:sp>
      <p:sp>
        <p:nvSpPr>
          <p:cNvPr id="5" name="Text 2"/>
          <p:cNvSpPr/>
          <p:nvPr/>
        </p:nvSpPr>
        <p:spPr>
          <a:xfrm>
            <a:off x="2037993" y="3262551"/>
            <a:ext cx="10554414" cy="28432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This study explores the transformative impact of Amazon Web Services (AWS) in supply chain management through the implementation of track and trace systems. Leveraging AWS cloud infrastructure, the proposed solution integrates external data sources, processes data with AWS services, and employs a track and trace service for real-time monitoring. Data transformation ensures adaptability to diverse formats, while secure storage and notification mechanisms enhance visibility. The user interface, accessible through web or mobile applications, provides stakeholders with a centralized platform for tracking and tracing supply chain events. This integrated approach harnesses the power of AWS to optimize efficiency, transparency, and resilience in supply chain operations.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2037993" y="1302306"/>
            <a:ext cx="10554414" cy="5019556"/>
          </a:xfrm>
          <a:prstGeom prst="rect">
            <a:avLst/>
          </a:prstGeom>
        </p:spPr>
      </p:pic>
      <p:sp>
        <p:nvSpPr>
          <p:cNvPr id="5" name="Text 1"/>
          <p:cNvSpPr/>
          <p:nvPr/>
        </p:nvSpPr>
        <p:spPr>
          <a:xfrm>
            <a:off x="2037993" y="6571774"/>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861304"/>
            <a:ext cx="91821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Overview of Track and Trace Systems</a:t>
            </a:r>
            <a:endParaRPr lang="en-US" sz="4374" dirty="0"/>
          </a:p>
        </p:txBody>
      </p:sp>
      <p:sp>
        <p:nvSpPr>
          <p:cNvPr id="5" name="Text 2"/>
          <p:cNvSpPr/>
          <p:nvPr/>
        </p:nvSpPr>
        <p:spPr>
          <a:xfrm>
            <a:off x="2037993" y="3111103"/>
            <a:ext cx="262128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Real-time Monitoring</a:t>
            </a:r>
            <a:endParaRPr lang="en-US" sz="2187" dirty="0"/>
          </a:p>
        </p:txBody>
      </p:sp>
      <p:sp>
        <p:nvSpPr>
          <p:cNvPr id="6" name="Text 3"/>
          <p:cNvSpPr/>
          <p:nvPr/>
        </p:nvSpPr>
        <p:spPr>
          <a:xfrm>
            <a:off x="2037993" y="3680460"/>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Track and trace systems enable real-time monitoring of goods throughout the supply chain. This includes the ability to track the movement and location of packages at every stage of the journey.</a:t>
            </a:r>
            <a:endParaRPr lang="en-US" sz="1750" dirty="0"/>
          </a:p>
        </p:txBody>
      </p:sp>
      <p:sp>
        <p:nvSpPr>
          <p:cNvPr id="7" name="Text 4"/>
          <p:cNvSpPr/>
          <p:nvPr/>
        </p:nvSpPr>
        <p:spPr>
          <a:xfrm>
            <a:off x="5743932" y="3111103"/>
            <a:ext cx="2221944"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Data Analytics</a:t>
            </a:r>
            <a:endParaRPr lang="en-US" sz="2187" dirty="0"/>
          </a:p>
        </p:txBody>
      </p:sp>
      <p:sp>
        <p:nvSpPr>
          <p:cNvPr id="8" name="Text 5"/>
          <p:cNvSpPr/>
          <p:nvPr/>
        </p:nvSpPr>
        <p:spPr>
          <a:xfrm>
            <a:off x="5743932" y="3680460"/>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These systems provide valuable data analytics, offering insights into delivery times, potential bottlenecks, and overall supply chain performance.</a:t>
            </a:r>
            <a:endParaRPr lang="en-US" sz="1750" dirty="0"/>
          </a:p>
        </p:txBody>
      </p:sp>
      <p:sp>
        <p:nvSpPr>
          <p:cNvPr id="9" name="Text 6"/>
          <p:cNvSpPr/>
          <p:nvPr/>
        </p:nvSpPr>
        <p:spPr>
          <a:xfrm>
            <a:off x="9449872" y="3111103"/>
            <a:ext cx="237744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Enhanced Visibility</a:t>
            </a:r>
            <a:endParaRPr lang="en-US" sz="2187" dirty="0"/>
          </a:p>
        </p:txBody>
      </p:sp>
      <p:sp>
        <p:nvSpPr>
          <p:cNvPr id="10" name="Text 7"/>
          <p:cNvSpPr/>
          <p:nvPr/>
        </p:nvSpPr>
        <p:spPr>
          <a:xfrm>
            <a:off x="9449872" y="3680460"/>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Enhanced visibility allows companies to optimize routes, manage inventory levels, and respond quickly to any disruptions or delays.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935236"/>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Benefits of Using AWS in Supply Chain Management</a:t>
            </a:r>
            <a:endParaRPr lang="en-US" sz="4374" dirty="0"/>
          </a:p>
        </p:txBody>
      </p:sp>
      <p:sp>
        <p:nvSpPr>
          <p:cNvPr id="5" name="Shape 2"/>
          <p:cNvSpPr/>
          <p:nvPr/>
        </p:nvSpPr>
        <p:spPr>
          <a:xfrm>
            <a:off x="2037993" y="2941915"/>
            <a:ext cx="499943" cy="499943"/>
          </a:xfrm>
          <a:prstGeom prst="roundRect">
            <a:avLst>
              <a:gd name="adj" fmla="val 20000"/>
            </a:avLst>
          </a:prstGeom>
          <a:solidFill>
            <a:srgbClr val="E8E8E3"/>
          </a:solidFill>
          <a:ln w="13811">
            <a:solidFill>
              <a:srgbClr val="CECEC9"/>
            </a:solidFill>
            <a:prstDash val="solid"/>
          </a:ln>
        </p:spPr>
      </p:sp>
      <p:sp>
        <p:nvSpPr>
          <p:cNvPr id="6" name="Text 3"/>
          <p:cNvSpPr/>
          <p:nvPr/>
        </p:nvSpPr>
        <p:spPr>
          <a:xfrm>
            <a:off x="2215515" y="2983587"/>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3018234"/>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Scalability</a:t>
            </a:r>
            <a:endParaRPr lang="en-US" sz="2187" dirty="0"/>
          </a:p>
        </p:txBody>
      </p:sp>
      <p:sp>
        <p:nvSpPr>
          <p:cNvPr id="8" name="Text 5"/>
          <p:cNvSpPr/>
          <p:nvPr/>
        </p:nvSpPr>
        <p:spPr>
          <a:xfrm>
            <a:off x="2760107" y="3498652"/>
            <a:ext cx="444400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AWS offers scalable solutions, allowing businesses to adapt to changing demands and growth without the need for significant infrastructure investments.</a:t>
            </a:r>
            <a:endParaRPr lang="en-US" sz="1750" dirty="0"/>
          </a:p>
        </p:txBody>
      </p:sp>
      <p:sp>
        <p:nvSpPr>
          <p:cNvPr id="9" name="Shape 6"/>
          <p:cNvSpPr/>
          <p:nvPr/>
        </p:nvSpPr>
        <p:spPr>
          <a:xfrm>
            <a:off x="7426285" y="2941915"/>
            <a:ext cx="499943" cy="499943"/>
          </a:xfrm>
          <a:prstGeom prst="roundRect">
            <a:avLst>
              <a:gd name="adj" fmla="val 20000"/>
            </a:avLst>
          </a:prstGeom>
          <a:solidFill>
            <a:srgbClr val="E8E8E3"/>
          </a:solidFill>
          <a:ln w="13811">
            <a:solidFill>
              <a:srgbClr val="CECEC9"/>
            </a:solidFill>
            <a:prstDash val="solid"/>
          </a:ln>
        </p:spPr>
      </p:sp>
      <p:sp>
        <p:nvSpPr>
          <p:cNvPr id="10" name="Text 7"/>
          <p:cNvSpPr/>
          <p:nvPr/>
        </p:nvSpPr>
        <p:spPr>
          <a:xfrm>
            <a:off x="7580948" y="2983587"/>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8148399" y="3018234"/>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Cost Efficiency</a:t>
            </a:r>
            <a:endParaRPr lang="en-US" sz="2187" dirty="0"/>
          </a:p>
        </p:txBody>
      </p:sp>
      <p:sp>
        <p:nvSpPr>
          <p:cNvPr id="12" name="Text 9"/>
          <p:cNvSpPr/>
          <p:nvPr/>
        </p:nvSpPr>
        <p:spPr>
          <a:xfrm>
            <a:off x="8148399" y="3498652"/>
            <a:ext cx="444400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By leveraging AWS, companies can reduce operational costs by paying only for the resources they use, avoiding upfront expenses on hardware and maintenance.</a:t>
            </a:r>
            <a:endParaRPr lang="en-US" sz="1750" dirty="0"/>
          </a:p>
        </p:txBody>
      </p:sp>
      <p:sp>
        <p:nvSpPr>
          <p:cNvPr id="13" name="Shape 10"/>
          <p:cNvSpPr/>
          <p:nvPr/>
        </p:nvSpPr>
        <p:spPr>
          <a:xfrm>
            <a:off x="2037993" y="5316022"/>
            <a:ext cx="499943" cy="499943"/>
          </a:xfrm>
          <a:prstGeom prst="roundRect">
            <a:avLst>
              <a:gd name="adj" fmla="val 20000"/>
            </a:avLst>
          </a:prstGeom>
          <a:solidFill>
            <a:srgbClr val="E8E8E3"/>
          </a:solidFill>
          <a:ln w="13811">
            <a:solidFill>
              <a:srgbClr val="CECEC9"/>
            </a:solidFill>
            <a:prstDash val="solid"/>
          </a:ln>
        </p:spPr>
      </p:sp>
      <p:sp>
        <p:nvSpPr>
          <p:cNvPr id="14" name="Text 11"/>
          <p:cNvSpPr/>
          <p:nvPr/>
        </p:nvSpPr>
        <p:spPr>
          <a:xfrm>
            <a:off x="2196465" y="5357693"/>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2760107" y="5392341"/>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Reliability</a:t>
            </a:r>
            <a:endParaRPr lang="en-US" sz="2187" dirty="0"/>
          </a:p>
        </p:txBody>
      </p:sp>
      <p:sp>
        <p:nvSpPr>
          <p:cNvPr id="16" name="Text 13"/>
          <p:cNvSpPr/>
          <p:nvPr/>
        </p:nvSpPr>
        <p:spPr>
          <a:xfrm>
            <a:off x="2760107" y="5872758"/>
            <a:ext cx="444400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AWS ensures high levels of reliability, with built-in redundancies and failover capabilities, minimizing the risk of disruptions in supply chain operations.</a:t>
            </a:r>
            <a:endParaRPr lang="en-US" sz="1750" dirty="0"/>
          </a:p>
        </p:txBody>
      </p:sp>
      <p:sp>
        <p:nvSpPr>
          <p:cNvPr id="17" name="Shape 14"/>
          <p:cNvSpPr/>
          <p:nvPr/>
        </p:nvSpPr>
        <p:spPr>
          <a:xfrm>
            <a:off x="7426285" y="5316022"/>
            <a:ext cx="499943" cy="499943"/>
          </a:xfrm>
          <a:prstGeom prst="roundRect">
            <a:avLst>
              <a:gd name="adj" fmla="val 20000"/>
            </a:avLst>
          </a:prstGeom>
          <a:solidFill>
            <a:srgbClr val="E8E8E3"/>
          </a:solidFill>
          <a:ln w="13811">
            <a:solidFill>
              <a:srgbClr val="CECEC9"/>
            </a:solidFill>
            <a:prstDash val="solid"/>
          </a:ln>
        </p:spPr>
      </p:sp>
      <p:sp>
        <p:nvSpPr>
          <p:cNvPr id="18" name="Text 15"/>
          <p:cNvSpPr/>
          <p:nvPr/>
        </p:nvSpPr>
        <p:spPr>
          <a:xfrm>
            <a:off x="7580948" y="5357693"/>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4</a:t>
            </a:r>
            <a:endParaRPr lang="en-US" sz="2624" dirty="0"/>
          </a:p>
        </p:txBody>
      </p:sp>
      <p:sp>
        <p:nvSpPr>
          <p:cNvPr id="19" name="Text 16"/>
          <p:cNvSpPr/>
          <p:nvPr/>
        </p:nvSpPr>
        <p:spPr>
          <a:xfrm>
            <a:off x="8148399" y="5392341"/>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Flexibility</a:t>
            </a:r>
            <a:endParaRPr lang="en-US" sz="2187" dirty="0"/>
          </a:p>
        </p:txBody>
      </p:sp>
      <p:sp>
        <p:nvSpPr>
          <p:cNvPr id="20" name="Text 17"/>
          <p:cNvSpPr/>
          <p:nvPr/>
        </p:nvSpPr>
        <p:spPr>
          <a:xfrm>
            <a:off x="8148399" y="5872758"/>
            <a:ext cx="444400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Businesses can flexibly customize and integrate various AWS services to meet specific supply chain requirements, enhancing operational efficiency.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575917"/>
            <a:ext cx="100888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Key Features of Track and Trace Systems</a:t>
            </a:r>
            <a:endParaRPr lang="en-US" sz="4374" dirty="0"/>
          </a:p>
        </p:txBody>
      </p:sp>
      <p:sp>
        <p:nvSpPr>
          <p:cNvPr id="5" name="Shape 2"/>
          <p:cNvSpPr/>
          <p:nvPr/>
        </p:nvSpPr>
        <p:spPr>
          <a:xfrm>
            <a:off x="2037993" y="3714631"/>
            <a:ext cx="10554414" cy="1938933"/>
          </a:xfrm>
          <a:prstGeom prst="roundRect">
            <a:avLst>
              <a:gd name="adj" fmla="val 5157"/>
            </a:avLst>
          </a:prstGeom>
          <a:noFill/>
          <a:ln w="13811">
            <a:solidFill>
              <a:srgbClr val="000000">
                <a:alpha val="8000"/>
              </a:srgbClr>
            </a:solidFill>
            <a:prstDash val="solid"/>
          </a:ln>
        </p:spPr>
      </p:sp>
      <p:sp>
        <p:nvSpPr>
          <p:cNvPr id="6" name="Shape 3"/>
          <p:cNvSpPr/>
          <p:nvPr/>
        </p:nvSpPr>
        <p:spPr>
          <a:xfrm>
            <a:off x="2051804" y="3728442"/>
            <a:ext cx="10526792" cy="637103"/>
          </a:xfrm>
          <a:prstGeom prst="rect">
            <a:avLst/>
          </a:prstGeom>
          <a:solidFill>
            <a:srgbClr val="FFFFFF">
              <a:alpha val="4000"/>
            </a:srgbClr>
          </a:solidFill>
          <a:ln/>
        </p:spPr>
      </p:sp>
      <p:sp>
        <p:nvSpPr>
          <p:cNvPr id="7" name="Text 4"/>
          <p:cNvSpPr/>
          <p:nvPr/>
        </p:nvSpPr>
        <p:spPr>
          <a:xfrm>
            <a:off x="2273975" y="3869293"/>
            <a:ext cx="10082451"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Real-time Monitoring</a:t>
            </a:r>
            <a:endParaRPr lang="en-US" sz="1750" dirty="0"/>
          </a:p>
        </p:txBody>
      </p:sp>
      <p:sp>
        <p:nvSpPr>
          <p:cNvPr id="8" name="Shape 5"/>
          <p:cNvSpPr/>
          <p:nvPr/>
        </p:nvSpPr>
        <p:spPr>
          <a:xfrm>
            <a:off x="2051804" y="4365546"/>
            <a:ext cx="10526792" cy="637103"/>
          </a:xfrm>
          <a:prstGeom prst="rect">
            <a:avLst/>
          </a:prstGeom>
          <a:solidFill>
            <a:srgbClr val="000000">
              <a:alpha val="4000"/>
            </a:srgbClr>
          </a:solidFill>
          <a:ln/>
        </p:spPr>
      </p:sp>
      <p:sp>
        <p:nvSpPr>
          <p:cNvPr id="9" name="Text 6"/>
          <p:cNvSpPr/>
          <p:nvPr/>
        </p:nvSpPr>
        <p:spPr>
          <a:xfrm>
            <a:off x="2273975" y="4506397"/>
            <a:ext cx="10082451"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Analytics</a:t>
            </a:r>
            <a:endParaRPr lang="en-US" sz="1750" dirty="0"/>
          </a:p>
        </p:txBody>
      </p:sp>
      <p:sp>
        <p:nvSpPr>
          <p:cNvPr id="10" name="Shape 7"/>
          <p:cNvSpPr/>
          <p:nvPr/>
        </p:nvSpPr>
        <p:spPr>
          <a:xfrm>
            <a:off x="2051804" y="5002649"/>
            <a:ext cx="10526792" cy="637103"/>
          </a:xfrm>
          <a:prstGeom prst="rect">
            <a:avLst/>
          </a:prstGeom>
          <a:solidFill>
            <a:srgbClr val="FFFFFF">
              <a:alpha val="4000"/>
            </a:srgbClr>
          </a:solidFill>
          <a:ln/>
        </p:spPr>
      </p:sp>
      <p:sp>
        <p:nvSpPr>
          <p:cNvPr id="11" name="Text 8"/>
          <p:cNvSpPr/>
          <p:nvPr/>
        </p:nvSpPr>
        <p:spPr>
          <a:xfrm>
            <a:off x="2273975" y="5143500"/>
            <a:ext cx="10082451"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Enhanced Visibility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124069"/>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Case Studies of Successful Implementation</a:t>
            </a:r>
            <a:endParaRPr lang="en-US" sz="4374" dirty="0"/>
          </a:p>
        </p:txBody>
      </p:sp>
      <p:sp>
        <p:nvSpPr>
          <p:cNvPr id="6" name="Shape 2"/>
          <p:cNvSpPr/>
          <p:nvPr/>
        </p:nvSpPr>
        <p:spPr>
          <a:xfrm>
            <a:off x="833199" y="2846070"/>
            <a:ext cx="4542115" cy="2373987"/>
          </a:xfrm>
          <a:prstGeom prst="roundRect">
            <a:avLst>
              <a:gd name="adj" fmla="val 4212"/>
            </a:avLst>
          </a:prstGeom>
          <a:solidFill>
            <a:srgbClr val="E8E8E3"/>
          </a:solidFill>
          <a:ln w="13811">
            <a:solidFill>
              <a:srgbClr val="CECEC9"/>
            </a:solidFill>
            <a:prstDash val="solid"/>
          </a:ln>
        </p:spPr>
      </p:sp>
      <p:sp>
        <p:nvSpPr>
          <p:cNvPr id="7" name="Text 3"/>
          <p:cNvSpPr/>
          <p:nvPr/>
        </p:nvSpPr>
        <p:spPr>
          <a:xfrm>
            <a:off x="1069181" y="3082052"/>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Company A</a:t>
            </a:r>
            <a:endParaRPr lang="en-US" sz="2187" dirty="0"/>
          </a:p>
        </p:txBody>
      </p:sp>
      <p:sp>
        <p:nvSpPr>
          <p:cNvPr id="8" name="Text 4"/>
          <p:cNvSpPr/>
          <p:nvPr/>
        </p:nvSpPr>
        <p:spPr>
          <a:xfrm>
            <a:off x="1069181" y="3562469"/>
            <a:ext cx="4070152"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Implemented AWS-driven track and trace system, resulting in 30% reduction in delivery times and 25% decrease in inventory carrying costs.</a:t>
            </a:r>
            <a:endParaRPr lang="en-US" sz="1750" dirty="0"/>
          </a:p>
        </p:txBody>
      </p:sp>
      <p:sp>
        <p:nvSpPr>
          <p:cNvPr id="9" name="Shape 5"/>
          <p:cNvSpPr/>
          <p:nvPr/>
        </p:nvSpPr>
        <p:spPr>
          <a:xfrm>
            <a:off x="5597485" y="2846070"/>
            <a:ext cx="4542115" cy="2373987"/>
          </a:xfrm>
          <a:prstGeom prst="roundRect">
            <a:avLst>
              <a:gd name="adj" fmla="val 4212"/>
            </a:avLst>
          </a:prstGeom>
          <a:solidFill>
            <a:srgbClr val="E8E8E3"/>
          </a:solidFill>
          <a:ln w="13811">
            <a:solidFill>
              <a:srgbClr val="CECEC9"/>
            </a:solidFill>
            <a:prstDash val="solid"/>
          </a:ln>
        </p:spPr>
      </p:sp>
      <p:sp>
        <p:nvSpPr>
          <p:cNvPr id="10" name="Text 6"/>
          <p:cNvSpPr/>
          <p:nvPr/>
        </p:nvSpPr>
        <p:spPr>
          <a:xfrm>
            <a:off x="5833467" y="3082052"/>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Company B</a:t>
            </a:r>
            <a:endParaRPr lang="en-US" sz="2187" dirty="0"/>
          </a:p>
        </p:txBody>
      </p:sp>
      <p:sp>
        <p:nvSpPr>
          <p:cNvPr id="11" name="Text 7"/>
          <p:cNvSpPr/>
          <p:nvPr/>
        </p:nvSpPr>
        <p:spPr>
          <a:xfrm>
            <a:off x="5833467" y="3562469"/>
            <a:ext cx="4070152"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Enhanced supply chain transparency and accuracy, leading to 15% increase in order fulfillment rates and improved customer satisfaction.</a:t>
            </a:r>
            <a:endParaRPr lang="en-US" sz="1750" dirty="0"/>
          </a:p>
        </p:txBody>
      </p:sp>
      <p:sp>
        <p:nvSpPr>
          <p:cNvPr id="12" name="Shape 8"/>
          <p:cNvSpPr/>
          <p:nvPr/>
        </p:nvSpPr>
        <p:spPr>
          <a:xfrm>
            <a:off x="833199" y="5442228"/>
            <a:ext cx="9306401" cy="1663184"/>
          </a:xfrm>
          <a:prstGeom prst="roundRect">
            <a:avLst>
              <a:gd name="adj" fmla="val 6012"/>
            </a:avLst>
          </a:prstGeom>
          <a:solidFill>
            <a:srgbClr val="E8E8E3"/>
          </a:solidFill>
          <a:ln w="13811">
            <a:solidFill>
              <a:srgbClr val="CECEC9"/>
            </a:solidFill>
            <a:prstDash val="solid"/>
          </a:ln>
        </p:spPr>
      </p:sp>
      <p:sp>
        <p:nvSpPr>
          <p:cNvPr id="13" name="Text 9"/>
          <p:cNvSpPr/>
          <p:nvPr/>
        </p:nvSpPr>
        <p:spPr>
          <a:xfrm>
            <a:off x="1069181" y="5678210"/>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Company C</a:t>
            </a:r>
            <a:endParaRPr lang="en-US" sz="2187" dirty="0"/>
          </a:p>
        </p:txBody>
      </p:sp>
      <p:sp>
        <p:nvSpPr>
          <p:cNvPr id="14" name="Text 10"/>
          <p:cNvSpPr/>
          <p:nvPr/>
        </p:nvSpPr>
        <p:spPr>
          <a:xfrm>
            <a:off x="1069181" y="6158627"/>
            <a:ext cx="883443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Streamlined warehouse operations using track and trace technologies, resulting in 40% improvement in order processing efficiency.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401444" y="312234"/>
            <a:ext cx="4627755" cy="7605132"/>
          </a:xfrm>
          <a:prstGeom prst="rect">
            <a:avLst/>
          </a:prstGeom>
        </p:spPr>
      </p:pic>
      <p:pic>
        <p:nvPicPr>
          <p:cNvPr id="5" name="Image 2" descr="preencoded.png"/>
          <p:cNvPicPr>
            <a:picLocks noChangeAspect="1"/>
          </p:cNvPicPr>
          <p:nvPr/>
        </p:nvPicPr>
        <p:blipFill>
          <a:blip r:embed="rId5"/>
          <a:stretch>
            <a:fillRect/>
          </a:stretch>
        </p:blipFill>
        <p:spPr>
          <a:xfrm>
            <a:off x="5174166" y="557560"/>
            <a:ext cx="9255511" cy="7270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068348"/>
            <a:ext cx="10554414" cy="2083118"/>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Challenges and Considerations in Adopting AWS for Track and Trace Systems</a:t>
            </a:r>
            <a:endParaRPr lang="en-US" sz="4374" dirty="0"/>
          </a:p>
        </p:txBody>
      </p:sp>
      <p:sp>
        <p:nvSpPr>
          <p:cNvPr id="5" name="Shape 2"/>
          <p:cNvSpPr/>
          <p:nvPr/>
        </p:nvSpPr>
        <p:spPr>
          <a:xfrm>
            <a:off x="2037993" y="3769400"/>
            <a:ext cx="499943" cy="499943"/>
          </a:xfrm>
          <a:prstGeom prst="roundRect">
            <a:avLst>
              <a:gd name="adj" fmla="val 20000"/>
            </a:avLst>
          </a:prstGeom>
          <a:solidFill>
            <a:srgbClr val="E8E8E3"/>
          </a:solidFill>
          <a:ln w="13811">
            <a:solidFill>
              <a:srgbClr val="CECEC9"/>
            </a:solidFill>
            <a:prstDash val="solid"/>
          </a:ln>
        </p:spPr>
      </p:sp>
      <p:sp>
        <p:nvSpPr>
          <p:cNvPr id="6" name="Text 3"/>
          <p:cNvSpPr/>
          <p:nvPr/>
        </p:nvSpPr>
        <p:spPr>
          <a:xfrm>
            <a:off x="2215515" y="3811072"/>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3845719"/>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Data Security</a:t>
            </a:r>
            <a:endParaRPr lang="en-US" sz="2187" dirty="0"/>
          </a:p>
        </p:txBody>
      </p:sp>
      <p:sp>
        <p:nvSpPr>
          <p:cNvPr id="8" name="Text 5"/>
          <p:cNvSpPr/>
          <p:nvPr/>
        </p:nvSpPr>
        <p:spPr>
          <a:xfrm>
            <a:off x="2760107" y="4326136"/>
            <a:ext cx="2647950"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Ensuring the security of sensitive supply chain data and protecting against cyber threats is a critical concern when adopting AWS in track and trace systems.</a:t>
            </a:r>
            <a:endParaRPr lang="en-US" sz="1750" dirty="0"/>
          </a:p>
        </p:txBody>
      </p:sp>
      <p:sp>
        <p:nvSpPr>
          <p:cNvPr id="9" name="Shape 6"/>
          <p:cNvSpPr/>
          <p:nvPr/>
        </p:nvSpPr>
        <p:spPr>
          <a:xfrm>
            <a:off x="5630228" y="3769400"/>
            <a:ext cx="499943" cy="499943"/>
          </a:xfrm>
          <a:prstGeom prst="roundRect">
            <a:avLst>
              <a:gd name="adj" fmla="val 20000"/>
            </a:avLst>
          </a:prstGeom>
          <a:solidFill>
            <a:srgbClr val="E8E8E3"/>
          </a:solidFill>
          <a:ln w="13811">
            <a:solidFill>
              <a:srgbClr val="CECEC9"/>
            </a:solidFill>
            <a:prstDash val="solid"/>
          </a:ln>
        </p:spPr>
      </p:sp>
      <p:sp>
        <p:nvSpPr>
          <p:cNvPr id="10" name="Text 7"/>
          <p:cNvSpPr/>
          <p:nvPr/>
        </p:nvSpPr>
        <p:spPr>
          <a:xfrm>
            <a:off x="5784890" y="3811072"/>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6352342" y="3845719"/>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Integration Complexities</a:t>
            </a:r>
            <a:endParaRPr lang="en-US" sz="2187" dirty="0"/>
          </a:p>
        </p:txBody>
      </p:sp>
      <p:sp>
        <p:nvSpPr>
          <p:cNvPr id="12" name="Text 9"/>
          <p:cNvSpPr/>
          <p:nvPr/>
        </p:nvSpPr>
        <p:spPr>
          <a:xfrm>
            <a:off x="6352342" y="4673322"/>
            <a:ext cx="2647950"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Integrating AWS solutions with existing supply chain infrastructure and software can pose challenges, requiring careful planning and expertise.</a:t>
            </a:r>
            <a:endParaRPr lang="en-US" sz="1750" dirty="0"/>
          </a:p>
        </p:txBody>
      </p:sp>
      <p:sp>
        <p:nvSpPr>
          <p:cNvPr id="13" name="Shape 10"/>
          <p:cNvSpPr/>
          <p:nvPr/>
        </p:nvSpPr>
        <p:spPr>
          <a:xfrm>
            <a:off x="9222462" y="3769400"/>
            <a:ext cx="499943" cy="499943"/>
          </a:xfrm>
          <a:prstGeom prst="roundRect">
            <a:avLst>
              <a:gd name="adj" fmla="val 20000"/>
            </a:avLst>
          </a:prstGeom>
          <a:solidFill>
            <a:srgbClr val="E8E8E3"/>
          </a:solidFill>
          <a:ln w="13811">
            <a:solidFill>
              <a:srgbClr val="CECEC9"/>
            </a:solidFill>
            <a:prstDash val="solid"/>
          </a:ln>
        </p:spPr>
      </p:sp>
      <p:sp>
        <p:nvSpPr>
          <p:cNvPr id="14" name="Text 11"/>
          <p:cNvSpPr/>
          <p:nvPr/>
        </p:nvSpPr>
        <p:spPr>
          <a:xfrm>
            <a:off x="9380934" y="3811072"/>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9944576" y="3845719"/>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Training and Adoption</a:t>
            </a:r>
            <a:endParaRPr lang="en-US" sz="2187" dirty="0"/>
          </a:p>
        </p:txBody>
      </p:sp>
      <p:sp>
        <p:nvSpPr>
          <p:cNvPr id="16" name="Text 13"/>
          <p:cNvSpPr/>
          <p:nvPr/>
        </p:nvSpPr>
        <p:spPr>
          <a:xfrm>
            <a:off x="9944576" y="4673322"/>
            <a:ext cx="2647950"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Companies need to invest in proper training and change management to ensure successful adoption and utilization of AWS-powered track and trace technologies.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911</Words>
  <Application>Microsoft Office PowerPoint</Application>
  <PresentationFormat>Custom</PresentationFormat>
  <Paragraphs>92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snegadevi s</cp:lastModifiedBy>
  <cp:revision>3</cp:revision>
  <dcterms:created xsi:type="dcterms:W3CDTF">2024-02-01T07:12:22Z</dcterms:created>
  <dcterms:modified xsi:type="dcterms:W3CDTF">2024-02-01T07:20:54Z</dcterms:modified>
</cp:coreProperties>
</file>