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8"/>
  </p:notesMasterIdLst>
  <p:sldIdLst>
    <p:sldId id="274" r:id="rId2"/>
    <p:sldId id="257" r:id="rId3"/>
    <p:sldId id="258" r:id="rId4"/>
    <p:sldId id="259" r:id="rId5"/>
    <p:sldId id="260" r:id="rId6"/>
    <p:sldId id="270" r:id="rId7"/>
    <p:sldId id="268" r:id="rId8"/>
    <p:sldId id="269" r:id="rId9"/>
    <p:sldId id="261" r:id="rId10"/>
    <p:sldId id="262" r:id="rId11"/>
    <p:sldId id="263" r:id="rId12"/>
    <p:sldId id="264" r:id="rId13"/>
    <p:sldId id="272" r:id="rId14"/>
    <p:sldId id="273" r:id="rId15"/>
    <p:sldId id="266" r:id="rId16"/>
    <p:sldId id="267" r:id="rId17"/>
  </p:sldIdLst>
  <p:sldSz cx="18288000" cy="10287000"/>
  <p:notesSz cx="6858000" cy="9144000"/>
  <p:embeddedFontLst>
    <p:embeddedFont>
      <p:font typeface="Gill Sans MT" panose="020B0502020104020203" pitchFamily="34" charset="0"/>
      <p:regular r:id="rId19"/>
      <p:bold r:id="rId20"/>
      <p:italic r:id="rId21"/>
      <p:boldItalic r:id="rId22"/>
    </p:embeddedFont>
    <p:embeddedFont>
      <p:font typeface="TT Smalls" panose="020B0604020202020204" charset="0"/>
      <p:regular r:id="rId23"/>
    </p:embeddedFont>
    <p:embeddedFont>
      <p:font typeface="TT Smalls Bold" panose="020B0604020202020204" charset="0"/>
      <p:regular r:id="rId24"/>
    </p:embeddedFont>
    <p:embeddedFont>
      <p:font typeface="verdana" panose="020B0604030504040204" pitchFamily="3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E06B-588E-4779-98A9-408E1CC63D62}" type="datetimeFigureOut">
              <a:rPr lang="en-IN" smtClean="0"/>
              <a:t>17-03-2024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C50AF-CB1F-439E-BFBF-D8F2D1903A04}" type="slidenum">
              <a:rPr lang="en-IN" smtClean="0"/>
              <a:t>‹#›</a:t>
            </a:fld>
            <a:endParaRPr lang="en-IN"/>
          </a:p>
        </p:txBody>
      </p:sp>
    </p:spTree>
    <p:extLst>
      <p:ext uri="{BB962C8B-B14F-4D97-AF65-F5344CB8AC3E}">
        <p14:creationId xmlns:p14="http://schemas.microsoft.com/office/powerpoint/2010/main" val="4196260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DEC50AF-CB1F-439E-BFBF-D8F2D1903A04}" type="slidenum">
              <a:rPr lang="en-IN" smtClean="0"/>
              <a:t>2</a:t>
            </a:fld>
            <a:endParaRPr lang="en-IN"/>
          </a:p>
        </p:txBody>
      </p:sp>
    </p:spTree>
    <p:extLst>
      <p:ext uri="{BB962C8B-B14F-4D97-AF65-F5344CB8AC3E}">
        <p14:creationId xmlns:p14="http://schemas.microsoft.com/office/powerpoint/2010/main" val="175533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626669" y="1203448"/>
            <a:ext cx="12955610" cy="3812147"/>
          </a:xfrm>
        </p:spPr>
        <p:txBody>
          <a:bodyPr bIns="0" anchor="b">
            <a:normAutofit/>
          </a:bodyPr>
          <a:lstStyle>
            <a:lvl1pPr algn="l">
              <a:defRPr sz="9900"/>
            </a:lvl1pPr>
          </a:lstStyle>
          <a:p>
            <a:r>
              <a:rPr lang="en-US"/>
              <a:t>Click to edit Master title style</a:t>
            </a:r>
            <a:endParaRPr lang="en-US" dirty="0"/>
          </a:p>
        </p:txBody>
      </p:sp>
      <p:sp>
        <p:nvSpPr>
          <p:cNvPr id="3" name="Subtitle 2"/>
          <p:cNvSpPr>
            <a:spLocks noGrp="1"/>
          </p:cNvSpPr>
          <p:nvPr>
            <p:ph type="subTitle" idx="1"/>
          </p:nvPr>
        </p:nvSpPr>
        <p:spPr>
          <a:xfrm>
            <a:off x="3626670" y="5296807"/>
            <a:ext cx="12955608" cy="1466432"/>
          </a:xfrm>
        </p:spPr>
        <p:txBody>
          <a:bodyPr tIns="91440" bIns="91440">
            <a:normAutofit/>
          </a:bodyPr>
          <a:lstStyle>
            <a:lvl1pPr marL="0" indent="0" algn="l">
              <a:buNone/>
              <a:defRPr sz="2700" b="0" cap="all" baseline="0">
                <a:solidFill>
                  <a:schemeClr val="tx1"/>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3/17/2024</a:t>
            </a:fld>
            <a:endParaRPr lang="en-US"/>
          </a:p>
        </p:txBody>
      </p:sp>
      <p:sp>
        <p:nvSpPr>
          <p:cNvPr id="5" name="Footer Placeholder 4"/>
          <p:cNvSpPr>
            <a:spLocks noGrp="1"/>
          </p:cNvSpPr>
          <p:nvPr>
            <p:ph type="ftr" sz="quarter" idx="11"/>
          </p:nvPr>
        </p:nvSpPr>
        <p:spPr>
          <a:xfrm>
            <a:off x="3624751" y="493961"/>
            <a:ext cx="7460873" cy="463802"/>
          </a:xfrm>
        </p:spPr>
        <p:txBody>
          <a:bodyPr/>
          <a:lstStyle/>
          <a:p>
            <a:endParaRPr lang="en-US"/>
          </a:p>
        </p:txBody>
      </p:sp>
      <p:sp>
        <p:nvSpPr>
          <p:cNvPr id="6" name="Slide Number Placeholder 5"/>
          <p:cNvSpPr>
            <a:spLocks noGrp="1"/>
          </p:cNvSpPr>
          <p:nvPr>
            <p:ph type="sldNum" sz="quarter" idx="12"/>
          </p:nvPr>
        </p:nvSpPr>
        <p:spPr>
          <a:xfrm>
            <a:off x="2156497" y="1198460"/>
            <a:ext cx="1216529" cy="755367"/>
          </a:xfrm>
        </p:spPr>
        <p:txBody>
          <a:bodyPr/>
          <a:lstStyle/>
          <a:p>
            <a:fld id="{B6F15528-21DE-4FAA-801E-634DDDAF4B2B}" type="slidenum">
              <a:rPr lang="en-US" smtClean="0"/>
              <a:pPr/>
              <a:t>‹#›</a:t>
            </a:fld>
            <a:endParaRPr lang="en-US"/>
          </a:p>
        </p:txBody>
      </p:sp>
      <p:cxnSp>
        <p:nvCxnSpPr>
          <p:cNvPr id="15" name="Straight Connector 14"/>
          <p:cNvCxnSpPr/>
          <p:nvPr/>
        </p:nvCxnSpPr>
        <p:spPr>
          <a:xfrm>
            <a:off x="3626670" y="5292813"/>
            <a:ext cx="1295560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004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26" name="Straight Connector 25"/>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8851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58667" y="1198460"/>
            <a:ext cx="2423613" cy="6989834"/>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67008" y="1198460"/>
            <a:ext cx="11743245" cy="69898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158667" y="1198460"/>
            <a:ext cx="0" cy="6989834"/>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191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564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81359" y="2634195"/>
            <a:ext cx="12964731" cy="2831925"/>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2181359" y="5709293"/>
            <a:ext cx="12945669" cy="1519394"/>
          </a:xfrm>
        </p:spPr>
        <p:txBody>
          <a:bodyPr tIns="91440">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2181359" y="5707478"/>
            <a:ext cx="1294566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94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73826" y="1207334"/>
            <a:ext cx="14408453" cy="158895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70997" y="3016318"/>
            <a:ext cx="6967728" cy="5172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0657" y="3026015"/>
            <a:ext cx="6967728" cy="5162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5" name="Straight Connector 3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474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0787" y="1206245"/>
            <a:ext cx="14411492" cy="15844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70787" y="3029324"/>
            <a:ext cx="6967728" cy="1202915"/>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170787" y="4236404"/>
            <a:ext cx="6967728" cy="39666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18543" y="3034505"/>
            <a:ext cx="6967728" cy="1203356"/>
          </a:xfrm>
        </p:spPr>
        <p:txBody>
          <a:bodyPr anchor="b">
            <a:normAutofit/>
          </a:bodyPr>
          <a:lstStyle>
            <a:lvl1pPr marL="0" indent="0">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618543" y="4232237"/>
            <a:ext cx="6967728" cy="3956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29" name="Straight Connector 28"/>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25" name="Straight Connector 24"/>
          <p:cNvCxnSpPr/>
          <p:nvPr/>
        </p:nvCxnSpPr>
        <p:spPr>
          <a:xfrm>
            <a:off x="2180844" y="2770632"/>
            <a:ext cx="1441128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7671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50952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7007" y="1198460"/>
            <a:ext cx="4909649" cy="3370676"/>
          </a:xfrm>
        </p:spPr>
        <p:txBody>
          <a:bodyPr anchor="b">
            <a:normAutofit/>
          </a:bodyPr>
          <a:lstStyle>
            <a:lvl1pPr algn="l">
              <a:defRPr sz="3600"/>
            </a:lvl1pPr>
          </a:lstStyle>
          <a:p>
            <a:r>
              <a:rPr lang="en-US"/>
              <a:t>Click to edit Master title style</a:t>
            </a:r>
            <a:endParaRPr lang="en-US" dirty="0"/>
          </a:p>
        </p:txBody>
      </p:sp>
      <p:sp>
        <p:nvSpPr>
          <p:cNvPr id="3" name="Content Placeholder 2"/>
          <p:cNvSpPr>
            <a:spLocks noGrp="1"/>
          </p:cNvSpPr>
          <p:nvPr>
            <p:ph idx="1"/>
          </p:nvPr>
        </p:nvSpPr>
        <p:spPr>
          <a:xfrm>
            <a:off x="7565571" y="1198461"/>
            <a:ext cx="9018705" cy="69882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67007" y="4808237"/>
            <a:ext cx="4912520" cy="3372272"/>
          </a:xfrm>
        </p:spPr>
        <p:txBody>
          <a:bodyPr/>
          <a:lstStyle>
            <a:lvl1pPr marL="0" indent="0" algn="l">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2172420" y="4808237"/>
            <a:ext cx="49042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464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1216081" y="723256"/>
            <a:ext cx="6111800" cy="7723652"/>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2176809" y="1694270"/>
            <a:ext cx="8298492" cy="2745876"/>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186584" y="1683814"/>
            <a:ext cx="4186757" cy="5799491"/>
          </a:xfrm>
          <a:solidFill>
            <a:schemeClr val="bg1">
              <a:lumMod val="8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2175494" y="4718988"/>
            <a:ext cx="8286606" cy="3005613"/>
          </a:xfrm>
        </p:spPr>
        <p:txBody>
          <a:bodyPr>
            <a:normAutofit/>
          </a:bodyPr>
          <a:lstStyle>
            <a:lvl1pPr marL="0" indent="0" algn="l">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a:xfrm>
            <a:off x="2171074" y="8204785"/>
            <a:ext cx="8291027" cy="480185"/>
          </a:xfrm>
        </p:spPr>
        <p:txBody>
          <a:bodyPr/>
          <a:lstStyle>
            <a:lvl1pPr algn="l">
              <a:defRPr/>
            </a:lvl1pPr>
          </a:lstStyle>
          <a:p>
            <a:fld id="{1D8BD707-D9CF-40AE-B4C6-C98DA3205C09}" type="datetimeFigureOut">
              <a:rPr lang="en-US" smtClean="0"/>
              <a:pPr/>
              <a:t>3/17/2024</a:t>
            </a:fld>
            <a:endParaRPr lang="en-US"/>
          </a:p>
        </p:txBody>
      </p:sp>
      <p:sp>
        <p:nvSpPr>
          <p:cNvPr id="6" name="Footer Placeholder 5"/>
          <p:cNvSpPr>
            <a:spLocks noGrp="1"/>
          </p:cNvSpPr>
          <p:nvPr>
            <p:ph type="ftr" sz="quarter" idx="11"/>
          </p:nvPr>
        </p:nvSpPr>
        <p:spPr>
          <a:xfrm>
            <a:off x="2171073" y="477961"/>
            <a:ext cx="8311506" cy="481397"/>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2171074" y="4715408"/>
            <a:ext cx="829102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6077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3029215"/>
            <a:ext cx="18288000" cy="615891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9189720"/>
            <a:ext cx="18288000" cy="1114425"/>
          </a:xfrm>
          <a:prstGeom prst="rect">
            <a:avLst/>
          </a:prstGeom>
        </p:spPr>
      </p:pic>
      <p:sp>
        <p:nvSpPr>
          <p:cNvPr id="2" name="Title Placeholder 1"/>
          <p:cNvSpPr>
            <a:spLocks noGrp="1"/>
          </p:cNvSpPr>
          <p:nvPr>
            <p:ph type="title"/>
          </p:nvPr>
        </p:nvSpPr>
        <p:spPr>
          <a:xfrm>
            <a:off x="2177369" y="1206779"/>
            <a:ext cx="14404913" cy="157385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77369" y="3023599"/>
            <a:ext cx="14404913" cy="5175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31208" y="495555"/>
            <a:ext cx="5251073" cy="463802"/>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pPr/>
              <a:t>3/17/2024</a:t>
            </a:fld>
            <a:endParaRPr lang="en-US"/>
          </a:p>
        </p:txBody>
      </p:sp>
      <p:sp>
        <p:nvSpPr>
          <p:cNvPr id="5" name="Footer Placeholder 4"/>
          <p:cNvSpPr>
            <a:spLocks noGrp="1"/>
          </p:cNvSpPr>
          <p:nvPr>
            <p:ph type="ftr" sz="quarter" idx="3"/>
          </p:nvPr>
        </p:nvSpPr>
        <p:spPr>
          <a:xfrm>
            <a:off x="2177369" y="493961"/>
            <a:ext cx="8908254" cy="463802"/>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091" y="1198460"/>
            <a:ext cx="1216529" cy="755367"/>
          </a:xfrm>
          <a:prstGeom prst="rect">
            <a:avLst/>
          </a:prstGeom>
        </p:spPr>
        <p:txBody>
          <a:bodyPr vert="horz" lIns="91440" tIns="45720" rIns="91440" bIns="45720" rtlCol="0" anchor="t"/>
          <a:lstStyle>
            <a:lvl1pPr algn="r">
              <a:defRPr sz="4200">
                <a:solidFill>
                  <a:schemeClr val="accent1"/>
                </a:solidFill>
              </a:defRPr>
            </a:lvl1pPr>
          </a:lstStyle>
          <a:p>
            <a:fld id="{B6F15528-21DE-4FAA-801E-634DDDAF4B2B}" type="slidenum">
              <a:rPr lang="en-US" smtClean="0"/>
              <a:pPr/>
              <a:t>‹#›</a:t>
            </a:fld>
            <a:endParaRPr lang="en-US"/>
          </a:p>
        </p:txBody>
      </p:sp>
      <p:cxnSp>
        <p:nvCxnSpPr>
          <p:cNvPr id="10" name="Straight Connector 9"/>
          <p:cNvCxnSpPr/>
          <p:nvPr/>
        </p:nvCxnSpPr>
        <p:spPr>
          <a:xfrm>
            <a:off x="0" y="9192620"/>
            <a:ext cx="18288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114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4800" b="0" i="0" kern="1200" cap="all">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00000"/>
        <a:buFont typeface="Arial" panose="020B0604020202020204" pitchFamily="34" charset="0"/>
        <a:buChar char="•"/>
        <a:defRPr sz="30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700" kern="1200" cap="none"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2100" kern="1200" cap="none"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00000"/>
        <a:buFont typeface="Arial" panose="020B0604020202020204" pitchFamily="34" charset="0"/>
        <a:buChar char="•"/>
        <a:defRPr sz="1800" kern="1200"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4D122A-F7F5-E74A-4FC5-0A748B7403F2}"/>
              </a:ext>
            </a:extLst>
          </p:cNvPr>
          <p:cNvSpPr txBox="1"/>
          <p:nvPr/>
        </p:nvSpPr>
        <p:spPr>
          <a:xfrm>
            <a:off x="7620000" y="1807398"/>
            <a:ext cx="7620000" cy="3416320"/>
          </a:xfrm>
          <a:prstGeom prst="rect">
            <a:avLst/>
          </a:prstGeom>
          <a:noFill/>
        </p:spPr>
        <p:txBody>
          <a:bodyPr wrap="square" rtlCol="0">
            <a:spAutoFit/>
          </a:bodyPr>
          <a:lstStyle/>
          <a:p>
            <a:r>
              <a:rPr lang="en-IN" sz="3600" dirty="0"/>
              <a:t>TEAM NAME: </a:t>
            </a:r>
            <a:r>
              <a:rPr lang="en-IN" sz="3600" dirty="0" err="1"/>
              <a:t>ResQharmony</a:t>
            </a:r>
            <a:br>
              <a:rPr lang="en-IN" sz="3600" dirty="0"/>
            </a:br>
            <a:br>
              <a:rPr lang="en-IN" sz="3600" dirty="0"/>
            </a:br>
            <a:r>
              <a:rPr lang="en-IN" sz="3600" dirty="0"/>
              <a:t>TEAM MEMBERS : </a:t>
            </a:r>
            <a:br>
              <a:rPr lang="en-IN" sz="3600" dirty="0"/>
            </a:br>
            <a:r>
              <a:rPr lang="en-IN" sz="3600" dirty="0"/>
              <a:t>SHANGARI C</a:t>
            </a:r>
            <a:br>
              <a:rPr lang="en-IN" sz="3600" dirty="0"/>
            </a:br>
            <a:r>
              <a:rPr lang="en-IN" sz="3600" dirty="0"/>
              <a:t>SREE SAHAANA N</a:t>
            </a:r>
            <a:br>
              <a:rPr lang="en-IN" sz="3600" dirty="0"/>
            </a:br>
            <a:r>
              <a:rPr lang="en-IN" sz="3600" dirty="0"/>
              <a:t>ROOPA SHREE S</a:t>
            </a:r>
          </a:p>
        </p:txBody>
      </p:sp>
      <p:pic>
        <p:nvPicPr>
          <p:cNvPr id="5" name="Picture 4">
            <a:extLst>
              <a:ext uri="{FF2B5EF4-FFF2-40B4-BE49-F238E27FC236}">
                <a16:creationId xmlns:a16="http://schemas.microsoft.com/office/drawing/2014/main" id="{FCDB8A75-3EFC-968E-293A-0429D004B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878032"/>
            <a:ext cx="3952875" cy="3829050"/>
          </a:xfrm>
          <a:prstGeom prst="rect">
            <a:avLst/>
          </a:prstGeom>
        </p:spPr>
      </p:pic>
    </p:spTree>
    <p:extLst>
      <p:ext uri="{BB962C8B-B14F-4D97-AF65-F5344CB8AC3E}">
        <p14:creationId xmlns:p14="http://schemas.microsoft.com/office/powerpoint/2010/main" val="25279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457200" y="723900"/>
            <a:ext cx="17689482" cy="1045464"/>
          </a:xfrm>
          <a:prstGeom prst="rect">
            <a:avLst/>
          </a:prstGeom>
        </p:spPr>
        <p:txBody>
          <a:bodyPr lIns="0" tIns="0" rIns="0" bIns="0" rtlCol="0" anchor="t">
            <a:spAutoFit/>
          </a:bodyPr>
          <a:lstStyle/>
          <a:p>
            <a:pPr algn="ctr">
              <a:lnSpc>
                <a:spcPts val="3888"/>
              </a:lnSpc>
            </a:pPr>
            <a:r>
              <a:rPr lang="en-US" sz="3600" spc="82" dirty="0">
                <a:solidFill>
                  <a:srgbClr val="002060"/>
                </a:solidFill>
                <a:latin typeface="TT Smalls"/>
              </a:rPr>
              <a:t>Technical Description</a:t>
            </a:r>
          </a:p>
          <a:p>
            <a:pPr algn="ctr">
              <a:lnSpc>
                <a:spcPts val="3888"/>
              </a:lnSpc>
            </a:pPr>
            <a:endParaRPr lang="en-US" sz="3600" spc="82" dirty="0">
              <a:solidFill>
                <a:srgbClr val="002060"/>
              </a:solidFill>
              <a:latin typeface="TT Smalls"/>
            </a:endParaRPr>
          </a:p>
        </p:txBody>
      </p:sp>
      <p:pic>
        <p:nvPicPr>
          <p:cNvPr id="2050" name="Picture 2">
            <a:extLst>
              <a:ext uri="{FF2B5EF4-FFF2-40B4-BE49-F238E27FC236}">
                <a16:creationId xmlns:a16="http://schemas.microsoft.com/office/drawing/2014/main" id="{4DFFAE99-B51D-5848-6BB3-2E6ACA2B8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795" y="1246632"/>
            <a:ext cx="5715000" cy="372530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C497BD2-EAA1-F12A-0D02-8AB3475B1543}"/>
              </a:ext>
            </a:extLst>
          </p:cNvPr>
          <p:cNvSpPr txBox="1"/>
          <p:nvPr/>
        </p:nvSpPr>
        <p:spPr>
          <a:xfrm>
            <a:off x="1771994" y="4110690"/>
            <a:ext cx="5034741" cy="1003929"/>
          </a:xfrm>
          <a:prstGeom prst="rect">
            <a:avLst/>
          </a:prstGeom>
        </p:spPr>
        <p:txBody>
          <a:bodyPr wrap="square" lIns="0" tIns="0" rIns="0" bIns="0" rtlCol="0" anchor="t">
            <a:spAutoFit/>
          </a:bodyPr>
          <a:lstStyle/>
          <a:p>
            <a:pPr>
              <a:lnSpc>
                <a:spcPts val="3888"/>
              </a:lnSpc>
            </a:pPr>
            <a:r>
              <a:rPr lang="en-US" sz="3600" b="1" spc="82" dirty="0">
                <a:solidFill>
                  <a:schemeClr val="tx1">
                    <a:lumMod val="95000"/>
                    <a:lumOff val="5000"/>
                  </a:schemeClr>
                </a:solidFill>
                <a:latin typeface="TT Smalls"/>
              </a:rPr>
              <a:t>To obtain Live data of tilt angle values</a:t>
            </a:r>
          </a:p>
        </p:txBody>
      </p:sp>
      <p:sp>
        <p:nvSpPr>
          <p:cNvPr id="16" name="TextBox 12">
            <a:extLst>
              <a:ext uri="{FF2B5EF4-FFF2-40B4-BE49-F238E27FC236}">
                <a16:creationId xmlns:a16="http://schemas.microsoft.com/office/drawing/2014/main" id="{9684DA69-221D-C277-51DD-184A3EB97F49}"/>
              </a:ext>
            </a:extLst>
          </p:cNvPr>
          <p:cNvSpPr txBox="1"/>
          <p:nvPr/>
        </p:nvSpPr>
        <p:spPr>
          <a:xfrm>
            <a:off x="7512874" y="4720290"/>
            <a:ext cx="4944687" cy="2475742"/>
          </a:xfrm>
          <a:prstGeom prst="rect">
            <a:avLst/>
          </a:prstGeom>
        </p:spPr>
        <p:txBody>
          <a:bodyPr wrap="square" lIns="0" tIns="0" rIns="0" bIns="0" rtlCol="0" anchor="t">
            <a:spAutoFit/>
          </a:bodyPr>
          <a:lstStyle/>
          <a:p>
            <a:pPr>
              <a:lnSpc>
                <a:spcPts val="3888"/>
              </a:lnSpc>
            </a:pPr>
            <a:r>
              <a:rPr lang="en-US" sz="3600" b="1" spc="82" dirty="0">
                <a:solidFill>
                  <a:schemeClr val="tx1">
                    <a:lumMod val="95000"/>
                    <a:lumOff val="5000"/>
                  </a:schemeClr>
                </a:solidFill>
                <a:latin typeface="TT Smalls"/>
              </a:rPr>
              <a:t>GPS </a:t>
            </a:r>
            <a:br>
              <a:rPr lang="en-US" sz="2800" b="1" spc="82" dirty="0">
                <a:solidFill>
                  <a:schemeClr val="tx1">
                    <a:lumMod val="95000"/>
                    <a:lumOff val="5000"/>
                  </a:schemeClr>
                </a:solidFill>
                <a:latin typeface="TT Smalls"/>
              </a:rPr>
            </a:br>
            <a:r>
              <a:rPr lang="en-US" sz="2800" b="1" spc="82" dirty="0">
                <a:solidFill>
                  <a:schemeClr val="tx1">
                    <a:lumMod val="95000"/>
                    <a:lumOff val="5000"/>
                  </a:schemeClr>
                </a:solidFill>
                <a:latin typeface="TT Smalls"/>
              </a:rPr>
              <a:t>To send current location of user to the hospitals and to obtain information of nearest hospitals</a:t>
            </a:r>
          </a:p>
        </p:txBody>
      </p:sp>
      <p:pic>
        <p:nvPicPr>
          <p:cNvPr id="2056" name="Picture 8">
            <a:extLst>
              <a:ext uri="{FF2B5EF4-FFF2-40B4-BE49-F238E27FC236}">
                <a16:creationId xmlns:a16="http://schemas.microsoft.com/office/drawing/2014/main" id="{02180387-0EF4-CB6F-E058-2557328B5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8195" y="2011365"/>
            <a:ext cx="4114801" cy="231457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D77E6D6-F54A-5C75-FB27-E125A04DE207}"/>
              </a:ext>
            </a:extLst>
          </p:cNvPr>
          <p:cNvSpPr txBox="1"/>
          <p:nvPr/>
        </p:nvSpPr>
        <p:spPr>
          <a:xfrm>
            <a:off x="14189824" y="4720290"/>
            <a:ext cx="2288771" cy="503792"/>
          </a:xfrm>
          <a:prstGeom prst="rect">
            <a:avLst/>
          </a:prstGeom>
        </p:spPr>
        <p:txBody>
          <a:bodyPr wrap="square" lIns="0" tIns="0" rIns="0" bIns="0" rtlCol="0" anchor="t">
            <a:spAutoFit/>
          </a:bodyPr>
          <a:lstStyle/>
          <a:p>
            <a:pPr>
              <a:lnSpc>
                <a:spcPts val="3888"/>
              </a:lnSpc>
            </a:pPr>
            <a:r>
              <a:rPr lang="en-US" sz="3600" b="1" spc="82" dirty="0">
                <a:solidFill>
                  <a:schemeClr val="tx1">
                    <a:lumMod val="95000"/>
                    <a:lumOff val="5000"/>
                  </a:schemeClr>
                </a:solidFill>
                <a:latin typeface="TT Smalls"/>
              </a:rPr>
              <a:t>Front-end</a:t>
            </a:r>
          </a:p>
        </p:txBody>
      </p:sp>
      <p:pic>
        <p:nvPicPr>
          <p:cNvPr id="8" name="Picture 2">
            <a:extLst>
              <a:ext uri="{FF2B5EF4-FFF2-40B4-BE49-F238E27FC236}">
                <a16:creationId xmlns:a16="http://schemas.microsoft.com/office/drawing/2014/main" id="{E9594923-9DEC-332D-DE98-A9B0AAF94E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090" y="1961466"/>
            <a:ext cx="4829175" cy="2533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BDFA910-B832-358A-8BC5-C86413CD3B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8334" y="5877324"/>
            <a:ext cx="2571750" cy="17145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6">
            <a:extLst>
              <a:ext uri="{FF2B5EF4-FFF2-40B4-BE49-F238E27FC236}">
                <a16:creationId xmlns:a16="http://schemas.microsoft.com/office/drawing/2014/main" id="{524F2414-59B8-057E-026F-5CE42337E1C2}"/>
              </a:ext>
            </a:extLst>
          </p:cNvPr>
          <p:cNvSpPr>
            <a:spLocks noChangeAspect="1" noChangeArrowheads="1"/>
          </p:cNvSpPr>
          <p:nvPr/>
        </p:nvSpPr>
        <p:spPr bwMode="auto">
          <a:xfrm>
            <a:off x="9087195" y="34248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8">
            <a:extLst>
              <a:ext uri="{FF2B5EF4-FFF2-40B4-BE49-F238E27FC236}">
                <a16:creationId xmlns:a16="http://schemas.microsoft.com/office/drawing/2014/main" id="{27AE041E-E258-0D05-D9F7-1412FDE82029}"/>
              </a:ext>
            </a:extLst>
          </p:cNvPr>
          <p:cNvSpPr>
            <a:spLocks noChangeAspect="1" noChangeArrowheads="1"/>
          </p:cNvSpPr>
          <p:nvPr/>
        </p:nvSpPr>
        <p:spPr bwMode="auto">
          <a:xfrm>
            <a:off x="9239595" y="35772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8" name="Picture 10">
            <a:extLst>
              <a:ext uri="{FF2B5EF4-FFF2-40B4-BE49-F238E27FC236}">
                <a16:creationId xmlns:a16="http://schemas.microsoft.com/office/drawing/2014/main" id="{5A37B24E-BA09-00DE-E70D-73958D42B1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595" y="5494667"/>
            <a:ext cx="2295525"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299259" y="571500"/>
            <a:ext cx="17689482" cy="559689"/>
          </a:xfrm>
          <a:prstGeom prst="rect">
            <a:avLst/>
          </a:prstGeom>
        </p:spPr>
        <p:txBody>
          <a:bodyPr lIns="0" tIns="0" rIns="0" bIns="0" rtlCol="0" anchor="t">
            <a:spAutoFit/>
          </a:bodyPr>
          <a:lstStyle/>
          <a:p>
            <a:pPr algn="ctr">
              <a:lnSpc>
                <a:spcPts val="3888"/>
              </a:lnSpc>
            </a:pPr>
            <a:r>
              <a:rPr lang="en-US" sz="3600" spc="83">
                <a:solidFill>
                  <a:srgbClr val="002060"/>
                </a:solidFill>
                <a:latin typeface="TT Smalls"/>
              </a:rPr>
              <a:t>Block Diagram</a:t>
            </a:r>
          </a:p>
        </p:txBody>
      </p:sp>
      <p:pic>
        <p:nvPicPr>
          <p:cNvPr id="10" name="Picture 9">
            <a:extLst>
              <a:ext uri="{FF2B5EF4-FFF2-40B4-BE49-F238E27FC236}">
                <a16:creationId xmlns:a16="http://schemas.microsoft.com/office/drawing/2014/main" id="{A74FBDF3-194F-929B-F5BC-0A3A6C6F9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710649"/>
            <a:ext cx="9296400" cy="68657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219200" y="266700"/>
            <a:ext cx="16764000" cy="8186857"/>
          </a:xfrm>
          <a:prstGeom prst="rect">
            <a:avLst/>
          </a:prstGeom>
        </p:spPr>
        <p:txBody>
          <a:bodyPr wrap="square" lIns="0" tIns="0" rIns="0" bIns="0" rtlCol="0" anchor="t">
            <a:spAutoFit/>
          </a:bodyPr>
          <a:lstStyle/>
          <a:p>
            <a:pPr algn="ctr"/>
            <a:r>
              <a:rPr lang="en-US" sz="2800" spc="83" dirty="0">
                <a:solidFill>
                  <a:srgbClr val="002060"/>
                </a:solidFill>
                <a:latin typeface="TT Smalls"/>
              </a:rPr>
              <a:t>Implementation Plan/Working Model</a:t>
            </a:r>
          </a:p>
          <a:p>
            <a:pPr algn="l">
              <a:buFont typeface="+mj-lt"/>
              <a:buAutoNum type="arabicPeriod"/>
            </a:pPr>
            <a:r>
              <a:rPr lang="en-IN" sz="2800" b="1" i="0" dirty="0">
                <a:solidFill>
                  <a:srgbClr val="0D0D0D"/>
                </a:solidFill>
                <a:effectLst/>
                <a:latin typeface="Söhne"/>
              </a:rPr>
              <a:t>Project Scope and Objectives:</a:t>
            </a:r>
            <a:endParaRPr lang="en-IN" sz="2800" b="0" i="0" dirty="0">
              <a:solidFill>
                <a:srgbClr val="0D0D0D"/>
              </a:solidFill>
              <a:effectLst/>
              <a:latin typeface="Söhne"/>
            </a:endParaRPr>
          </a:p>
          <a:p>
            <a:pPr marL="800100" lvl="1" indent="-342900" algn="l">
              <a:buFont typeface="Arial" panose="020B0604020202020204" pitchFamily="34" charset="0"/>
              <a:buChar char="•"/>
            </a:pPr>
            <a:r>
              <a:rPr lang="en-IN" sz="2800" b="0" i="0" dirty="0">
                <a:solidFill>
                  <a:srgbClr val="0D0D0D"/>
                </a:solidFill>
                <a:effectLst/>
                <a:latin typeface="Söhne"/>
              </a:rPr>
              <a:t>Define functionalities and goals for RES Q Harmony.</a:t>
            </a:r>
          </a:p>
          <a:p>
            <a:pPr marL="800100" lvl="1" indent="-342900" algn="l">
              <a:buFont typeface="Arial" panose="020B0604020202020204" pitchFamily="34" charset="0"/>
              <a:buChar char="•"/>
            </a:pPr>
            <a:r>
              <a:rPr lang="en-IN" sz="2800" b="0" i="0" dirty="0">
                <a:solidFill>
                  <a:srgbClr val="0D0D0D"/>
                </a:solidFill>
                <a:effectLst/>
                <a:latin typeface="Söhne"/>
              </a:rPr>
              <a:t>Collect stakeholder input for comprehensive coverage.</a:t>
            </a:r>
          </a:p>
          <a:p>
            <a:pPr algn="l">
              <a:buFont typeface="+mj-lt"/>
              <a:buAutoNum type="arabicPeriod"/>
            </a:pPr>
            <a:r>
              <a:rPr lang="en-IN" sz="2800" b="1" i="0" dirty="0">
                <a:solidFill>
                  <a:srgbClr val="0D0D0D"/>
                </a:solidFill>
                <a:effectLst/>
                <a:latin typeface="Söhne"/>
              </a:rPr>
              <a:t>Integrate Components:</a:t>
            </a:r>
            <a:endParaRPr lang="en-IN" sz="2800" b="0" i="0" dirty="0">
              <a:solidFill>
                <a:srgbClr val="0D0D0D"/>
              </a:solidFill>
              <a:effectLst/>
              <a:latin typeface="Söhne"/>
            </a:endParaRPr>
          </a:p>
          <a:p>
            <a:pPr marL="800100" lvl="1" indent="-342900" algn="l">
              <a:buFont typeface="Arial" panose="020B0604020202020204" pitchFamily="34" charset="0"/>
              <a:buChar char="•"/>
            </a:pPr>
            <a:r>
              <a:rPr lang="en-IN" sz="2800" b="0" i="0" dirty="0">
                <a:solidFill>
                  <a:srgbClr val="0D0D0D"/>
                </a:solidFill>
                <a:effectLst/>
                <a:latin typeface="Söhne"/>
              </a:rPr>
              <a:t>Develop interfaces for SRS computing, EDR, and magnetic read switches.</a:t>
            </a:r>
          </a:p>
          <a:p>
            <a:pPr marL="800100" lvl="1" indent="-342900" algn="l">
              <a:buFont typeface="Arial" panose="020B0604020202020204" pitchFamily="34" charset="0"/>
              <a:buChar char="•"/>
            </a:pPr>
            <a:r>
              <a:rPr lang="en-IN" sz="2800" b="0" i="0" dirty="0">
                <a:solidFill>
                  <a:srgbClr val="0D0D0D"/>
                </a:solidFill>
                <a:effectLst/>
                <a:latin typeface="Söhne"/>
              </a:rPr>
              <a:t>Ensure seamless communication and real-time data retrieval.</a:t>
            </a:r>
          </a:p>
          <a:p>
            <a:pPr algn="l">
              <a:buFont typeface="+mj-lt"/>
              <a:buAutoNum type="arabicPeriod"/>
            </a:pPr>
            <a:r>
              <a:rPr lang="en-IN" sz="2800" b="1" i="0" dirty="0">
                <a:solidFill>
                  <a:srgbClr val="0D0D0D"/>
                </a:solidFill>
                <a:effectLst/>
                <a:latin typeface="Söhne"/>
              </a:rPr>
              <a:t>Incorporate GPS Technology:</a:t>
            </a:r>
            <a:endParaRPr lang="en-IN" sz="2800" b="0" i="0" dirty="0">
              <a:solidFill>
                <a:srgbClr val="0D0D0D"/>
              </a:solidFill>
              <a:effectLst/>
              <a:latin typeface="Söhne"/>
            </a:endParaRPr>
          </a:p>
          <a:p>
            <a:pPr marL="800100" lvl="1" indent="-342900" algn="l">
              <a:buFont typeface="Arial" panose="020B0604020202020204" pitchFamily="34" charset="0"/>
              <a:buChar char="•"/>
            </a:pPr>
            <a:r>
              <a:rPr lang="en-IN" sz="2800" b="0" i="0" dirty="0">
                <a:solidFill>
                  <a:srgbClr val="0D0D0D"/>
                </a:solidFill>
                <a:effectLst/>
                <a:latin typeface="Söhne"/>
              </a:rPr>
              <a:t>Integrate GPS for accurate accident location tracking.</a:t>
            </a:r>
          </a:p>
          <a:p>
            <a:pPr marL="800100" lvl="1" indent="-342900" algn="l">
              <a:buFont typeface="Arial" panose="020B0604020202020204" pitchFamily="34" charset="0"/>
              <a:buChar char="•"/>
            </a:pPr>
            <a:r>
              <a:rPr lang="en-IN" sz="2800" b="0" i="0" dirty="0">
                <a:solidFill>
                  <a:srgbClr val="0D0D0D"/>
                </a:solidFill>
                <a:effectLst/>
                <a:latin typeface="Söhne"/>
              </a:rPr>
              <a:t>Develop mechanisms for data retrieval and transmission.</a:t>
            </a:r>
          </a:p>
          <a:p>
            <a:pPr algn="l">
              <a:buFont typeface="+mj-lt"/>
              <a:buAutoNum type="arabicPeriod"/>
            </a:pPr>
            <a:r>
              <a:rPr lang="en-IN" sz="2800" b="1" i="0" dirty="0">
                <a:solidFill>
                  <a:srgbClr val="0D0D0D"/>
                </a:solidFill>
                <a:effectLst/>
                <a:latin typeface="Söhne"/>
              </a:rPr>
              <a:t>Build Data Fetching Mechanism:</a:t>
            </a:r>
            <a:endParaRPr lang="en-IN" sz="2800" b="0" i="0" dirty="0">
              <a:solidFill>
                <a:srgbClr val="0D0D0D"/>
              </a:solidFill>
              <a:effectLst/>
              <a:latin typeface="Söhne"/>
            </a:endParaRPr>
          </a:p>
          <a:p>
            <a:pPr marL="800100" lvl="1" indent="-342900" algn="l">
              <a:buFont typeface="Arial" panose="020B0604020202020204" pitchFamily="34" charset="0"/>
              <a:buChar char="•"/>
            </a:pPr>
            <a:r>
              <a:rPr lang="en-IN" sz="2800" b="0" i="0" dirty="0">
                <a:solidFill>
                  <a:srgbClr val="0D0D0D"/>
                </a:solidFill>
                <a:effectLst/>
                <a:latin typeface="Söhne"/>
              </a:rPr>
              <a:t>Design robust mechanism for real-time accident data retrieval.</a:t>
            </a:r>
          </a:p>
          <a:p>
            <a:pPr marL="800100" lvl="1" indent="-342900" algn="l">
              <a:buFont typeface="Arial" panose="020B0604020202020204" pitchFamily="34" charset="0"/>
              <a:buChar char="•"/>
            </a:pPr>
            <a:r>
              <a:rPr lang="en-IN" sz="2800" b="0" i="0" dirty="0">
                <a:solidFill>
                  <a:srgbClr val="0D0D0D"/>
                </a:solidFill>
                <a:effectLst/>
                <a:latin typeface="Söhne"/>
              </a:rPr>
              <a:t>Optimize processes to reduce latency.</a:t>
            </a:r>
          </a:p>
          <a:p>
            <a:pPr algn="l">
              <a:buFont typeface="+mj-lt"/>
              <a:buAutoNum type="arabicPeriod"/>
            </a:pPr>
            <a:r>
              <a:rPr lang="en-IN" sz="2800" b="1" i="0" dirty="0">
                <a:solidFill>
                  <a:srgbClr val="0D0D0D"/>
                </a:solidFill>
                <a:effectLst/>
                <a:latin typeface="Söhne"/>
              </a:rPr>
              <a:t>Design Alert Message Algorithm:</a:t>
            </a:r>
            <a:endParaRPr lang="en-IN" sz="2800" b="0" i="0" dirty="0">
              <a:solidFill>
                <a:srgbClr val="0D0D0D"/>
              </a:solidFill>
              <a:effectLst/>
              <a:latin typeface="Söhne"/>
            </a:endParaRPr>
          </a:p>
          <a:p>
            <a:pPr marL="800100" lvl="1" indent="-342900" algn="l">
              <a:buFont typeface="Arial" panose="020B0604020202020204" pitchFamily="34" charset="0"/>
              <a:buChar char="•"/>
            </a:pPr>
            <a:r>
              <a:rPr lang="en-IN" sz="2800" b="0" i="0" dirty="0">
                <a:solidFill>
                  <a:srgbClr val="0D0D0D"/>
                </a:solidFill>
                <a:effectLst/>
                <a:latin typeface="Söhne"/>
              </a:rPr>
              <a:t>Develop algorithm for generating alert messages with key accident details.</a:t>
            </a:r>
            <a:endParaRPr lang="en-IN" sz="2800" dirty="0">
              <a:solidFill>
                <a:srgbClr val="0D0D0D"/>
              </a:solidFill>
              <a:latin typeface="Söhne"/>
            </a:endParaRPr>
          </a:p>
          <a:p>
            <a:pPr marL="457200" indent="-457200" algn="l">
              <a:buFont typeface="+mj-lt"/>
              <a:buAutoNum type="arabicPeriod"/>
            </a:pPr>
            <a:r>
              <a:rPr lang="en-IN" sz="2800" b="1" i="0" dirty="0">
                <a:solidFill>
                  <a:srgbClr val="0D0D0D"/>
                </a:solidFill>
                <a:effectLst/>
                <a:latin typeface="Söhne"/>
              </a:rPr>
              <a:t>Establish Communication Protocol:</a:t>
            </a:r>
            <a:endParaRPr lang="en-IN" sz="2800" b="0" i="0" dirty="0">
              <a:solidFill>
                <a:srgbClr val="0D0D0D"/>
              </a:solidFill>
              <a:effectLst/>
              <a:latin typeface="Söhne"/>
            </a:endParaRPr>
          </a:p>
          <a:p>
            <a:pPr marL="800100" lvl="1" indent="-342900" algn="l">
              <a:buFont typeface="Arial" panose="020B0604020202020204" pitchFamily="34" charset="0"/>
              <a:buChar char="•"/>
            </a:pPr>
            <a:r>
              <a:rPr lang="en-IN" sz="2800" b="0" i="0" dirty="0">
                <a:solidFill>
                  <a:srgbClr val="0D0D0D"/>
                </a:solidFill>
                <a:effectLst/>
                <a:latin typeface="Söhne"/>
              </a:rPr>
              <a:t>Create secure and efficient communication protocol for relay of alert messages.</a:t>
            </a:r>
          </a:p>
          <a:p>
            <a:pPr marL="800100" lvl="1" indent="-342900" algn="l">
              <a:buFont typeface="Arial" panose="020B0604020202020204" pitchFamily="34" charset="0"/>
              <a:buChar char="•"/>
            </a:pPr>
            <a:r>
              <a:rPr lang="en-IN" sz="2800" b="0" i="0" dirty="0">
                <a:solidFill>
                  <a:srgbClr val="0D0D0D"/>
                </a:solidFill>
                <a:effectLst/>
                <a:latin typeface="Söhne"/>
              </a:rPr>
              <a:t>Ensure encrypted data transmission.</a:t>
            </a:r>
          </a:p>
          <a:p>
            <a:pPr lvl="1" algn="l"/>
            <a:endParaRPr lang="en-IN" sz="2800" b="0" i="0" dirty="0">
              <a:solidFill>
                <a:srgbClr val="0D0D0D"/>
              </a:solidFill>
              <a:effectLst/>
              <a:latin typeface="Söh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8B2E6-C1C4-BEDA-711E-42D0C906281A}"/>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FC395A91-153A-8D62-C18E-D4835C3F36FE}"/>
              </a:ext>
            </a:extLst>
          </p:cNvPr>
          <p:cNvSpPr txBox="1"/>
          <p:nvPr/>
        </p:nvSpPr>
        <p:spPr>
          <a:xfrm>
            <a:off x="990600" y="460872"/>
            <a:ext cx="16764000" cy="7325082"/>
          </a:xfrm>
          <a:prstGeom prst="rect">
            <a:avLst/>
          </a:prstGeom>
        </p:spPr>
        <p:txBody>
          <a:bodyPr wrap="square" lIns="0" tIns="0" rIns="0" bIns="0" rtlCol="0" anchor="t">
            <a:spAutoFit/>
          </a:bodyPr>
          <a:lstStyle/>
          <a:p>
            <a:pPr algn="ctr"/>
            <a:r>
              <a:rPr lang="en-US" sz="2800" spc="83" dirty="0">
                <a:solidFill>
                  <a:srgbClr val="002060"/>
                </a:solidFill>
                <a:latin typeface="TT Smalls"/>
              </a:rPr>
              <a:t>Implementation Plan/Working Model</a:t>
            </a:r>
          </a:p>
          <a:p>
            <a:pPr marL="457200" indent="-457200" algn="l">
              <a:buFont typeface="+mj-lt"/>
              <a:buAutoNum type="arabicPeriod" startAt="6"/>
            </a:pPr>
            <a:r>
              <a:rPr lang="en-IN" sz="2800" b="1" i="0" dirty="0">
                <a:solidFill>
                  <a:srgbClr val="0D0D0D"/>
                </a:solidFill>
                <a:effectLst/>
                <a:latin typeface="Söhne"/>
              </a:rPr>
              <a:t>Conduct Testing and Validation:</a:t>
            </a:r>
            <a:endParaRPr lang="en-IN" sz="2800" b="0" i="0" dirty="0">
              <a:solidFill>
                <a:srgbClr val="0D0D0D"/>
              </a:solidFill>
              <a:effectLst/>
              <a:latin typeface="Söhne"/>
            </a:endParaRPr>
          </a:p>
          <a:p>
            <a:pPr marL="800100" lvl="1" indent="-342900" algn="l">
              <a:buFont typeface="Arial" panose="020B0604020202020204" pitchFamily="34" charset="0"/>
              <a:buChar char="•"/>
            </a:pPr>
            <a:r>
              <a:rPr lang="en-IN" sz="2800" b="0" i="0" dirty="0">
                <a:solidFill>
                  <a:srgbClr val="0D0D0D"/>
                </a:solidFill>
                <a:effectLst/>
                <a:latin typeface="Söhne"/>
              </a:rPr>
              <a:t>Perform comprehensive testing to validate system accuracy.</a:t>
            </a:r>
          </a:p>
          <a:p>
            <a:pPr marL="800100" lvl="1" indent="-342900" algn="l">
              <a:buFont typeface="Arial" panose="020B0604020202020204" pitchFamily="34" charset="0"/>
              <a:buChar char="•"/>
            </a:pPr>
            <a:r>
              <a:rPr lang="en-IN" sz="2800" b="0" i="0" dirty="0">
                <a:solidFill>
                  <a:srgbClr val="0D0D0D"/>
                </a:solidFill>
                <a:effectLst/>
                <a:latin typeface="Söhne"/>
              </a:rPr>
              <a:t>Test under various scenarios to identify issues.</a:t>
            </a:r>
          </a:p>
          <a:p>
            <a:pPr marL="457200" indent="-457200" algn="l">
              <a:buFont typeface="+mj-lt"/>
              <a:buAutoNum type="arabicPeriod" startAt="6"/>
            </a:pPr>
            <a:r>
              <a:rPr lang="en-IN" sz="2800" b="1" i="0" dirty="0">
                <a:solidFill>
                  <a:srgbClr val="0D0D0D"/>
                </a:solidFill>
                <a:effectLst/>
                <a:latin typeface="Söhne"/>
              </a:rPr>
              <a:t>Develop User-Friendly UI:</a:t>
            </a:r>
            <a:endParaRPr lang="en-IN" sz="2800" b="0" i="0" dirty="0">
              <a:solidFill>
                <a:srgbClr val="0D0D0D"/>
              </a:solidFill>
              <a:effectLst/>
              <a:latin typeface="Söhne"/>
            </a:endParaRPr>
          </a:p>
          <a:p>
            <a:pPr marL="914400" lvl="1" indent="-457200" algn="l">
              <a:buFont typeface="Arial" panose="020B0604020202020204" pitchFamily="34" charset="0"/>
              <a:buChar char="•"/>
            </a:pPr>
            <a:r>
              <a:rPr lang="en-IN" sz="2800" dirty="0">
                <a:solidFill>
                  <a:srgbClr val="0D0D0D"/>
                </a:solidFill>
                <a:latin typeface="Söhne"/>
              </a:rPr>
              <a:t>Design intuitive interface for emergency responders.</a:t>
            </a:r>
          </a:p>
          <a:p>
            <a:pPr marL="914400" lvl="1" indent="-457200" algn="l">
              <a:buFont typeface="Arial" panose="020B0604020202020204" pitchFamily="34" charset="0"/>
              <a:buChar char="•"/>
            </a:pPr>
            <a:r>
              <a:rPr lang="en-IN" sz="2800" dirty="0">
                <a:solidFill>
                  <a:srgbClr val="0D0D0D"/>
                </a:solidFill>
                <a:latin typeface="Söhne"/>
              </a:rPr>
              <a:t>Prioritize ease of use in high-pressure situations</a:t>
            </a:r>
            <a:r>
              <a:rPr lang="en-IN" sz="2800" b="0" i="0" dirty="0">
                <a:solidFill>
                  <a:srgbClr val="0D0D0D"/>
                </a:solidFill>
                <a:effectLst/>
                <a:latin typeface="Söhne"/>
              </a:rPr>
              <a:t>.</a:t>
            </a:r>
          </a:p>
          <a:p>
            <a:pPr marL="457200" indent="-457200" algn="l">
              <a:buFont typeface="+mj-lt"/>
              <a:buAutoNum type="arabicPeriod" startAt="6"/>
            </a:pPr>
            <a:r>
              <a:rPr lang="en-IN" sz="2800" b="1" i="0" dirty="0">
                <a:solidFill>
                  <a:srgbClr val="0D0D0D"/>
                </a:solidFill>
                <a:effectLst/>
                <a:latin typeface="Söhne"/>
              </a:rPr>
              <a:t>Deployment in Targeted Locations:</a:t>
            </a:r>
            <a:endParaRPr lang="en-IN" sz="2800" b="0" i="0" dirty="0">
              <a:solidFill>
                <a:srgbClr val="0D0D0D"/>
              </a:solidFill>
              <a:effectLst/>
              <a:latin typeface="Söhne"/>
            </a:endParaRPr>
          </a:p>
          <a:p>
            <a:pPr marL="914400" lvl="1" indent="-457200" algn="l">
              <a:buFont typeface="Arial" panose="020B0604020202020204" pitchFamily="34" charset="0"/>
              <a:buChar char="•"/>
            </a:pPr>
            <a:r>
              <a:rPr lang="en-IN" sz="2800" b="0" i="0" dirty="0">
                <a:solidFill>
                  <a:srgbClr val="0D0D0D"/>
                </a:solidFill>
                <a:effectLst/>
                <a:latin typeface="Söhne"/>
              </a:rPr>
              <a:t>Deploy RES Q Harmony in targeted locations.</a:t>
            </a:r>
          </a:p>
          <a:p>
            <a:pPr marL="914400" lvl="1" indent="-457200" algn="l">
              <a:buFont typeface="Arial" panose="020B0604020202020204" pitchFamily="34" charset="0"/>
              <a:buChar char="•"/>
            </a:pPr>
            <a:r>
              <a:rPr lang="en-IN" sz="2800" b="0" i="0" dirty="0">
                <a:solidFill>
                  <a:srgbClr val="0D0D0D"/>
                </a:solidFill>
                <a:effectLst/>
                <a:latin typeface="Söhne"/>
              </a:rPr>
              <a:t>Conduct thorough system checks post-deployment.</a:t>
            </a:r>
          </a:p>
          <a:p>
            <a:pPr marL="457200" indent="-457200" algn="l">
              <a:buFont typeface="+mj-lt"/>
              <a:buAutoNum type="arabicPeriod" startAt="6"/>
            </a:pPr>
            <a:r>
              <a:rPr lang="en-IN" sz="2800" b="1" i="0" dirty="0">
                <a:solidFill>
                  <a:srgbClr val="0D0D0D"/>
                </a:solidFill>
                <a:effectLst/>
                <a:latin typeface="Söhne"/>
              </a:rPr>
              <a:t>Provide Training and Documentation:</a:t>
            </a:r>
            <a:endParaRPr lang="en-IN" sz="2800" b="0" i="0" dirty="0">
              <a:solidFill>
                <a:srgbClr val="0D0D0D"/>
              </a:solidFill>
              <a:effectLst/>
              <a:latin typeface="Söhne"/>
            </a:endParaRPr>
          </a:p>
          <a:p>
            <a:pPr marL="914400" lvl="1" indent="-457200" algn="l">
              <a:buFont typeface="Arial" panose="020B0604020202020204" pitchFamily="34" charset="0"/>
              <a:buChar char="•"/>
            </a:pPr>
            <a:r>
              <a:rPr lang="en-IN" sz="2800" b="0" i="0" dirty="0">
                <a:solidFill>
                  <a:srgbClr val="0D0D0D"/>
                </a:solidFill>
                <a:effectLst/>
                <a:latin typeface="Söhne"/>
              </a:rPr>
              <a:t>Develop user training materials.</a:t>
            </a:r>
          </a:p>
          <a:p>
            <a:pPr marL="914400" lvl="1" indent="-457200" algn="l">
              <a:buFont typeface="Arial" panose="020B0604020202020204" pitchFamily="34" charset="0"/>
              <a:buChar char="•"/>
            </a:pPr>
            <a:r>
              <a:rPr lang="en-IN" sz="2800" b="0" i="0" dirty="0">
                <a:solidFill>
                  <a:srgbClr val="0D0D0D"/>
                </a:solidFill>
                <a:effectLst/>
                <a:latin typeface="Söhne"/>
              </a:rPr>
              <a:t>Conduct training sessions and create documentation for ongoing support.</a:t>
            </a:r>
          </a:p>
          <a:p>
            <a:pPr marL="457200" indent="-457200" algn="l">
              <a:buFont typeface="+mj-lt"/>
              <a:buAutoNum type="arabicPeriod" startAt="6"/>
            </a:pPr>
            <a:r>
              <a:rPr lang="en-IN" sz="2800" b="1" i="0" dirty="0">
                <a:solidFill>
                  <a:srgbClr val="0D0D0D"/>
                </a:solidFill>
                <a:effectLst/>
                <a:latin typeface="Söhne"/>
              </a:rPr>
              <a:t>Establish Monitoring and Maintenance System:</a:t>
            </a:r>
            <a:endParaRPr lang="en-IN" sz="2800" b="0" i="0" dirty="0">
              <a:solidFill>
                <a:srgbClr val="0D0D0D"/>
              </a:solidFill>
              <a:effectLst/>
              <a:latin typeface="Söhne"/>
            </a:endParaRPr>
          </a:p>
          <a:p>
            <a:pPr marL="914400" lvl="1" indent="-457200" algn="l">
              <a:buFont typeface="Arial" panose="020B0604020202020204" pitchFamily="34" charset="0"/>
              <a:buChar char="•"/>
            </a:pPr>
            <a:r>
              <a:rPr lang="en-IN" sz="2800" b="0" i="0" dirty="0">
                <a:solidFill>
                  <a:srgbClr val="0D0D0D"/>
                </a:solidFill>
                <a:effectLst/>
                <a:latin typeface="Söhne"/>
              </a:rPr>
              <a:t>Implement continuous monitoring to track system performance.</a:t>
            </a:r>
          </a:p>
          <a:p>
            <a:pPr marL="914400" lvl="1" indent="-457200" algn="l">
              <a:buFont typeface="Arial" panose="020B0604020202020204" pitchFamily="34" charset="0"/>
              <a:buChar char="•"/>
            </a:pPr>
            <a:r>
              <a:rPr lang="en-IN" sz="2800" b="0" i="0" dirty="0">
                <a:solidFill>
                  <a:srgbClr val="0D0D0D"/>
                </a:solidFill>
                <a:effectLst/>
                <a:latin typeface="Söhne"/>
              </a:rPr>
              <a:t>Regularly update and maintain the system.</a:t>
            </a:r>
          </a:p>
          <a:p>
            <a:endParaRPr lang="en-US" sz="2800" spc="83" dirty="0">
              <a:solidFill>
                <a:srgbClr val="002060"/>
              </a:solidFill>
              <a:latin typeface="TT Smalls"/>
            </a:endParaRPr>
          </a:p>
        </p:txBody>
      </p:sp>
    </p:spTree>
    <p:extLst>
      <p:ext uri="{BB962C8B-B14F-4D97-AF65-F5344CB8AC3E}">
        <p14:creationId xmlns:p14="http://schemas.microsoft.com/office/powerpoint/2010/main" val="233292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539B9-D0C5-C2C7-95FA-4B4BF3AAF77A}"/>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0BCF01F1-8BF1-0358-A69E-82D49B7A8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66700"/>
            <a:ext cx="5625879" cy="8180480"/>
          </a:xfrm>
          <a:prstGeom prst="rect">
            <a:avLst/>
          </a:prstGeom>
        </p:spPr>
      </p:pic>
    </p:spTree>
    <p:extLst>
      <p:ext uri="{BB962C8B-B14F-4D97-AF65-F5344CB8AC3E}">
        <p14:creationId xmlns:p14="http://schemas.microsoft.com/office/powerpoint/2010/main" val="3211677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538249" y="876300"/>
            <a:ext cx="17211502" cy="8063865"/>
          </a:xfrm>
          <a:prstGeom prst="rect">
            <a:avLst/>
          </a:prstGeom>
        </p:spPr>
        <p:txBody>
          <a:bodyPr lIns="0" tIns="0" rIns="0" bIns="0" rtlCol="0" anchor="t">
            <a:spAutoFit/>
          </a:bodyPr>
          <a:lstStyle/>
          <a:p>
            <a:pPr>
              <a:lnSpc>
                <a:spcPts val="4500"/>
              </a:lnSpc>
            </a:pPr>
            <a:r>
              <a:rPr lang="en-US" sz="3600" b="1" spc="82" dirty="0">
                <a:solidFill>
                  <a:srgbClr val="000000"/>
                </a:solidFill>
                <a:latin typeface="TT Smalls"/>
              </a:rPr>
              <a:t>References</a:t>
            </a:r>
          </a:p>
          <a:p>
            <a:pPr marL="777240" lvl="1" indent="-388620">
              <a:lnSpc>
                <a:spcPts val="4500"/>
              </a:lnSpc>
              <a:buFont typeface="Arial"/>
              <a:buChar char="•"/>
            </a:pPr>
            <a:r>
              <a:rPr lang="en-US" sz="3600" spc="82" dirty="0">
                <a:solidFill>
                  <a:srgbClr val="000000"/>
                </a:solidFill>
                <a:latin typeface="TT Smalls"/>
              </a:rPr>
              <a:t>Advanced Sensor Technology in Vehicles:</a:t>
            </a:r>
          </a:p>
          <a:p>
            <a:pPr marL="1554480" lvl="2" indent="-518160">
              <a:lnSpc>
                <a:spcPts val="4500"/>
              </a:lnSpc>
              <a:buFont typeface="Arial"/>
              <a:buChar char="⚬"/>
            </a:pPr>
            <a:r>
              <a:rPr lang="en-US" sz="3600" spc="82" dirty="0">
                <a:solidFill>
                  <a:srgbClr val="000000"/>
                </a:solidFill>
                <a:latin typeface="TT Smalls"/>
              </a:rPr>
              <a:t>J. G. Webster, "Medical Instrumentation: Application and Design," John Wiley &amp; Sons, 2009.</a:t>
            </a:r>
          </a:p>
          <a:p>
            <a:pPr marL="777240" lvl="1" indent="-388620">
              <a:lnSpc>
                <a:spcPts val="4500"/>
              </a:lnSpc>
              <a:buFont typeface="Arial"/>
              <a:buChar char="•"/>
            </a:pPr>
            <a:r>
              <a:rPr lang="en-US" sz="3600" spc="82" dirty="0">
                <a:solidFill>
                  <a:srgbClr val="000000"/>
                </a:solidFill>
                <a:latin typeface="TT Smalls"/>
              </a:rPr>
              <a:t>Algorithm Development for Data Analysis:</a:t>
            </a:r>
          </a:p>
          <a:p>
            <a:pPr marL="1554480" lvl="2" indent="-518160">
              <a:lnSpc>
                <a:spcPts val="4500"/>
              </a:lnSpc>
              <a:buFont typeface="Arial"/>
              <a:buChar char="⚬"/>
            </a:pPr>
            <a:r>
              <a:rPr lang="en-US" sz="3600" spc="82" dirty="0">
                <a:solidFill>
                  <a:srgbClr val="000000"/>
                </a:solidFill>
                <a:latin typeface="TT Smalls"/>
              </a:rPr>
              <a:t>Trevor Hastie, Robert </a:t>
            </a:r>
            <a:r>
              <a:rPr lang="en-US" sz="3600" spc="82" dirty="0" err="1">
                <a:solidFill>
                  <a:srgbClr val="000000"/>
                </a:solidFill>
                <a:latin typeface="TT Smalls"/>
              </a:rPr>
              <a:t>Tibshirani</a:t>
            </a:r>
            <a:r>
              <a:rPr lang="en-US" sz="3600" spc="82" dirty="0">
                <a:solidFill>
                  <a:srgbClr val="000000"/>
                </a:solidFill>
                <a:latin typeface="TT Smalls"/>
              </a:rPr>
              <a:t>, and Jerome Friedman, "The Elements of Statistical Learning," Springer, 2009.</a:t>
            </a:r>
          </a:p>
          <a:p>
            <a:pPr marL="777240" lvl="1" indent="-388620">
              <a:lnSpc>
                <a:spcPts val="4500"/>
              </a:lnSpc>
              <a:buFont typeface="Arial"/>
              <a:buChar char="•"/>
            </a:pPr>
            <a:r>
              <a:rPr lang="en-US" sz="3600" spc="82" dirty="0">
                <a:solidFill>
                  <a:srgbClr val="000000"/>
                </a:solidFill>
                <a:latin typeface="TT Smalls"/>
              </a:rPr>
              <a:t>Seamless Communication Protocols for Emergency Alerts:</a:t>
            </a:r>
          </a:p>
          <a:p>
            <a:pPr marL="1554480" lvl="2" indent="-518160">
              <a:lnSpc>
                <a:spcPts val="4500"/>
              </a:lnSpc>
              <a:buFont typeface="Arial"/>
              <a:buChar char="⚬"/>
            </a:pPr>
            <a:r>
              <a:rPr lang="en-US" sz="3600" spc="82" dirty="0">
                <a:solidFill>
                  <a:srgbClr val="000000"/>
                </a:solidFill>
                <a:latin typeface="TT Smalls"/>
              </a:rPr>
              <a:t>Andreas Willig, "Wireless Communication Technologies: New Multimedia Systems," John Wiley &amp; Sons, 2002.</a:t>
            </a:r>
          </a:p>
          <a:p>
            <a:pPr marL="777240" lvl="1" indent="-388620">
              <a:lnSpc>
                <a:spcPts val="4500"/>
              </a:lnSpc>
              <a:buFont typeface="Arial"/>
              <a:buChar char="•"/>
            </a:pPr>
            <a:r>
              <a:rPr lang="en-US" sz="3600" spc="82" dirty="0">
                <a:solidFill>
                  <a:srgbClr val="000000"/>
                </a:solidFill>
                <a:latin typeface="TT Smalls"/>
              </a:rPr>
              <a:t>Automotive Safety Technology:</a:t>
            </a:r>
          </a:p>
          <a:p>
            <a:pPr marL="1554480" lvl="2" indent="-518160">
              <a:lnSpc>
                <a:spcPts val="4500"/>
              </a:lnSpc>
              <a:buFont typeface="Arial"/>
              <a:buChar char="⚬"/>
            </a:pPr>
            <a:r>
              <a:rPr lang="en-US" sz="3600" spc="82" dirty="0">
                <a:solidFill>
                  <a:srgbClr val="000000"/>
                </a:solidFill>
                <a:latin typeface="TT Smalls"/>
              </a:rPr>
              <a:t>Paul C. VanBuskirk, "Automotive Safety Handbook," SAE International, 2003.</a:t>
            </a:r>
          </a:p>
          <a:p>
            <a:pPr>
              <a:lnSpc>
                <a:spcPts val="4500"/>
              </a:lnSpc>
            </a:pPr>
            <a:endParaRPr lang="en-US" sz="3600" spc="82" dirty="0">
              <a:solidFill>
                <a:srgbClr val="000000"/>
              </a:solidFill>
              <a:latin typeface="TT Small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4345550" y="966333"/>
            <a:ext cx="9006028" cy="1742004"/>
          </a:xfrm>
          <a:prstGeom prst="rect">
            <a:avLst/>
          </a:prstGeom>
        </p:spPr>
        <p:txBody>
          <a:bodyPr lIns="0" tIns="0" rIns="0" bIns="0" rtlCol="0" anchor="t">
            <a:spAutoFit/>
          </a:bodyPr>
          <a:lstStyle/>
          <a:p>
            <a:pPr algn="ctr">
              <a:lnSpc>
                <a:spcPts val="11880"/>
              </a:lnSpc>
            </a:pPr>
            <a:r>
              <a:rPr lang="en-US" sz="9900" spc="230">
                <a:solidFill>
                  <a:srgbClr val="002060"/>
                </a:solidFill>
                <a:latin typeface="TT Smalls Bold"/>
              </a:rPr>
              <a:t>THANK YOU</a:t>
            </a:r>
          </a:p>
        </p:txBody>
      </p:sp>
      <p:sp>
        <p:nvSpPr>
          <p:cNvPr id="9" name="Freeform 9" descr="Measuring the distance to the SDGs"/>
          <p:cNvSpPr/>
          <p:nvPr/>
        </p:nvSpPr>
        <p:spPr>
          <a:xfrm>
            <a:off x="2590800" y="2171700"/>
            <a:ext cx="11765192" cy="6622726"/>
          </a:xfrm>
          <a:custGeom>
            <a:avLst/>
            <a:gdLst/>
            <a:ahLst/>
            <a:cxnLst/>
            <a:rect l="l" t="t" r="r" b="b"/>
            <a:pathLst>
              <a:path w="11765192" h="6622726">
                <a:moveTo>
                  <a:pt x="0" y="0"/>
                </a:moveTo>
                <a:lnTo>
                  <a:pt x="11765192" y="0"/>
                </a:lnTo>
                <a:lnTo>
                  <a:pt x="11765192" y="6622727"/>
                </a:lnTo>
                <a:lnTo>
                  <a:pt x="0" y="6622727"/>
                </a:lnTo>
                <a:lnTo>
                  <a:pt x="0" y="0"/>
                </a:lnTo>
                <a:close/>
              </a:path>
            </a:pathLst>
          </a:custGeom>
          <a:blipFill>
            <a:blip r:embed="rId2"/>
            <a:stretch>
              <a:fillRect t="-17914" b="-10839"/>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64724" y="779801"/>
            <a:ext cx="1973006" cy="779115"/>
          </a:xfrm>
          <a:prstGeom prst="rect">
            <a:avLst/>
          </a:prstGeom>
        </p:spPr>
        <p:txBody>
          <a:bodyPr lIns="0" tIns="0" rIns="0" bIns="0" rtlCol="0" anchor="t">
            <a:spAutoFit/>
          </a:bodyPr>
          <a:lstStyle/>
          <a:p>
            <a:pPr algn="l">
              <a:lnSpc>
                <a:spcPts val="5040"/>
              </a:lnSpc>
            </a:pPr>
            <a:r>
              <a:rPr lang="en-US" sz="4200" spc="97">
                <a:solidFill>
                  <a:srgbClr val="C00000"/>
                </a:solidFill>
                <a:latin typeface="TT Smalls"/>
              </a:rPr>
              <a:t>Index</a:t>
            </a:r>
          </a:p>
        </p:txBody>
      </p:sp>
      <p:grpSp>
        <p:nvGrpSpPr>
          <p:cNvPr id="9" name="Group 9"/>
          <p:cNvGrpSpPr/>
          <p:nvPr/>
        </p:nvGrpSpPr>
        <p:grpSpPr>
          <a:xfrm>
            <a:off x="2243948" y="1593752"/>
            <a:ext cx="5911976" cy="570864"/>
            <a:chOff x="0" y="0"/>
            <a:chExt cx="7882634" cy="761152"/>
          </a:xfrm>
        </p:grpSpPr>
        <p:sp>
          <p:nvSpPr>
            <p:cNvPr id="10" name="Freeform 10"/>
            <p:cNvSpPr/>
            <p:nvPr/>
          </p:nvSpPr>
          <p:spPr>
            <a:xfrm>
              <a:off x="0" y="0"/>
              <a:ext cx="7882636" cy="761111"/>
            </a:xfrm>
            <a:custGeom>
              <a:avLst/>
              <a:gdLst/>
              <a:ahLst/>
              <a:cxnLst/>
              <a:rect l="l" t="t" r="r" b="b"/>
              <a:pathLst>
                <a:path w="7882636" h="761111">
                  <a:moveTo>
                    <a:pt x="0" y="0"/>
                  </a:moveTo>
                  <a:lnTo>
                    <a:pt x="7882636" y="0"/>
                  </a:lnTo>
                  <a:lnTo>
                    <a:pt x="7882636" y="761111"/>
                  </a:lnTo>
                  <a:lnTo>
                    <a:pt x="0" y="761111"/>
                  </a:lnTo>
                  <a:close/>
                </a:path>
              </a:pathLst>
            </a:custGeom>
            <a:solidFill>
              <a:srgbClr val="002060"/>
            </a:solidFill>
          </p:spPr>
        </p:sp>
        <p:sp>
          <p:nvSpPr>
            <p:cNvPr id="11" name="TextBox 11"/>
            <p:cNvSpPr txBox="1"/>
            <p:nvPr/>
          </p:nvSpPr>
          <p:spPr>
            <a:xfrm>
              <a:off x="0" y="-47625"/>
              <a:ext cx="7882634" cy="808777"/>
            </a:xfrm>
            <a:prstGeom prst="rect">
              <a:avLst/>
            </a:prstGeom>
          </p:spPr>
          <p:txBody>
            <a:bodyPr lIns="50800" tIns="50800" rIns="50800" bIns="50800" rtlCol="0" anchor="ctr"/>
            <a:lstStyle/>
            <a:p>
              <a:pPr algn="l">
                <a:lnSpc>
                  <a:spcPts val="3240"/>
                </a:lnSpc>
              </a:pPr>
              <a:r>
                <a:rPr lang="en-US" sz="2700" spc="62">
                  <a:solidFill>
                    <a:srgbClr val="FFFFFF"/>
                  </a:solidFill>
                  <a:latin typeface="TT Smalls"/>
                </a:rPr>
                <a:t>Problem Statement</a:t>
              </a:r>
            </a:p>
          </p:txBody>
        </p:sp>
      </p:grpSp>
      <p:grpSp>
        <p:nvGrpSpPr>
          <p:cNvPr id="12" name="Group 12"/>
          <p:cNvGrpSpPr/>
          <p:nvPr/>
        </p:nvGrpSpPr>
        <p:grpSpPr>
          <a:xfrm>
            <a:off x="1318463" y="1549104"/>
            <a:ext cx="783771" cy="568234"/>
            <a:chOff x="0" y="0"/>
            <a:chExt cx="1045028" cy="757646"/>
          </a:xfrm>
        </p:grpSpPr>
        <p:sp>
          <p:nvSpPr>
            <p:cNvPr id="13" name="Freeform 13"/>
            <p:cNvSpPr/>
            <p:nvPr/>
          </p:nvSpPr>
          <p:spPr>
            <a:xfrm>
              <a:off x="0" y="0"/>
              <a:ext cx="1044956" cy="757682"/>
            </a:xfrm>
            <a:custGeom>
              <a:avLst/>
              <a:gdLst/>
              <a:ahLst/>
              <a:cxnLst/>
              <a:rect l="l" t="t" r="r" b="b"/>
              <a:pathLst>
                <a:path w="1044956" h="757682">
                  <a:moveTo>
                    <a:pt x="0" y="126238"/>
                  </a:moveTo>
                  <a:cubicBezTo>
                    <a:pt x="0" y="56515"/>
                    <a:pt x="56515" y="0"/>
                    <a:pt x="126238" y="0"/>
                  </a:cubicBezTo>
                  <a:lnTo>
                    <a:pt x="918718" y="0"/>
                  </a:lnTo>
                  <a:cubicBezTo>
                    <a:pt x="988441" y="0"/>
                    <a:pt x="1044956" y="56515"/>
                    <a:pt x="1044956" y="126238"/>
                  </a:cubicBezTo>
                  <a:lnTo>
                    <a:pt x="1044956" y="631317"/>
                  </a:lnTo>
                  <a:cubicBezTo>
                    <a:pt x="1044956" y="701040"/>
                    <a:pt x="988441" y="757555"/>
                    <a:pt x="918718" y="757555"/>
                  </a:cubicBezTo>
                  <a:lnTo>
                    <a:pt x="126238" y="757555"/>
                  </a:lnTo>
                  <a:cubicBezTo>
                    <a:pt x="56515" y="757682"/>
                    <a:pt x="0" y="701167"/>
                    <a:pt x="0" y="631317"/>
                  </a:cubicBezTo>
                  <a:close/>
                </a:path>
              </a:pathLst>
            </a:custGeom>
            <a:solidFill>
              <a:srgbClr val="960000"/>
            </a:solidFill>
          </p:spPr>
        </p:sp>
        <p:sp>
          <p:nvSpPr>
            <p:cNvPr id="14" name="TextBox 14"/>
            <p:cNvSpPr txBox="1"/>
            <p:nvPr/>
          </p:nvSpPr>
          <p:spPr>
            <a:xfrm>
              <a:off x="0" y="-47625"/>
              <a:ext cx="1045028" cy="805271"/>
            </a:xfrm>
            <a:prstGeom prst="rect">
              <a:avLst/>
            </a:prstGeom>
          </p:spPr>
          <p:txBody>
            <a:bodyPr lIns="50800" tIns="50800" rIns="50800" bIns="50800" rtlCol="0" anchor="ctr"/>
            <a:lstStyle/>
            <a:p>
              <a:pPr algn="ctr">
                <a:lnSpc>
                  <a:spcPts val="3240"/>
                </a:lnSpc>
              </a:pPr>
              <a:r>
                <a:rPr lang="en-US" sz="2700" spc="62">
                  <a:solidFill>
                    <a:srgbClr val="FFFFFF"/>
                  </a:solidFill>
                  <a:latin typeface="TT Smalls"/>
                </a:rPr>
                <a:t>1</a:t>
              </a:r>
            </a:p>
          </p:txBody>
        </p:sp>
      </p:grpSp>
      <p:grpSp>
        <p:nvGrpSpPr>
          <p:cNvPr id="15" name="Group 15"/>
          <p:cNvGrpSpPr/>
          <p:nvPr/>
        </p:nvGrpSpPr>
        <p:grpSpPr>
          <a:xfrm>
            <a:off x="1327712" y="2255836"/>
            <a:ext cx="783771" cy="568234"/>
            <a:chOff x="0" y="0"/>
            <a:chExt cx="1045028" cy="757646"/>
          </a:xfrm>
        </p:grpSpPr>
        <p:sp>
          <p:nvSpPr>
            <p:cNvPr id="16" name="Freeform 16"/>
            <p:cNvSpPr/>
            <p:nvPr/>
          </p:nvSpPr>
          <p:spPr>
            <a:xfrm>
              <a:off x="0" y="0"/>
              <a:ext cx="1044956" cy="757682"/>
            </a:xfrm>
            <a:custGeom>
              <a:avLst/>
              <a:gdLst/>
              <a:ahLst/>
              <a:cxnLst/>
              <a:rect l="l" t="t" r="r" b="b"/>
              <a:pathLst>
                <a:path w="1044956" h="757682">
                  <a:moveTo>
                    <a:pt x="0" y="126238"/>
                  </a:moveTo>
                  <a:cubicBezTo>
                    <a:pt x="0" y="56515"/>
                    <a:pt x="56515" y="0"/>
                    <a:pt x="126238" y="0"/>
                  </a:cubicBezTo>
                  <a:lnTo>
                    <a:pt x="918718" y="0"/>
                  </a:lnTo>
                  <a:cubicBezTo>
                    <a:pt x="988441" y="0"/>
                    <a:pt x="1044956" y="56515"/>
                    <a:pt x="1044956" y="126238"/>
                  </a:cubicBezTo>
                  <a:lnTo>
                    <a:pt x="1044956" y="631317"/>
                  </a:lnTo>
                  <a:cubicBezTo>
                    <a:pt x="1044956" y="701040"/>
                    <a:pt x="988441" y="757555"/>
                    <a:pt x="918718" y="757555"/>
                  </a:cubicBezTo>
                  <a:lnTo>
                    <a:pt x="126238" y="757555"/>
                  </a:lnTo>
                  <a:cubicBezTo>
                    <a:pt x="56515" y="757682"/>
                    <a:pt x="0" y="701167"/>
                    <a:pt x="0" y="631317"/>
                  </a:cubicBezTo>
                  <a:close/>
                </a:path>
              </a:pathLst>
            </a:custGeom>
            <a:solidFill>
              <a:srgbClr val="960000"/>
            </a:solidFill>
          </p:spPr>
        </p:sp>
        <p:sp>
          <p:nvSpPr>
            <p:cNvPr id="17" name="TextBox 17"/>
            <p:cNvSpPr txBox="1"/>
            <p:nvPr/>
          </p:nvSpPr>
          <p:spPr>
            <a:xfrm>
              <a:off x="0" y="-47625"/>
              <a:ext cx="1045028" cy="805271"/>
            </a:xfrm>
            <a:prstGeom prst="rect">
              <a:avLst/>
            </a:prstGeom>
          </p:spPr>
          <p:txBody>
            <a:bodyPr lIns="50800" tIns="50800" rIns="50800" bIns="50800" rtlCol="0" anchor="ctr"/>
            <a:lstStyle/>
            <a:p>
              <a:pPr algn="ctr">
                <a:lnSpc>
                  <a:spcPts val="3240"/>
                </a:lnSpc>
              </a:pPr>
              <a:r>
                <a:rPr lang="en-US" sz="2700" spc="62">
                  <a:solidFill>
                    <a:srgbClr val="FFFFFF"/>
                  </a:solidFill>
                  <a:latin typeface="TT Smalls"/>
                </a:rPr>
                <a:t>2</a:t>
              </a:r>
            </a:p>
          </p:txBody>
        </p:sp>
      </p:grpSp>
      <p:grpSp>
        <p:nvGrpSpPr>
          <p:cNvPr id="18" name="Group 18"/>
          <p:cNvGrpSpPr/>
          <p:nvPr/>
        </p:nvGrpSpPr>
        <p:grpSpPr>
          <a:xfrm>
            <a:off x="1338627" y="2947400"/>
            <a:ext cx="783771" cy="568234"/>
            <a:chOff x="0" y="0"/>
            <a:chExt cx="1045028" cy="757646"/>
          </a:xfrm>
        </p:grpSpPr>
        <p:sp>
          <p:nvSpPr>
            <p:cNvPr id="19" name="Freeform 19"/>
            <p:cNvSpPr/>
            <p:nvPr/>
          </p:nvSpPr>
          <p:spPr>
            <a:xfrm>
              <a:off x="0" y="0"/>
              <a:ext cx="1044956" cy="757682"/>
            </a:xfrm>
            <a:custGeom>
              <a:avLst/>
              <a:gdLst/>
              <a:ahLst/>
              <a:cxnLst/>
              <a:rect l="l" t="t" r="r" b="b"/>
              <a:pathLst>
                <a:path w="1044956" h="757682">
                  <a:moveTo>
                    <a:pt x="0" y="126238"/>
                  </a:moveTo>
                  <a:cubicBezTo>
                    <a:pt x="0" y="56515"/>
                    <a:pt x="56515" y="0"/>
                    <a:pt x="126238" y="0"/>
                  </a:cubicBezTo>
                  <a:lnTo>
                    <a:pt x="918718" y="0"/>
                  </a:lnTo>
                  <a:cubicBezTo>
                    <a:pt x="988441" y="0"/>
                    <a:pt x="1044956" y="56515"/>
                    <a:pt x="1044956" y="126238"/>
                  </a:cubicBezTo>
                  <a:lnTo>
                    <a:pt x="1044956" y="631317"/>
                  </a:lnTo>
                  <a:cubicBezTo>
                    <a:pt x="1044956" y="701040"/>
                    <a:pt x="988441" y="757555"/>
                    <a:pt x="918718" y="757555"/>
                  </a:cubicBezTo>
                  <a:lnTo>
                    <a:pt x="126238" y="757555"/>
                  </a:lnTo>
                  <a:cubicBezTo>
                    <a:pt x="56515" y="757682"/>
                    <a:pt x="0" y="701167"/>
                    <a:pt x="0" y="631317"/>
                  </a:cubicBezTo>
                  <a:close/>
                </a:path>
              </a:pathLst>
            </a:custGeom>
            <a:solidFill>
              <a:srgbClr val="960000"/>
            </a:solidFill>
          </p:spPr>
        </p:sp>
        <p:sp>
          <p:nvSpPr>
            <p:cNvPr id="20" name="TextBox 20"/>
            <p:cNvSpPr txBox="1"/>
            <p:nvPr/>
          </p:nvSpPr>
          <p:spPr>
            <a:xfrm>
              <a:off x="0" y="-47625"/>
              <a:ext cx="1045028" cy="805271"/>
            </a:xfrm>
            <a:prstGeom prst="rect">
              <a:avLst/>
            </a:prstGeom>
          </p:spPr>
          <p:txBody>
            <a:bodyPr lIns="50800" tIns="50800" rIns="50800" bIns="50800" rtlCol="0" anchor="ctr"/>
            <a:lstStyle/>
            <a:p>
              <a:pPr algn="ctr">
                <a:lnSpc>
                  <a:spcPts val="3240"/>
                </a:lnSpc>
              </a:pPr>
              <a:r>
                <a:rPr lang="en-US" sz="2700" spc="62">
                  <a:solidFill>
                    <a:srgbClr val="FFFFFF"/>
                  </a:solidFill>
                  <a:latin typeface="TT Smalls"/>
                </a:rPr>
                <a:t>3</a:t>
              </a:r>
            </a:p>
          </p:txBody>
        </p:sp>
      </p:grpSp>
      <p:grpSp>
        <p:nvGrpSpPr>
          <p:cNvPr id="21" name="Group 21"/>
          <p:cNvGrpSpPr/>
          <p:nvPr/>
        </p:nvGrpSpPr>
        <p:grpSpPr>
          <a:xfrm>
            <a:off x="1315948" y="3647156"/>
            <a:ext cx="783771" cy="568235"/>
            <a:chOff x="0" y="0"/>
            <a:chExt cx="1045028" cy="757646"/>
          </a:xfrm>
        </p:grpSpPr>
        <p:sp>
          <p:nvSpPr>
            <p:cNvPr id="22" name="Freeform 22"/>
            <p:cNvSpPr/>
            <p:nvPr/>
          </p:nvSpPr>
          <p:spPr>
            <a:xfrm>
              <a:off x="0" y="0"/>
              <a:ext cx="1044956" cy="757682"/>
            </a:xfrm>
            <a:custGeom>
              <a:avLst/>
              <a:gdLst/>
              <a:ahLst/>
              <a:cxnLst/>
              <a:rect l="l" t="t" r="r" b="b"/>
              <a:pathLst>
                <a:path w="1044956" h="757682">
                  <a:moveTo>
                    <a:pt x="0" y="126238"/>
                  </a:moveTo>
                  <a:cubicBezTo>
                    <a:pt x="0" y="56515"/>
                    <a:pt x="56515" y="0"/>
                    <a:pt x="126238" y="0"/>
                  </a:cubicBezTo>
                  <a:lnTo>
                    <a:pt x="918718" y="0"/>
                  </a:lnTo>
                  <a:cubicBezTo>
                    <a:pt x="988441" y="0"/>
                    <a:pt x="1044956" y="56515"/>
                    <a:pt x="1044956" y="126238"/>
                  </a:cubicBezTo>
                  <a:lnTo>
                    <a:pt x="1044956" y="631317"/>
                  </a:lnTo>
                  <a:cubicBezTo>
                    <a:pt x="1044956" y="701040"/>
                    <a:pt x="988441" y="757555"/>
                    <a:pt x="918718" y="757555"/>
                  </a:cubicBezTo>
                  <a:lnTo>
                    <a:pt x="126238" y="757555"/>
                  </a:lnTo>
                  <a:cubicBezTo>
                    <a:pt x="56515" y="757682"/>
                    <a:pt x="0" y="701167"/>
                    <a:pt x="0" y="631317"/>
                  </a:cubicBezTo>
                  <a:close/>
                </a:path>
              </a:pathLst>
            </a:custGeom>
            <a:solidFill>
              <a:srgbClr val="960000"/>
            </a:solidFill>
          </p:spPr>
        </p:sp>
        <p:sp>
          <p:nvSpPr>
            <p:cNvPr id="23" name="TextBox 23"/>
            <p:cNvSpPr txBox="1"/>
            <p:nvPr/>
          </p:nvSpPr>
          <p:spPr>
            <a:xfrm>
              <a:off x="0" y="-47625"/>
              <a:ext cx="1045028" cy="805271"/>
            </a:xfrm>
            <a:prstGeom prst="rect">
              <a:avLst/>
            </a:prstGeom>
          </p:spPr>
          <p:txBody>
            <a:bodyPr lIns="50800" tIns="50800" rIns="50800" bIns="50800" rtlCol="0" anchor="ctr"/>
            <a:lstStyle/>
            <a:p>
              <a:pPr algn="ctr">
                <a:lnSpc>
                  <a:spcPts val="3240"/>
                </a:lnSpc>
              </a:pPr>
              <a:r>
                <a:rPr lang="en-US" sz="2700" spc="62">
                  <a:solidFill>
                    <a:srgbClr val="FFFFFF"/>
                  </a:solidFill>
                  <a:latin typeface="TT Smalls"/>
                </a:rPr>
                <a:t>4</a:t>
              </a:r>
            </a:p>
          </p:txBody>
        </p:sp>
      </p:grpSp>
      <p:grpSp>
        <p:nvGrpSpPr>
          <p:cNvPr id="24" name="Group 24"/>
          <p:cNvGrpSpPr/>
          <p:nvPr/>
        </p:nvGrpSpPr>
        <p:grpSpPr>
          <a:xfrm>
            <a:off x="1323886" y="4344416"/>
            <a:ext cx="783771" cy="568234"/>
            <a:chOff x="0" y="0"/>
            <a:chExt cx="1045028" cy="757646"/>
          </a:xfrm>
        </p:grpSpPr>
        <p:sp>
          <p:nvSpPr>
            <p:cNvPr id="25" name="Freeform 25"/>
            <p:cNvSpPr/>
            <p:nvPr/>
          </p:nvSpPr>
          <p:spPr>
            <a:xfrm>
              <a:off x="0" y="0"/>
              <a:ext cx="1044956" cy="757682"/>
            </a:xfrm>
            <a:custGeom>
              <a:avLst/>
              <a:gdLst/>
              <a:ahLst/>
              <a:cxnLst/>
              <a:rect l="l" t="t" r="r" b="b"/>
              <a:pathLst>
                <a:path w="1044956" h="757682">
                  <a:moveTo>
                    <a:pt x="0" y="126238"/>
                  </a:moveTo>
                  <a:cubicBezTo>
                    <a:pt x="0" y="56515"/>
                    <a:pt x="56515" y="0"/>
                    <a:pt x="126238" y="0"/>
                  </a:cubicBezTo>
                  <a:lnTo>
                    <a:pt x="918718" y="0"/>
                  </a:lnTo>
                  <a:cubicBezTo>
                    <a:pt x="988441" y="0"/>
                    <a:pt x="1044956" y="56515"/>
                    <a:pt x="1044956" y="126238"/>
                  </a:cubicBezTo>
                  <a:lnTo>
                    <a:pt x="1044956" y="631317"/>
                  </a:lnTo>
                  <a:cubicBezTo>
                    <a:pt x="1044956" y="701040"/>
                    <a:pt x="988441" y="757555"/>
                    <a:pt x="918718" y="757555"/>
                  </a:cubicBezTo>
                  <a:lnTo>
                    <a:pt x="126238" y="757555"/>
                  </a:lnTo>
                  <a:cubicBezTo>
                    <a:pt x="56515" y="757682"/>
                    <a:pt x="0" y="701167"/>
                    <a:pt x="0" y="631317"/>
                  </a:cubicBezTo>
                  <a:close/>
                </a:path>
              </a:pathLst>
            </a:custGeom>
            <a:solidFill>
              <a:srgbClr val="960000"/>
            </a:solidFill>
          </p:spPr>
        </p:sp>
        <p:sp>
          <p:nvSpPr>
            <p:cNvPr id="26" name="TextBox 26"/>
            <p:cNvSpPr txBox="1"/>
            <p:nvPr/>
          </p:nvSpPr>
          <p:spPr>
            <a:xfrm>
              <a:off x="0" y="-47625"/>
              <a:ext cx="1045028" cy="805271"/>
            </a:xfrm>
            <a:prstGeom prst="rect">
              <a:avLst/>
            </a:prstGeom>
          </p:spPr>
          <p:txBody>
            <a:bodyPr lIns="50800" tIns="50800" rIns="50800" bIns="50800" rtlCol="0" anchor="ctr"/>
            <a:lstStyle/>
            <a:p>
              <a:pPr algn="ctr">
                <a:lnSpc>
                  <a:spcPts val="3240"/>
                </a:lnSpc>
              </a:pPr>
              <a:r>
                <a:rPr lang="en-US" sz="2700" spc="62">
                  <a:solidFill>
                    <a:srgbClr val="FFFFFF"/>
                  </a:solidFill>
                  <a:latin typeface="TT Smalls"/>
                </a:rPr>
                <a:t>5</a:t>
              </a:r>
            </a:p>
          </p:txBody>
        </p:sp>
      </p:grpSp>
      <p:grpSp>
        <p:nvGrpSpPr>
          <p:cNvPr id="27" name="Group 27"/>
          <p:cNvGrpSpPr/>
          <p:nvPr/>
        </p:nvGrpSpPr>
        <p:grpSpPr>
          <a:xfrm>
            <a:off x="1313414" y="5032191"/>
            <a:ext cx="783771" cy="745017"/>
            <a:chOff x="0" y="0"/>
            <a:chExt cx="1045028" cy="757646"/>
          </a:xfrm>
        </p:grpSpPr>
        <p:sp>
          <p:nvSpPr>
            <p:cNvPr id="28" name="Freeform 28"/>
            <p:cNvSpPr/>
            <p:nvPr/>
          </p:nvSpPr>
          <p:spPr>
            <a:xfrm>
              <a:off x="0" y="0"/>
              <a:ext cx="1044956" cy="757682"/>
            </a:xfrm>
            <a:custGeom>
              <a:avLst/>
              <a:gdLst/>
              <a:ahLst/>
              <a:cxnLst/>
              <a:rect l="l" t="t" r="r" b="b"/>
              <a:pathLst>
                <a:path w="1044956" h="757682">
                  <a:moveTo>
                    <a:pt x="0" y="126238"/>
                  </a:moveTo>
                  <a:cubicBezTo>
                    <a:pt x="0" y="56515"/>
                    <a:pt x="56515" y="0"/>
                    <a:pt x="126238" y="0"/>
                  </a:cubicBezTo>
                  <a:lnTo>
                    <a:pt x="918718" y="0"/>
                  </a:lnTo>
                  <a:cubicBezTo>
                    <a:pt x="988441" y="0"/>
                    <a:pt x="1044956" y="56515"/>
                    <a:pt x="1044956" y="126238"/>
                  </a:cubicBezTo>
                  <a:lnTo>
                    <a:pt x="1044956" y="631317"/>
                  </a:lnTo>
                  <a:cubicBezTo>
                    <a:pt x="1044956" y="701040"/>
                    <a:pt x="988441" y="757555"/>
                    <a:pt x="918718" y="757555"/>
                  </a:cubicBezTo>
                  <a:lnTo>
                    <a:pt x="126238" y="757555"/>
                  </a:lnTo>
                  <a:cubicBezTo>
                    <a:pt x="56515" y="757682"/>
                    <a:pt x="0" y="701167"/>
                    <a:pt x="0" y="631317"/>
                  </a:cubicBezTo>
                  <a:close/>
                </a:path>
              </a:pathLst>
            </a:custGeom>
            <a:solidFill>
              <a:srgbClr val="960000"/>
            </a:solidFill>
          </p:spPr>
        </p:sp>
        <p:sp>
          <p:nvSpPr>
            <p:cNvPr id="29" name="TextBox 29"/>
            <p:cNvSpPr txBox="1"/>
            <p:nvPr/>
          </p:nvSpPr>
          <p:spPr>
            <a:xfrm>
              <a:off x="0" y="-47625"/>
              <a:ext cx="1045028" cy="805271"/>
            </a:xfrm>
            <a:prstGeom prst="rect">
              <a:avLst/>
            </a:prstGeom>
          </p:spPr>
          <p:txBody>
            <a:bodyPr lIns="50800" tIns="50800" rIns="50800" bIns="50800" rtlCol="0" anchor="ctr"/>
            <a:lstStyle/>
            <a:p>
              <a:pPr algn="ctr">
                <a:lnSpc>
                  <a:spcPts val="3240"/>
                </a:lnSpc>
              </a:pPr>
              <a:r>
                <a:rPr lang="en-US" sz="2700" spc="62">
                  <a:solidFill>
                    <a:srgbClr val="FFFFFF"/>
                  </a:solidFill>
                  <a:latin typeface="TT Smalls"/>
                </a:rPr>
                <a:t>6</a:t>
              </a:r>
            </a:p>
          </p:txBody>
        </p:sp>
      </p:grpSp>
      <p:grpSp>
        <p:nvGrpSpPr>
          <p:cNvPr id="30" name="Group 30"/>
          <p:cNvGrpSpPr/>
          <p:nvPr/>
        </p:nvGrpSpPr>
        <p:grpSpPr>
          <a:xfrm>
            <a:off x="1358717" y="6092071"/>
            <a:ext cx="783771" cy="568234"/>
            <a:chOff x="0" y="0"/>
            <a:chExt cx="1045028" cy="757646"/>
          </a:xfrm>
        </p:grpSpPr>
        <p:sp>
          <p:nvSpPr>
            <p:cNvPr id="31" name="Freeform 31"/>
            <p:cNvSpPr/>
            <p:nvPr/>
          </p:nvSpPr>
          <p:spPr>
            <a:xfrm>
              <a:off x="0" y="0"/>
              <a:ext cx="1044956" cy="757682"/>
            </a:xfrm>
            <a:custGeom>
              <a:avLst/>
              <a:gdLst/>
              <a:ahLst/>
              <a:cxnLst/>
              <a:rect l="l" t="t" r="r" b="b"/>
              <a:pathLst>
                <a:path w="1044956" h="757682">
                  <a:moveTo>
                    <a:pt x="0" y="126238"/>
                  </a:moveTo>
                  <a:cubicBezTo>
                    <a:pt x="0" y="56515"/>
                    <a:pt x="56515" y="0"/>
                    <a:pt x="126238" y="0"/>
                  </a:cubicBezTo>
                  <a:lnTo>
                    <a:pt x="918718" y="0"/>
                  </a:lnTo>
                  <a:cubicBezTo>
                    <a:pt x="988441" y="0"/>
                    <a:pt x="1044956" y="56515"/>
                    <a:pt x="1044956" y="126238"/>
                  </a:cubicBezTo>
                  <a:lnTo>
                    <a:pt x="1044956" y="631317"/>
                  </a:lnTo>
                  <a:cubicBezTo>
                    <a:pt x="1044956" y="701040"/>
                    <a:pt x="988441" y="757555"/>
                    <a:pt x="918718" y="757555"/>
                  </a:cubicBezTo>
                  <a:lnTo>
                    <a:pt x="126238" y="757555"/>
                  </a:lnTo>
                  <a:cubicBezTo>
                    <a:pt x="56515" y="757682"/>
                    <a:pt x="0" y="701167"/>
                    <a:pt x="0" y="631317"/>
                  </a:cubicBezTo>
                  <a:close/>
                </a:path>
              </a:pathLst>
            </a:custGeom>
            <a:solidFill>
              <a:srgbClr val="960000"/>
            </a:solidFill>
          </p:spPr>
        </p:sp>
        <p:sp>
          <p:nvSpPr>
            <p:cNvPr id="32" name="TextBox 32"/>
            <p:cNvSpPr txBox="1"/>
            <p:nvPr/>
          </p:nvSpPr>
          <p:spPr>
            <a:xfrm>
              <a:off x="0" y="-47625"/>
              <a:ext cx="1045028" cy="805271"/>
            </a:xfrm>
            <a:prstGeom prst="rect">
              <a:avLst/>
            </a:prstGeom>
          </p:spPr>
          <p:txBody>
            <a:bodyPr lIns="50800" tIns="50800" rIns="50800" bIns="50800" rtlCol="0" anchor="ctr"/>
            <a:lstStyle/>
            <a:p>
              <a:pPr algn="ctr">
                <a:lnSpc>
                  <a:spcPts val="3240"/>
                </a:lnSpc>
              </a:pPr>
              <a:r>
                <a:rPr lang="en-US" sz="2700" spc="62">
                  <a:solidFill>
                    <a:srgbClr val="FFFFFF"/>
                  </a:solidFill>
                  <a:latin typeface="TT Smalls"/>
                </a:rPr>
                <a:t>7</a:t>
              </a:r>
            </a:p>
          </p:txBody>
        </p:sp>
      </p:grpSp>
      <p:grpSp>
        <p:nvGrpSpPr>
          <p:cNvPr id="33" name="Group 33"/>
          <p:cNvGrpSpPr/>
          <p:nvPr/>
        </p:nvGrpSpPr>
        <p:grpSpPr>
          <a:xfrm>
            <a:off x="1373325" y="6852237"/>
            <a:ext cx="783771" cy="568234"/>
            <a:chOff x="0" y="0"/>
            <a:chExt cx="1045028" cy="757646"/>
          </a:xfrm>
        </p:grpSpPr>
        <p:sp>
          <p:nvSpPr>
            <p:cNvPr id="34" name="Freeform 34"/>
            <p:cNvSpPr/>
            <p:nvPr/>
          </p:nvSpPr>
          <p:spPr>
            <a:xfrm>
              <a:off x="0" y="0"/>
              <a:ext cx="1044956" cy="757682"/>
            </a:xfrm>
            <a:custGeom>
              <a:avLst/>
              <a:gdLst/>
              <a:ahLst/>
              <a:cxnLst/>
              <a:rect l="l" t="t" r="r" b="b"/>
              <a:pathLst>
                <a:path w="1044956" h="757682">
                  <a:moveTo>
                    <a:pt x="0" y="126238"/>
                  </a:moveTo>
                  <a:cubicBezTo>
                    <a:pt x="0" y="56515"/>
                    <a:pt x="56515" y="0"/>
                    <a:pt x="126238" y="0"/>
                  </a:cubicBezTo>
                  <a:lnTo>
                    <a:pt x="918718" y="0"/>
                  </a:lnTo>
                  <a:cubicBezTo>
                    <a:pt x="988441" y="0"/>
                    <a:pt x="1044956" y="56515"/>
                    <a:pt x="1044956" y="126238"/>
                  </a:cubicBezTo>
                  <a:lnTo>
                    <a:pt x="1044956" y="631317"/>
                  </a:lnTo>
                  <a:cubicBezTo>
                    <a:pt x="1044956" y="701040"/>
                    <a:pt x="988441" y="757555"/>
                    <a:pt x="918718" y="757555"/>
                  </a:cubicBezTo>
                  <a:lnTo>
                    <a:pt x="126238" y="757555"/>
                  </a:lnTo>
                  <a:cubicBezTo>
                    <a:pt x="56515" y="757682"/>
                    <a:pt x="0" y="701167"/>
                    <a:pt x="0" y="631317"/>
                  </a:cubicBezTo>
                  <a:close/>
                </a:path>
              </a:pathLst>
            </a:custGeom>
            <a:solidFill>
              <a:srgbClr val="960000"/>
            </a:solidFill>
          </p:spPr>
        </p:sp>
        <p:sp>
          <p:nvSpPr>
            <p:cNvPr id="35" name="TextBox 35"/>
            <p:cNvSpPr txBox="1"/>
            <p:nvPr/>
          </p:nvSpPr>
          <p:spPr>
            <a:xfrm>
              <a:off x="0" y="-47625"/>
              <a:ext cx="1045028" cy="805271"/>
            </a:xfrm>
            <a:prstGeom prst="rect">
              <a:avLst/>
            </a:prstGeom>
          </p:spPr>
          <p:txBody>
            <a:bodyPr lIns="50800" tIns="50800" rIns="50800" bIns="50800" rtlCol="0" anchor="ctr"/>
            <a:lstStyle/>
            <a:p>
              <a:pPr algn="ctr">
                <a:lnSpc>
                  <a:spcPts val="3240"/>
                </a:lnSpc>
              </a:pPr>
              <a:r>
                <a:rPr lang="en-US" sz="2700" spc="62" dirty="0">
                  <a:solidFill>
                    <a:srgbClr val="FFFFFF"/>
                  </a:solidFill>
                  <a:latin typeface="TT Smalls"/>
                </a:rPr>
                <a:t>8</a:t>
              </a:r>
            </a:p>
          </p:txBody>
        </p:sp>
      </p:grpSp>
      <p:grpSp>
        <p:nvGrpSpPr>
          <p:cNvPr id="36" name="Group 36"/>
          <p:cNvGrpSpPr/>
          <p:nvPr/>
        </p:nvGrpSpPr>
        <p:grpSpPr>
          <a:xfrm>
            <a:off x="2243949" y="2244382"/>
            <a:ext cx="5915025" cy="570864"/>
            <a:chOff x="0" y="0"/>
            <a:chExt cx="7886700" cy="761152"/>
          </a:xfrm>
        </p:grpSpPr>
        <p:sp>
          <p:nvSpPr>
            <p:cNvPr id="37" name="Freeform 37"/>
            <p:cNvSpPr/>
            <p:nvPr/>
          </p:nvSpPr>
          <p:spPr>
            <a:xfrm>
              <a:off x="0" y="0"/>
              <a:ext cx="7886700" cy="761111"/>
            </a:xfrm>
            <a:custGeom>
              <a:avLst/>
              <a:gdLst/>
              <a:ahLst/>
              <a:cxnLst/>
              <a:rect l="l" t="t" r="r" b="b"/>
              <a:pathLst>
                <a:path w="7886700" h="761111">
                  <a:moveTo>
                    <a:pt x="0" y="0"/>
                  </a:moveTo>
                  <a:lnTo>
                    <a:pt x="7886700" y="0"/>
                  </a:lnTo>
                  <a:lnTo>
                    <a:pt x="7886700" y="761111"/>
                  </a:lnTo>
                  <a:lnTo>
                    <a:pt x="0" y="761111"/>
                  </a:lnTo>
                  <a:close/>
                </a:path>
              </a:pathLst>
            </a:custGeom>
            <a:solidFill>
              <a:srgbClr val="002060"/>
            </a:solidFill>
          </p:spPr>
        </p:sp>
        <p:sp>
          <p:nvSpPr>
            <p:cNvPr id="38" name="TextBox 38"/>
            <p:cNvSpPr txBox="1"/>
            <p:nvPr/>
          </p:nvSpPr>
          <p:spPr>
            <a:xfrm>
              <a:off x="0" y="-47625"/>
              <a:ext cx="7886700" cy="808777"/>
            </a:xfrm>
            <a:prstGeom prst="rect">
              <a:avLst/>
            </a:prstGeom>
          </p:spPr>
          <p:txBody>
            <a:bodyPr lIns="50800" tIns="50800" rIns="50800" bIns="50800" rtlCol="0" anchor="ctr"/>
            <a:lstStyle/>
            <a:p>
              <a:pPr algn="l">
                <a:lnSpc>
                  <a:spcPts val="3240"/>
                </a:lnSpc>
              </a:pPr>
              <a:r>
                <a:rPr lang="en-US" sz="2700" spc="62">
                  <a:solidFill>
                    <a:srgbClr val="FFFFFF"/>
                  </a:solidFill>
                  <a:latin typeface="TT Smalls"/>
                </a:rPr>
                <a:t>Concept of the Solution</a:t>
              </a:r>
            </a:p>
          </p:txBody>
        </p:sp>
      </p:grpSp>
      <p:grpSp>
        <p:nvGrpSpPr>
          <p:cNvPr id="39" name="Group 39"/>
          <p:cNvGrpSpPr/>
          <p:nvPr/>
        </p:nvGrpSpPr>
        <p:grpSpPr>
          <a:xfrm>
            <a:off x="2258236" y="2926665"/>
            <a:ext cx="5929311" cy="570864"/>
            <a:chOff x="0" y="0"/>
            <a:chExt cx="7905748" cy="761152"/>
          </a:xfrm>
        </p:grpSpPr>
        <p:sp>
          <p:nvSpPr>
            <p:cNvPr id="40" name="Freeform 40"/>
            <p:cNvSpPr/>
            <p:nvPr/>
          </p:nvSpPr>
          <p:spPr>
            <a:xfrm>
              <a:off x="0" y="0"/>
              <a:ext cx="7905750" cy="761111"/>
            </a:xfrm>
            <a:custGeom>
              <a:avLst/>
              <a:gdLst/>
              <a:ahLst/>
              <a:cxnLst/>
              <a:rect l="l" t="t" r="r" b="b"/>
              <a:pathLst>
                <a:path w="7905750" h="761111">
                  <a:moveTo>
                    <a:pt x="0" y="0"/>
                  </a:moveTo>
                  <a:lnTo>
                    <a:pt x="7905750" y="0"/>
                  </a:lnTo>
                  <a:lnTo>
                    <a:pt x="7905750" y="761111"/>
                  </a:lnTo>
                  <a:lnTo>
                    <a:pt x="0" y="761111"/>
                  </a:lnTo>
                  <a:close/>
                </a:path>
              </a:pathLst>
            </a:custGeom>
            <a:solidFill>
              <a:srgbClr val="002060"/>
            </a:solidFill>
          </p:spPr>
        </p:sp>
        <p:sp>
          <p:nvSpPr>
            <p:cNvPr id="41" name="TextBox 41"/>
            <p:cNvSpPr txBox="1"/>
            <p:nvPr/>
          </p:nvSpPr>
          <p:spPr>
            <a:xfrm>
              <a:off x="0" y="-47625"/>
              <a:ext cx="7905748" cy="808777"/>
            </a:xfrm>
            <a:prstGeom prst="rect">
              <a:avLst/>
            </a:prstGeom>
          </p:spPr>
          <p:txBody>
            <a:bodyPr lIns="50800" tIns="50800" rIns="50800" bIns="50800" rtlCol="0" anchor="ctr"/>
            <a:lstStyle/>
            <a:p>
              <a:pPr algn="l">
                <a:lnSpc>
                  <a:spcPts val="3240"/>
                </a:lnSpc>
              </a:pPr>
              <a:r>
                <a:rPr lang="en-US" sz="2700" spc="62">
                  <a:solidFill>
                    <a:srgbClr val="FFFFFF"/>
                  </a:solidFill>
                  <a:latin typeface="TT Smalls"/>
                </a:rPr>
                <a:t>Novelty / Scope of Solution</a:t>
              </a:r>
            </a:p>
          </p:txBody>
        </p:sp>
      </p:grpSp>
      <p:grpSp>
        <p:nvGrpSpPr>
          <p:cNvPr id="42" name="Group 42"/>
          <p:cNvGrpSpPr/>
          <p:nvPr/>
        </p:nvGrpSpPr>
        <p:grpSpPr>
          <a:xfrm>
            <a:off x="2272988" y="3619500"/>
            <a:ext cx="5914560" cy="570864"/>
            <a:chOff x="0" y="0"/>
            <a:chExt cx="7886080" cy="761152"/>
          </a:xfrm>
        </p:grpSpPr>
        <p:sp>
          <p:nvSpPr>
            <p:cNvPr id="43" name="Freeform 43"/>
            <p:cNvSpPr/>
            <p:nvPr/>
          </p:nvSpPr>
          <p:spPr>
            <a:xfrm>
              <a:off x="0" y="0"/>
              <a:ext cx="7886065" cy="761111"/>
            </a:xfrm>
            <a:custGeom>
              <a:avLst/>
              <a:gdLst/>
              <a:ahLst/>
              <a:cxnLst/>
              <a:rect l="l" t="t" r="r" b="b"/>
              <a:pathLst>
                <a:path w="7886065" h="761111">
                  <a:moveTo>
                    <a:pt x="0" y="0"/>
                  </a:moveTo>
                  <a:lnTo>
                    <a:pt x="7886065" y="0"/>
                  </a:lnTo>
                  <a:lnTo>
                    <a:pt x="7886065" y="761111"/>
                  </a:lnTo>
                  <a:lnTo>
                    <a:pt x="0" y="761111"/>
                  </a:lnTo>
                  <a:close/>
                </a:path>
              </a:pathLst>
            </a:custGeom>
            <a:solidFill>
              <a:srgbClr val="002060"/>
            </a:solidFill>
          </p:spPr>
        </p:sp>
        <p:sp>
          <p:nvSpPr>
            <p:cNvPr id="44" name="TextBox 44"/>
            <p:cNvSpPr txBox="1"/>
            <p:nvPr/>
          </p:nvSpPr>
          <p:spPr>
            <a:xfrm>
              <a:off x="0" y="-47625"/>
              <a:ext cx="7886080" cy="808777"/>
            </a:xfrm>
            <a:prstGeom prst="rect">
              <a:avLst/>
            </a:prstGeom>
          </p:spPr>
          <p:txBody>
            <a:bodyPr lIns="50800" tIns="50800" rIns="50800" bIns="50800" rtlCol="0" anchor="ctr"/>
            <a:lstStyle/>
            <a:p>
              <a:pPr algn="l">
                <a:lnSpc>
                  <a:spcPts val="3240"/>
                </a:lnSpc>
              </a:pPr>
              <a:r>
                <a:rPr lang="en-US" sz="2700" spc="62">
                  <a:solidFill>
                    <a:srgbClr val="FFFFFF"/>
                  </a:solidFill>
                  <a:latin typeface="TT Smalls"/>
                </a:rPr>
                <a:t>Pros and Cons of the solution</a:t>
              </a:r>
            </a:p>
          </p:txBody>
        </p:sp>
      </p:grpSp>
      <p:grpSp>
        <p:nvGrpSpPr>
          <p:cNvPr id="45" name="Group 45"/>
          <p:cNvGrpSpPr/>
          <p:nvPr/>
        </p:nvGrpSpPr>
        <p:grpSpPr>
          <a:xfrm>
            <a:off x="2243948" y="4301782"/>
            <a:ext cx="5929312" cy="570864"/>
            <a:chOff x="0" y="0"/>
            <a:chExt cx="7905750" cy="761152"/>
          </a:xfrm>
        </p:grpSpPr>
        <p:sp>
          <p:nvSpPr>
            <p:cNvPr id="46" name="Freeform 46"/>
            <p:cNvSpPr/>
            <p:nvPr/>
          </p:nvSpPr>
          <p:spPr>
            <a:xfrm>
              <a:off x="0" y="0"/>
              <a:ext cx="7905750" cy="761111"/>
            </a:xfrm>
            <a:custGeom>
              <a:avLst/>
              <a:gdLst/>
              <a:ahLst/>
              <a:cxnLst/>
              <a:rect l="l" t="t" r="r" b="b"/>
              <a:pathLst>
                <a:path w="7905750" h="761111">
                  <a:moveTo>
                    <a:pt x="0" y="0"/>
                  </a:moveTo>
                  <a:lnTo>
                    <a:pt x="7905750" y="0"/>
                  </a:lnTo>
                  <a:lnTo>
                    <a:pt x="7905750" y="761111"/>
                  </a:lnTo>
                  <a:lnTo>
                    <a:pt x="0" y="761111"/>
                  </a:lnTo>
                  <a:close/>
                </a:path>
              </a:pathLst>
            </a:custGeom>
            <a:solidFill>
              <a:srgbClr val="002060"/>
            </a:solidFill>
          </p:spPr>
        </p:sp>
        <p:sp>
          <p:nvSpPr>
            <p:cNvPr id="47" name="TextBox 47"/>
            <p:cNvSpPr txBox="1"/>
            <p:nvPr/>
          </p:nvSpPr>
          <p:spPr>
            <a:xfrm>
              <a:off x="0" y="-47625"/>
              <a:ext cx="7905750" cy="808777"/>
            </a:xfrm>
            <a:prstGeom prst="rect">
              <a:avLst/>
            </a:prstGeom>
          </p:spPr>
          <p:txBody>
            <a:bodyPr lIns="50800" tIns="50800" rIns="50800" bIns="50800" rtlCol="0" anchor="ctr"/>
            <a:lstStyle/>
            <a:p>
              <a:pPr algn="l">
                <a:lnSpc>
                  <a:spcPts val="3240"/>
                </a:lnSpc>
              </a:pPr>
              <a:r>
                <a:rPr lang="en-US" sz="2700" spc="62">
                  <a:solidFill>
                    <a:srgbClr val="FFFFFF"/>
                  </a:solidFill>
                  <a:latin typeface="TT Smalls"/>
                </a:rPr>
                <a:t>Technical Description</a:t>
              </a:r>
            </a:p>
          </p:txBody>
        </p:sp>
      </p:grpSp>
      <p:grpSp>
        <p:nvGrpSpPr>
          <p:cNvPr id="48" name="Group 48"/>
          <p:cNvGrpSpPr/>
          <p:nvPr/>
        </p:nvGrpSpPr>
        <p:grpSpPr>
          <a:xfrm>
            <a:off x="2258236" y="4943458"/>
            <a:ext cx="5964238" cy="894062"/>
            <a:chOff x="-24355" y="0"/>
            <a:chExt cx="7952317" cy="929513"/>
          </a:xfrm>
        </p:grpSpPr>
        <p:sp>
          <p:nvSpPr>
            <p:cNvPr id="49" name="Freeform 49"/>
            <p:cNvSpPr/>
            <p:nvPr/>
          </p:nvSpPr>
          <p:spPr>
            <a:xfrm>
              <a:off x="0" y="0"/>
              <a:ext cx="7862316" cy="929513"/>
            </a:xfrm>
            <a:custGeom>
              <a:avLst/>
              <a:gdLst/>
              <a:ahLst/>
              <a:cxnLst/>
              <a:rect l="l" t="t" r="r" b="b"/>
              <a:pathLst>
                <a:path w="7862316" h="929513">
                  <a:moveTo>
                    <a:pt x="0" y="0"/>
                  </a:moveTo>
                  <a:lnTo>
                    <a:pt x="7862316" y="0"/>
                  </a:lnTo>
                  <a:lnTo>
                    <a:pt x="7862316" y="929513"/>
                  </a:lnTo>
                  <a:lnTo>
                    <a:pt x="0" y="929513"/>
                  </a:lnTo>
                  <a:close/>
                </a:path>
              </a:pathLst>
            </a:custGeom>
            <a:solidFill>
              <a:srgbClr val="002060"/>
            </a:solidFill>
          </p:spPr>
        </p:sp>
        <p:sp>
          <p:nvSpPr>
            <p:cNvPr id="50" name="TextBox 50"/>
            <p:cNvSpPr txBox="1"/>
            <p:nvPr/>
          </p:nvSpPr>
          <p:spPr>
            <a:xfrm>
              <a:off x="-24355" y="46994"/>
              <a:ext cx="7952317" cy="826292"/>
            </a:xfrm>
            <a:prstGeom prst="rect">
              <a:avLst/>
            </a:prstGeom>
          </p:spPr>
          <p:txBody>
            <a:bodyPr lIns="50800" tIns="50800" rIns="50800" bIns="50800" rtlCol="0" anchor="ctr"/>
            <a:lstStyle/>
            <a:p>
              <a:pPr algn="l"/>
              <a:r>
                <a:rPr lang="en-US" sz="2400" spc="62" dirty="0">
                  <a:solidFill>
                    <a:schemeClr val="bg1"/>
                  </a:solidFill>
                  <a:latin typeface="TT Smalls"/>
                </a:rPr>
                <a:t>Implementation Plan or Working Model (as the case may be)</a:t>
              </a:r>
            </a:p>
          </p:txBody>
        </p:sp>
      </p:grpSp>
      <p:grpSp>
        <p:nvGrpSpPr>
          <p:cNvPr id="51" name="Group 51"/>
          <p:cNvGrpSpPr/>
          <p:nvPr/>
        </p:nvGrpSpPr>
        <p:grpSpPr>
          <a:xfrm>
            <a:off x="2318570" y="6055931"/>
            <a:ext cx="5890188" cy="570864"/>
            <a:chOff x="0" y="0"/>
            <a:chExt cx="7853584" cy="761152"/>
          </a:xfrm>
        </p:grpSpPr>
        <p:sp>
          <p:nvSpPr>
            <p:cNvPr id="52" name="Freeform 52"/>
            <p:cNvSpPr/>
            <p:nvPr/>
          </p:nvSpPr>
          <p:spPr>
            <a:xfrm>
              <a:off x="0" y="0"/>
              <a:ext cx="7853553" cy="761111"/>
            </a:xfrm>
            <a:custGeom>
              <a:avLst/>
              <a:gdLst/>
              <a:ahLst/>
              <a:cxnLst/>
              <a:rect l="l" t="t" r="r" b="b"/>
              <a:pathLst>
                <a:path w="7853553" h="761111">
                  <a:moveTo>
                    <a:pt x="0" y="0"/>
                  </a:moveTo>
                  <a:lnTo>
                    <a:pt x="7853553" y="0"/>
                  </a:lnTo>
                  <a:lnTo>
                    <a:pt x="7853553" y="761111"/>
                  </a:lnTo>
                  <a:lnTo>
                    <a:pt x="0" y="761111"/>
                  </a:lnTo>
                  <a:close/>
                </a:path>
              </a:pathLst>
            </a:custGeom>
            <a:solidFill>
              <a:srgbClr val="002060"/>
            </a:solidFill>
          </p:spPr>
        </p:sp>
        <p:sp>
          <p:nvSpPr>
            <p:cNvPr id="53" name="TextBox 53"/>
            <p:cNvSpPr txBox="1"/>
            <p:nvPr/>
          </p:nvSpPr>
          <p:spPr>
            <a:xfrm>
              <a:off x="0" y="-47625"/>
              <a:ext cx="7853584" cy="808777"/>
            </a:xfrm>
            <a:prstGeom prst="rect">
              <a:avLst/>
            </a:prstGeom>
          </p:spPr>
          <p:txBody>
            <a:bodyPr lIns="50800" tIns="50800" rIns="50800" bIns="50800" rtlCol="0" anchor="ctr"/>
            <a:lstStyle/>
            <a:p>
              <a:pPr algn="l">
                <a:lnSpc>
                  <a:spcPts val="3240"/>
                </a:lnSpc>
              </a:pPr>
              <a:r>
                <a:rPr lang="en-US" sz="2700" spc="62">
                  <a:solidFill>
                    <a:srgbClr val="FFFFFF"/>
                  </a:solidFill>
                  <a:latin typeface="TT Smalls"/>
                </a:rPr>
                <a:t>Validation/Testing/Analysis</a:t>
              </a:r>
            </a:p>
          </p:txBody>
        </p:sp>
      </p:grpSp>
      <p:grpSp>
        <p:nvGrpSpPr>
          <p:cNvPr id="54" name="Group 54"/>
          <p:cNvGrpSpPr/>
          <p:nvPr/>
        </p:nvGrpSpPr>
        <p:grpSpPr>
          <a:xfrm>
            <a:off x="2288866" y="6854934"/>
            <a:ext cx="5964238" cy="570864"/>
            <a:chOff x="0" y="0"/>
            <a:chExt cx="7952318" cy="761152"/>
          </a:xfrm>
        </p:grpSpPr>
        <p:sp>
          <p:nvSpPr>
            <p:cNvPr id="55" name="Freeform 55"/>
            <p:cNvSpPr/>
            <p:nvPr/>
          </p:nvSpPr>
          <p:spPr>
            <a:xfrm>
              <a:off x="0" y="0"/>
              <a:ext cx="7952359" cy="761111"/>
            </a:xfrm>
            <a:custGeom>
              <a:avLst/>
              <a:gdLst/>
              <a:ahLst/>
              <a:cxnLst/>
              <a:rect l="l" t="t" r="r" b="b"/>
              <a:pathLst>
                <a:path w="7952359" h="761111">
                  <a:moveTo>
                    <a:pt x="0" y="0"/>
                  </a:moveTo>
                  <a:lnTo>
                    <a:pt x="7952359" y="0"/>
                  </a:lnTo>
                  <a:lnTo>
                    <a:pt x="7952359" y="761111"/>
                  </a:lnTo>
                  <a:lnTo>
                    <a:pt x="0" y="761111"/>
                  </a:lnTo>
                  <a:close/>
                </a:path>
              </a:pathLst>
            </a:custGeom>
            <a:solidFill>
              <a:srgbClr val="002060"/>
            </a:solidFill>
          </p:spPr>
        </p:sp>
        <p:sp>
          <p:nvSpPr>
            <p:cNvPr id="56" name="TextBox 56"/>
            <p:cNvSpPr txBox="1"/>
            <p:nvPr/>
          </p:nvSpPr>
          <p:spPr>
            <a:xfrm>
              <a:off x="0" y="-47625"/>
              <a:ext cx="7952318" cy="808777"/>
            </a:xfrm>
            <a:prstGeom prst="rect">
              <a:avLst/>
            </a:prstGeom>
          </p:spPr>
          <p:txBody>
            <a:bodyPr lIns="50800" tIns="50800" rIns="50800" bIns="50800" rtlCol="0" anchor="ctr"/>
            <a:lstStyle/>
            <a:p>
              <a:pPr algn="l">
                <a:lnSpc>
                  <a:spcPts val="3240"/>
                </a:lnSpc>
              </a:pPr>
              <a:r>
                <a:rPr lang="en-US" sz="2700" spc="62" dirty="0">
                  <a:solidFill>
                    <a:srgbClr val="FFFFFF"/>
                  </a:solidFill>
                  <a:latin typeface="TT Smalls"/>
                </a:rPr>
                <a:t>References</a:t>
              </a:r>
            </a:p>
          </p:txBody>
        </p:sp>
      </p:grpSp>
      <p:sp>
        <p:nvSpPr>
          <p:cNvPr id="57" name="Freeform 57" descr="The Sustainable Development Goals (SDGs) and Global Health - Project -  ISGLOBAL"/>
          <p:cNvSpPr/>
          <p:nvPr/>
        </p:nvSpPr>
        <p:spPr>
          <a:xfrm>
            <a:off x="9102599" y="1157878"/>
            <a:ext cx="8350180" cy="6822951"/>
          </a:xfrm>
          <a:custGeom>
            <a:avLst/>
            <a:gdLst/>
            <a:ahLst/>
            <a:cxnLst/>
            <a:rect l="l" t="t" r="r" b="b"/>
            <a:pathLst>
              <a:path w="8350180" h="6822951">
                <a:moveTo>
                  <a:pt x="0" y="0"/>
                </a:moveTo>
                <a:lnTo>
                  <a:pt x="8350181" y="0"/>
                </a:lnTo>
                <a:lnTo>
                  <a:pt x="8350181" y="6822951"/>
                </a:lnTo>
                <a:lnTo>
                  <a:pt x="0" y="6822951"/>
                </a:lnTo>
                <a:lnTo>
                  <a:pt x="0" y="0"/>
                </a:lnTo>
                <a:close/>
              </a:path>
            </a:pathLst>
          </a:custGeom>
          <a:blipFill>
            <a:blip r:embed="rId3"/>
            <a:stretch>
              <a:fillRect l="-37761" r="-35171"/>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838200" y="800100"/>
            <a:ext cx="17050168" cy="4085221"/>
          </a:xfrm>
          <a:prstGeom prst="rect">
            <a:avLst/>
          </a:prstGeom>
        </p:spPr>
        <p:txBody>
          <a:bodyPr lIns="0" tIns="0" rIns="0" bIns="0" rtlCol="0" anchor="t">
            <a:spAutoFit/>
          </a:bodyPr>
          <a:lstStyle/>
          <a:p>
            <a:pPr algn="ctr">
              <a:lnSpc>
                <a:spcPts val="3888"/>
              </a:lnSpc>
            </a:pPr>
            <a:r>
              <a:rPr lang="en-US" sz="3200" b="1" spc="83" dirty="0">
                <a:solidFill>
                  <a:srgbClr val="FFC000"/>
                </a:solidFill>
                <a:latin typeface="TT Smalls"/>
              </a:rPr>
              <a:t>Problem Statement</a:t>
            </a:r>
          </a:p>
          <a:p>
            <a:pPr algn="l">
              <a:lnSpc>
                <a:spcPts val="5652"/>
              </a:lnSpc>
            </a:pPr>
            <a:r>
              <a:rPr lang="en-US" sz="3200" b="0" i="0" dirty="0">
                <a:solidFill>
                  <a:srgbClr val="0D0D0D"/>
                </a:solidFill>
                <a:effectLst/>
                <a:latin typeface="Söhne"/>
              </a:rPr>
              <a:t>In vehicular accidents, the timely detection and response to the deployment of airbags are critical for ensuring the safety and well-being of the occupants. However, conventional mechanisms for alerting emergency services and family members in the event of an accident may not always be efficient or reliable. There is a need for a proactive and automated system that can promptly notify relevant parties when an airbag deploys, along with the current location of the vehicle involved in the accident.</a:t>
            </a:r>
            <a:endParaRPr lang="en-US" sz="3200" spc="83" dirty="0">
              <a:solidFill>
                <a:schemeClr val="tx1">
                  <a:lumMod val="95000"/>
                  <a:lumOff val="5000"/>
                </a:schemeClr>
              </a:solidFill>
              <a:latin typeface="TT Small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017871" y="647700"/>
            <a:ext cx="16252257" cy="3719736"/>
          </a:xfrm>
          <a:prstGeom prst="rect">
            <a:avLst/>
          </a:prstGeom>
        </p:spPr>
        <p:txBody>
          <a:bodyPr lIns="0" tIns="0" rIns="0" bIns="0" rtlCol="0" anchor="t">
            <a:spAutoFit/>
          </a:bodyPr>
          <a:lstStyle/>
          <a:p>
            <a:pPr algn="ctr">
              <a:lnSpc>
                <a:spcPts val="3888"/>
              </a:lnSpc>
            </a:pPr>
            <a:r>
              <a:rPr lang="en-US" sz="3200" b="1" spc="83" dirty="0">
                <a:solidFill>
                  <a:srgbClr val="FFC000"/>
                </a:solidFill>
                <a:latin typeface="TT Smalls"/>
              </a:rPr>
              <a:t>Concept of the solution</a:t>
            </a:r>
          </a:p>
          <a:p>
            <a:pPr algn="l">
              <a:lnSpc>
                <a:spcPts val="5112"/>
              </a:lnSpc>
            </a:pPr>
            <a:r>
              <a:rPr lang="en-US" sz="3200" dirty="0">
                <a:solidFill>
                  <a:srgbClr val="0D0D0D"/>
                </a:solidFill>
                <a:latin typeface="Söhne"/>
              </a:rPr>
              <a:t>I</a:t>
            </a:r>
            <a:r>
              <a:rPr lang="en-US" sz="3200" b="0" i="0" dirty="0">
                <a:solidFill>
                  <a:srgbClr val="0D0D0D"/>
                </a:solidFill>
                <a:effectLst/>
                <a:latin typeface="Söhne"/>
              </a:rPr>
              <a:t>ntroducing RES Q Harmony, our cutting-edge alert system utilizing SRS computing, EDR, and magnetic reed switches. Designed to enhance emergency response, it swiftly fetches real-time accident data and relays precise location information via GPS to nearby hospitals and police stations. This seamless integration ensures rapid and effective assistance, potentially saving lives. Stay ahead with RES Q Harmony, revolutionizing emergency alerts for a safer community.</a:t>
            </a:r>
            <a:endParaRPr lang="en-US" sz="3200" spc="83" dirty="0">
              <a:solidFill>
                <a:schemeClr val="tx1">
                  <a:lumMod val="95000"/>
                  <a:lumOff val="5000"/>
                </a:schemeClr>
              </a:solidFill>
              <a:latin typeface="TT Small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143000" y="1028700"/>
            <a:ext cx="16306800" cy="6223627"/>
          </a:xfrm>
          <a:prstGeom prst="rect">
            <a:avLst/>
          </a:prstGeom>
        </p:spPr>
        <p:txBody>
          <a:bodyPr wrap="square" lIns="0" tIns="0" rIns="0" bIns="0" rtlCol="0" anchor="t">
            <a:spAutoFit/>
          </a:bodyPr>
          <a:lstStyle/>
          <a:p>
            <a:pPr algn="ctr">
              <a:lnSpc>
                <a:spcPts val="3888"/>
              </a:lnSpc>
            </a:pPr>
            <a:r>
              <a:rPr lang="en-US" sz="3200" b="1" spc="83" dirty="0">
                <a:solidFill>
                  <a:srgbClr val="FFC000"/>
                </a:solidFill>
                <a:latin typeface="TT Smalls"/>
              </a:rPr>
              <a:t>Novelty / Scope of Solution</a:t>
            </a:r>
          </a:p>
          <a:p>
            <a:pPr algn="l">
              <a:lnSpc>
                <a:spcPts val="5004"/>
              </a:lnSpc>
            </a:pPr>
            <a:r>
              <a:rPr lang="en-US" sz="3200" b="0" i="0" dirty="0">
                <a:solidFill>
                  <a:srgbClr val="0D0D0D"/>
                </a:solidFill>
                <a:effectLst/>
                <a:latin typeface="Söhne"/>
              </a:rPr>
              <a:t>The novelty in this problem statement lies in its recognition and proposed solution for the deficiencies in current emergency response systems. It highlights the existing challenges, such as delayed assistance and ineffective communication, and introduces RES Q Harmony as an innovative approach. The integration of advanced technologies like SRS computing, EDR, and magnetic read switches sets this solution apart, offering a real-time and precise accident information system. This comprehensive and interconnected system aims to bridge the critical gap in timely response, revolutionizing emergency alerts and contributing to the creation of a safer and more responsive community. The novel aspect is the holistic and technologically advanced approach to emergency response.</a:t>
            </a:r>
            <a:endParaRPr lang="en-US" sz="3200" spc="83" dirty="0">
              <a:solidFill>
                <a:schemeClr val="tx1">
                  <a:lumMod val="95000"/>
                  <a:lumOff val="5000"/>
                </a:schemeClr>
              </a:solidFill>
              <a:latin typeface="TT Small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B330-83A3-5036-0BD8-193E07AD2335}"/>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9DEA5E1-DDC9-71F8-96EF-0D2792F1E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638300"/>
            <a:ext cx="9258300" cy="6496050"/>
          </a:xfrm>
          <a:prstGeom prst="rect">
            <a:avLst/>
          </a:prstGeom>
        </p:spPr>
      </p:pic>
    </p:spTree>
    <p:extLst>
      <p:ext uri="{BB962C8B-B14F-4D97-AF65-F5344CB8AC3E}">
        <p14:creationId xmlns:p14="http://schemas.microsoft.com/office/powerpoint/2010/main" val="173301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C2BF1-F416-5EFD-50C4-833E1B74C68A}"/>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1872D45D-BBFE-F625-B949-6DDDC7038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876300"/>
            <a:ext cx="12649200" cy="7821276"/>
          </a:xfrm>
          <a:prstGeom prst="rect">
            <a:avLst/>
          </a:prstGeom>
        </p:spPr>
      </p:pic>
    </p:spTree>
    <p:extLst>
      <p:ext uri="{BB962C8B-B14F-4D97-AF65-F5344CB8AC3E}">
        <p14:creationId xmlns:p14="http://schemas.microsoft.com/office/powerpoint/2010/main" val="89601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29D5E-7040-E9CF-94FE-83D5CF8053DA}"/>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F750CB2B-FB68-4ECF-8E64-DD3C543062D7}"/>
              </a:ext>
            </a:extLst>
          </p:cNvPr>
          <p:cNvSpPr txBox="1"/>
          <p:nvPr/>
        </p:nvSpPr>
        <p:spPr>
          <a:xfrm>
            <a:off x="1447800" y="876300"/>
            <a:ext cx="16306800" cy="5839034"/>
          </a:xfrm>
          <a:prstGeom prst="rect">
            <a:avLst/>
          </a:prstGeom>
        </p:spPr>
        <p:txBody>
          <a:bodyPr wrap="square" lIns="0" tIns="0" rIns="0" bIns="0" rtlCol="0" anchor="t">
            <a:spAutoFit/>
          </a:bodyPr>
          <a:lstStyle/>
          <a:p>
            <a:pPr algn="ctr">
              <a:lnSpc>
                <a:spcPct val="150000"/>
              </a:lnSpc>
            </a:pPr>
            <a:r>
              <a:rPr lang="en-US" sz="3200" b="1" spc="83" dirty="0">
                <a:solidFill>
                  <a:srgbClr val="FFC000"/>
                </a:solidFill>
                <a:latin typeface="TT Smalls"/>
              </a:rPr>
              <a:t>HARDWARE</a:t>
            </a:r>
            <a:endParaRPr lang="en-US" sz="3200" b="1" spc="83" dirty="0">
              <a:solidFill>
                <a:srgbClr val="0D0D0D"/>
              </a:solidFill>
              <a:latin typeface="Söhne"/>
              <a:sym typeface="Wingdings" panose="05000000000000000000" pitchFamily="2" charset="2"/>
            </a:endParaRPr>
          </a:p>
          <a:p>
            <a:pPr>
              <a:lnSpc>
                <a:spcPct val="150000"/>
              </a:lnSpc>
            </a:pPr>
            <a:r>
              <a:rPr lang="en-US" sz="3200" spc="83" dirty="0">
                <a:solidFill>
                  <a:schemeClr val="tx1">
                    <a:lumMod val="95000"/>
                    <a:lumOff val="5000"/>
                  </a:schemeClr>
                </a:solidFill>
                <a:latin typeface="TT Smalls"/>
              </a:rPr>
              <a:t>RUIYI Magnetic Reed Switch</a:t>
            </a:r>
          </a:p>
          <a:p>
            <a:pPr>
              <a:lnSpc>
                <a:spcPct val="150000"/>
              </a:lnSpc>
            </a:pPr>
            <a:r>
              <a:rPr lang="en-US" sz="3200" spc="83" dirty="0">
                <a:solidFill>
                  <a:schemeClr val="tx1">
                    <a:lumMod val="95000"/>
                    <a:lumOff val="5000"/>
                  </a:schemeClr>
                </a:solidFill>
                <a:latin typeface="TT Smalls"/>
              </a:rPr>
              <a:t>Set threshold value for a specific case depends on factors such as the </a:t>
            </a:r>
          </a:p>
          <a:p>
            <a:pPr marL="457200" indent="-457200">
              <a:lnSpc>
                <a:spcPct val="150000"/>
              </a:lnSpc>
              <a:buFont typeface="Arial" panose="020B0604020202020204" pitchFamily="34" charset="0"/>
              <a:buChar char="•"/>
            </a:pPr>
            <a:r>
              <a:rPr lang="en-US" sz="3200" spc="83" dirty="0">
                <a:solidFill>
                  <a:schemeClr val="tx1">
                    <a:lumMod val="95000"/>
                    <a:lumOff val="5000"/>
                  </a:schemeClr>
                </a:solidFill>
                <a:latin typeface="TT Smalls"/>
              </a:rPr>
              <a:t>Size of the airbag compartment</a:t>
            </a:r>
          </a:p>
          <a:p>
            <a:pPr marL="457200" indent="-457200">
              <a:lnSpc>
                <a:spcPct val="150000"/>
              </a:lnSpc>
              <a:buFont typeface="Arial" panose="020B0604020202020204" pitchFamily="34" charset="0"/>
              <a:buChar char="•"/>
            </a:pPr>
            <a:r>
              <a:rPr lang="en-US" sz="3200" spc="83" dirty="0">
                <a:solidFill>
                  <a:schemeClr val="tx1">
                    <a:lumMod val="95000"/>
                    <a:lumOff val="5000"/>
                  </a:schemeClr>
                </a:solidFill>
                <a:latin typeface="TT Smalls"/>
              </a:rPr>
              <a:t>the strength of the magnet</a:t>
            </a:r>
          </a:p>
          <a:p>
            <a:pPr marL="457200" indent="-457200">
              <a:lnSpc>
                <a:spcPct val="150000"/>
              </a:lnSpc>
              <a:buFont typeface="Arial" panose="020B0604020202020204" pitchFamily="34" charset="0"/>
              <a:buChar char="•"/>
            </a:pPr>
            <a:r>
              <a:rPr lang="en-US" sz="3200" spc="83" dirty="0">
                <a:solidFill>
                  <a:schemeClr val="tx1">
                    <a:lumMod val="95000"/>
                    <a:lumOff val="5000"/>
                  </a:schemeClr>
                </a:solidFill>
                <a:latin typeface="TT Smalls"/>
              </a:rPr>
              <a:t>the sensitivity of the magnetic reed switch</a:t>
            </a:r>
          </a:p>
          <a:p>
            <a:pPr>
              <a:lnSpc>
                <a:spcPct val="150000"/>
              </a:lnSpc>
            </a:pPr>
            <a:r>
              <a:rPr lang="en-US" sz="3200" spc="83" dirty="0">
                <a:solidFill>
                  <a:schemeClr val="tx1">
                    <a:lumMod val="95000"/>
                    <a:lumOff val="5000"/>
                  </a:schemeClr>
                </a:solidFill>
                <a:latin typeface="TT Smalls"/>
              </a:rPr>
              <a:t> Cost Estimate  </a:t>
            </a:r>
            <a:r>
              <a:rPr lang="en-IN" sz="3200" b="1" i="0" dirty="0">
                <a:solidFill>
                  <a:srgbClr val="171717"/>
                </a:solidFill>
                <a:effectLst/>
                <a:latin typeface="verdana" panose="020B0604030504040204" pitchFamily="34" charset="0"/>
              </a:rPr>
              <a:t>₹ </a:t>
            </a:r>
            <a:r>
              <a:rPr lang="en-US" sz="3200" spc="83" dirty="0">
                <a:solidFill>
                  <a:schemeClr val="tx1">
                    <a:lumMod val="95000"/>
                    <a:lumOff val="5000"/>
                  </a:schemeClr>
                </a:solidFill>
                <a:latin typeface="TT Smalls"/>
              </a:rPr>
              <a:t>205</a:t>
            </a:r>
          </a:p>
          <a:p>
            <a:pPr>
              <a:lnSpc>
                <a:spcPct val="150000"/>
              </a:lnSpc>
            </a:pPr>
            <a:endParaRPr lang="en-US" sz="3200" spc="83" dirty="0">
              <a:solidFill>
                <a:schemeClr val="tx1">
                  <a:lumMod val="95000"/>
                  <a:lumOff val="5000"/>
                </a:schemeClr>
              </a:solidFill>
              <a:latin typeface="TT Smalls"/>
            </a:endParaRPr>
          </a:p>
        </p:txBody>
      </p:sp>
      <p:pic>
        <p:nvPicPr>
          <p:cNvPr id="1026" name="Picture 2">
            <a:extLst>
              <a:ext uri="{FF2B5EF4-FFF2-40B4-BE49-F238E27FC236}">
                <a16:creationId xmlns:a16="http://schemas.microsoft.com/office/drawing/2014/main" id="{87695FFF-4703-AF84-0DB9-D1B1BA8BA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400" y="3558576"/>
            <a:ext cx="2438400" cy="2638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FD695E9-BD45-8709-4604-0F153498D6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20800" y="3795817"/>
            <a:ext cx="32766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10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838200" y="800100"/>
            <a:ext cx="17074342" cy="7636193"/>
          </a:xfrm>
          <a:prstGeom prst="rect">
            <a:avLst/>
          </a:prstGeom>
        </p:spPr>
        <p:txBody>
          <a:bodyPr wrap="square" lIns="0" tIns="0" rIns="0" bIns="0" rtlCol="0" anchor="t">
            <a:spAutoFit/>
          </a:bodyPr>
          <a:lstStyle/>
          <a:p>
            <a:pPr algn="ctr"/>
            <a:r>
              <a:rPr lang="en-US" sz="3200" spc="83" dirty="0">
                <a:solidFill>
                  <a:srgbClr val="002060"/>
                </a:solidFill>
                <a:latin typeface="TT Smalls"/>
              </a:rPr>
              <a:t>Pros and Cons of the solution</a:t>
            </a:r>
            <a:endParaRPr lang="en-US" sz="3200" b="1" spc="82" dirty="0">
              <a:solidFill>
                <a:srgbClr val="FFC000"/>
              </a:solidFill>
              <a:latin typeface="TT Smalls"/>
            </a:endParaRPr>
          </a:p>
          <a:p>
            <a:pPr algn="l">
              <a:lnSpc>
                <a:spcPts val="5076"/>
              </a:lnSpc>
            </a:pPr>
            <a:r>
              <a:rPr lang="en-US" sz="3200" b="1" spc="82" dirty="0">
                <a:solidFill>
                  <a:srgbClr val="FFC000"/>
                </a:solidFill>
                <a:latin typeface="TT Smalls"/>
              </a:rPr>
              <a:t>Pros</a:t>
            </a:r>
          </a:p>
          <a:p>
            <a:pPr marL="845820" lvl="1" indent="-457200" algn="l">
              <a:lnSpc>
                <a:spcPts val="5076"/>
              </a:lnSpc>
              <a:buFont typeface="Wingdings" panose="05000000000000000000" pitchFamily="2" charset="2"/>
              <a:buChar char="§"/>
            </a:pPr>
            <a:r>
              <a:rPr lang="en-US" sz="3200" b="0" i="0" dirty="0">
                <a:solidFill>
                  <a:srgbClr val="0D0D0D"/>
                </a:solidFill>
                <a:effectLst/>
                <a:latin typeface="Söhne"/>
              </a:rPr>
              <a:t>Enhances automotive safety by providing timely emergency response.</a:t>
            </a:r>
          </a:p>
          <a:p>
            <a:pPr marL="845820" lvl="1" indent="-457200" algn="l">
              <a:lnSpc>
                <a:spcPts val="5076"/>
              </a:lnSpc>
              <a:buFont typeface="Wingdings" panose="05000000000000000000" pitchFamily="2" charset="2"/>
              <a:buChar char="§"/>
            </a:pPr>
            <a:r>
              <a:rPr lang="en-US" sz="3200" b="0" i="0" dirty="0">
                <a:solidFill>
                  <a:srgbClr val="0D0D0D"/>
                </a:solidFill>
                <a:effectLst/>
                <a:latin typeface="Söhne"/>
              </a:rPr>
              <a:t>Integrates advanced sensor technology for real-time monitoring.</a:t>
            </a:r>
          </a:p>
          <a:p>
            <a:pPr marL="845820" lvl="1" indent="-457200" algn="l">
              <a:lnSpc>
                <a:spcPts val="5076"/>
              </a:lnSpc>
              <a:buFont typeface="Wingdings" panose="05000000000000000000" pitchFamily="2" charset="2"/>
              <a:buChar char="§"/>
            </a:pPr>
            <a:r>
              <a:rPr lang="en-US" sz="3200" b="0" i="0" dirty="0">
                <a:solidFill>
                  <a:srgbClr val="0D0D0D"/>
                </a:solidFill>
                <a:effectLst/>
                <a:latin typeface="Söhne"/>
              </a:rPr>
              <a:t>Automates emergency calls to nearest hospitals, reducing response times.</a:t>
            </a:r>
          </a:p>
          <a:p>
            <a:pPr marL="845820" lvl="1" indent="-457200" algn="l">
              <a:lnSpc>
                <a:spcPts val="5076"/>
              </a:lnSpc>
              <a:buFont typeface="Wingdings" panose="05000000000000000000" pitchFamily="2" charset="2"/>
              <a:buChar char="§"/>
            </a:pPr>
            <a:r>
              <a:rPr lang="en-US" sz="3200" b="0" i="0" dirty="0">
                <a:solidFill>
                  <a:srgbClr val="0D0D0D"/>
                </a:solidFill>
                <a:effectLst/>
                <a:latin typeface="Söhne"/>
              </a:rPr>
              <a:t>Addresses critical gaps in emergency response systems.</a:t>
            </a:r>
          </a:p>
          <a:p>
            <a:pPr marL="845820" lvl="1" indent="-457200" algn="l">
              <a:lnSpc>
                <a:spcPts val="5076"/>
              </a:lnSpc>
              <a:buFont typeface="Wingdings" panose="05000000000000000000" pitchFamily="2" charset="2"/>
              <a:buChar char="§"/>
            </a:pPr>
            <a:r>
              <a:rPr lang="en-US" sz="3200" b="0" i="0" dirty="0">
                <a:solidFill>
                  <a:srgbClr val="0D0D0D"/>
                </a:solidFill>
                <a:effectLst/>
                <a:latin typeface="Söhne"/>
              </a:rPr>
              <a:t>Potentially saves lives in critical situations.</a:t>
            </a:r>
          </a:p>
          <a:p>
            <a:pPr marL="845820" lvl="1" indent="-457200" algn="l">
              <a:lnSpc>
                <a:spcPts val="5076"/>
              </a:lnSpc>
              <a:buFont typeface="Wingdings" panose="05000000000000000000" pitchFamily="2" charset="2"/>
              <a:buChar char="§"/>
            </a:pPr>
            <a:r>
              <a:rPr lang="en-US" sz="3200" b="0" i="0" dirty="0">
                <a:solidFill>
                  <a:srgbClr val="0D0D0D"/>
                </a:solidFill>
                <a:effectLst/>
                <a:latin typeface="Söhne"/>
              </a:rPr>
              <a:t>Revolutionizes vehicle safety standards.</a:t>
            </a:r>
            <a:endParaRPr lang="en-US" sz="3200" b="1" spc="82" dirty="0">
              <a:solidFill>
                <a:srgbClr val="FFC000"/>
              </a:solidFill>
              <a:latin typeface="TT Smalls"/>
            </a:endParaRPr>
          </a:p>
          <a:p>
            <a:pPr algn="l">
              <a:lnSpc>
                <a:spcPts val="5076"/>
              </a:lnSpc>
            </a:pPr>
            <a:r>
              <a:rPr lang="en-US" sz="3200" b="1" spc="82" dirty="0">
                <a:solidFill>
                  <a:srgbClr val="FFC000"/>
                </a:solidFill>
                <a:latin typeface="TT Smalls"/>
              </a:rPr>
              <a:t>Cons:</a:t>
            </a:r>
          </a:p>
          <a:p>
            <a:pPr marL="845820" lvl="1" indent="-457200" algn="l">
              <a:lnSpc>
                <a:spcPts val="5076"/>
              </a:lnSpc>
              <a:buFont typeface="Wingdings" panose="05000000000000000000" pitchFamily="2" charset="2"/>
              <a:buChar char="§"/>
            </a:pPr>
            <a:r>
              <a:rPr lang="en-US" sz="3200" b="0" i="0" dirty="0">
                <a:solidFill>
                  <a:srgbClr val="0D0D0D"/>
                </a:solidFill>
                <a:effectLst/>
                <a:latin typeface="Söhne"/>
              </a:rPr>
              <a:t>Reliance on sensor technology may lead to occasional false alarms</a:t>
            </a:r>
            <a:endParaRPr lang="en-US" sz="3200" spc="82" dirty="0">
              <a:solidFill>
                <a:srgbClr val="C00000"/>
              </a:solidFill>
              <a:latin typeface="TT Smalls"/>
            </a:endParaRPr>
          </a:p>
          <a:p>
            <a:pPr marL="845820" lvl="1" indent="-457200" algn="l">
              <a:lnSpc>
                <a:spcPts val="5076"/>
              </a:lnSpc>
              <a:buFont typeface="Wingdings" panose="05000000000000000000" pitchFamily="2" charset="2"/>
              <a:buChar char="§"/>
            </a:pPr>
            <a:r>
              <a:rPr lang="en-US" sz="3200" b="0" i="0" dirty="0">
                <a:solidFill>
                  <a:srgbClr val="0D0D0D"/>
                </a:solidFill>
                <a:effectLst/>
                <a:latin typeface="Söhne"/>
              </a:rPr>
              <a:t>Requires regular maintenance and updates to ensure optimal performance.</a:t>
            </a:r>
          </a:p>
          <a:p>
            <a:pPr marL="845820" lvl="1" indent="-457200" algn="l">
              <a:lnSpc>
                <a:spcPts val="5076"/>
              </a:lnSpc>
              <a:buFont typeface="Wingdings" panose="05000000000000000000" pitchFamily="2" charset="2"/>
              <a:buChar char="§"/>
            </a:pPr>
            <a:r>
              <a:rPr lang="en-US" sz="3200" b="0" i="0" dirty="0">
                <a:solidFill>
                  <a:srgbClr val="0D0D0D"/>
                </a:solidFill>
                <a:effectLst/>
                <a:latin typeface="Söhne"/>
              </a:rPr>
              <a:t>Privacy concerns regarding the collection and transmission of real-time sensor data</a:t>
            </a:r>
            <a:endParaRPr lang="en-US" sz="3200" spc="83" dirty="0">
              <a:solidFill>
                <a:srgbClr val="C00000"/>
              </a:solidFill>
              <a:latin typeface="TT Smalls"/>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1955</TotalTime>
  <Words>850</Words>
  <Application>Microsoft Office PowerPoint</Application>
  <PresentationFormat>Custom</PresentationFormat>
  <Paragraphs>93</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Calibri</vt:lpstr>
      <vt:lpstr>TT Smalls</vt:lpstr>
      <vt:lpstr>verdana</vt:lpstr>
      <vt:lpstr>Söhne</vt:lpstr>
      <vt:lpstr>Gill Sans MT</vt:lpstr>
      <vt:lpstr>Wingdings</vt:lpstr>
      <vt:lpstr>Arial</vt:lpstr>
      <vt:lpstr>TT Smalls Bold</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VISAI 2024 -Hackathon.pptx</dc:title>
  <dc:creator>SNEGA</dc:creator>
  <cp:lastModifiedBy>snega k</cp:lastModifiedBy>
  <cp:revision>19</cp:revision>
  <dcterms:created xsi:type="dcterms:W3CDTF">2006-08-16T00:00:00Z</dcterms:created>
  <dcterms:modified xsi:type="dcterms:W3CDTF">2024-03-17T04:07:12Z</dcterms:modified>
  <dc:identifier>DAF8MKC0OXw</dc:identifier>
</cp:coreProperties>
</file>