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Text to image </a:t>
            </a:r>
            <a:r>
              <a:rPr lang="en-US" b="1" i="0" dirty="0">
                <a:solidFill>
                  <a:srgbClr val="0F0F0F"/>
                </a:solidFill>
                <a:effectLst/>
                <a:latin typeface="Times New Roman" panose="02020603050405020304" pitchFamily="18" charset="0"/>
                <a:cs typeface="Times New Roman" panose="02020603050405020304" pitchFamily="18" charset="0"/>
              </a:rPr>
              <a:t> using </a:t>
            </a:r>
            <a:r>
              <a:rPr lang="en-US" b="1" dirty="0">
                <a:solidFill>
                  <a:srgbClr val="0F0F0F"/>
                </a:solidFill>
                <a:latin typeface="Times New Roman" panose="02020603050405020304" pitchFamily="18" charset="0"/>
                <a:cs typeface="Times New Roman" panose="02020603050405020304" pitchFamily="18" charset="0"/>
              </a:rPr>
              <a:t>Generative Adversarial</a:t>
            </a:r>
            <a:r>
              <a:rPr lang="en-US" b="1" i="0" dirty="0">
                <a:solidFill>
                  <a:srgbClr val="0F0F0F"/>
                </a:solidFill>
                <a:effectLst/>
                <a:latin typeface="Times New Roman" panose="02020603050405020304" pitchFamily="18" charset="0"/>
                <a:cs typeface="Times New Roman" panose="02020603050405020304" pitchFamily="18" charset="0"/>
              </a:rPr>
              <a:t>  Network (</a:t>
            </a:r>
            <a:r>
              <a:rPr lang="en-US" b="1" dirty="0">
                <a:solidFill>
                  <a:srgbClr val="0F0F0F"/>
                </a:solidFill>
                <a:latin typeface="Times New Roman" panose="02020603050405020304" pitchFamily="18" charset="0"/>
                <a:cs typeface="Times New Roman" panose="02020603050405020304" pitchFamily="18" charset="0"/>
              </a:rPr>
              <a:t>GA</a:t>
            </a:r>
            <a:r>
              <a:rPr lang="en-US" b="1" i="0" dirty="0">
                <a:solidFill>
                  <a:srgbClr val="0F0F0F"/>
                </a:solidFill>
                <a:effectLst/>
                <a:latin typeface="Times New Roman" panose="02020603050405020304" pitchFamily="18" charset="0"/>
                <a:cs typeface="Times New Roman" panose="02020603050405020304" pitchFamily="18" charset="0"/>
              </a:rPr>
              <a:t>N)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PRESENTED BY: SNEGAN V</a:t>
            </a:r>
          </a:p>
          <a:p>
            <a:r>
              <a:rPr lang="en-US" sz="2400" dirty="0"/>
              <a:t>REGISTER NO:211521104151</a:t>
            </a:r>
          </a:p>
          <a:p>
            <a:r>
              <a:rPr lang="en-US" sz="2400" dirty="0"/>
              <a:t>DEPARTMENT:COMPUTER SCIENCE AND ENGINEERING</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5A700-5681-F271-4919-D98B7D3E7282}"/>
              </a:ext>
            </a:extLst>
          </p:cNvPr>
          <p:cNvSpPr>
            <a:spLocks noGrp="1"/>
          </p:cNvSpPr>
          <p:nvPr>
            <p:ph type="body" idx="1"/>
          </p:nvPr>
        </p:nvSpPr>
        <p:spPr>
          <a:xfrm>
            <a:off x="533400" y="914400"/>
            <a:ext cx="9753600" cy="3693319"/>
          </a:xfrm>
        </p:spPr>
        <p:txBody>
          <a:bodyPr/>
          <a:lstStyle/>
          <a:p>
            <a:pPr algn="l">
              <a:buFont typeface="Arial" panose="020B0604020202020204" pitchFamily="34" charset="0"/>
              <a:buChar char="•"/>
            </a:pPr>
            <a:r>
              <a:rPr lang="en-US" sz="2400" b="1" i="0" dirty="0">
                <a:solidFill>
                  <a:srgbClr val="0D0D0D"/>
                </a:solidFill>
                <a:effectLst/>
                <a:latin typeface="Söhne"/>
              </a:rPr>
              <a:t>Training process and hyperparameter tuning</a:t>
            </a:r>
            <a:r>
              <a:rPr lang="en-US" sz="2400" b="0" i="0" dirty="0">
                <a:solidFill>
                  <a:srgbClr val="0D0D0D"/>
                </a:solidFill>
                <a:effectLst/>
                <a:latin typeface="Söhne"/>
              </a:rPr>
              <a:t>: We trained our model using the collected dataset and fine-tuned the hyperparameters to optimize performance. We used a batch size of 64, a learning rate of 0.0002, and trained the model for 100,000 iterations. We also used techniques such as gradient clipping and spectral normalization to stabilize training.</a:t>
            </a:r>
          </a:p>
          <a:p>
            <a:pPr algn="l">
              <a:buFont typeface="Arial" panose="020B0604020202020204" pitchFamily="34" charset="0"/>
              <a:buChar char="•"/>
            </a:pPr>
            <a:r>
              <a:rPr lang="en-US" sz="2400" b="1" i="0" dirty="0">
                <a:solidFill>
                  <a:srgbClr val="0D0D0D"/>
                </a:solidFill>
                <a:effectLst/>
                <a:latin typeface="Söhne"/>
              </a:rPr>
              <a:t>Data augmentation</a:t>
            </a:r>
            <a:r>
              <a:rPr lang="en-US" sz="2400" b="0" i="0" dirty="0">
                <a:solidFill>
                  <a:srgbClr val="0D0D0D"/>
                </a:solidFill>
                <a:effectLst/>
                <a:latin typeface="Söhne"/>
              </a:rPr>
              <a:t>: To further improve the robustness of our model, we applied data augmentation techniques such as random cropping, rotation, and flipping to the input images during training. This helped the model generalize better to unseen data and produce more diverse output.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78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0529021A-29AE-32D5-430F-5513512212F5}"/>
              </a:ext>
            </a:extLst>
          </p:cNvPr>
          <p:cNvSpPr txBox="1"/>
          <p:nvPr/>
        </p:nvSpPr>
        <p:spPr>
          <a:xfrm>
            <a:off x="3049571" y="2558907"/>
            <a:ext cx="6099142" cy="369332"/>
          </a:xfrm>
          <a:prstGeom prst="rect">
            <a:avLst/>
          </a:prstGeom>
          <a:noFill/>
        </p:spPr>
        <p:txBody>
          <a:bodyPr wrap="square">
            <a:spAutoFit/>
          </a:bodyPr>
          <a:lstStyle/>
          <a:p>
            <a:pPr algn="l">
              <a:buFont typeface="Arial" panose="020B0604020202020204" pitchFamily="34" charset="0"/>
              <a:buChar char="•"/>
            </a:pPr>
            <a:endParaRPr lang="en-US" b="0" i="0" dirty="0">
              <a:solidFill>
                <a:srgbClr val="0D0D0D"/>
              </a:solidFill>
              <a:effectLst/>
              <a:latin typeface="Söhne"/>
            </a:endParaRPr>
          </a:p>
        </p:txBody>
      </p:sp>
      <p:pic>
        <p:nvPicPr>
          <p:cNvPr id="11" name="Picture 10">
            <a:extLst>
              <a:ext uri="{FF2B5EF4-FFF2-40B4-BE49-F238E27FC236}">
                <a16:creationId xmlns:a16="http://schemas.microsoft.com/office/drawing/2014/main" id="{792DE701-602C-2CED-67B3-C6884323E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483619"/>
            <a:ext cx="5540220" cy="43361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F1876D-A298-6944-A535-B41084D5BB2F}"/>
              </a:ext>
            </a:extLst>
          </p:cNvPr>
          <p:cNvSpPr txBox="1"/>
          <p:nvPr/>
        </p:nvSpPr>
        <p:spPr>
          <a:xfrm>
            <a:off x="838200" y="1828800"/>
            <a:ext cx="8610600"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Qualitative evaluation: We visually compared the generated images with ground truth images to assess their realism and fidelity to the input text.</a:t>
            </a:r>
          </a:p>
          <a:p>
            <a:pPr algn="l">
              <a:buFont typeface="Arial" panose="020B0604020202020204" pitchFamily="34" charset="0"/>
              <a:buChar char="•"/>
            </a:pPr>
            <a:r>
              <a:rPr lang="en-US" sz="2400" b="0" i="0" dirty="0">
                <a:solidFill>
                  <a:srgbClr val="0D0D0D"/>
                </a:solidFill>
                <a:effectLst/>
                <a:latin typeface="Söhne"/>
              </a:rPr>
              <a:t>Quantitative evaluation: We used metrics such as Inception Score (IS) and </a:t>
            </a:r>
            <a:r>
              <a:rPr lang="en-US" sz="2400" b="0" i="0" dirty="0" err="1">
                <a:solidFill>
                  <a:srgbClr val="0D0D0D"/>
                </a:solidFill>
                <a:effectLst/>
                <a:latin typeface="Söhne"/>
              </a:rPr>
              <a:t>Frechet</a:t>
            </a:r>
            <a:r>
              <a:rPr lang="en-US" sz="2400" b="0" i="0" dirty="0">
                <a:solidFill>
                  <a:srgbClr val="0D0D0D"/>
                </a:solidFill>
                <a:effectLst/>
                <a:latin typeface="Söhne"/>
              </a:rPr>
              <a:t> Inception Distance (FID) to quantitatively evaluate the quality of the generated images.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CB8815-EF99-C719-016D-C9B887986FA6}"/>
              </a:ext>
            </a:extLst>
          </p:cNvPr>
          <p:cNvSpPr txBox="1"/>
          <p:nvPr/>
        </p:nvSpPr>
        <p:spPr>
          <a:xfrm>
            <a:off x="755332" y="1676400"/>
            <a:ext cx="8464868"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Our project demonstrates the effectiveness of using GANs for text-to-image synthesis, achieving realistic image generation from textual descriptions.</a:t>
            </a:r>
          </a:p>
          <a:p>
            <a:pPr algn="l">
              <a:buFont typeface="Arial" panose="020B0604020202020204" pitchFamily="34" charset="0"/>
              <a:buChar char="•"/>
            </a:pPr>
            <a:r>
              <a:rPr lang="en-US" sz="2400" b="0" i="0" dirty="0">
                <a:solidFill>
                  <a:srgbClr val="0D0D0D"/>
                </a:solidFill>
                <a:effectLst/>
                <a:latin typeface="Söhne"/>
              </a:rPr>
              <a:t>Future work could focus on improving the diversity and creativity of the generated images, as well as exploring applications in areas such as virtual reality and gaming.</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0525" y="2955950"/>
            <a:ext cx="8650225" cy="830997"/>
          </a:xfrm>
          <a:prstGeom prst="rect">
            <a:avLst/>
          </a:prstGeom>
          <a:noFill/>
        </p:spPr>
        <p:txBody>
          <a:bodyPr wrap="square" rtlCol="0">
            <a:spAutoFit/>
          </a:bodyPr>
          <a:lstStyle/>
          <a:p>
            <a:r>
              <a:rPr lang="en-US" sz="4800" dirty="0">
                <a:solidFill>
                  <a:srgbClr val="7030A0"/>
                </a:solidFill>
                <a:latin typeface="Times New Roman" panose="02020603050405020304" pitchFamily="18" charset="0"/>
                <a:cs typeface="Times New Roman" panose="02020603050405020304" pitchFamily="18" charset="0"/>
              </a:rPr>
              <a:t>Text To Image</a:t>
            </a:r>
            <a:r>
              <a:rPr lang="en-US" sz="4800" b="0" i="0" dirty="0">
                <a:solidFill>
                  <a:srgbClr val="7030A0"/>
                </a:solidFill>
                <a:effectLst/>
                <a:latin typeface="Times New Roman" panose="02020603050405020304" pitchFamily="18" charset="0"/>
                <a:cs typeface="Times New Roman" panose="02020603050405020304" pitchFamily="18" charset="0"/>
              </a:rPr>
              <a:t> using </a:t>
            </a:r>
            <a:r>
              <a:rPr lang="en-US" sz="4800" dirty="0">
                <a:solidFill>
                  <a:srgbClr val="7030A0"/>
                </a:solidFill>
                <a:latin typeface="Times New Roman" panose="02020603050405020304" pitchFamily="18" charset="0"/>
                <a:cs typeface="Times New Roman" panose="02020603050405020304" pitchFamily="18" charset="0"/>
              </a:rPr>
              <a:t>G</a:t>
            </a:r>
            <a:r>
              <a:rPr lang="en-US" sz="4800" b="0" i="0" dirty="0">
                <a:solidFill>
                  <a:srgbClr val="7030A0"/>
                </a:solidFill>
                <a:effectLst/>
                <a:latin typeface="Times New Roman" panose="02020603050405020304" pitchFamily="18" charset="0"/>
                <a:cs typeface="Times New Roman" panose="02020603050405020304" pitchFamily="18" charset="0"/>
              </a:rPr>
              <a:t>AN</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7E49ABE-75DD-E3F4-8C02-C7283630DA14}"/>
              </a:ext>
            </a:extLst>
          </p:cNvPr>
          <p:cNvSpPr txBox="1"/>
          <p:nvPr/>
        </p:nvSpPr>
        <p:spPr>
          <a:xfrm>
            <a:off x="609600" y="2133600"/>
            <a:ext cx="7381875"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Generating realistic images from textual descriptions is a challenging task in computer vision</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0D0D0D"/>
                </a:solidFill>
                <a:effectLst/>
                <a:latin typeface="Söhne"/>
              </a:rPr>
              <a:t>Existing methods often struggle to produce high-quality images that faithfully represent the input text</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0D0D0D"/>
                </a:solidFill>
                <a:effectLst/>
                <a:latin typeface="Söhne"/>
              </a:rPr>
              <a:t>There is a need for a robust and efficient system that can accurately translate textual descriptions into realistic images</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Our project aims to address this challenge by leveraging the power of Generative Adversarial Networks (GANs)</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0D0D0D"/>
                </a:solidFill>
                <a:effectLst/>
                <a:latin typeface="Söhne"/>
              </a:rPr>
              <a:t>GANs have shown promising results in generating high-fidelity images and are well-suited for text-to-image synthesis tasks</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400" b="0" i="0" dirty="0">
                <a:solidFill>
                  <a:srgbClr val="0D0D0D"/>
                </a:solidFill>
                <a:effectLst/>
                <a:latin typeface="Söhne"/>
              </a:rPr>
              <a:t>By harnessing the power of deep learning and natural language processing, our system aims to revolutionize the way visual content is created and consumed, offering new possibilities for creativity and expression in various fields such as design, storytelling, and education</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319055C-7A8A-6BDC-E945-401CE02CA0AA}"/>
              </a:ext>
            </a:extLst>
          </p:cNvPr>
          <p:cNvSpPr txBox="1"/>
          <p:nvPr/>
        </p:nvSpPr>
        <p:spPr>
          <a:xfrm>
            <a:off x="838200" y="2590800"/>
            <a:ext cx="8001000" cy="3970318"/>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Söhne"/>
              </a:rPr>
              <a:t>Our solution is targeted towards a wide range of end users, including graphic designers, artists, and content creators.</a:t>
            </a:r>
          </a:p>
          <a:p>
            <a:pPr algn="l">
              <a:buFont typeface="Arial" panose="020B0604020202020204" pitchFamily="34" charset="0"/>
              <a:buChar char="•"/>
            </a:pPr>
            <a:r>
              <a:rPr lang="en-US" sz="2800" b="0" i="0" dirty="0">
                <a:solidFill>
                  <a:srgbClr val="0D0D0D"/>
                </a:solidFill>
                <a:effectLst/>
                <a:latin typeface="Söhne"/>
              </a:rPr>
              <a:t>These users can benefit from an automated tool that can quickly generate visual content based on textual descriptions, saving time and effort in the creative process.</a:t>
            </a: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3569BF-F65F-D5AA-A2B8-D5FEFA81BDE8}"/>
              </a:ext>
            </a:extLst>
          </p:cNvPr>
          <p:cNvSpPr txBox="1"/>
          <p:nvPr/>
        </p:nvSpPr>
        <p:spPr>
          <a:xfrm>
            <a:off x="2886075" y="2242175"/>
            <a:ext cx="76200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Our solution is a novel approach that combines advanced deep learning techniques with state-of-the-art GAN architectures to generate high-quality images from textual descriptions.</a:t>
            </a:r>
          </a:p>
          <a:p>
            <a:pPr algn="l">
              <a:buFont typeface="Arial" panose="020B0604020202020204" pitchFamily="34" charset="0"/>
              <a:buChar char="•"/>
            </a:pPr>
            <a:r>
              <a:rPr lang="en-US" sz="2400" b="0" i="0" dirty="0">
                <a:solidFill>
                  <a:srgbClr val="0D0D0D"/>
                </a:solidFill>
                <a:effectLst/>
                <a:latin typeface="Söhne"/>
              </a:rPr>
              <a:t>The key proposition of our system lies in its ability to generate diverse and realistic images that closely match the input text, offering a valuable tool for artists, designers, and creators to visualize their ideas quickly and effectively.</a:t>
            </a:r>
          </a:p>
          <a:p>
            <a:pPr algn="l">
              <a:buFont typeface="Arial" panose="020B0604020202020204" pitchFamily="34" charset="0"/>
              <a:buChar char="•"/>
            </a:pPr>
            <a:r>
              <a:rPr lang="en-US" sz="2400" b="0" i="0" dirty="0">
                <a:solidFill>
                  <a:srgbClr val="0D0D0D"/>
                </a:solidFill>
                <a:effectLst/>
                <a:latin typeface="Söhne"/>
              </a:rPr>
              <a:t>Furthermore, our system is designed to be scalable and adaptable, allowing for future enhancements and integration into various applications and platforms.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970318"/>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Söhne"/>
              </a:rPr>
              <a:t>Text-to-image generation: Ability to convert textual descriptions into high-quality images.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D0D0D"/>
                </a:solidFill>
                <a:effectLst/>
                <a:latin typeface="Söhne"/>
              </a:rPr>
              <a:t>Realistic image output: Generated images closely resemble the scenes described in the input text.</a:t>
            </a:r>
          </a:p>
          <a:p>
            <a:pPr algn="l">
              <a:buFont typeface="Arial" panose="020B0604020202020204" pitchFamily="34" charset="0"/>
              <a:buChar char="•"/>
            </a:pPr>
            <a:r>
              <a:rPr lang="en-US" sz="2800" b="0" i="0" dirty="0">
                <a:solidFill>
                  <a:srgbClr val="0D0D0D"/>
                </a:solidFill>
                <a:effectLst/>
                <a:latin typeface="Söhne"/>
              </a:rPr>
              <a:t>Support for various input text descriptions: The system can handle a wide range of textual inputs, allowing for diverse image generation.</a:t>
            </a: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923E7B7F-C02A-B5DF-C499-4D6BCFE5CCAF}"/>
              </a:ext>
            </a:extLst>
          </p:cNvPr>
          <p:cNvSpPr txBox="1"/>
          <p:nvPr/>
        </p:nvSpPr>
        <p:spPr>
          <a:xfrm>
            <a:off x="533400" y="1981200"/>
            <a:ext cx="10362818" cy="2677656"/>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0D0D0D"/>
                </a:solidFill>
                <a:effectLst/>
                <a:latin typeface="Söhne"/>
              </a:rPr>
              <a:t>Dataset collection and preprocessing</a:t>
            </a:r>
            <a:r>
              <a:rPr lang="en-US" sz="2400" b="0" i="0" dirty="0">
                <a:solidFill>
                  <a:srgbClr val="0D0D0D"/>
                </a:solidFill>
                <a:effectLst/>
                <a:latin typeface="Söhne"/>
              </a:rPr>
              <a:t>: We collected a dataset of paired text and images from various sources.</a:t>
            </a:r>
          </a:p>
          <a:p>
            <a:pPr algn="l">
              <a:buFont typeface="Arial" panose="020B0604020202020204" pitchFamily="34" charset="0"/>
              <a:buChar char="•"/>
            </a:pPr>
            <a:r>
              <a:rPr lang="en-US" sz="2400" b="1" i="0" dirty="0">
                <a:solidFill>
                  <a:srgbClr val="0D0D0D"/>
                </a:solidFill>
                <a:effectLst/>
                <a:latin typeface="Söhne"/>
              </a:rPr>
              <a:t>GAN model architecture selection</a:t>
            </a:r>
            <a:r>
              <a:rPr lang="en-US" sz="2400" b="0" i="0" dirty="0">
                <a:solidFill>
                  <a:srgbClr val="0D0D0D"/>
                </a:solidFill>
                <a:effectLst/>
                <a:latin typeface="Söhne"/>
              </a:rPr>
              <a:t>: We chose a GAN architecture suitable for text-to-image synthesis, such as DCGAN or </a:t>
            </a:r>
            <a:r>
              <a:rPr lang="en-US" sz="2400" b="0" i="0" dirty="0" err="1">
                <a:solidFill>
                  <a:srgbClr val="0D0D0D"/>
                </a:solidFill>
                <a:effectLst/>
                <a:latin typeface="Söhne"/>
              </a:rPr>
              <a:t>StackGAN</a:t>
            </a:r>
            <a:r>
              <a:rPr lang="en-US" sz="2400" b="0" i="0" dirty="0">
                <a:solidFill>
                  <a:srgbClr val="0D0D0D"/>
                </a:solidFill>
                <a:effectLst/>
                <a:latin typeface="Söhne"/>
              </a:rPr>
              <a:t>.</a:t>
            </a:r>
          </a:p>
          <a:p>
            <a:pPr algn="l">
              <a:buFont typeface="Arial" panose="020B0604020202020204" pitchFamily="34" charset="0"/>
              <a:buChar char="•"/>
            </a:pPr>
            <a:r>
              <a:rPr lang="en-US" sz="2400" b="0" i="0" dirty="0">
                <a:solidFill>
                  <a:srgbClr val="0D0D0D"/>
                </a:solidFill>
                <a:effectLst/>
                <a:latin typeface="Söhne"/>
              </a:rPr>
              <a:t>Training process and hyperparameter tuning: We trained the GAN model using the collected dataset, optimizing the hyperparameters for best performance.</a:t>
            </a:r>
          </a:p>
          <a:p>
            <a:endParaRPr lang="en-IN" sz="24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692</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Söhne</vt:lpstr>
      <vt:lpstr>Times New Roman</vt:lpstr>
      <vt:lpstr>Trebuchet MS</vt:lpstr>
      <vt:lpstr>Office Theme</vt:lpstr>
      <vt:lpstr>Text to image  using Generative Adversarial  Network (GAN)  </vt:lpstr>
      <vt:lpstr>PROJECT TITLE</vt:lpstr>
      <vt:lpstr>AGENDA</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RESULT</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snegan v</cp:lastModifiedBy>
  <cp:revision>2</cp:revision>
  <dcterms:created xsi:type="dcterms:W3CDTF">2024-03-29T15:07:22Z</dcterms:created>
  <dcterms:modified xsi:type="dcterms:W3CDTF">2024-04-01T11:53:33Z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