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052534-4FA1-49EF-A1B7-F662A792EA5F}" type="datetimeFigureOut">
              <a:rPr lang="en-US" smtClean="0"/>
              <a:pPr/>
              <a:t>10/12/2023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28449-0404-444A-BD97-92836BD4A3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8E8ED5-BC69-44A2-A3FB-618BE287DD9D}" type="datetime1">
              <a:rPr lang="en-US" smtClean="0"/>
              <a:pPr/>
              <a:t>10/12/2023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2FCB634-1802-4D53-8881-B4A0643DF3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425F33-BE1A-4CBC-BC96-3F1F0EDFED24}" type="datetime1">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B6F826-AEBE-4C9D-A8C1-F1BD44EAF724}" type="datetime1">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5DDAE-EBC9-4F32-97AF-8BDFC7BD536D}" type="datetime1">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94EE1B-7973-4106-A59E-D35D8FAC991D}" type="datetime1">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CB634-1802-4D53-8881-B4A0643DF3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AB7B1D-B27E-4968-B038-808D19E92F7C}" type="datetime1">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6A0A0B-B5C7-48F6-BB74-6EC2CA9018FE}" type="datetime1">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B34D4A-41CD-4280-814E-7D556337AEC6}" type="datetime1">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22973-F093-4266-8953-80D75F5FDB3E}" type="datetime1">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7CDE58-83AF-4162-A9DF-8AA7A4B4C424}" type="datetime1">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FCB634-1802-4D53-8881-B4A0643DF3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C23BF1-9480-49A3-AEFC-B479AE50909E}" type="datetime1">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2FCB634-1802-4D53-8881-B4A0643DF3F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96C5CAE-D185-4C08-9195-46D66DB445F8}" type="datetime1">
              <a:rPr lang="en-US" smtClean="0"/>
              <a:pPr/>
              <a:t>10/12/2023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2FCB634-1802-4D53-8881-B4A0643DF3F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1752600"/>
          </a:xfrm>
        </p:spPr>
        <p:txBody>
          <a:bodyPr>
            <a:normAutofit/>
          </a:bodyPr>
          <a:lstStyle/>
          <a:p>
            <a:r>
              <a:rPr lang="en-US" sz="3600" dirty="0" smtClean="0">
                <a:latin typeface="Algerian" pitchFamily="82" charset="0"/>
              </a:rPr>
              <a:t>The tableau  hr scorecard : measuring success in talent management</a:t>
            </a:r>
            <a:endParaRPr lang="en-US" sz="3600" dirty="0">
              <a:latin typeface="Algerian" pitchFamily="82" charset="0"/>
            </a:endParaRPr>
          </a:p>
        </p:txBody>
      </p:sp>
      <p:sp>
        <p:nvSpPr>
          <p:cNvPr id="3" name="Subtitle 2"/>
          <p:cNvSpPr>
            <a:spLocks noGrp="1"/>
          </p:cNvSpPr>
          <p:nvPr>
            <p:ph type="subTitle" idx="1"/>
          </p:nvPr>
        </p:nvSpPr>
        <p:spPr>
          <a:xfrm>
            <a:off x="304800" y="3276600"/>
            <a:ext cx="7924800" cy="1676400"/>
          </a:xfrm>
        </p:spPr>
        <p:txBody>
          <a:bodyPr>
            <a:normAutofit/>
          </a:bodyPr>
          <a:lstStyle/>
          <a:p>
            <a:pPr algn="l"/>
            <a:r>
              <a:rPr lang="en-US" dirty="0" smtClean="0">
                <a:latin typeface="Agency FB" pitchFamily="34" charset="0"/>
              </a:rPr>
              <a:t>            </a:t>
            </a:r>
            <a:r>
              <a:rPr lang="en-US" dirty="0" smtClean="0"/>
              <a:t>  </a:t>
            </a:r>
            <a:endParaRPr lang="en-US" dirty="0"/>
          </a:p>
        </p:txBody>
      </p:sp>
      <p:sp>
        <p:nvSpPr>
          <p:cNvPr id="7" name="Slide Number Placeholder 6"/>
          <p:cNvSpPr>
            <a:spLocks noGrp="1"/>
          </p:cNvSpPr>
          <p:nvPr>
            <p:ph type="sldNum" sz="quarter" idx="12"/>
          </p:nvPr>
        </p:nvSpPr>
        <p:spPr/>
        <p:txBody>
          <a:bodyPr/>
          <a:lstStyle/>
          <a:p>
            <a:fld id="{42FCB634-1802-4D53-8881-B4A0643DF3F9}" type="slidenum">
              <a:rPr lang="en-US" smtClean="0"/>
              <a:pPr/>
              <a:t>1</a:t>
            </a:fld>
            <a:endParaRPr lang="en-US"/>
          </a:p>
        </p:txBody>
      </p:sp>
      <p:sp>
        <p:nvSpPr>
          <p:cNvPr id="5" name="TextBox 4"/>
          <p:cNvSpPr txBox="1"/>
          <p:nvPr/>
        </p:nvSpPr>
        <p:spPr>
          <a:xfrm>
            <a:off x="457200" y="3352800"/>
            <a:ext cx="8077200" cy="2677656"/>
          </a:xfrm>
          <a:prstGeom prst="rect">
            <a:avLst/>
          </a:prstGeom>
          <a:noFill/>
        </p:spPr>
        <p:txBody>
          <a:bodyPr wrap="square" rtlCol="0">
            <a:spAutoFit/>
          </a:bodyPr>
          <a:lstStyle/>
          <a:p>
            <a:r>
              <a:rPr lang="en-US" sz="2800" dirty="0" smtClean="0"/>
              <a:t>Talent means aptitude, skill, or the ability to perform a particular work or job. According to the lexicon of management, talent refers to identification, inculcation, utilization, and retention of a set of skills or abilities of the employees in the interest of the organization.</a:t>
            </a:r>
            <a:endParaRPr lang="en-US" sz="2800" dirty="0"/>
          </a:p>
        </p:txBody>
      </p:sp>
      <p:sp>
        <p:nvSpPr>
          <p:cNvPr id="6" name="TextBox 5"/>
          <p:cNvSpPr txBox="1"/>
          <p:nvPr/>
        </p:nvSpPr>
        <p:spPr>
          <a:xfrm>
            <a:off x="533400" y="2819400"/>
            <a:ext cx="2563522" cy="400110"/>
          </a:xfrm>
          <a:prstGeom prst="rect">
            <a:avLst/>
          </a:prstGeom>
          <a:noFill/>
        </p:spPr>
        <p:txBody>
          <a:bodyPr wrap="none" rtlCol="0">
            <a:spAutoFit/>
          </a:bodyPr>
          <a:lstStyle/>
          <a:p>
            <a:r>
              <a:rPr lang="en-US" sz="2000" dirty="0" smtClean="0">
                <a:latin typeface="Arial Rounded MT Bold" pitchFamily="34" charset="0"/>
              </a:rPr>
              <a:t>1.INDRODUCTION:</a:t>
            </a:r>
            <a:endParaRPr lang="en-US" sz="2000" dirty="0">
              <a:latin typeface="Arial Rounded MT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5257800" cy="461665"/>
          </a:xfrm>
          <a:prstGeom prst="rect">
            <a:avLst/>
          </a:prstGeom>
          <a:noFill/>
        </p:spPr>
        <p:txBody>
          <a:bodyPr wrap="square" rtlCol="0">
            <a:spAutoFit/>
          </a:bodyPr>
          <a:lstStyle/>
          <a:p>
            <a:r>
              <a:rPr lang="en-US" sz="2400" dirty="0" smtClean="0">
                <a:latin typeface="Arial Rounded MT Bold" pitchFamily="34" charset="0"/>
              </a:rPr>
              <a:t>8.FUTURE SCOPE</a:t>
            </a:r>
            <a:r>
              <a:rPr lang="en-US" sz="2400" dirty="0">
                <a:latin typeface="Arial Rounded MT Bold" pitchFamily="34" charset="0"/>
              </a:rPr>
              <a:t>:</a:t>
            </a:r>
            <a:endParaRPr lang="en-US" sz="2400" dirty="0" smtClean="0">
              <a:latin typeface="Arial Rounded MT Bold" pitchFamily="34" charset="0"/>
            </a:endParaRPr>
          </a:p>
        </p:txBody>
      </p:sp>
      <p:sp>
        <p:nvSpPr>
          <p:cNvPr id="4" name="TextBox 3"/>
          <p:cNvSpPr txBox="1"/>
          <p:nvPr/>
        </p:nvSpPr>
        <p:spPr>
          <a:xfrm>
            <a:off x="1066800" y="1676400"/>
            <a:ext cx="6934200" cy="2985433"/>
          </a:xfrm>
          <a:prstGeom prst="rect">
            <a:avLst/>
          </a:prstGeom>
          <a:noFill/>
        </p:spPr>
        <p:txBody>
          <a:bodyPr wrap="square" rtlCol="0">
            <a:spAutoFit/>
          </a:bodyPr>
          <a:lstStyle/>
          <a:p>
            <a:pPr>
              <a:buFont typeface="Wingdings" pitchFamily="2" charset="2"/>
              <a:buChar char="v"/>
            </a:pPr>
            <a:r>
              <a:rPr lang="en-US" dirty="0" smtClean="0"/>
              <a:t> </a:t>
            </a:r>
            <a:r>
              <a:rPr lang="en-US" sz="2400" dirty="0" smtClean="0">
                <a:latin typeface="Arial Rounded MT Bold" pitchFamily="34" charset="0"/>
              </a:rPr>
              <a:t>Talent management is the full scope of HR process o attract, on board, develop, motivate, and retain high-performing employees.</a:t>
            </a:r>
          </a:p>
          <a:p>
            <a:pPr>
              <a:buFont typeface="Wingdings" pitchFamily="2" charset="2"/>
              <a:buChar char="v"/>
            </a:pPr>
            <a:r>
              <a:rPr lang="en-US" sz="2400" dirty="0" smtClean="0">
                <a:latin typeface="Arial Rounded MT Bold" pitchFamily="34" charset="0"/>
              </a:rPr>
              <a:t>Talent management is aimed at improving business performance through practices that make employees more productive</a:t>
            </a:r>
            <a:r>
              <a:rPr lang="en-US" sz="2000" dirty="0" smtClean="0"/>
              <a:t>.</a:t>
            </a:r>
          </a:p>
          <a:p>
            <a:pPr>
              <a:buFont typeface="Wingdings" pitchFamily="2" charset="2"/>
              <a:buChar char="v"/>
            </a:pPr>
            <a:endParaRPr lang="en-US" sz="2000" dirty="0"/>
          </a:p>
        </p:txBody>
      </p:sp>
      <p:sp>
        <p:nvSpPr>
          <p:cNvPr id="5" name="Slide Number Placeholder 4"/>
          <p:cNvSpPr>
            <a:spLocks noGrp="1"/>
          </p:cNvSpPr>
          <p:nvPr>
            <p:ph type="sldNum" sz="quarter" idx="12"/>
          </p:nvPr>
        </p:nvSpPr>
        <p:spPr/>
        <p:txBody>
          <a:bodyPr/>
          <a:lstStyle/>
          <a:p>
            <a:fld id="{42FCB634-1802-4D53-8881-B4A0643DF3F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2FCB634-1802-4D53-8881-B4A0643DF3F9}" type="slidenum">
              <a:rPr lang="en-US" smtClean="0"/>
              <a:pPr/>
              <a:t>11</a:t>
            </a:fld>
            <a:endParaRPr lang="en-US"/>
          </a:p>
        </p:txBody>
      </p:sp>
      <p:sp>
        <p:nvSpPr>
          <p:cNvPr id="3" name="TextBox 2"/>
          <p:cNvSpPr txBox="1"/>
          <p:nvPr/>
        </p:nvSpPr>
        <p:spPr>
          <a:xfrm>
            <a:off x="1905000" y="3276600"/>
            <a:ext cx="3897221" cy="923330"/>
          </a:xfrm>
          <a:prstGeom prst="rect">
            <a:avLst/>
          </a:prstGeom>
          <a:noFill/>
        </p:spPr>
        <p:txBody>
          <a:bodyPr wrap="none" rtlCol="0">
            <a:spAutoFit/>
          </a:bodyPr>
          <a:lstStyle/>
          <a:p>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rPr>
              <a:t>THANK YOU</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OVER VIEW</a:t>
            </a:r>
            <a:endParaRPr lang="en-US" dirty="0"/>
          </a:p>
        </p:txBody>
      </p:sp>
      <p:sp>
        <p:nvSpPr>
          <p:cNvPr id="3" name="Content Placeholder 2"/>
          <p:cNvSpPr>
            <a:spLocks noGrp="1"/>
          </p:cNvSpPr>
          <p:nvPr>
            <p:ph idx="1"/>
          </p:nvPr>
        </p:nvSpPr>
        <p:spPr/>
        <p:txBody>
          <a:bodyPr/>
          <a:lstStyle/>
          <a:p>
            <a:r>
              <a:rPr lang="en-US" dirty="0" smtClean="0"/>
              <a:t>Talent management, sometimes referred to as human .Capital management, is the strategic practice of acquiring, on boarding, developing, retaining, and transitioning employees to help build an organization’s culture engagement, capability, and capacity.</a:t>
            </a:r>
            <a:endParaRPr lang="en-US" dirty="0"/>
          </a:p>
        </p:txBody>
      </p:sp>
      <p:sp>
        <p:nvSpPr>
          <p:cNvPr id="4" name="Slide Number Placeholder 3"/>
          <p:cNvSpPr>
            <a:spLocks noGrp="1"/>
          </p:cNvSpPr>
          <p:nvPr>
            <p:ph type="sldNum" sz="quarter" idx="12"/>
          </p:nvPr>
        </p:nvSpPr>
        <p:spPr/>
        <p:txBody>
          <a:bodyPr/>
          <a:lstStyle/>
          <a:p>
            <a:fld id="{42FCB634-1802-4D53-8881-B4A0643DF3F9}"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Purpose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Purpose of talent management is to identify recruit and hold an to people who dive the success of you organization.</a:t>
            </a:r>
          </a:p>
          <a:p>
            <a:pPr>
              <a:buFont typeface="Wingdings" pitchFamily="2" charset="2"/>
              <a:buChar char="v"/>
            </a:pPr>
            <a:r>
              <a:rPr lang="en-US" dirty="0" smtClean="0"/>
              <a:t>It’s a top priority, strategic process for forward- looking people companies who understand that their company performance depends on their workforce.</a:t>
            </a:r>
          </a:p>
          <a:p>
            <a:pPr>
              <a:buFont typeface="Wingdings" pitchFamily="2" charset="2"/>
              <a:buChar char="v"/>
            </a:pPr>
            <a:r>
              <a:rPr lang="en-US" dirty="0"/>
              <a:t> </a:t>
            </a:r>
            <a:r>
              <a:rPr lang="en-US" dirty="0" smtClean="0"/>
              <a:t>Performance and talent management is a key function of the modern HR department</a:t>
            </a:r>
          </a:p>
          <a:p>
            <a:pPr>
              <a:buFont typeface="Wingdings" pitchFamily="2" charset="2"/>
              <a:buChar char="v"/>
            </a:pPr>
            <a:endParaRPr lang="en-US" dirty="0"/>
          </a:p>
        </p:txBody>
      </p:sp>
      <p:sp>
        <p:nvSpPr>
          <p:cNvPr id="4" name="Slide Number Placeholder 3"/>
          <p:cNvSpPr>
            <a:spLocks noGrp="1"/>
          </p:cNvSpPr>
          <p:nvPr>
            <p:ph type="sldNum" sz="quarter" idx="12"/>
          </p:nvPr>
        </p:nvSpPr>
        <p:spPr/>
        <p:txBody>
          <a:bodyPr/>
          <a:lstStyle/>
          <a:p>
            <a:fld id="{42FCB634-1802-4D53-8881-B4A0643DF3F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533400"/>
            <a:ext cx="5334000" cy="707886"/>
          </a:xfrm>
          <a:prstGeom prst="rect">
            <a:avLst/>
          </a:prstGeom>
          <a:noFill/>
        </p:spPr>
        <p:txBody>
          <a:bodyPr wrap="square" rtlCol="0">
            <a:spAutoFit/>
          </a:bodyPr>
          <a:lstStyle/>
          <a:p>
            <a:pPr algn="ctr"/>
            <a:r>
              <a:rPr lang="en-US" sz="2000" dirty="0" smtClean="0">
                <a:latin typeface="Algerian" pitchFamily="82" charset="0"/>
              </a:rPr>
              <a:t>2.Problem definition and design          thinking </a:t>
            </a:r>
            <a:endParaRPr lang="en-US" sz="2000" dirty="0">
              <a:latin typeface="Algerian" pitchFamily="82" charset="0"/>
            </a:endParaRPr>
          </a:p>
        </p:txBody>
      </p:sp>
      <p:sp>
        <p:nvSpPr>
          <p:cNvPr id="5" name="TextBox 4"/>
          <p:cNvSpPr txBox="1"/>
          <p:nvPr/>
        </p:nvSpPr>
        <p:spPr>
          <a:xfrm>
            <a:off x="533400" y="1524000"/>
            <a:ext cx="2819400" cy="369332"/>
          </a:xfrm>
          <a:prstGeom prst="rect">
            <a:avLst/>
          </a:prstGeom>
          <a:noFill/>
        </p:spPr>
        <p:txBody>
          <a:bodyPr wrap="square" rtlCol="0">
            <a:spAutoFit/>
          </a:bodyPr>
          <a:lstStyle/>
          <a:p>
            <a:r>
              <a:rPr lang="en-US" dirty="0" smtClean="0">
                <a:latin typeface="Arial Rounded MT Bold" pitchFamily="34" charset="0"/>
              </a:rPr>
              <a:t>2.1 EMPATHY MAP</a:t>
            </a:r>
            <a:r>
              <a:rPr lang="en-US" dirty="0" smtClean="0"/>
              <a:t>:</a:t>
            </a:r>
            <a:endParaRPr lang="en-US" dirty="0"/>
          </a:p>
        </p:txBody>
      </p:sp>
      <p:pic>
        <p:nvPicPr>
          <p:cNvPr id="7" name="Picture 6" descr="Screenshot (10).png"/>
          <p:cNvPicPr>
            <a:picLocks noChangeAspect="1"/>
          </p:cNvPicPr>
          <p:nvPr/>
        </p:nvPicPr>
        <p:blipFill>
          <a:blip r:embed="rId2"/>
          <a:srcRect l="28333" t="14822" r="27500" b="5139"/>
          <a:stretch>
            <a:fillRect/>
          </a:stretch>
        </p:blipFill>
        <p:spPr>
          <a:xfrm>
            <a:off x="2590800" y="1905000"/>
            <a:ext cx="4038600" cy="4114800"/>
          </a:xfrm>
          <a:prstGeom prst="rect">
            <a:avLst/>
          </a:prstGeom>
        </p:spPr>
      </p:pic>
      <p:sp>
        <p:nvSpPr>
          <p:cNvPr id="6" name="Slide Number Placeholder 5"/>
          <p:cNvSpPr>
            <a:spLocks noGrp="1"/>
          </p:cNvSpPr>
          <p:nvPr>
            <p:ph type="sldNum" sz="quarter" idx="12"/>
          </p:nvPr>
        </p:nvSpPr>
        <p:spPr/>
        <p:txBody>
          <a:bodyPr/>
          <a:lstStyle/>
          <a:p>
            <a:fld id="{42FCB634-1802-4D53-8881-B4A0643DF3F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457200"/>
            <a:ext cx="3352800" cy="369332"/>
          </a:xfrm>
          <a:prstGeom prst="rect">
            <a:avLst/>
          </a:prstGeom>
          <a:noFill/>
        </p:spPr>
        <p:txBody>
          <a:bodyPr wrap="square" rtlCol="0">
            <a:spAutoFit/>
          </a:bodyPr>
          <a:lstStyle/>
          <a:p>
            <a:r>
              <a:rPr lang="en-US" dirty="0" smtClean="0">
                <a:latin typeface="Arial Rounded MT Bold" pitchFamily="34" charset="0"/>
              </a:rPr>
              <a:t>2.2 BRAINSTROMING MAP:</a:t>
            </a:r>
            <a:endParaRPr lang="en-US" dirty="0">
              <a:latin typeface="Arial Rounded MT Bold" pitchFamily="34" charset="0"/>
            </a:endParaRPr>
          </a:p>
        </p:txBody>
      </p:sp>
      <p:pic>
        <p:nvPicPr>
          <p:cNvPr id="6" name="Picture 5" descr="Screenshot (9).png"/>
          <p:cNvPicPr>
            <a:picLocks noChangeAspect="1"/>
          </p:cNvPicPr>
          <p:nvPr/>
        </p:nvPicPr>
        <p:blipFill>
          <a:blip r:embed="rId2"/>
          <a:srcRect t="14865" b="18919"/>
          <a:stretch>
            <a:fillRect/>
          </a:stretch>
        </p:blipFill>
        <p:spPr>
          <a:xfrm>
            <a:off x="0" y="1066800"/>
            <a:ext cx="9144000" cy="5181600"/>
          </a:xfrm>
          <a:prstGeom prst="rect">
            <a:avLst/>
          </a:prstGeom>
        </p:spPr>
      </p:pic>
      <p:sp>
        <p:nvSpPr>
          <p:cNvPr id="4" name="Slide Number Placeholder 3"/>
          <p:cNvSpPr>
            <a:spLocks noGrp="1"/>
          </p:cNvSpPr>
          <p:nvPr>
            <p:ph type="sldNum" sz="quarter" idx="12"/>
          </p:nvPr>
        </p:nvSpPr>
        <p:spPr/>
        <p:txBody>
          <a:bodyPr/>
          <a:lstStyle/>
          <a:p>
            <a:fld id="{42FCB634-1802-4D53-8881-B4A0643DF3F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90600"/>
            <a:ext cx="2133600" cy="369332"/>
          </a:xfrm>
          <a:prstGeom prst="rect">
            <a:avLst/>
          </a:prstGeom>
          <a:noFill/>
        </p:spPr>
        <p:txBody>
          <a:bodyPr wrap="square" rtlCol="0">
            <a:spAutoFit/>
          </a:bodyPr>
          <a:lstStyle/>
          <a:p>
            <a:r>
              <a:rPr lang="en-US" dirty="0" smtClean="0">
                <a:latin typeface="Arial Rounded MT Bold" pitchFamily="34" charset="0"/>
              </a:rPr>
              <a:t>3. RESULT</a:t>
            </a:r>
            <a:r>
              <a:rPr lang="en-US" dirty="0" smtClean="0"/>
              <a:t>:</a:t>
            </a:r>
            <a:endParaRPr lang="en-US" dirty="0"/>
          </a:p>
        </p:txBody>
      </p:sp>
      <p:pic>
        <p:nvPicPr>
          <p:cNvPr id="3" name="Picture 2" descr="Screenshot (7).png"/>
          <p:cNvPicPr>
            <a:picLocks noChangeAspect="1"/>
          </p:cNvPicPr>
          <p:nvPr/>
        </p:nvPicPr>
        <p:blipFill>
          <a:blip r:embed="rId2"/>
          <a:srcRect t="19961" b="5929"/>
          <a:stretch>
            <a:fillRect/>
          </a:stretch>
        </p:blipFill>
        <p:spPr>
          <a:xfrm>
            <a:off x="0" y="2209800"/>
            <a:ext cx="4495800" cy="3810000"/>
          </a:xfrm>
          <a:prstGeom prst="rect">
            <a:avLst/>
          </a:prstGeom>
        </p:spPr>
      </p:pic>
      <p:sp>
        <p:nvSpPr>
          <p:cNvPr id="5" name="TextBox 4"/>
          <p:cNvSpPr txBox="1"/>
          <p:nvPr/>
        </p:nvSpPr>
        <p:spPr>
          <a:xfrm>
            <a:off x="457200" y="1828800"/>
            <a:ext cx="1795492" cy="369332"/>
          </a:xfrm>
          <a:prstGeom prst="rect">
            <a:avLst/>
          </a:prstGeom>
          <a:noFill/>
        </p:spPr>
        <p:txBody>
          <a:bodyPr wrap="none" rtlCol="0">
            <a:spAutoFit/>
          </a:bodyPr>
          <a:lstStyle/>
          <a:p>
            <a:r>
              <a:rPr lang="en-US" dirty="0" smtClean="0">
                <a:latin typeface="Arial Black" pitchFamily="34" charset="0"/>
              </a:rPr>
              <a:t>DASHBOARD</a:t>
            </a:r>
            <a:endParaRPr lang="en-US" dirty="0"/>
          </a:p>
        </p:txBody>
      </p:sp>
      <p:pic>
        <p:nvPicPr>
          <p:cNvPr id="7" name="Picture 6" descr="Screenshot (6).png"/>
          <p:cNvPicPr>
            <a:picLocks noChangeAspect="1"/>
          </p:cNvPicPr>
          <p:nvPr/>
        </p:nvPicPr>
        <p:blipFill>
          <a:blip r:embed="rId3"/>
          <a:srcRect l="25833" t="9980" r="25833" b="11463"/>
          <a:stretch>
            <a:fillRect/>
          </a:stretch>
        </p:blipFill>
        <p:spPr>
          <a:xfrm>
            <a:off x="4495800" y="2133600"/>
            <a:ext cx="4419600" cy="4038600"/>
          </a:xfrm>
          <a:prstGeom prst="rect">
            <a:avLst/>
          </a:prstGeom>
        </p:spPr>
      </p:pic>
      <p:sp>
        <p:nvSpPr>
          <p:cNvPr id="8" name="TextBox 7"/>
          <p:cNvSpPr txBox="1"/>
          <p:nvPr/>
        </p:nvSpPr>
        <p:spPr>
          <a:xfrm>
            <a:off x="4572000" y="1752600"/>
            <a:ext cx="1752600" cy="369332"/>
          </a:xfrm>
          <a:prstGeom prst="rect">
            <a:avLst/>
          </a:prstGeom>
          <a:noFill/>
        </p:spPr>
        <p:txBody>
          <a:bodyPr wrap="square" rtlCol="0">
            <a:spAutoFit/>
          </a:bodyPr>
          <a:lstStyle/>
          <a:p>
            <a:r>
              <a:rPr lang="en-US" dirty="0" smtClean="0">
                <a:latin typeface="Arial Black" pitchFamily="34" charset="0"/>
              </a:rPr>
              <a:t>STORYLINE</a:t>
            </a:r>
            <a:endParaRPr lang="en-US" dirty="0">
              <a:latin typeface="Arial Black" pitchFamily="34" charset="0"/>
            </a:endParaRPr>
          </a:p>
        </p:txBody>
      </p:sp>
      <p:sp>
        <p:nvSpPr>
          <p:cNvPr id="9" name="Slide Number Placeholder 8"/>
          <p:cNvSpPr>
            <a:spLocks noGrp="1"/>
          </p:cNvSpPr>
          <p:nvPr>
            <p:ph type="sldNum" sz="quarter" idx="12"/>
          </p:nvPr>
        </p:nvSpPr>
        <p:spPr/>
        <p:txBody>
          <a:bodyPr/>
          <a:lstStyle/>
          <a:p>
            <a:fld id="{42FCB634-1802-4D53-8881-B4A0643DF3F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6172200" cy="400110"/>
          </a:xfrm>
          <a:prstGeom prst="rect">
            <a:avLst/>
          </a:prstGeom>
          <a:noFill/>
        </p:spPr>
        <p:txBody>
          <a:bodyPr wrap="square" rtlCol="0">
            <a:spAutoFit/>
          </a:bodyPr>
          <a:lstStyle/>
          <a:p>
            <a:r>
              <a:rPr lang="en-US" sz="2000" dirty="0" smtClean="0">
                <a:latin typeface="Arial Rounded MT Bold" pitchFamily="34" charset="0"/>
              </a:rPr>
              <a:t>4.ADVANTAGES</a:t>
            </a:r>
            <a:r>
              <a:rPr lang="en-US" dirty="0" smtClean="0"/>
              <a:t>:</a:t>
            </a:r>
            <a:endParaRPr lang="en-US" dirty="0"/>
          </a:p>
        </p:txBody>
      </p:sp>
      <p:sp>
        <p:nvSpPr>
          <p:cNvPr id="3" name="TextBox 2"/>
          <p:cNvSpPr txBox="1"/>
          <p:nvPr/>
        </p:nvSpPr>
        <p:spPr>
          <a:xfrm>
            <a:off x="914400" y="1371600"/>
            <a:ext cx="7315200" cy="1938992"/>
          </a:xfrm>
          <a:prstGeom prst="rect">
            <a:avLst/>
          </a:prstGeom>
          <a:noFill/>
        </p:spPr>
        <p:txBody>
          <a:bodyPr wrap="square" rtlCol="0">
            <a:spAutoFit/>
          </a:bodyPr>
          <a:lstStyle/>
          <a:p>
            <a:pPr>
              <a:buFont typeface="Wingdings" pitchFamily="2" charset="2"/>
              <a:buChar char="v"/>
            </a:pPr>
            <a:r>
              <a:rPr lang="en-US" dirty="0" smtClean="0"/>
              <a:t> </a:t>
            </a:r>
            <a:r>
              <a:rPr lang="en-US" sz="2000" dirty="0" smtClean="0"/>
              <a:t>Help in ascertaining the right person is deployed in the  right position.</a:t>
            </a:r>
          </a:p>
          <a:p>
            <a:pPr>
              <a:buFont typeface="Wingdings" pitchFamily="2" charset="2"/>
              <a:buChar char="v"/>
            </a:pPr>
            <a:r>
              <a:rPr lang="en-US" sz="2000" dirty="0" smtClean="0"/>
              <a:t>Contribution in retaining their top talent.</a:t>
            </a:r>
          </a:p>
          <a:p>
            <a:pPr>
              <a:buFont typeface="Wingdings" pitchFamily="2" charset="2"/>
              <a:buChar char="v"/>
            </a:pPr>
            <a:r>
              <a:rPr lang="en-US" sz="2000" dirty="0" smtClean="0"/>
              <a:t>Better hiring by hiring assessments </a:t>
            </a:r>
          </a:p>
          <a:p>
            <a:pPr>
              <a:buFont typeface="Wingdings" pitchFamily="2" charset="2"/>
              <a:buChar char="v"/>
            </a:pPr>
            <a:r>
              <a:rPr lang="en-US" sz="2000" dirty="0" smtClean="0"/>
              <a:t>Helps in understanding employees better and shaping their future.</a:t>
            </a:r>
          </a:p>
          <a:p>
            <a:pPr>
              <a:buFont typeface="Wingdings" pitchFamily="2" charset="2"/>
              <a:buChar char="v"/>
            </a:pPr>
            <a:r>
              <a:rPr lang="en-US" sz="2000" dirty="0" smtClean="0"/>
              <a:t>Promotes effective communication across different disciplines</a:t>
            </a:r>
            <a:r>
              <a:rPr lang="en-US" dirty="0" smtClean="0"/>
              <a:t>.</a:t>
            </a:r>
            <a:endParaRPr lang="en-US" dirty="0"/>
          </a:p>
        </p:txBody>
      </p:sp>
      <p:sp>
        <p:nvSpPr>
          <p:cNvPr id="4" name="TextBox 3"/>
          <p:cNvSpPr txBox="1"/>
          <p:nvPr/>
        </p:nvSpPr>
        <p:spPr>
          <a:xfrm>
            <a:off x="914400" y="3581400"/>
            <a:ext cx="2514600" cy="400110"/>
          </a:xfrm>
          <a:prstGeom prst="rect">
            <a:avLst/>
          </a:prstGeom>
          <a:noFill/>
        </p:spPr>
        <p:txBody>
          <a:bodyPr wrap="square" rtlCol="0">
            <a:spAutoFit/>
          </a:bodyPr>
          <a:lstStyle/>
          <a:p>
            <a:r>
              <a:rPr lang="en-US" sz="2000" dirty="0" smtClean="0">
                <a:latin typeface="Arial Rounded MT Bold" pitchFamily="34" charset="0"/>
              </a:rPr>
              <a:t>DISADVANTAGES:</a:t>
            </a:r>
            <a:endParaRPr lang="en-US" sz="2000" dirty="0">
              <a:latin typeface="Arial Rounded MT Bold" pitchFamily="34" charset="0"/>
            </a:endParaRPr>
          </a:p>
        </p:txBody>
      </p:sp>
      <p:sp>
        <p:nvSpPr>
          <p:cNvPr id="5" name="TextBox 4"/>
          <p:cNvSpPr txBox="1"/>
          <p:nvPr/>
        </p:nvSpPr>
        <p:spPr>
          <a:xfrm>
            <a:off x="1143000" y="4038600"/>
            <a:ext cx="7239000" cy="2523768"/>
          </a:xfrm>
          <a:prstGeom prst="rect">
            <a:avLst/>
          </a:prstGeom>
          <a:noFill/>
        </p:spPr>
        <p:txBody>
          <a:bodyPr wrap="square" rtlCol="0">
            <a:spAutoFit/>
          </a:bodyPr>
          <a:lstStyle/>
          <a:p>
            <a:pPr>
              <a:buFont typeface="Wingdings" pitchFamily="2" charset="2"/>
              <a:buChar char="v"/>
            </a:pPr>
            <a:r>
              <a:rPr lang="en-US" dirty="0" smtClean="0"/>
              <a:t> </a:t>
            </a:r>
            <a:r>
              <a:rPr lang="en-US" sz="2000" dirty="0" smtClean="0"/>
              <a:t>The implementation of talent management program could be expensive in terms of time, resources and financial costs.</a:t>
            </a:r>
          </a:p>
          <a:p>
            <a:pPr>
              <a:buFont typeface="Wingdings" pitchFamily="2" charset="2"/>
              <a:buChar char="v"/>
            </a:pPr>
            <a:r>
              <a:rPr lang="en-US" sz="2000" dirty="0" smtClean="0"/>
              <a:t>Lack of support from line mangers can impede the level of commitment from employees.</a:t>
            </a:r>
          </a:p>
          <a:p>
            <a:pPr>
              <a:buFont typeface="Wingdings" pitchFamily="2" charset="2"/>
              <a:buChar char="v"/>
            </a:pPr>
            <a:r>
              <a:rPr lang="en-US" sz="2000" dirty="0" smtClean="0"/>
              <a:t> A  core drawback of talent management is , it can contribute in raising the conflicts between HR and management  by not reaching to proper agreement consensus</a:t>
            </a:r>
            <a:r>
              <a:rPr lang="en-US" dirty="0" smtClean="0"/>
              <a:t>.</a:t>
            </a:r>
          </a:p>
          <a:p>
            <a:pPr>
              <a:buFont typeface="Wingdings" pitchFamily="2" charset="2"/>
              <a:buChar char="v"/>
            </a:pPr>
            <a:endParaRPr lang="en-US" dirty="0"/>
          </a:p>
        </p:txBody>
      </p:sp>
      <p:sp>
        <p:nvSpPr>
          <p:cNvPr id="6" name="Slide Number Placeholder 5"/>
          <p:cNvSpPr>
            <a:spLocks noGrp="1"/>
          </p:cNvSpPr>
          <p:nvPr>
            <p:ph type="sldNum" sz="quarter" idx="12"/>
          </p:nvPr>
        </p:nvSpPr>
        <p:spPr/>
        <p:txBody>
          <a:bodyPr/>
          <a:lstStyle/>
          <a:p>
            <a:fld id="{42FCB634-1802-4D53-8881-B4A0643DF3F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4800600" cy="400110"/>
          </a:xfrm>
          <a:prstGeom prst="rect">
            <a:avLst/>
          </a:prstGeom>
          <a:noFill/>
        </p:spPr>
        <p:txBody>
          <a:bodyPr wrap="square" rtlCol="0">
            <a:spAutoFit/>
          </a:bodyPr>
          <a:lstStyle/>
          <a:p>
            <a:r>
              <a:rPr lang="en-US" sz="2000" dirty="0" smtClean="0">
                <a:latin typeface="Arial Black" pitchFamily="34" charset="0"/>
              </a:rPr>
              <a:t>5.APPLICATIONS:</a:t>
            </a:r>
            <a:endParaRPr lang="en-US" sz="2000" dirty="0">
              <a:latin typeface="Arial Black" pitchFamily="34" charset="0"/>
            </a:endParaRPr>
          </a:p>
        </p:txBody>
      </p:sp>
      <p:sp>
        <p:nvSpPr>
          <p:cNvPr id="4" name="TextBox 3"/>
          <p:cNvSpPr txBox="1"/>
          <p:nvPr/>
        </p:nvSpPr>
        <p:spPr>
          <a:xfrm>
            <a:off x="990600" y="1371600"/>
            <a:ext cx="7772400" cy="3539430"/>
          </a:xfrm>
          <a:prstGeom prst="rect">
            <a:avLst/>
          </a:prstGeom>
          <a:noFill/>
        </p:spPr>
        <p:txBody>
          <a:bodyPr wrap="square" rtlCol="0">
            <a:spAutoFit/>
          </a:bodyPr>
          <a:lstStyle/>
          <a:p>
            <a:pPr>
              <a:buFont typeface="Wingdings" pitchFamily="2" charset="2"/>
              <a:buChar char="v"/>
            </a:pPr>
            <a:r>
              <a:rPr lang="en-US" sz="2800" dirty="0" smtClean="0"/>
              <a:t> Help companies hire,</a:t>
            </a:r>
          </a:p>
          <a:p>
            <a:pPr>
              <a:buFont typeface="Wingdings" pitchFamily="2" charset="2"/>
              <a:buChar char="v"/>
            </a:pPr>
            <a:r>
              <a:rPr lang="en-US" sz="2800" dirty="0" smtClean="0"/>
              <a:t> Measure performance,</a:t>
            </a:r>
          </a:p>
          <a:p>
            <a:pPr>
              <a:buFont typeface="Wingdings" pitchFamily="2" charset="2"/>
              <a:buChar char="v"/>
            </a:pPr>
            <a:r>
              <a:rPr lang="en-US" sz="2800" dirty="0" smtClean="0"/>
              <a:t> Develop,</a:t>
            </a:r>
          </a:p>
          <a:p>
            <a:pPr>
              <a:buFont typeface="Wingdings" pitchFamily="2" charset="2"/>
              <a:buChar char="v"/>
            </a:pPr>
            <a:r>
              <a:rPr lang="en-US" sz="2800" dirty="0" smtClean="0"/>
              <a:t> Reward and establish succession plant for their workforce,</a:t>
            </a:r>
          </a:p>
          <a:p>
            <a:pPr>
              <a:buFont typeface="Wingdings" pitchFamily="2" charset="2"/>
              <a:buChar char="v"/>
            </a:pPr>
            <a:r>
              <a:rPr lang="en-US" sz="2800" dirty="0" smtClean="0"/>
              <a:t> A talent management system is an integrated software platform that supports the entire employee lifecycle.</a:t>
            </a:r>
            <a:endParaRPr lang="en-US" sz="2800" dirty="0"/>
          </a:p>
        </p:txBody>
      </p:sp>
      <p:sp>
        <p:nvSpPr>
          <p:cNvPr id="5" name="Slide Number Placeholder 4"/>
          <p:cNvSpPr>
            <a:spLocks noGrp="1"/>
          </p:cNvSpPr>
          <p:nvPr>
            <p:ph type="sldNum" sz="quarter" idx="12"/>
          </p:nvPr>
        </p:nvSpPr>
        <p:spPr/>
        <p:txBody>
          <a:bodyPr/>
          <a:lstStyle/>
          <a:p>
            <a:fld id="{42FCB634-1802-4D53-8881-B4A0643DF3F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6781800" cy="461665"/>
          </a:xfrm>
          <a:prstGeom prst="rect">
            <a:avLst/>
          </a:prstGeom>
          <a:noFill/>
        </p:spPr>
        <p:txBody>
          <a:bodyPr wrap="square" rtlCol="0">
            <a:spAutoFit/>
          </a:bodyPr>
          <a:lstStyle/>
          <a:p>
            <a:r>
              <a:rPr lang="en-US" sz="2400" dirty="0" smtClean="0">
                <a:latin typeface="Arial Rounded MT Bold" pitchFamily="34" charset="0"/>
              </a:rPr>
              <a:t>6.CONCLUSION:</a:t>
            </a:r>
            <a:endParaRPr lang="en-US" sz="2400" dirty="0">
              <a:latin typeface="Arial Rounded MT Bold" pitchFamily="34" charset="0"/>
            </a:endParaRPr>
          </a:p>
        </p:txBody>
      </p:sp>
      <p:sp>
        <p:nvSpPr>
          <p:cNvPr id="3" name="TextBox 2"/>
          <p:cNvSpPr txBox="1"/>
          <p:nvPr/>
        </p:nvSpPr>
        <p:spPr>
          <a:xfrm>
            <a:off x="838200" y="1524000"/>
            <a:ext cx="7848600" cy="2062103"/>
          </a:xfrm>
          <a:prstGeom prst="rect">
            <a:avLst/>
          </a:prstGeom>
          <a:noFill/>
        </p:spPr>
        <p:txBody>
          <a:bodyPr wrap="square" rtlCol="0">
            <a:spAutoFit/>
          </a:bodyPr>
          <a:lstStyle/>
          <a:p>
            <a:pPr>
              <a:buFont typeface="Wingdings" pitchFamily="2" charset="2"/>
              <a:buChar char="v"/>
            </a:pPr>
            <a:r>
              <a:rPr lang="en-US" dirty="0" smtClean="0"/>
              <a:t> </a:t>
            </a:r>
            <a:r>
              <a:rPr lang="en-US" sz="3200" dirty="0" smtClean="0"/>
              <a:t>Talent management in an organization aims to ensuring employee recruitment, training and development, performance reviews and their compensation</a:t>
            </a:r>
            <a:r>
              <a:rPr lang="en-US" dirty="0" smtClean="0"/>
              <a:t>.</a:t>
            </a:r>
            <a:endParaRPr lang="en-US" dirty="0"/>
          </a:p>
        </p:txBody>
      </p:sp>
      <p:sp>
        <p:nvSpPr>
          <p:cNvPr id="4" name="Slide Number Placeholder 3"/>
          <p:cNvSpPr>
            <a:spLocks noGrp="1"/>
          </p:cNvSpPr>
          <p:nvPr>
            <p:ph type="sldNum" sz="quarter" idx="12"/>
          </p:nvPr>
        </p:nvSpPr>
        <p:spPr/>
        <p:txBody>
          <a:bodyPr/>
          <a:lstStyle/>
          <a:p>
            <a:fld id="{42FCB634-1802-4D53-8881-B4A0643DF3F9}"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161</TotalTime>
  <Words>421</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The tableau  hr scorecard : measuring success in talent management</vt:lpstr>
      <vt:lpstr>1.1 OVER VIEW</vt:lpstr>
      <vt:lpstr>1.2 Purpose</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tableau hr scorecard : measuring success in talent management</dc:title>
  <dc:creator>arunrajchinnaraj@gmail.com</dc:creator>
  <cp:lastModifiedBy>arunrajchinnaraj@gmail.com</cp:lastModifiedBy>
  <cp:revision>20</cp:revision>
  <dcterms:created xsi:type="dcterms:W3CDTF">2023-10-11T08:59:17Z</dcterms:created>
  <dcterms:modified xsi:type="dcterms:W3CDTF">2023-10-12T07:17:02Z</dcterms:modified>
</cp:coreProperties>
</file>