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43" r:id="rId3"/>
    <p:sldId id="34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341" r:id="rId20"/>
    <p:sldId id="342" r:id="rId21"/>
    <p:sldId id="272" r:id="rId22"/>
    <p:sldId id="281" r:id="rId23"/>
    <p:sldId id="273" r:id="rId24"/>
    <p:sldId id="274" r:id="rId25"/>
    <p:sldId id="276" r:id="rId26"/>
    <p:sldId id="280" r:id="rId27"/>
    <p:sldId id="277" r:id="rId28"/>
    <p:sldId id="278" r:id="rId29"/>
    <p:sldId id="282" r:id="rId30"/>
    <p:sldId id="279"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0225A-3D17-44A2-8ED2-EEDF343B67A8}" type="datetimeFigureOut">
              <a:rPr lang="en-IN" smtClean="0"/>
              <a:t>29-01-2023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7D278-0E14-4AB9-93FD-7DB48903DB3E}" type="slidenum">
              <a:rPr lang="en-IN" smtClean="0"/>
              <a:t>‹#›</a:t>
            </a:fld>
            <a:endParaRPr lang="en-IN"/>
          </a:p>
        </p:txBody>
      </p:sp>
    </p:spTree>
    <p:extLst>
      <p:ext uri="{BB962C8B-B14F-4D97-AF65-F5344CB8AC3E}">
        <p14:creationId xmlns:p14="http://schemas.microsoft.com/office/powerpoint/2010/main" val="11698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87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78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79E3-3F46-EE7B-5F91-0CCB3C77F5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2A993-74AB-E39F-7677-D8C8DB84B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39C207-EBDF-25EF-77EF-60105C1DD87D}"/>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5" name="Footer Placeholder 4">
            <a:extLst>
              <a:ext uri="{FF2B5EF4-FFF2-40B4-BE49-F238E27FC236}">
                <a16:creationId xmlns:a16="http://schemas.microsoft.com/office/drawing/2014/main" id="{870DBD69-C34C-8856-9357-DDCA788CB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A32B1-BEB1-AAF0-B78B-9170C5374564}"/>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184231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9DBE-C35B-E50E-B234-DA68B5800A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CBCC66-7AA7-6705-4E73-25C3D9F95A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8E77C-9FB3-3C5D-E226-45D3F557D648}"/>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5" name="Footer Placeholder 4">
            <a:extLst>
              <a:ext uri="{FF2B5EF4-FFF2-40B4-BE49-F238E27FC236}">
                <a16:creationId xmlns:a16="http://schemas.microsoft.com/office/drawing/2014/main" id="{86063403-C373-3A26-BABD-53A348E6A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3EBE1-1A18-F674-D90F-5F136D08A0F6}"/>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128290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1BD75-61C5-206E-BB4C-636AE16991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D94BA-B298-0FEB-5527-8DE42F1E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3EF63-F6A7-D4F0-4E70-80F001030704}"/>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5" name="Footer Placeholder 4">
            <a:extLst>
              <a:ext uri="{FF2B5EF4-FFF2-40B4-BE49-F238E27FC236}">
                <a16:creationId xmlns:a16="http://schemas.microsoft.com/office/drawing/2014/main" id="{9A030907-176C-59A8-0B8A-4783B0A22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1C661-140C-AEFC-E4BF-BC15ED2F7ADB}"/>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133869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12192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sz="1800"/>
          </a:p>
        </p:txBody>
      </p:sp>
      <p:sp>
        <p:nvSpPr>
          <p:cNvPr id="16" name="Shape 16"/>
          <p:cNvSpPr txBox="1">
            <a:spLocks noGrp="1"/>
          </p:cNvSpPr>
          <p:nvPr>
            <p:ph type="ctrTitle"/>
          </p:nvPr>
        </p:nvSpPr>
        <p:spPr>
          <a:xfrm>
            <a:off x="914400" y="2111123"/>
            <a:ext cx="103632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914400" y="3786737"/>
            <a:ext cx="103632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a:p>
        </p:txBody>
      </p:sp>
      <p:sp>
        <p:nvSpPr>
          <p:cNvPr id="18" name="Shape 18"/>
          <p:cNvSpPr/>
          <p:nvPr/>
        </p:nvSpPr>
        <p:spPr>
          <a:xfrm>
            <a:off x="4063604" y="5323801"/>
            <a:ext cx="40636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sz="1800"/>
          </a:p>
        </p:txBody>
      </p:sp>
      <p:sp>
        <p:nvSpPr>
          <p:cNvPr id="19" name="Shape 19"/>
          <p:cNvSpPr/>
          <p:nvPr/>
        </p:nvSpPr>
        <p:spPr>
          <a:xfrm>
            <a:off x="8128360" y="5323801"/>
            <a:ext cx="40636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sz="1800"/>
          </a:p>
        </p:txBody>
      </p:sp>
      <p:sp>
        <p:nvSpPr>
          <p:cNvPr id="20" name="Shape 20"/>
          <p:cNvSpPr/>
          <p:nvPr/>
        </p:nvSpPr>
        <p:spPr>
          <a:xfrm>
            <a:off x="1" y="5323801"/>
            <a:ext cx="4063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86300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9FFE-0FCF-1896-DAAB-856D348A07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B159F3-E0A1-B055-6891-DBC3B95A8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6BAA75-D1CD-220F-421A-9555F7D5DBC9}"/>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5" name="Footer Placeholder 4">
            <a:extLst>
              <a:ext uri="{FF2B5EF4-FFF2-40B4-BE49-F238E27FC236}">
                <a16:creationId xmlns:a16="http://schemas.microsoft.com/office/drawing/2014/main" id="{E6ACB77D-AF59-A7C8-7CB0-D0925D561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DD8751-148C-CFFB-9807-A209C57A997E}"/>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245712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F34C-560E-3074-F889-072AB230B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BDF1C5-6C6F-25EB-5DCC-F453BA9F7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1E644E-F7A0-F3AF-3896-972592A85EA1}"/>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5" name="Footer Placeholder 4">
            <a:extLst>
              <a:ext uri="{FF2B5EF4-FFF2-40B4-BE49-F238E27FC236}">
                <a16:creationId xmlns:a16="http://schemas.microsoft.com/office/drawing/2014/main" id="{1636D215-8B17-5999-4F2D-FA8FFC4F6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4798D-49E3-FC85-702B-069213D75CDD}"/>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353946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9D9B-C76C-9FCB-C212-5E6921432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11F6BC-1907-E75B-EB7B-A7CDC4C87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1953FC-43F1-A4AE-D071-F5CFC19D7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98B5C3-DFED-58CD-2F25-996F9616B0C0}"/>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6" name="Footer Placeholder 5">
            <a:extLst>
              <a:ext uri="{FF2B5EF4-FFF2-40B4-BE49-F238E27FC236}">
                <a16:creationId xmlns:a16="http://schemas.microsoft.com/office/drawing/2014/main" id="{D6DF3855-081F-4CCB-F702-A4AB4127BA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7A8134-F0B7-2B6D-B3B7-5CE93DCFA400}"/>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52775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B04E-3F93-606B-B826-C927441D19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1D5ED-2423-5D69-6D08-BA00DB2CC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58D50-1CB7-39AE-9DD0-A355C0BEA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7F1BD5-A5F5-3A55-D99B-CD9ED1081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3C8E6-65A2-11DE-FA39-C7DF44260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53C97F-E0C8-6D75-1A5C-D72E80F3A5D3}"/>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8" name="Footer Placeholder 7">
            <a:extLst>
              <a:ext uri="{FF2B5EF4-FFF2-40B4-BE49-F238E27FC236}">
                <a16:creationId xmlns:a16="http://schemas.microsoft.com/office/drawing/2014/main" id="{68B0CD0E-83FF-8BAA-1316-F3D6FA94FC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92D3EC-C034-B44A-BC85-0403AC107D25}"/>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403594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F34E-EC47-65C8-BA1A-CA91CD4DE9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EB747E-7429-1A62-F072-A616394219A6}"/>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4" name="Footer Placeholder 3">
            <a:extLst>
              <a:ext uri="{FF2B5EF4-FFF2-40B4-BE49-F238E27FC236}">
                <a16:creationId xmlns:a16="http://schemas.microsoft.com/office/drawing/2014/main" id="{54331E55-93AE-4399-981E-1C6A6C5CC5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588D12-D8CD-F99B-B482-3A7821B74BBE}"/>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324375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5928F-462A-703D-E2C6-43CEBB7709A3}"/>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3" name="Footer Placeholder 2">
            <a:extLst>
              <a:ext uri="{FF2B5EF4-FFF2-40B4-BE49-F238E27FC236}">
                <a16:creationId xmlns:a16="http://schemas.microsoft.com/office/drawing/2014/main" id="{DC2B2033-FFD3-3C5E-D83E-360EAF0C9D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8ABF3D-1514-0E5B-5ADB-860118D2F6EF}"/>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186902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95BA-CD3E-2B27-5603-F766389E2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CC2E1D-1E41-B34B-3A10-AA6B3501B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2FA254-3982-0884-4DC8-1738B2859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E4E5F-175A-3375-BAA7-A49045D2543F}"/>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6" name="Footer Placeholder 5">
            <a:extLst>
              <a:ext uri="{FF2B5EF4-FFF2-40B4-BE49-F238E27FC236}">
                <a16:creationId xmlns:a16="http://schemas.microsoft.com/office/drawing/2014/main" id="{8ECB49E1-E96B-7178-68DB-1308B34459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16EE5-2668-61AF-64C0-B45EC296931D}"/>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35275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37D2-B74C-FE4F-39F5-506B5697A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645A49-FD36-1CEA-021C-E9293425F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EC5F80-D3A2-C4D0-4AC6-3B07F6847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717EB-425E-460D-BE42-985F6D87AA91}"/>
              </a:ext>
            </a:extLst>
          </p:cNvPr>
          <p:cNvSpPr>
            <a:spLocks noGrp="1"/>
          </p:cNvSpPr>
          <p:nvPr>
            <p:ph type="dt" sz="half" idx="10"/>
          </p:nvPr>
        </p:nvSpPr>
        <p:spPr/>
        <p:txBody>
          <a:bodyPr/>
          <a:lstStyle/>
          <a:p>
            <a:fld id="{E82B67A1-759B-4451-95AA-EECD5FA3CF40}" type="datetimeFigureOut">
              <a:rPr lang="en-IN" smtClean="0"/>
              <a:t>29-01-2023</a:t>
            </a:fld>
            <a:endParaRPr lang="en-IN"/>
          </a:p>
        </p:txBody>
      </p:sp>
      <p:sp>
        <p:nvSpPr>
          <p:cNvPr id="6" name="Footer Placeholder 5">
            <a:extLst>
              <a:ext uri="{FF2B5EF4-FFF2-40B4-BE49-F238E27FC236}">
                <a16:creationId xmlns:a16="http://schemas.microsoft.com/office/drawing/2014/main" id="{DDE83F0B-D6AA-0DD8-5035-05275C05CF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371F1-E321-8613-C908-456C09ECED9A}"/>
              </a:ext>
            </a:extLst>
          </p:cNvPr>
          <p:cNvSpPr>
            <a:spLocks noGrp="1"/>
          </p:cNvSpPr>
          <p:nvPr>
            <p:ph type="sldNum" sz="quarter" idx="12"/>
          </p:nvPr>
        </p:nvSpPr>
        <p:spPr/>
        <p:txBody>
          <a:bodyPr/>
          <a:lstStyle/>
          <a:p>
            <a:fld id="{D2588688-FE98-46AB-8085-0551AF681F02}" type="slidenum">
              <a:rPr lang="en-IN" smtClean="0"/>
              <a:t>‹#›</a:t>
            </a:fld>
            <a:endParaRPr lang="en-IN"/>
          </a:p>
        </p:txBody>
      </p:sp>
    </p:spTree>
    <p:extLst>
      <p:ext uri="{BB962C8B-B14F-4D97-AF65-F5344CB8AC3E}">
        <p14:creationId xmlns:p14="http://schemas.microsoft.com/office/powerpoint/2010/main" val="423782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C6E2-6CB1-C37E-1203-43CEAEF2D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1D0512-58CB-FF40-9C75-37A9CFE7D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43FC9-6047-D5DE-8DFE-5A7C7AFAF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B67A1-759B-4451-95AA-EECD5FA3CF40}" type="datetimeFigureOut">
              <a:rPr lang="en-IN" smtClean="0"/>
              <a:t>29-01-2023</a:t>
            </a:fld>
            <a:endParaRPr lang="en-IN"/>
          </a:p>
        </p:txBody>
      </p:sp>
      <p:sp>
        <p:nvSpPr>
          <p:cNvPr id="5" name="Footer Placeholder 4">
            <a:extLst>
              <a:ext uri="{FF2B5EF4-FFF2-40B4-BE49-F238E27FC236}">
                <a16:creationId xmlns:a16="http://schemas.microsoft.com/office/drawing/2014/main" id="{14BF336F-5E43-D590-0F87-97F30BD51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240CE7-30ED-1EBA-1399-8AA538A97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88688-FE98-46AB-8085-0551AF681F02}" type="slidenum">
              <a:rPr lang="en-IN" smtClean="0"/>
              <a:t>‹#›</a:t>
            </a:fld>
            <a:endParaRPr lang="en-IN"/>
          </a:p>
        </p:txBody>
      </p:sp>
    </p:spTree>
    <p:extLst>
      <p:ext uri="{BB962C8B-B14F-4D97-AF65-F5344CB8AC3E}">
        <p14:creationId xmlns:p14="http://schemas.microsoft.com/office/powerpoint/2010/main" val="1941677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net-informations.com/faq/asp/iis.htm" TargetMode="External"/><Relationship Id="rId2" Type="http://schemas.openxmlformats.org/officeDocument/2006/relationships/hyperlink" Target="https://learn.microsoft.com/en-us/iis/application-frameworks/scenario-build-an-aspnet-website-on-iis/configuring-step-1-install-iis-and-asp-net-modules" TargetMode="External"/><Relationship Id="rId1" Type="http://schemas.openxmlformats.org/officeDocument/2006/relationships/slideLayout" Target="../slideLayouts/slideLayout7.xml"/><Relationship Id="rId4" Type="http://schemas.openxmlformats.org/officeDocument/2006/relationships/hyperlink" Target="https://www.codeproject.com/Articles/42724/Beginner-s-Guide-Exploring-IIS-6-0-With-ASP-N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2B50-944C-DC1F-9683-F5AE32E9F192}"/>
              </a:ext>
            </a:extLst>
          </p:cNvPr>
          <p:cNvSpPr>
            <a:spLocks noGrp="1"/>
          </p:cNvSpPr>
          <p:nvPr>
            <p:ph type="ctrTitle"/>
          </p:nvPr>
        </p:nvSpPr>
        <p:spPr/>
        <p:txBody>
          <a:bodyPr>
            <a:normAutofit/>
          </a:bodyPr>
          <a:lstStyle/>
          <a:p>
            <a:r>
              <a:rPr lang="en-US" sz="4000" b="1" dirty="0">
                <a:solidFill>
                  <a:srgbClr val="0070C0"/>
                </a:solidFill>
              </a:rPr>
              <a:t>Installation of Visual Studio &amp; IIS</a:t>
            </a:r>
            <a:endParaRPr lang="en-IN" sz="4000" b="1" dirty="0">
              <a:solidFill>
                <a:srgbClr val="0070C0"/>
              </a:solidFill>
            </a:endParaRPr>
          </a:p>
        </p:txBody>
      </p:sp>
    </p:spTree>
    <p:extLst>
      <p:ext uri="{BB962C8B-B14F-4D97-AF65-F5344CB8AC3E}">
        <p14:creationId xmlns:p14="http://schemas.microsoft.com/office/powerpoint/2010/main" val="338402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65B03C-429B-132D-49C3-C3771D39DA07}"/>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D88D243-9B47-F617-B479-4A4D030212D9}"/>
              </a:ext>
            </a:extLst>
          </p:cNvPr>
          <p:cNvSpPr txBox="1"/>
          <p:nvPr/>
        </p:nvSpPr>
        <p:spPr>
          <a:xfrm>
            <a:off x="1524000" y="1413164"/>
            <a:ext cx="7897091" cy="461665"/>
          </a:xfrm>
          <a:prstGeom prst="rect">
            <a:avLst/>
          </a:prstGeom>
          <a:noFill/>
        </p:spPr>
        <p:txBody>
          <a:bodyPr wrap="square" rtlCol="0">
            <a:spAutoFit/>
          </a:bodyPr>
          <a:lstStyle/>
          <a:p>
            <a:r>
              <a:rPr lang="en-US" sz="2400" b="1" dirty="0">
                <a:solidFill>
                  <a:schemeClr val="accent2"/>
                </a:solidFill>
              </a:rPr>
              <a:t>Select ASP.NET &amp; .NET desktop development options</a:t>
            </a:r>
            <a:endParaRPr lang="en-IN" sz="2400" b="1" dirty="0">
              <a:solidFill>
                <a:schemeClr val="accent2"/>
              </a:solidFill>
            </a:endParaRPr>
          </a:p>
        </p:txBody>
      </p:sp>
    </p:spTree>
    <p:extLst>
      <p:ext uri="{BB962C8B-B14F-4D97-AF65-F5344CB8AC3E}">
        <p14:creationId xmlns:p14="http://schemas.microsoft.com/office/powerpoint/2010/main" val="254208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D3986-C3DD-BAF4-558B-FF0DB704349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6554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7F2DD4-C002-ADA1-9D50-8FEFED1C69C5}"/>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3E3B1A6-9093-4991-D8E4-92F23782580A}"/>
              </a:ext>
            </a:extLst>
          </p:cNvPr>
          <p:cNvSpPr txBox="1"/>
          <p:nvPr/>
        </p:nvSpPr>
        <p:spPr>
          <a:xfrm>
            <a:off x="674256" y="4350327"/>
            <a:ext cx="8072580" cy="830997"/>
          </a:xfrm>
          <a:prstGeom prst="rect">
            <a:avLst/>
          </a:prstGeom>
          <a:noFill/>
        </p:spPr>
        <p:txBody>
          <a:bodyPr wrap="square" rtlCol="0">
            <a:spAutoFit/>
          </a:bodyPr>
          <a:lstStyle/>
          <a:p>
            <a:r>
              <a:rPr lang="en-US" sz="2400" b="1" dirty="0">
                <a:solidFill>
                  <a:schemeClr val="accent2"/>
                </a:solidFill>
              </a:rPr>
              <a:t>Application will be launched immediately after installation. If not, click on Launch button</a:t>
            </a:r>
            <a:endParaRPr lang="en-IN" sz="2400" b="1" dirty="0">
              <a:solidFill>
                <a:schemeClr val="accent2"/>
              </a:solidFill>
            </a:endParaRPr>
          </a:p>
        </p:txBody>
      </p:sp>
    </p:spTree>
    <p:extLst>
      <p:ext uri="{BB962C8B-B14F-4D97-AF65-F5344CB8AC3E}">
        <p14:creationId xmlns:p14="http://schemas.microsoft.com/office/powerpoint/2010/main" val="215904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BAC6C-9CC7-D5AC-B876-2CEAFB6E60BB}"/>
              </a:ext>
            </a:extLst>
          </p:cNvPr>
          <p:cNvPicPr>
            <a:picLocks noChangeAspect="1"/>
          </p:cNvPicPr>
          <p:nvPr/>
        </p:nvPicPr>
        <p:blipFill rotWithShape="1">
          <a:blip r:embed="rId2"/>
          <a:srcRect b="9764"/>
          <a:stretch/>
        </p:blipFill>
        <p:spPr>
          <a:xfrm>
            <a:off x="356732" y="498764"/>
            <a:ext cx="11478535" cy="6188364"/>
          </a:xfrm>
          <a:prstGeom prst="rect">
            <a:avLst/>
          </a:prstGeom>
        </p:spPr>
      </p:pic>
      <p:sp>
        <p:nvSpPr>
          <p:cNvPr id="4" name="TextBox 3">
            <a:extLst>
              <a:ext uri="{FF2B5EF4-FFF2-40B4-BE49-F238E27FC236}">
                <a16:creationId xmlns:a16="http://schemas.microsoft.com/office/drawing/2014/main" id="{72B61B61-EC26-8CF2-2568-2DFFE5E05FB8}"/>
              </a:ext>
            </a:extLst>
          </p:cNvPr>
          <p:cNvSpPr txBox="1"/>
          <p:nvPr/>
        </p:nvSpPr>
        <p:spPr>
          <a:xfrm>
            <a:off x="3629891" y="720437"/>
            <a:ext cx="6419272" cy="523220"/>
          </a:xfrm>
          <a:prstGeom prst="rect">
            <a:avLst/>
          </a:prstGeom>
          <a:noFill/>
        </p:spPr>
        <p:txBody>
          <a:bodyPr wrap="square" rtlCol="0">
            <a:spAutoFit/>
          </a:bodyPr>
          <a:lstStyle/>
          <a:p>
            <a:r>
              <a:rPr lang="en-US" sz="2800" b="1" dirty="0">
                <a:solidFill>
                  <a:srgbClr val="0070C0"/>
                </a:solidFill>
              </a:rPr>
              <a:t>Click on “Create a new project” button</a:t>
            </a:r>
            <a:endParaRPr lang="en-IN" sz="2800" b="1" dirty="0">
              <a:solidFill>
                <a:srgbClr val="0070C0"/>
              </a:solidFill>
            </a:endParaRPr>
          </a:p>
        </p:txBody>
      </p:sp>
    </p:spTree>
    <p:extLst>
      <p:ext uri="{BB962C8B-B14F-4D97-AF65-F5344CB8AC3E}">
        <p14:creationId xmlns:p14="http://schemas.microsoft.com/office/powerpoint/2010/main" val="211949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2A391E-E757-429F-A21B-9815CD4A8C5D}"/>
              </a:ext>
            </a:extLst>
          </p:cNvPr>
          <p:cNvPicPr>
            <a:picLocks noChangeAspect="1"/>
          </p:cNvPicPr>
          <p:nvPr/>
        </p:nvPicPr>
        <p:blipFill>
          <a:blip r:embed="rId2"/>
          <a:stretch>
            <a:fillRect/>
          </a:stretch>
        </p:blipFill>
        <p:spPr>
          <a:xfrm>
            <a:off x="944374" y="0"/>
            <a:ext cx="10303251" cy="6858000"/>
          </a:xfrm>
          <a:prstGeom prst="rect">
            <a:avLst/>
          </a:prstGeom>
        </p:spPr>
      </p:pic>
      <p:sp>
        <p:nvSpPr>
          <p:cNvPr id="4" name="TextBox 3">
            <a:extLst>
              <a:ext uri="{FF2B5EF4-FFF2-40B4-BE49-F238E27FC236}">
                <a16:creationId xmlns:a16="http://schemas.microsoft.com/office/drawing/2014/main" id="{A87D0044-8F05-D1DD-62B9-4FBE0E93632C}"/>
              </a:ext>
            </a:extLst>
          </p:cNvPr>
          <p:cNvSpPr txBox="1"/>
          <p:nvPr/>
        </p:nvSpPr>
        <p:spPr>
          <a:xfrm>
            <a:off x="1089892" y="4036290"/>
            <a:ext cx="3648363" cy="830997"/>
          </a:xfrm>
          <a:prstGeom prst="rect">
            <a:avLst/>
          </a:prstGeom>
          <a:noFill/>
        </p:spPr>
        <p:txBody>
          <a:bodyPr wrap="square" rtlCol="0">
            <a:spAutoFit/>
          </a:bodyPr>
          <a:lstStyle/>
          <a:p>
            <a:pPr algn="just"/>
            <a:r>
              <a:rPr lang="en-US" sz="2400" b="1" dirty="0">
                <a:solidFill>
                  <a:srgbClr val="7030A0"/>
                </a:solidFill>
              </a:rPr>
              <a:t>We can select language, platform and project type</a:t>
            </a:r>
            <a:endParaRPr lang="en-IN" sz="2400" b="1" dirty="0">
              <a:solidFill>
                <a:srgbClr val="7030A0"/>
              </a:solidFill>
            </a:endParaRPr>
          </a:p>
        </p:txBody>
      </p:sp>
    </p:spTree>
    <p:extLst>
      <p:ext uri="{BB962C8B-B14F-4D97-AF65-F5344CB8AC3E}">
        <p14:creationId xmlns:p14="http://schemas.microsoft.com/office/powerpoint/2010/main" val="233024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5A2D32-F21C-DB25-CACB-805259C4B181}"/>
              </a:ext>
            </a:extLst>
          </p:cNvPr>
          <p:cNvPicPr>
            <a:picLocks noChangeAspect="1"/>
          </p:cNvPicPr>
          <p:nvPr/>
        </p:nvPicPr>
        <p:blipFill>
          <a:blip r:embed="rId2"/>
          <a:stretch>
            <a:fillRect/>
          </a:stretch>
        </p:blipFill>
        <p:spPr>
          <a:xfrm>
            <a:off x="648810" y="0"/>
            <a:ext cx="10303251" cy="6858000"/>
          </a:xfrm>
          <a:prstGeom prst="rect">
            <a:avLst/>
          </a:prstGeom>
        </p:spPr>
      </p:pic>
      <p:sp>
        <p:nvSpPr>
          <p:cNvPr id="7" name="TextBox 6">
            <a:extLst>
              <a:ext uri="{FF2B5EF4-FFF2-40B4-BE49-F238E27FC236}">
                <a16:creationId xmlns:a16="http://schemas.microsoft.com/office/drawing/2014/main" id="{D531EFFA-3637-6EA5-25D6-CA88F7203DC7}"/>
              </a:ext>
            </a:extLst>
          </p:cNvPr>
          <p:cNvSpPr txBox="1"/>
          <p:nvPr/>
        </p:nvSpPr>
        <p:spPr>
          <a:xfrm>
            <a:off x="1089892" y="4036290"/>
            <a:ext cx="4313381" cy="954107"/>
          </a:xfrm>
          <a:prstGeom prst="rect">
            <a:avLst/>
          </a:prstGeom>
          <a:noFill/>
        </p:spPr>
        <p:txBody>
          <a:bodyPr wrap="square" rtlCol="0">
            <a:spAutoFit/>
          </a:bodyPr>
          <a:lstStyle/>
          <a:p>
            <a:pPr algn="just"/>
            <a:r>
              <a:rPr lang="en-US" sz="2800" b="1" dirty="0">
                <a:solidFill>
                  <a:schemeClr val="accent2"/>
                </a:solidFill>
              </a:rPr>
              <a:t>Select “Console App(.NET Framework”</a:t>
            </a:r>
            <a:endParaRPr lang="en-IN" sz="2800" b="1" dirty="0">
              <a:solidFill>
                <a:schemeClr val="accent2"/>
              </a:solidFill>
            </a:endParaRPr>
          </a:p>
        </p:txBody>
      </p:sp>
    </p:spTree>
    <p:extLst>
      <p:ext uri="{BB962C8B-B14F-4D97-AF65-F5344CB8AC3E}">
        <p14:creationId xmlns:p14="http://schemas.microsoft.com/office/powerpoint/2010/main" val="386021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7BEA73-092C-D585-4D3C-50C8DDDCB53D}"/>
              </a:ext>
            </a:extLst>
          </p:cNvPr>
          <p:cNvPicPr>
            <a:picLocks noChangeAspect="1"/>
          </p:cNvPicPr>
          <p:nvPr/>
        </p:nvPicPr>
        <p:blipFill>
          <a:blip r:embed="rId2"/>
          <a:stretch>
            <a:fillRect/>
          </a:stretch>
        </p:blipFill>
        <p:spPr>
          <a:xfrm>
            <a:off x="944374" y="0"/>
            <a:ext cx="10303251" cy="6858000"/>
          </a:xfrm>
          <a:prstGeom prst="rect">
            <a:avLst/>
          </a:prstGeom>
        </p:spPr>
      </p:pic>
      <p:sp>
        <p:nvSpPr>
          <p:cNvPr id="4" name="TextBox 3">
            <a:extLst>
              <a:ext uri="{FF2B5EF4-FFF2-40B4-BE49-F238E27FC236}">
                <a16:creationId xmlns:a16="http://schemas.microsoft.com/office/drawing/2014/main" id="{665E6ED4-3ABF-95AE-1AF6-4546EE23A095}"/>
              </a:ext>
            </a:extLst>
          </p:cNvPr>
          <p:cNvSpPr txBox="1"/>
          <p:nvPr/>
        </p:nvSpPr>
        <p:spPr>
          <a:xfrm>
            <a:off x="1265383" y="4959927"/>
            <a:ext cx="4313381" cy="954107"/>
          </a:xfrm>
          <a:prstGeom prst="rect">
            <a:avLst/>
          </a:prstGeom>
          <a:noFill/>
        </p:spPr>
        <p:txBody>
          <a:bodyPr wrap="square" rtlCol="0">
            <a:spAutoFit/>
          </a:bodyPr>
          <a:lstStyle/>
          <a:p>
            <a:pPr algn="just"/>
            <a:r>
              <a:rPr lang="en-US" sz="2800" b="1" dirty="0">
                <a:solidFill>
                  <a:schemeClr val="accent2"/>
                </a:solidFill>
              </a:rPr>
              <a:t>Write the name of Project and specify local path</a:t>
            </a:r>
            <a:endParaRPr lang="en-IN" sz="2800" b="1" dirty="0">
              <a:solidFill>
                <a:schemeClr val="accent2"/>
              </a:solidFill>
            </a:endParaRPr>
          </a:p>
        </p:txBody>
      </p:sp>
    </p:spTree>
    <p:extLst>
      <p:ext uri="{BB962C8B-B14F-4D97-AF65-F5344CB8AC3E}">
        <p14:creationId xmlns:p14="http://schemas.microsoft.com/office/powerpoint/2010/main" val="202112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F7F243-5193-2DFF-9FCE-C3274A527084}"/>
              </a:ext>
            </a:extLst>
          </p:cNvPr>
          <p:cNvPicPr>
            <a:picLocks noChangeAspect="1"/>
          </p:cNvPicPr>
          <p:nvPr/>
        </p:nvPicPr>
        <p:blipFill>
          <a:blip r:embed="rId2"/>
          <a:stretch>
            <a:fillRect/>
          </a:stretch>
        </p:blipFill>
        <p:spPr>
          <a:xfrm>
            <a:off x="0" y="158750"/>
            <a:ext cx="12192000" cy="6540500"/>
          </a:xfrm>
          <a:prstGeom prst="rect">
            <a:avLst/>
          </a:prstGeom>
        </p:spPr>
      </p:pic>
      <p:pic>
        <p:nvPicPr>
          <p:cNvPr id="5" name="Picture 4">
            <a:extLst>
              <a:ext uri="{FF2B5EF4-FFF2-40B4-BE49-F238E27FC236}">
                <a16:creationId xmlns:a16="http://schemas.microsoft.com/office/drawing/2014/main" id="{DF27919A-ACFA-0635-601E-F09EB5EE70B6}"/>
              </a:ext>
            </a:extLst>
          </p:cNvPr>
          <p:cNvPicPr>
            <a:picLocks noChangeAspect="1"/>
          </p:cNvPicPr>
          <p:nvPr/>
        </p:nvPicPr>
        <p:blipFill>
          <a:blip r:embed="rId3"/>
          <a:stretch>
            <a:fillRect/>
          </a:stretch>
        </p:blipFill>
        <p:spPr>
          <a:xfrm>
            <a:off x="3954462" y="4867130"/>
            <a:ext cx="8143875" cy="1704975"/>
          </a:xfrm>
          <a:prstGeom prst="rect">
            <a:avLst/>
          </a:prstGeom>
        </p:spPr>
      </p:pic>
      <p:sp>
        <p:nvSpPr>
          <p:cNvPr id="6" name="TextBox 5">
            <a:extLst>
              <a:ext uri="{FF2B5EF4-FFF2-40B4-BE49-F238E27FC236}">
                <a16:creationId xmlns:a16="http://schemas.microsoft.com/office/drawing/2014/main" id="{CD17F501-929C-6C57-6C46-D9780CD388F5}"/>
              </a:ext>
            </a:extLst>
          </p:cNvPr>
          <p:cNvSpPr txBox="1"/>
          <p:nvPr/>
        </p:nvSpPr>
        <p:spPr>
          <a:xfrm>
            <a:off x="5606473" y="2179782"/>
            <a:ext cx="3315854" cy="523220"/>
          </a:xfrm>
          <a:prstGeom prst="rect">
            <a:avLst/>
          </a:prstGeom>
          <a:noFill/>
        </p:spPr>
        <p:txBody>
          <a:bodyPr wrap="square" rtlCol="0">
            <a:spAutoFit/>
          </a:bodyPr>
          <a:lstStyle/>
          <a:p>
            <a:r>
              <a:rPr lang="en-US" sz="2800" b="1" dirty="0">
                <a:solidFill>
                  <a:srgbClr val="00B050"/>
                </a:solidFill>
              </a:rPr>
              <a:t>Click on Run button</a:t>
            </a:r>
            <a:endParaRPr lang="en-IN" sz="2800" b="1" dirty="0">
              <a:solidFill>
                <a:srgbClr val="00B050"/>
              </a:solidFill>
            </a:endParaRPr>
          </a:p>
        </p:txBody>
      </p:sp>
    </p:spTree>
    <p:extLst>
      <p:ext uri="{BB962C8B-B14F-4D97-AF65-F5344CB8AC3E}">
        <p14:creationId xmlns:p14="http://schemas.microsoft.com/office/powerpoint/2010/main" val="65093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F7216-2F3C-F5B8-515B-F40B85823B6F}"/>
              </a:ext>
            </a:extLst>
          </p:cNvPr>
          <p:cNvSpPr txBox="1"/>
          <p:nvPr/>
        </p:nvSpPr>
        <p:spPr>
          <a:xfrm>
            <a:off x="554183" y="698191"/>
            <a:ext cx="8571346" cy="4801314"/>
          </a:xfrm>
          <a:prstGeom prst="rect">
            <a:avLst/>
          </a:prstGeom>
          <a:noFill/>
        </p:spPr>
        <p:txBody>
          <a:bodyPr wrap="square">
            <a:spAutoFit/>
          </a:bodyPr>
          <a:lstStyle/>
          <a:p>
            <a:r>
              <a:rPr lang="en-IN" sz="1800" dirty="0">
                <a:solidFill>
                  <a:srgbClr val="0000FF"/>
                </a:solidFill>
                <a:latin typeface="Cascadia Mono" panose="020B0609020000020004" pitchFamily="49" charset="0"/>
              </a:rPr>
              <a:t>using</a:t>
            </a:r>
            <a:r>
              <a:rPr lang="en-IN" sz="1800" dirty="0">
                <a:solidFill>
                  <a:srgbClr val="000000"/>
                </a:solidFill>
                <a:latin typeface="Cascadia Mono" panose="020B0609020000020004" pitchFamily="49" charset="0"/>
              </a:rPr>
              <a:t> System;</a:t>
            </a:r>
          </a:p>
          <a:p>
            <a:r>
              <a:rPr lang="en-IN" sz="1800" dirty="0">
                <a:solidFill>
                  <a:srgbClr val="0000FF"/>
                </a:solidFill>
                <a:latin typeface="Cascadia Mono" panose="020B0609020000020004" pitchFamily="49" charset="0"/>
              </a:rPr>
              <a:t>using</a:t>
            </a:r>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System.Collections.Generic</a:t>
            </a:r>
            <a:r>
              <a:rPr lang="en-IN" sz="1800" dirty="0">
                <a:solidFill>
                  <a:srgbClr val="000000"/>
                </a:solidFill>
                <a:latin typeface="Cascadia Mono" panose="020B0609020000020004" pitchFamily="49" charset="0"/>
              </a:rPr>
              <a:t>;</a:t>
            </a:r>
          </a:p>
          <a:p>
            <a:r>
              <a:rPr lang="en-IN" sz="1800" dirty="0">
                <a:solidFill>
                  <a:srgbClr val="0000FF"/>
                </a:solidFill>
                <a:latin typeface="Cascadia Mono" panose="020B0609020000020004" pitchFamily="49" charset="0"/>
              </a:rPr>
              <a:t>using</a:t>
            </a:r>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System.Linq</a:t>
            </a:r>
            <a:r>
              <a:rPr lang="en-IN" sz="1800" dirty="0">
                <a:solidFill>
                  <a:srgbClr val="000000"/>
                </a:solidFill>
                <a:latin typeface="Cascadia Mono" panose="020B0609020000020004" pitchFamily="49" charset="0"/>
              </a:rPr>
              <a:t>;</a:t>
            </a:r>
          </a:p>
          <a:p>
            <a:r>
              <a:rPr lang="en-IN" sz="1800" dirty="0">
                <a:solidFill>
                  <a:srgbClr val="0000FF"/>
                </a:solidFill>
                <a:latin typeface="Cascadia Mono" panose="020B0609020000020004" pitchFamily="49" charset="0"/>
              </a:rPr>
              <a:t>using</a:t>
            </a:r>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System.Text</a:t>
            </a:r>
            <a:r>
              <a:rPr lang="en-IN" sz="1800" dirty="0">
                <a:solidFill>
                  <a:srgbClr val="000000"/>
                </a:solidFill>
                <a:latin typeface="Cascadia Mono" panose="020B0609020000020004" pitchFamily="49" charset="0"/>
              </a:rPr>
              <a:t>;</a:t>
            </a:r>
          </a:p>
          <a:p>
            <a:r>
              <a:rPr lang="en-IN" sz="1800" dirty="0">
                <a:solidFill>
                  <a:srgbClr val="0000FF"/>
                </a:solidFill>
                <a:latin typeface="Cascadia Mono" panose="020B0609020000020004" pitchFamily="49" charset="0"/>
              </a:rPr>
              <a:t>using</a:t>
            </a:r>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System.Threading.Tasks</a:t>
            </a:r>
            <a:r>
              <a:rPr lang="en-IN" sz="1800" dirty="0">
                <a:solidFill>
                  <a:srgbClr val="000000"/>
                </a:solidFill>
                <a:latin typeface="Cascadia Mono" panose="020B0609020000020004" pitchFamily="49" charset="0"/>
              </a:rPr>
              <a:t>;</a:t>
            </a:r>
          </a:p>
          <a:p>
            <a:endParaRPr lang="en-IN" sz="1800" dirty="0">
              <a:solidFill>
                <a:srgbClr val="000000"/>
              </a:solidFill>
              <a:latin typeface="Cascadia Mono" panose="020B0609020000020004" pitchFamily="49" charset="0"/>
            </a:endParaRPr>
          </a:p>
          <a:p>
            <a:r>
              <a:rPr lang="en-IN" sz="1800" dirty="0">
                <a:solidFill>
                  <a:srgbClr val="0000FF"/>
                </a:solidFill>
                <a:latin typeface="Cascadia Mono" panose="020B0609020000020004" pitchFamily="49" charset="0"/>
              </a:rPr>
              <a:t>namespace</a:t>
            </a:r>
            <a:r>
              <a:rPr lang="en-IN" sz="1800" dirty="0">
                <a:solidFill>
                  <a:srgbClr val="000000"/>
                </a:solidFill>
                <a:latin typeface="Cascadia Mono" panose="020B0609020000020004" pitchFamily="49" charset="0"/>
              </a:rPr>
              <a:t> HelloWorld</a:t>
            </a:r>
          </a:p>
          <a:p>
            <a:r>
              <a:rPr lang="en-IN" sz="1800" dirty="0">
                <a:solidFill>
                  <a:srgbClr val="000000"/>
                </a:solidFill>
                <a:latin typeface="Cascadia Mono" panose="020B0609020000020004" pitchFamily="49" charset="0"/>
              </a:rPr>
              <a:t>{</a:t>
            </a:r>
          </a:p>
          <a:p>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internal</a:t>
            </a:r>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class</a:t>
            </a:r>
            <a:r>
              <a:rPr lang="en-IN" sz="1800" dirty="0">
                <a:solidFill>
                  <a:srgbClr val="000000"/>
                </a:solidFill>
                <a:latin typeface="Cascadia Mono" panose="020B0609020000020004" pitchFamily="49" charset="0"/>
              </a:rPr>
              <a:t> </a:t>
            </a:r>
            <a:r>
              <a:rPr lang="en-IN" sz="1800" dirty="0">
                <a:solidFill>
                  <a:srgbClr val="2B91AF"/>
                </a:solidFill>
                <a:latin typeface="Cascadia Mono" panose="020B0609020000020004" pitchFamily="49" charset="0"/>
              </a:rPr>
              <a:t>Program</a:t>
            </a:r>
            <a:endParaRPr lang="en-IN" sz="1800" dirty="0">
              <a:solidFill>
                <a:srgbClr val="000000"/>
              </a:solidFill>
              <a:latin typeface="Cascadia Mono" panose="020B0609020000020004" pitchFamily="49" charset="0"/>
            </a:endParaRPr>
          </a:p>
          <a:p>
            <a:r>
              <a:rPr lang="en-IN"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IN" sz="1800" dirty="0">
                <a:solidFill>
                  <a:srgbClr val="000000"/>
                </a:solidFill>
                <a:latin typeface="Cascadia Mono" panose="020B0609020000020004" pitchFamily="49" charset="0"/>
              </a:rPr>
              <a:t>        {</a:t>
            </a:r>
          </a:p>
          <a:p>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Console.WriteLine</a:t>
            </a:r>
            <a:r>
              <a:rPr lang="en-IN" sz="1800" dirty="0">
                <a:solidFill>
                  <a:srgbClr val="000000"/>
                </a:solidFill>
                <a:latin typeface="Cascadia Mono" panose="020B0609020000020004" pitchFamily="49" charset="0"/>
              </a:rPr>
              <a:t>(</a:t>
            </a:r>
            <a:r>
              <a:rPr lang="en-IN" sz="1800" dirty="0">
                <a:solidFill>
                  <a:srgbClr val="A31515"/>
                </a:solidFill>
                <a:latin typeface="Cascadia Mono" panose="020B0609020000020004" pitchFamily="49" charset="0"/>
              </a:rPr>
              <a:t>"Hello World"</a:t>
            </a:r>
            <a:r>
              <a:rPr lang="en-IN" sz="1800" dirty="0">
                <a:solidFill>
                  <a:srgbClr val="000000"/>
                </a:solidFill>
                <a:latin typeface="Cascadia Mono" panose="020B0609020000020004" pitchFamily="49" charset="0"/>
              </a:rPr>
              <a:t>);</a:t>
            </a:r>
          </a:p>
          <a:p>
            <a:r>
              <a:rPr lang="en-IN" sz="1800" dirty="0">
                <a:solidFill>
                  <a:srgbClr val="000000"/>
                </a:solidFill>
                <a:latin typeface="Cascadia Mono" panose="020B0609020000020004" pitchFamily="49" charset="0"/>
              </a:rPr>
              <a:t>            </a:t>
            </a:r>
            <a:r>
              <a:rPr lang="en-IN" sz="1800" dirty="0" err="1">
                <a:solidFill>
                  <a:srgbClr val="000000"/>
                </a:solidFill>
                <a:latin typeface="Cascadia Mono" panose="020B0609020000020004" pitchFamily="49" charset="0"/>
              </a:rPr>
              <a:t>Console.ReadKey</a:t>
            </a:r>
            <a:r>
              <a:rPr lang="en-IN" sz="1800" dirty="0">
                <a:solidFill>
                  <a:srgbClr val="000000"/>
                </a:solidFill>
                <a:latin typeface="Cascadia Mono" panose="020B0609020000020004" pitchFamily="49" charset="0"/>
              </a:rPr>
              <a:t>();</a:t>
            </a:r>
          </a:p>
          <a:p>
            <a:r>
              <a:rPr lang="en-IN" sz="1800" dirty="0">
                <a:solidFill>
                  <a:srgbClr val="000000"/>
                </a:solidFill>
                <a:latin typeface="Cascadia Mono" panose="020B0609020000020004" pitchFamily="49" charset="0"/>
              </a:rPr>
              <a:t>        }</a:t>
            </a:r>
          </a:p>
          <a:p>
            <a:r>
              <a:rPr lang="en-IN" sz="1800" dirty="0">
                <a:solidFill>
                  <a:srgbClr val="000000"/>
                </a:solidFill>
                <a:latin typeface="Cascadia Mono" panose="020B0609020000020004" pitchFamily="49" charset="0"/>
              </a:rPr>
              <a:t>    }</a:t>
            </a:r>
          </a:p>
          <a:p>
            <a:r>
              <a:rPr lang="en-IN" sz="1800" dirty="0">
                <a:solidFill>
                  <a:srgbClr val="000000"/>
                </a:solidFill>
                <a:latin typeface="Cascadia Mono" panose="020B0609020000020004" pitchFamily="49" charset="0"/>
              </a:rPr>
              <a:t>}</a:t>
            </a:r>
            <a:endParaRPr lang="en-IN" dirty="0"/>
          </a:p>
        </p:txBody>
      </p:sp>
      <p:sp>
        <p:nvSpPr>
          <p:cNvPr id="4" name="TextBox 3">
            <a:extLst>
              <a:ext uri="{FF2B5EF4-FFF2-40B4-BE49-F238E27FC236}">
                <a16:creationId xmlns:a16="http://schemas.microsoft.com/office/drawing/2014/main" id="{637F1F5D-D651-14AE-1F81-F722AC61C617}"/>
              </a:ext>
            </a:extLst>
          </p:cNvPr>
          <p:cNvSpPr txBox="1"/>
          <p:nvPr/>
        </p:nvSpPr>
        <p:spPr>
          <a:xfrm>
            <a:off x="3639127" y="258617"/>
            <a:ext cx="4913745" cy="523220"/>
          </a:xfrm>
          <a:prstGeom prst="rect">
            <a:avLst/>
          </a:prstGeom>
          <a:noFill/>
        </p:spPr>
        <p:txBody>
          <a:bodyPr wrap="square" rtlCol="0">
            <a:spAutoFit/>
          </a:bodyPr>
          <a:lstStyle/>
          <a:p>
            <a:r>
              <a:rPr lang="en-US" sz="2800" b="1" dirty="0">
                <a:solidFill>
                  <a:srgbClr val="7030A0"/>
                </a:solidFill>
              </a:rPr>
              <a:t>Hello World Program</a:t>
            </a:r>
            <a:endParaRPr lang="en-IN" sz="2800" b="1" dirty="0">
              <a:solidFill>
                <a:srgbClr val="7030A0"/>
              </a:solidFill>
            </a:endParaRPr>
          </a:p>
        </p:txBody>
      </p:sp>
      <p:sp>
        <p:nvSpPr>
          <p:cNvPr id="5" name="TextBox 4">
            <a:extLst>
              <a:ext uri="{FF2B5EF4-FFF2-40B4-BE49-F238E27FC236}">
                <a16:creationId xmlns:a16="http://schemas.microsoft.com/office/drawing/2014/main" id="{78AACED5-0E1A-8D75-9E44-4DE4E6607FC8}"/>
              </a:ext>
            </a:extLst>
          </p:cNvPr>
          <p:cNvSpPr txBox="1"/>
          <p:nvPr/>
        </p:nvSpPr>
        <p:spPr>
          <a:xfrm>
            <a:off x="480291" y="5939079"/>
            <a:ext cx="11526982" cy="830997"/>
          </a:xfrm>
          <a:prstGeom prst="rect">
            <a:avLst/>
          </a:prstGeom>
          <a:noFill/>
        </p:spPr>
        <p:txBody>
          <a:bodyPr wrap="square" rtlCol="0">
            <a:spAutoFit/>
          </a:bodyPr>
          <a:lstStyle/>
          <a:p>
            <a:pPr algn="just"/>
            <a:r>
              <a:rPr lang="en-US" sz="2400" b="1" u="sng" dirty="0">
                <a:solidFill>
                  <a:srgbClr val="00B050"/>
                </a:solidFill>
              </a:rPr>
              <a:t>Note:</a:t>
            </a:r>
            <a:r>
              <a:rPr lang="en-US" sz="2400" b="1" dirty="0">
                <a:solidFill>
                  <a:srgbClr val="C00000"/>
                </a:solidFill>
              </a:rPr>
              <a:t> We have to write </a:t>
            </a:r>
            <a:r>
              <a:rPr lang="en-US" sz="2400" b="1" dirty="0" err="1">
                <a:solidFill>
                  <a:srgbClr val="C00000"/>
                </a:solidFill>
              </a:rPr>
              <a:t>readkey</a:t>
            </a:r>
            <a:r>
              <a:rPr lang="en-US" sz="2400" b="1" dirty="0">
                <a:solidFill>
                  <a:srgbClr val="C00000"/>
                </a:solidFill>
              </a:rPr>
              <a:t>() or </a:t>
            </a:r>
            <a:r>
              <a:rPr lang="en-US" sz="2400" b="1" dirty="0" err="1">
                <a:solidFill>
                  <a:srgbClr val="C00000"/>
                </a:solidFill>
              </a:rPr>
              <a:t>readline</a:t>
            </a:r>
            <a:r>
              <a:rPr lang="en-US" sz="2400" b="1" dirty="0">
                <a:solidFill>
                  <a:srgbClr val="C00000"/>
                </a:solidFill>
              </a:rPr>
              <a:t>() method so CMD will wait to show the outcome otherwise CMD will get disappeared immediately.</a:t>
            </a:r>
            <a:endParaRPr lang="en-IN" sz="2400" b="1" dirty="0">
              <a:solidFill>
                <a:srgbClr val="C00000"/>
              </a:solidFill>
            </a:endParaRPr>
          </a:p>
        </p:txBody>
      </p:sp>
    </p:spTree>
    <p:extLst>
      <p:ext uri="{BB962C8B-B14F-4D97-AF65-F5344CB8AC3E}">
        <p14:creationId xmlns:p14="http://schemas.microsoft.com/office/powerpoint/2010/main" val="403951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209800" y="2111123"/>
            <a:ext cx="7772400" cy="1546500"/>
          </a:xfrm>
          <a:prstGeom prst="rect">
            <a:avLst/>
          </a:prstGeom>
        </p:spPr>
        <p:txBody>
          <a:bodyPr vert="horz" lIns="91425" tIns="91425" rIns="91425" bIns="91425" rtlCol="0" anchor="b" anchorCtr="0">
            <a:noAutofit/>
          </a:bodyPr>
          <a:lstStyle/>
          <a:p>
            <a:r>
              <a:rPr lang="en-US" sz="4000" b="1" dirty="0">
                <a:solidFill>
                  <a:schemeClr val="bg1"/>
                </a:solidFill>
              </a:rPr>
              <a:t>Installation of IIS (Internet Information Services)</a:t>
            </a:r>
          </a:p>
        </p:txBody>
      </p:sp>
    </p:spTree>
    <p:extLst>
      <p:ext uri="{BB962C8B-B14F-4D97-AF65-F5344CB8AC3E}">
        <p14:creationId xmlns:p14="http://schemas.microsoft.com/office/powerpoint/2010/main" val="208173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1F014-5074-CFAF-7302-DF50AFC67C06}"/>
              </a:ext>
            </a:extLst>
          </p:cNvPr>
          <p:cNvSpPr txBox="1"/>
          <p:nvPr/>
        </p:nvSpPr>
        <p:spPr>
          <a:xfrm>
            <a:off x="360218" y="1242765"/>
            <a:ext cx="11028218" cy="4154984"/>
          </a:xfrm>
          <a:prstGeom prst="rect">
            <a:avLst/>
          </a:prstGeom>
          <a:noFill/>
        </p:spPr>
        <p:txBody>
          <a:bodyPr wrap="square">
            <a:spAutoFit/>
          </a:bodyPr>
          <a:lstStyle/>
          <a:p>
            <a:pPr algn="just"/>
            <a:r>
              <a:rPr lang="en-US" sz="2400" b="1" i="0" dirty="0">
                <a:solidFill>
                  <a:srgbClr val="7030A0"/>
                </a:solidFill>
                <a:effectLst/>
                <a:latin typeface="urw-din"/>
              </a:rPr>
              <a:t>Visual Studio is an Integrated Development Environment(IDE) developed by Microsoft to develop GUI(Graphical User Interface), console, Web applications, web apps, mobile apps, cloud, and web services, etc. With the help of this IDE, you can create managed code as well as native code. It uses the various platforms of Microsoft software development software like Windows store, Microsoft Silverlight, and Windows API, etc. It is not a language-specific IDE as you can use this to write code in C#, C++, VB(Visual Basic), Python, JavaScript, and many more languages.</a:t>
            </a:r>
          </a:p>
          <a:p>
            <a:pPr algn="just"/>
            <a:r>
              <a:rPr lang="en-US" sz="2400" b="1" dirty="0">
                <a:solidFill>
                  <a:srgbClr val="00B050"/>
                </a:solidFill>
                <a:latin typeface="urw-din"/>
              </a:rPr>
              <a:t>Recent iterations of the program have allowed for integration with GitHub and Microsoft’s own Azure cloud computing service.</a:t>
            </a:r>
          </a:p>
          <a:p>
            <a:pPr algn="just"/>
            <a:endParaRPr lang="en-US" sz="2400" b="1" dirty="0">
              <a:solidFill>
                <a:srgbClr val="00B050"/>
              </a:solidFill>
              <a:latin typeface="urw-din"/>
            </a:endParaRPr>
          </a:p>
          <a:p>
            <a:pPr algn="just"/>
            <a:endParaRPr lang="en-IN" sz="2400" b="1" dirty="0">
              <a:solidFill>
                <a:srgbClr val="7030A0"/>
              </a:solidFill>
            </a:endParaRPr>
          </a:p>
        </p:txBody>
      </p:sp>
      <p:sp>
        <p:nvSpPr>
          <p:cNvPr id="5" name="TextBox 4">
            <a:extLst>
              <a:ext uri="{FF2B5EF4-FFF2-40B4-BE49-F238E27FC236}">
                <a16:creationId xmlns:a16="http://schemas.microsoft.com/office/drawing/2014/main" id="{169D64D0-89C9-2979-26B3-57399A4A52E9}"/>
              </a:ext>
            </a:extLst>
          </p:cNvPr>
          <p:cNvSpPr txBox="1"/>
          <p:nvPr/>
        </p:nvSpPr>
        <p:spPr>
          <a:xfrm>
            <a:off x="4590472" y="226353"/>
            <a:ext cx="6096000" cy="584775"/>
          </a:xfrm>
          <a:prstGeom prst="rect">
            <a:avLst/>
          </a:prstGeom>
          <a:noFill/>
        </p:spPr>
        <p:txBody>
          <a:bodyPr wrap="square">
            <a:spAutoFit/>
          </a:bodyPr>
          <a:lstStyle/>
          <a:p>
            <a:r>
              <a:rPr lang="en-US" sz="3200" b="1" i="0" dirty="0">
                <a:solidFill>
                  <a:srgbClr val="FF0066"/>
                </a:solidFill>
                <a:effectLst/>
                <a:latin typeface="urw-din"/>
              </a:rPr>
              <a:t>Visual Studio </a:t>
            </a:r>
            <a:endParaRPr lang="en-IN" sz="3200" dirty="0">
              <a:solidFill>
                <a:srgbClr val="FF0066"/>
              </a:solidFill>
            </a:endParaRPr>
          </a:p>
        </p:txBody>
      </p:sp>
    </p:spTree>
    <p:extLst>
      <p:ext uri="{BB962C8B-B14F-4D97-AF65-F5344CB8AC3E}">
        <p14:creationId xmlns:p14="http://schemas.microsoft.com/office/powerpoint/2010/main" val="685552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120473-97E1-1C40-599B-277C80C40C7A}"/>
              </a:ext>
            </a:extLst>
          </p:cNvPr>
          <p:cNvSpPr txBox="1"/>
          <p:nvPr/>
        </p:nvSpPr>
        <p:spPr>
          <a:xfrm>
            <a:off x="0" y="152784"/>
            <a:ext cx="11471565" cy="3539430"/>
          </a:xfrm>
          <a:prstGeom prst="rect">
            <a:avLst/>
          </a:prstGeom>
          <a:noFill/>
        </p:spPr>
        <p:txBody>
          <a:bodyPr wrap="square">
            <a:spAutoFit/>
          </a:bodyPr>
          <a:lstStyle/>
          <a:p>
            <a:pPr algn="ctr"/>
            <a:r>
              <a:rPr lang="en-US" sz="2800" b="1" i="0" dirty="0">
                <a:solidFill>
                  <a:srgbClr val="000000"/>
                </a:solidFill>
                <a:effectLst/>
                <a:latin typeface="Times New Roman" panose="02020603050405020304" pitchFamily="18" charset="0"/>
              </a:rPr>
              <a:t>Internet Information Server</a:t>
            </a:r>
            <a:endParaRPr lang="en-US" sz="2800" b="0" i="0" dirty="0">
              <a:solidFill>
                <a:srgbClr val="000000"/>
              </a:solidFill>
              <a:effectLst/>
              <a:latin typeface="Times New Roman" panose="02020603050405020304" pitchFamily="18" charset="0"/>
            </a:endParaRPr>
          </a:p>
          <a:p>
            <a:pPr algn="just"/>
            <a:endParaRPr lang="en-US" sz="2800" b="0" i="0" dirty="0">
              <a:solidFill>
                <a:srgbClr val="000000"/>
              </a:solidFill>
              <a:effectLst/>
              <a:latin typeface="Times New Roman" panose="02020603050405020304" pitchFamily="18" charset="0"/>
            </a:endParaRPr>
          </a:p>
          <a:p>
            <a:pPr algn="just"/>
            <a:r>
              <a:rPr lang="en-US" sz="2800" b="0" i="0" dirty="0">
                <a:solidFill>
                  <a:srgbClr val="000000"/>
                </a:solidFill>
                <a:effectLst/>
                <a:latin typeface="Times New Roman" panose="02020603050405020304" pitchFamily="18" charset="0"/>
              </a:rPr>
              <a:t>Internet Information Server (IIS) is one of the most popular web servers from Microsoft that is used to host and provide Internet-based services to ASP.NET and ASP Web applications. A web server is responsible for providing a response to requests that come from users. When a request comes from client to server IIS takes that request from users and process it and send response back to users.</a:t>
            </a:r>
          </a:p>
        </p:txBody>
      </p:sp>
      <p:pic>
        <p:nvPicPr>
          <p:cNvPr id="2050" name="Picture 2" descr="Application Pool">
            <a:extLst>
              <a:ext uri="{FF2B5EF4-FFF2-40B4-BE49-F238E27FC236}">
                <a16:creationId xmlns:a16="http://schemas.microsoft.com/office/drawing/2014/main" id="{13D18514-1C64-9632-EF9A-DB8F8F737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4" y="3274148"/>
            <a:ext cx="7265843" cy="353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82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3F453C-A2A9-EC2E-118B-FA7AF7B7613C}"/>
              </a:ext>
            </a:extLst>
          </p:cNvPr>
          <p:cNvSpPr txBox="1"/>
          <p:nvPr/>
        </p:nvSpPr>
        <p:spPr>
          <a:xfrm>
            <a:off x="507999" y="215727"/>
            <a:ext cx="11462328" cy="6001643"/>
          </a:xfrm>
          <a:prstGeom prst="rect">
            <a:avLst/>
          </a:prstGeom>
          <a:noFill/>
        </p:spPr>
        <p:txBody>
          <a:bodyPr wrap="square">
            <a:spAutoFit/>
          </a:bodyPr>
          <a:lstStyle/>
          <a:p>
            <a:pPr algn="just"/>
            <a:r>
              <a:rPr lang="en-US" sz="2400" b="1" dirty="0"/>
              <a:t>1. On the Start page, click the </a:t>
            </a:r>
            <a:r>
              <a:rPr lang="en-US" sz="2400" b="1" dirty="0">
                <a:solidFill>
                  <a:srgbClr val="00B050"/>
                </a:solidFill>
              </a:rPr>
              <a:t>Control Panel </a:t>
            </a:r>
            <a:r>
              <a:rPr lang="en-US" sz="2400" b="1" dirty="0"/>
              <a:t>tile.</a:t>
            </a:r>
          </a:p>
          <a:p>
            <a:pPr algn="just"/>
            <a:r>
              <a:rPr lang="en-US" sz="2400" b="1" dirty="0"/>
              <a:t>2. In Control Panel, click </a:t>
            </a:r>
            <a:r>
              <a:rPr lang="en-US" sz="2400" b="1" dirty="0">
                <a:solidFill>
                  <a:srgbClr val="C00000"/>
                </a:solidFill>
              </a:rPr>
              <a:t>Programs</a:t>
            </a:r>
            <a:r>
              <a:rPr lang="en-US" sz="2400" b="1" dirty="0"/>
              <a:t>, and then click </a:t>
            </a:r>
            <a:r>
              <a:rPr lang="en-US" sz="2400" b="1" dirty="0">
                <a:solidFill>
                  <a:srgbClr val="0070C0"/>
                </a:solidFill>
              </a:rPr>
              <a:t>Turn Windows features on or off</a:t>
            </a:r>
            <a:r>
              <a:rPr lang="en-US" sz="2400" b="1" dirty="0"/>
              <a:t>.</a:t>
            </a:r>
          </a:p>
          <a:p>
            <a:pPr algn="just"/>
            <a:endParaRPr lang="en-US" sz="2400" b="1" dirty="0"/>
          </a:p>
          <a:p>
            <a:pPr algn="just"/>
            <a:r>
              <a:rPr lang="en-US" sz="2400" b="1" dirty="0"/>
              <a:t>3. In the Windows Features dialog box, click </a:t>
            </a:r>
            <a:r>
              <a:rPr lang="en-US" sz="2400" b="1" dirty="0">
                <a:solidFill>
                  <a:srgbClr val="00B050"/>
                </a:solidFill>
              </a:rPr>
              <a:t>Internet Information Services </a:t>
            </a:r>
            <a:r>
              <a:rPr lang="en-US" sz="2400" b="1" dirty="0"/>
              <a:t>to install the default features.</a:t>
            </a:r>
          </a:p>
          <a:p>
            <a:pPr algn="just"/>
            <a:endParaRPr lang="en-US" sz="2400" b="1" dirty="0"/>
          </a:p>
          <a:p>
            <a:pPr algn="l"/>
            <a:r>
              <a:rPr lang="en-US" sz="2400" b="1" dirty="0"/>
              <a:t>4. </a:t>
            </a:r>
            <a:r>
              <a:rPr lang="en-US" sz="2400" b="0" i="0" dirty="0">
                <a:solidFill>
                  <a:srgbClr val="171717"/>
                </a:solidFill>
                <a:effectLst/>
                <a:latin typeface="Segoe UI" panose="020B0502040204020203" pitchFamily="34" charset="0"/>
              </a:rPr>
              <a:t>Expand the root-level item </a:t>
            </a:r>
            <a:r>
              <a:rPr lang="en-US" sz="2400" b="1" i="0" dirty="0">
                <a:solidFill>
                  <a:srgbClr val="171717"/>
                </a:solidFill>
                <a:effectLst/>
                <a:latin typeface="Segoe UI" panose="020B0502040204020203" pitchFamily="34" charset="0"/>
              </a:rPr>
              <a:t>Internet Information Services</a:t>
            </a:r>
            <a:r>
              <a:rPr lang="en-US" sz="2400" b="0" i="0" dirty="0">
                <a:solidFill>
                  <a:srgbClr val="171717"/>
                </a:solidFill>
                <a:effectLst/>
                <a:latin typeface="Segoe UI" panose="020B0502040204020203" pitchFamily="34" charset="0"/>
              </a:rPr>
              <a:t>, expand </a:t>
            </a:r>
            <a:r>
              <a:rPr lang="en-US" sz="2400" b="1" i="0" dirty="0">
                <a:solidFill>
                  <a:srgbClr val="FF0066"/>
                </a:solidFill>
                <a:effectLst/>
                <a:latin typeface="Segoe UI" panose="020B0502040204020203" pitchFamily="34" charset="0"/>
              </a:rPr>
              <a:t>World Wide Web Services</a:t>
            </a:r>
            <a:r>
              <a:rPr lang="en-US" sz="2400" dirty="0">
                <a:solidFill>
                  <a:srgbClr val="FF0066"/>
                </a:solidFill>
                <a:latin typeface="Segoe UI" panose="020B0502040204020203" pitchFamily="34" charset="0"/>
              </a:rPr>
              <a:t>.</a:t>
            </a:r>
            <a:r>
              <a:rPr lang="en-US" sz="2400" dirty="0">
                <a:solidFill>
                  <a:srgbClr val="171717"/>
                </a:solidFill>
                <a:latin typeface="Segoe UI" panose="020B0502040204020203" pitchFamily="34" charset="0"/>
              </a:rPr>
              <a:t> </a:t>
            </a:r>
            <a:r>
              <a:rPr lang="en-US" sz="2400" b="1" dirty="0"/>
              <a:t>Expand the </a:t>
            </a:r>
            <a:r>
              <a:rPr lang="en-US" sz="2400" b="1" dirty="0">
                <a:solidFill>
                  <a:srgbClr val="00B050"/>
                </a:solidFill>
              </a:rPr>
              <a:t>Application Development Features </a:t>
            </a:r>
            <a:r>
              <a:rPr lang="en-US" sz="2400" b="1" dirty="0"/>
              <a:t>node and </a:t>
            </a:r>
            <a:r>
              <a:rPr lang="en-US" sz="2400" b="1" dirty="0">
                <a:solidFill>
                  <a:srgbClr val="00B0F0"/>
                </a:solidFill>
              </a:rPr>
              <a:t>click ASP.NET 4.5 </a:t>
            </a:r>
            <a:r>
              <a:rPr lang="en-US" sz="2400" b="1" dirty="0"/>
              <a:t>to add the features that support ASP.NET. (If you installed .NET 3.5, select ASP.NET 3.5 also.) The following additional features are automatically selected:</a:t>
            </a:r>
          </a:p>
          <a:p>
            <a:pPr algn="just"/>
            <a:endParaRPr lang="en-US" sz="2400" b="1" dirty="0"/>
          </a:p>
          <a:p>
            <a:pPr algn="just"/>
            <a:r>
              <a:rPr lang="en-US" sz="2400" b="1" dirty="0"/>
              <a:t>.</a:t>
            </a:r>
            <a:r>
              <a:rPr lang="en-US" sz="2400" b="1" dirty="0">
                <a:solidFill>
                  <a:srgbClr val="0070C0"/>
                </a:solidFill>
              </a:rPr>
              <a:t>NET Extensibility 4.5</a:t>
            </a:r>
          </a:p>
          <a:p>
            <a:pPr algn="just"/>
            <a:r>
              <a:rPr lang="en-US" sz="2400" b="1" dirty="0">
                <a:solidFill>
                  <a:srgbClr val="0070C0"/>
                </a:solidFill>
              </a:rPr>
              <a:t>ISAPI Extensions</a:t>
            </a:r>
          </a:p>
          <a:p>
            <a:pPr algn="just"/>
            <a:r>
              <a:rPr lang="en-US" sz="2400" b="1" dirty="0">
                <a:solidFill>
                  <a:srgbClr val="0070C0"/>
                </a:solidFill>
              </a:rPr>
              <a:t>ISAPI Filters</a:t>
            </a:r>
          </a:p>
          <a:p>
            <a:pPr algn="just"/>
            <a:r>
              <a:rPr lang="en-US" sz="2400" b="1" dirty="0">
                <a:solidFill>
                  <a:srgbClr val="0070C0"/>
                </a:solidFill>
              </a:rPr>
              <a:t>.NET Extensibility 3.5 (If ASP.NET 3.5 was selected)</a:t>
            </a:r>
          </a:p>
          <a:p>
            <a:pPr algn="just"/>
            <a:r>
              <a:rPr lang="en-US" sz="2400" b="1" dirty="0">
                <a:solidFill>
                  <a:srgbClr val="0070C0"/>
                </a:solidFill>
              </a:rPr>
              <a:t>Click OK to close the Windows Features dialog box.</a:t>
            </a:r>
          </a:p>
        </p:txBody>
      </p:sp>
    </p:spTree>
    <p:extLst>
      <p:ext uri="{BB962C8B-B14F-4D97-AF65-F5344CB8AC3E}">
        <p14:creationId xmlns:p14="http://schemas.microsoft.com/office/powerpoint/2010/main" val="376029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3F453C-A2A9-EC2E-118B-FA7AF7B7613C}"/>
              </a:ext>
            </a:extLst>
          </p:cNvPr>
          <p:cNvSpPr txBox="1"/>
          <p:nvPr/>
        </p:nvSpPr>
        <p:spPr>
          <a:xfrm>
            <a:off x="1200726" y="1379509"/>
            <a:ext cx="10575637" cy="2308324"/>
          </a:xfrm>
          <a:prstGeom prst="rect">
            <a:avLst/>
          </a:prstGeom>
          <a:noFill/>
        </p:spPr>
        <p:txBody>
          <a:bodyPr wrap="square">
            <a:spAutoFit/>
          </a:bodyPr>
          <a:lstStyle/>
          <a:p>
            <a:endParaRPr lang="en-US" sz="2400" b="1" dirty="0"/>
          </a:p>
          <a:p>
            <a:r>
              <a:rPr lang="en-US" sz="2400" b="1" dirty="0"/>
              <a:t>To verify that IIS installed successfully, type the following into a web browser:</a:t>
            </a:r>
          </a:p>
          <a:p>
            <a:endParaRPr lang="en-US" sz="2400" b="1" dirty="0"/>
          </a:p>
          <a:p>
            <a:r>
              <a:rPr lang="en-US" sz="2400" b="1" dirty="0">
                <a:solidFill>
                  <a:srgbClr val="00B050"/>
                </a:solidFill>
              </a:rPr>
              <a:t>http://localhost</a:t>
            </a:r>
          </a:p>
          <a:p>
            <a:endParaRPr lang="en-US" sz="2400" b="1" dirty="0"/>
          </a:p>
          <a:p>
            <a:r>
              <a:rPr lang="en-US" sz="2400" b="1" dirty="0"/>
              <a:t>The default IIS Welcome page is displayed.</a:t>
            </a:r>
            <a:endParaRPr lang="en-IN" sz="2400" b="1" dirty="0"/>
          </a:p>
        </p:txBody>
      </p:sp>
    </p:spTree>
    <p:extLst>
      <p:ext uri="{BB962C8B-B14F-4D97-AF65-F5344CB8AC3E}">
        <p14:creationId xmlns:p14="http://schemas.microsoft.com/office/powerpoint/2010/main" val="2564882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835D0F-6203-0305-8D2F-96AFD0B8E744}"/>
              </a:ext>
            </a:extLst>
          </p:cNvPr>
          <p:cNvPicPr>
            <a:picLocks noChangeAspect="1"/>
          </p:cNvPicPr>
          <p:nvPr/>
        </p:nvPicPr>
        <p:blipFill>
          <a:blip r:embed="rId2"/>
          <a:stretch>
            <a:fillRect/>
          </a:stretch>
        </p:blipFill>
        <p:spPr>
          <a:xfrm>
            <a:off x="0" y="216477"/>
            <a:ext cx="12192000" cy="6425045"/>
          </a:xfrm>
          <a:prstGeom prst="rect">
            <a:avLst/>
          </a:prstGeom>
        </p:spPr>
      </p:pic>
      <p:sp>
        <p:nvSpPr>
          <p:cNvPr id="4" name="TextBox 3">
            <a:extLst>
              <a:ext uri="{FF2B5EF4-FFF2-40B4-BE49-F238E27FC236}">
                <a16:creationId xmlns:a16="http://schemas.microsoft.com/office/drawing/2014/main" id="{2B00D027-6285-3732-4447-30BBE9AA2E9E}"/>
              </a:ext>
            </a:extLst>
          </p:cNvPr>
          <p:cNvSpPr txBox="1"/>
          <p:nvPr/>
        </p:nvSpPr>
        <p:spPr>
          <a:xfrm>
            <a:off x="4793673" y="5283200"/>
            <a:ext cx="3315854" cy="523220"/>
          </a:xfrm>
          <a:prstGeom prst="rect">
            <a:avLst/>
          </a:prstGeom>
          <a:noFill/>
        </p:spPr>
        <p:txBody>
          <a:bodyPr wrap="square" rtlCol="0">
            <a:spAutoFit/>
          </a:bodyPr>
          <a:lstStyle/>
          <a:p>
            <a:r>
              <a:rPr lang="en-US" sz="2800" b="1" dirty="0">
                <a:solidFill>
                  <a:srgbClr val="00B050"/>
                </a:solidFill>
              </a:rPr>
              <a:t>Click on “Programs”</a:t>
            </a:r>
            <a:endParaRPr lang="en-IN" sz="2800" b="1" dirty="0">
              <a:solidFill>
                <a:srgbClr val="00B050"/>
              </a:solidFill>
            </a:endParaRPr>
          </a:p>
        </p:txBody>
      </p:sp>
    </p:spTree>
    <p:extLst>
      <p:ext uri="{BB962C8B-B14F-4D97-AF65-F5344CB8AC3E}">
        <p14:creationId xmlns:p14="http://schemas.microsoft.com/office/powerpoint/2010/main" val="572123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27CA92-C951-3A96-86D1-C836161EE2A4}"/>
              </a:ext>
            </a:extLst>
          </p:cNvPr>
          <p:cNvPicPr>
            <a:picLocks noChangeAspect="1"/>
          </p:cNvPicPr>
          <p:nvPr/>
        </p:nvPicPr>
        <p:blipFill>
          <a:blip r:embed="rId2"/>
          <a:stretch>
            <a:fillRect/>
          </a:stretch>
        </p:blipFill>
        <p:spPr>
          <a:xfrm>
            <a:off x="0" y="216477"/>
            <a:ext cx="12192000" cy="6425045"/>
          </a:xfrm>
          <a:prstGeom prst="rect">
            <a:avLst/>
          </a:prstGeom>
        </p:spPr>
      </p:pic>
      <p:sp>
        <p:nvSpPr>
          <p:cNvPr id="4" name="TextBox 3">
            <a:extLst>
              <a:ext uri="{FF2B5EF4-FFF2-40B4-BE49-F238E27FC236}">
                <a16:creationId xmlns:a16="http://schemas.microsoft.com/office/drawing/2014/main" id="{B22BD020-F366-75C0-5E6A-80A454D73A18}"/>
              </a:ext>
            </a:extLst>
          </p:cNvPr>
          <p:cNvSpPr txBox="1"/>
          <p:nvPr/>
        </p:nvSpPr>
        <p:spPr>
          <a:xfrm>
            <a:off x="4054764" y="3823855"/>
            <a:ext cx="6871854" cy="523220"/>
          </a:xfrm>
          <a:prstGeom prst="rect">
            <a:avLst/>
          </a:prstGeom>
          <a:noFill/>
        </p:spPr>
        <p:txBody>
          <a:bodyPr wrap="square" rtlCol="0">
            <a:spAutoFit/>
          </a:bodyPr>
          <a:lstStyle/>
          <a:p>
            <a:r>
              <a:rPr lang="en-US" sz="2800" b="1" dirty="0">
                <a:solidFill>
                  <a:srgbClr val="00B050"/>
                </a:solidFill>
              </a:rPr>
              <a:t>Click on </a:t>
            </a:r>
            <a:r>
              <a:rPr lang="en-US" sz="2800" b="1" dirty="0">
                <a:solidFill>
                  <a:srgbClr val="7030A0"/>
                </a:solidFill>
              </a:rPr>
              <a:t>“Turn Windows features on or off”</a:t>
            </a:r>
            <a:endParaRPr lang="en-IN" sz="2800" b="1" dirty="0">
              <a:solidFill>
                <a:srgbClr val="7030A0"/>
              </a:solidFill>
            </a:endParaRPr>
          </a:p>
        </p:txBody>
      </p:sp>
    </p:spTree>
    <p:extLst>
      <p:ext uri="{BB962C8B-B14F-4D97-AF65-F5344CB8AC3E}">
        <p14:creationId xmlns:p14="http://schemas.microsoft.com/office/powerpoint/2010/main" val="381012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5626A0-5BA3-6A9C-8710-AC467F51F36A}"/>
              </a:ext>
            </a:extLst>
          </p:cNvPr>
          <p:cNvPicPr>
            <a:picLocks noChangeAspect="1"/>
          </p:cNvPicPr>
          <p:nvPr/>
        </p:nvPicPr>
        <p:blipFill>
          <a:blip r:embed="rId2"/>
          <a:stretch>
            <a:fillRect/>
          </a:stretch>
        </p:blipFill>
        <p:spPr>
          <a:xfrm>
            <a:off x="2538416" y="731115"/>
            <a:ext cx="7981802" cy="5669684"/>
          </a:xfrm>
          <a:prstGeom prst="rect">
            <a:avLst/>
          </a:prstGeom>
        </p:spPr>
      </p:pic>
    </p:spTree>
    <p:extLst>
      <p:ext uri="{BB962C8B-B14F-4D97-AF65-F5344CB8AC3E}">
        <p14:creationId xmlns:p14="http://schemas.microsoft.com/office/powerpoint/2010/main" val="3912645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93CCC6-CB39-86E4-0B95-0440EB1BBE08}"/>
              </a:ext>
            </a:extLst>
          </p:cNvPr>
          <p:cNvPicPr>
            <a:picLocks noChangeAspect="1"/>
          </p:cNvPicPr>
          <p:nvPr/>
        </p:nvPicPr>
        <p:blipFill>
          <a:blip r:embed="rId2"/>
          <a:stretch>
            <a:fillRect/>
          </a:stretch>
        </p:blipFill>
        <p:spPr>
          <a:xfrm>
            <a:off x="1352260" y="1789545"/>
            <a:ext cx="9487479" cy="4996872"/>
          </a:xfrm>
          <a:prstGeom prst="rect">
            <a:avLst/>
          </a:prstGeom>
        </p:spPr>
      </p:pic>
      <p:sp>
        <p:nvSpPr>
          <p:cNvPr id="4" name="TextBox 3">
            <a:extLst>
              <a:ext uri="{FF2B5EF4-FFF2-40B4-BE49-F238E27FC236}">
                <a16:creationId xmlns:a16="http://schemas.microsoft.com/office/drawing/2014/main" id="{E8B8B806-828C-4692-6324-7935247069DF}"/>
              </a:ext>
            </a:extLst>
          </p:cNvPr>
          <p:cNvSpPr txBox="1"/>
          <p:nvPr/>
        </p:nvSpPr>
        <p:spPr>
          <a:xfrm>
            <a:off x="1352260" y="245009"/>
            <a:ext cx="10590358" cy="1569660"/>
          </a:xfrm>
          <a:prstGeom prst="rect">
            <a:avLst/>
          </a:prstGeom>
          <a:noFill/>
        </p:spPr>
        <p:txBody>
          <a:bodyPr wrap="square">
            <a:spAutoFit/>
          </a:bodyPr>
          <a:lstStyle/>
          <a:p>
            <a:r>
              <a:rPr lang="en-US" sz="2400" b="0" i="0" dirty="0">
                <a:solidFill>
                  <a:srgbClr val="171717"/>
                </a:solidFill>
                <a:effectLst/>
                <a:latin typeface="Segoe UI" panose="020B0502040204020203" pitchFamily="34" charset="0"/>
              </a:rPr>
              <a:t>Expand the root-level item </a:t>
            </a:r>
            <a:r>
              <a:rPr lang="en-US" sz="2400" b="1" i="0" dirty="0">
                <a:solidFill>
                  <a:srgbClr val="171717"/>
                </a:solidFill>
                <a:effectLst/>
                <a:latin typeface="Segoe UI" panose="020B0502040204020203" pitchFamily="34" charset="0"/>
              </a:rPr>
              <a:t>Internet Information Services</a:t>
            </a:r>
            <a:r>
              <a:rPr lang="en-US" sz="2400" b="0" i="0" dirty="0">
                <a:solidFill>
                  <a:srgbClr val="171717"/>
                </a:solidFill>
                <a:effectLst/>
                <a:latin typeface="Segoe UI" panose="020B0502040204020203" pitchFamily="34" charset="0"/>
              </a:rPr>
              <a:t>, expand </a:t>
            </a:r>
            <a:r>
              <a:rPr lang="en-US" sz="2400" b="1" i="0" dirty="0">
                <a:solidFill>
                  <a:srgbClr val="FF0066"/>
                </a:solidFill>
                <a:effectLst/>
                <a:latin typeface="Segoe UI" panose="020B0502040204020203" pitchFamily="34" charset="0"/>
              </a:rPr>
              <a:t>World Wide Web Services</a:t>
            </a:r>
            <a:r>
              <a:rPr lang="en-US" sz="2400" dirty="0">
                <a:solidFill>
                  <a:srgbClr val="FF0066"/>
                </a:solidFill>
                <a:latin typeface="Segoe UI" panose="020B0502040204020203" pitchFamily="34" charset="0"/>
              </a:rPr>
              <a:t>.</a:t>
            </a:r>
            <a:r>
              <a:rPr lang="en-US" sz="2400" dirty="0">
                <a:solidFill>
                  <a:srgbClr val="171717"/>
                </a:solidFill>
                <a:latin typeface="Segoe UI" panose="020B0502040204020203" pitchFamily="34" charset="0"/>
              </a:rPr>
              <a:t> </a:t>
            </a:r>
            <a:r>
              <a:rPr lang="en-US" sz="2400" b="1" dirty="0"/>
              <a:t>Expand the </a:t>
            </a:r>
            <a:r>
              <a:rPr lang="en-US" sz="2400" b="1" dirty="0">
                <a:solidFill>
                  <a:srgbClr val="00B050"/>
                </a:solidFill>
              </a:rPr>
              <a:t>Application Development Features </a:t>
            </a:r>
            <a:r>
              <a:rPr lang="en-US" sz="2400" b="1" dirty="0"/>
              <a:t>node and </a:t>
            </a:r>
            <a:r>
              <a:rPr lang="en-US" sz="2400" b="1" dirty="0">
                <a:solidFill>
                  <a:srgbClr val="00B0F0"/>
                </a:solidFill>
              </a:rPr>
              <a:t>click ASP.NET 4.5 </a:t>
            </a:r>
            <a:r>
              <a:rPr lang="en-US" sz="2400" b="1" dirty="0"/>
              <a:t>to add the features that support ASP.NET. (If you installed .NET 3.5, select ASP.NET 3.5 also.) </a:t>
            </a:r>
            <a:endParaRPr lang="en-IN" sz="2400" dirty="0"/>
          </a:p>
        </p:txBody>
      </p:sp>
    </p:spTree>
    <p:extLst>
      <p:ext uri="{BB962C8B-B14F-4D97-AF65-F5344CB8AC3E}">
        <p14:creationId xmlns:p14="http://schemas.microsoft.com/office/powerpoint/2010/main" val="276838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ED9DA-7114-CCC1-BCB0-9E49F9775B73}"/>
              </a:ext>
            </a:extLst>
          </p:cNvPr>
          <p:cNvPicPr>
            <a:picLocks noChangeAspect="1"/>
          </p:cNvPicPr>
          <p:nvPr/>
        </p:nvPicPr>
        <p:blipFill>
          <a:blip r:embed="rId2"/>
          <a:stretch>
            <a:fillRect/>
          </a:stretch>
        </p:blipFill>
        <p:spPr>
          <a:xfrm>
            <a:off x="324716" y="1181965"/>
            <a:ext cx="5023139" cy="4494069"/>
          </a:xfrm>
          <a:prstGeom prst="rect">
            <a:avLst/>
          </a:prstGeom>
        </p:spPr>
      </p:pic>
      <p:pic>
        <p:nvPicPr>
          <p:cNvPr id="5" name="Picture 4">
            <a:extLst>
              <a:ext uri="{FF2B5EF4-FFF2-40B4-BE49-F238E27FC236}">
                <a16:creationId xmlns:a16="http://schemas.microsoft.com/office/drawing/2014/main" id="{BA8C8418-31D2-D4E8-64B1-4936BBF4FD18}"/>
              </a:ext>
            </a:extLst>
          </p:cNvPr>
          <p:cNvPicPr>
            <a:picLocks noChangeAspect="1"/>
          </p:cNvPicPr>
          <p:nvPr/>
        </p:nvPicPr>
        <p:blipFill>
          <a:blip r:embed="rId3"/>
          <a:stretch>
            <a:fillRect/>
          </a:stretch>
        </p:blipFill>
        <p:spPr>
          <a:xfrm>
            <a:off x="6096000" y="659823"/>
            <a:ext cx="5375563" cy="4845050"/>
          </a:xfrm>
          <a:prstGeom prst="rect">
            <a:avLst/>
          </a:prstGeom>
        </p:spPr>
      </p:pic>
    </p:spTree>
    <p:extLst>
      <p:ext uri="{BB962C8B-B14F-4D97-AF65-F5344CB8AC3E}">
        <p14:creationId xmlns:p14="http://schemas.microsoft.com/office/powerpoint/2010/main" val="338743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110A89-FFF3-6FD1-C625-70210A42FBB8}"/>
              </a:ext>
            </a:extLst>
          </p:cNvPr>
          <p:cNvPicPr>
            <a:picLocks noChangeAspect="1"/>
          </p:cNvPicPr>
          <p:nvPr/>
        </p:nvPicPr>
        <p:blipFill>
          <a:blip r:embed="rId2"/>
          <a:stretch>
            <a:fillRect/>
          </a:stretch>
        </p:blipFill>
        <p:spPr>
          <a:xfrm>
            <a:off x="2486025" y="438150"/>
            <a:ext cx="7219950" cy="5981700"/>
          </a:xfrm>
          <a:prstGeom prst="rect">
            <a:avLst/>
          </a:prstGeom>
        </p:spPr>
      </p:pic>
    </p:spTree>
    <p:extLst>
      <p:ext uri="{BB962C8B-B14F-4D97-AF65-F5344CB8AC3E}">
        <p14:creationId xmlns:p14="http://schemas.microsoft.com/office/powerpoint/2010/main" val="3926847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376397-C08D-A6BE-6B27-840AC2E7EC0C}"/>
              </a:ext>
            </a:extLst>
          </p:cNvPr>
          <p:cNvPicPr>
            <a:picLocks noChangeAspect="1"/>
          </p:cNvPicPr>
          <p:nvPr/>
        </p:nvPicPr>
        <p:blipFill>
          <a:blip r:embed="rId2"/>
          <a:stretch>
            <a:fillRect/>
          </a:stretch>
        </p:blipFill>
        <p:spPr>
          <a:xfrm>
            <a:off x="2827771" y="687532"/>
            <a:ext cx="7219950" cy="5981700"/>
          </a:xfrm>
          <a:prstGeom prst="rect">
            <a:avLst/>
          </a:prstGeom>
        </p:spPr>
      </p:pic>
    </p:spTree>
    <p:extLst>
      <p:ext uri="{BB962C8B-B14F-4D97-AF65-F5344CB8AC3E}">
        <p14:creationId xmlns:p14="http://schemas.microsoft.com/office/powerpoint/2010/main" val="355736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209800" y="2111123"/>
            <a:ext cx="7772400" cy="1546500"/>
          </a:xfrm>
          <a:prstGeom prst="rect">
            <a:avLst/>
          </a:prstGeom>
        </p:spPr>
        <p:txBody>
          <a:bodyPr vert="horz" lIns="91425" tIns="91425" rIns="91425" bIns="91425" rtlCol="0" anchor="b" anchorCtr="0">
            <a:noAutofit/>
          </a:bodyPr>
          <a:lstStyle/>
          <a:p>
            <a:r>
              <a:rPr lang="en-US" sz="4000" b="1" dirty="0">
                <a:solidFill>
                  <a:schemeClr val="bg1"/>
                </a:solidFill>
              </a:rPr>
              <a:t>Installation of Visual Studio 2022 Community Edition</a:t>
            </a:r>
          </a:p>
        </p:txBody>
      </p:sp>
    </p:spTree>
    <p:extLst>
      <p:ext uri="{BB962C8B-B14F-4D97-AF65-F5344CB8AC3E}">
        <p14:creationId xmlns:p14="http://schemas.microsoft.com/office/powerpoint/2010/main" val="1864877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49C87-B33F-F882-1437-4D9966031204}"/>
              </a:ext>
            </a:extLst>
          </p:cNvPr>
          <p:cNvSpPr txBox="1"/>
          <p:nvPr/>
        </p:nvSpPr>
        <p:spPr>
          <a:xfrm>
            <a:off x="1034471" y="215727"/>
            <a:ext cx="11157529" cy="1200329"/>
          </a:xfrm>
          <a:prstGeom prst="rect">
            <a:avLst/>
          </a:prstGeom>
          <a:noFill/>
        </p:spPr>
        <p:txBody>
          <a:bodyPr wrap="square">
            <a:spAutoFit/>
          </a:bodyPr>
          <a:lstStyle/>
          <a:p>
            <a:r>
              <a:rPr lang="en-US" sz="2400" b="1" dirty="0"/>
              <a:t>To verify that IIS installed successfully, type the following into a web browser:</a:t>
            </a:r>
          </a:p>
          <a:p>
            <a:r>
              <a:rPr lang="en-US" sz="2400" b="1" dirty="0">
                <a:solidFill>
                  <a:srgbClr val="00B050"/>
                </a:solidFill>
              </a:rPr>
              <a:t>http://localhost</a:t>
            </a:r>
          </a:p>
          <a:p>
            <a:r>
              <a:rPr lang="en-US" sz="2400" b="1" dirty="0"/>
              <a:t>The default IIS Welcome page is displayed.</a:t>
            </a:r>
            <a:endParaRPr lang="en-IN" sz="2400" b="1" dirty="0"/>
          </a:p>
        </p:txBody>
      </p:sp>
      <p:pic>
        <p:nvPicPr>
          <p:cNvPr id="4" name="Picture 3">
            <a:extLst>
              <a:ext uri="{FF2B5EF4-FFF2-40B4-BE49-F238E27FC236}">
                <a16:creationId xmlns:a16="http://schemas.microsoft.com/office/drawing/2014/main" id="{FA51A2E7-B88D-76B3-5A41-1269A1976E7E}"/>
              </a:ext>
            </a:extLst>
          </p:cNvPr>
          <p:cNvPicPr>
            <a:picLocks noChangeAspect="1"/>
          </p:cNvPicPr>
          <p:nvPr/>
        </p:nvPicPr>
        <p:blipFill>
          <a:blip r:embed="rId2"/>
          <a:stretch>
            <a:fillRect/>
          </a:stretch>
        </p:blipFill>
        <p:spPr>
          <a:xfrm>
            <a:off x="166254" y="1416056"/>
            <a:ext cx="11914909" cy="5301269"/>
          </a:xfrm>
          <a:prstGeom prst="rect">
            <a:avLst/>
          </a:prstGeom>
        </p:spPr>
      </p:pic>
    </p:spTree>
    <p:extLst>
      <p:ext uri="{BB962C8B-B14F-4D97-AF65-F5344CB8AC3E}">
        <p14:creationId xmlns:p14="http://schemas.microsoft.com/office/powerpoint/2010/main" val="4130998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33C4E-6A0E-BB58-DB0F-ECEE731451ED}"/>
              </a:ext>
            </a:extLst>
          </p:cNvPr>
          <p:cNvSpPr txBox="1"/>
          <p:nvPr/>
        </p:nvSpPr>
        <p:spPr>
          <a:xfrm>
            <a:off x="1006764" y="1020771"/>
            <a:ext cx="11185236" cy="4154984"/>
          </a:xfrm>
          <a:prstGeom prst="rect">
            <a:avLst/>
          </a:prstGeom>
          <a:noFill/>
        </p:spPr>
        <p:txBody>
          <a:bodyPr wrap="square">
            <a:spAutoFit/>
          </a:bodyPr>
          <a:lstStyle/>
          <a:p>
            <a:pPr marL="457200" indent="-457200">
              <a:buFont typeface="+mj-lt"/>
              <a:buAutoNum type="arabicPeriod"/>
            </a:pPr>
            <a:r>
              <a:rPr lang="en-IN" sz="2400" dirty="0">
                <a:hlinkClick r:id="rId2"/>
              </a:rPr>
              <a:t>https://www.geeksforgeeks.org/introduction-to-visual-studio/</a:t>
            </a:r>
          </a:p>
          <a:p>
            <a:pPr marL="457200" indent="-457200">
              <a:buFont typeface="+mj-lt"/>
              <a:buAutoNum type="arabicPeriod"/>
            </a:pPr>
            <a:r>
              <a:rPr lang="en-IN" sz="2400" dirty="0">
                <a:hlinkClick r:id="rId2"/>
              </a:rPr>
              <a:t>https://techmonitor.ai/what-is/what-is-visual-studio</a:t>
            </a:r>
          </a:p>
          <a:p>
            <a:pPr marL="457200" indent="-457200">
              <a:buFont typeface="+mj-lt"/>
              <a:buAutoNum type="arabicPeriod"/>
            </a:pPr>
            <a:r>
              <a:rPr lang="en-IN" sz="2400" dirty="0">
                <a:hlinkClick r:id="rId2"/>
              </a:rPr>
              <a:t>https://learn.microsoft.com/en-us/iis/application-frameworks/scenario-build-an-aspnet-website-on-iis/configuring-step-1-install-iis-and-asp-net-modules</a:t>
            </a:r>
            <a:endParaRPr lang="en-IN" sz="2400" dirty="0"/>
          </a:p>
          <a:p>
            <a:pPr marL="457200" indent="-457200">
              <a:buFont typeface="+mj-lt"/>
              <a:buAutoNum type="arabicPeriod"/>
            </a:pPr>
            <a:r>
              <a:rPr lang="en-IN" sz="2400" dirty="0">
                <a:hlinkClick r:id="rId3"/>
              </a:rPr>
              <a:t>http://net-informations.com/faq/asp/iis.htm</a:t>
            </a:r>
            <a:endParaRPr lang="en-IN" sz="2400" dirty="0"/>
          </a:p>
          <a:p>
            <a:pPr marL="457200" indent="-457200">
              <a:buFont typeface="+mj-lt"/>
              <a:buAutoNum type="arabicPeriod"/>
            </a:pPr>
            <a:r>
              <a:rPr lang="en-IN" sz="2400" dirty="0">
                <a:hlinkClick r:id="rId4"/>
              </a:rPr>
              <a:t>https://www.codeproject.com/Articles/42724/Beginner-s-Guide-Exploring-IIS-6-0-With-ASP-NET</a:t>
            </a:r>
            <a:endParaRPr lang="en-IN" sz="2400" dirty="0"/>
          </a:p>
          <a:p>
            <a:pPr marL="457200" indent="-457200">
              <a:buFont typeface="+mj-lt"/>
              <a:buAutoNum type="arabicPeriod"/>
            </a:pPr>
            <a:endParaRPr lang="en-IN" sz="2400" dirty="0"/>
          </a:p>
          <a:p>
            <a:endParaRPr lang="en-IN" sz="2400" dirty="0"/>
          </a:p>
          <a:p>
            <a:pPr marL="457200" indent="-457200">
              <a:buFont typeface="+mj-lt"/>
              <a:buAutoNum type="arabicPeriod"/>
            </a:pPr>
            <a:endParaRPr lang="en-IN" sz="2400" dirty="0"/>
          </a:p>
          <a:p>
            <a:pPr marL="457200" indent="-457200">
              <a:buFont typeface="+mj-lt"/>
              <a:buAutoNum type="arabicPeriod"/>
            </a:pPr>
            <a:endParaRPr lang="en-IN" sz="2400" dirty="0"/>
          </a:p>
        </p:txBody>
      </p:sp>
      <p:sp>
        <p:nvSpPr>
          <p:cNvPr id="4" name="TextBox 3">
            <a:extLst>
              <a:ext uri="{FF2B5EF4-FFF2-40B4-BE49-F238E27FC236}">
                <a16:creationId xmlns:a16="http://schemas.microsoft.com/office/drawing/2014/main" id="{BABEE0BC-1C5A-1373-C31C-6103EED59A55}"/>
              </a:ext>
            </a:extLst>
          </p:cNvPr>
          <p:cNvSpPr txBox="1"/>
          <p:nvPr/>
        </p:nvSpPr>
        <p:spPr>
          <a:xfrm>
            <a:off x="4433454" y="212436"/>
            <a:ext cx="3943928" cy="523220"/>
          </a:xfrm>
          <a:prstGeom prst="rect">
            <a:avLst/>
          </a:prstGeom>
          <a:noFill/>
        </p:spPr>
        <p:txBody>
          <a:bodyPr wrap="square" rtlCol="0">
            <a:spAutoFit/>
          </a:bodyPr>
          <a:lstStyle/>
          <a:p>
            <a:r>
              <a:rPr lang="en-US" sz="2800" dirty="0"/>
              <a:t>References:</a:t>
            </a:r>
            <a:endParaRPr lang="en-IN" sz="2800" dirty="0"/>
          </a:p>
        </p:txBody>
      </p:sp>
    </p:spTree>
    <p:extLst>
      <p:ext uri="{BB962C8B-B14F-4D97-AF65-F5344CB8AC3E}">
        <p14:creationId xmlns:p14="http://schemas.microsoft.com/office/powerpoint/2010/main" val="209776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70A009-D551-B5DB-EC1F-36F7E6EB0FB8}"/>
              </a:ext>
            </a:extLst>
          </p:cNvPr>
          <p:cNvPicPr>
            <a:picLocks noChangeAspect="1"/>
          </p:cNvPicPr>
          <p:nvPr/>
        </p:nvPicPr>
        <p:blipFill>
          <a:blip r:embed="rId2"/>
          <a:stretch>
            <a:fillRect/>
          </a:stretch>
        </p:blipFill>
        <p:spPr>
          <a:xfrm>
            <a:off x="0" y="0"/>
            <a:ext cx="12192000" cy="6540500"/>
          </a:xfrm>
          <a:prstGeom prst="rect">
            <a:avLst/>
          </a:prstGeom>
        </p:spPr>
      </p:pic>
    </p:spTree>
    <p:extLst>
      <p:ext uri="{BB962C8B-B14F-4D97-AF65-F5344CB8AC3E}">
        <p14:creationId xmlns:p14="http://schemas.microsoft.com/office/powerpoint/2010/main" val="100191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C71214-E80E-3300-F015-66B117F7A1C7}"/>
              </a:ext>
            </a:extLst>
          </p:cNvPr>
          <p:cNvPicPr>
            <a:picLocks noChangeAspect="1"/>
          </p:cNvPicPr>
          <p:nvPr/>
        </p:nvPicPr>
        <p:blipFill rotWithShape="1">
          <a:blip r:embed="rId2"/>
          <a:srcRect r="61515" b="77855"/>
          <a:stretch/>
        </p:blipFill>
        <p:spPr>
          <a:xfrm>
            <a:off x="1330035" y="2015258"/>
            <a:ext cx="9014691" cy="3009323"/>
          </a:xfrm>
          <a:prstGeom prst="rect">
            <a:avLst/>
          </a:prstGeom>
        </p:spPr>
      </p:pic>
    </p:spTree>
    <p:extLst>
      <p:ext uri="{BB962C8B-B14F-4D97-AF65-F5344CB8AC3E}">
        <p14:creationId xmlns:p14="http://schemas.microsoft.com/office/powerpoint/2010/main" val="309728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350D69-EDC5-0658-8A42-EF8BFFFBC94A}"/>
              </a:ext>
            </a:extLst>
          </p:cNvPr>
          <p:cNvSpPr txBox="1"/>
          <p:nvPr/>
        </p:nvSpPr>
        <p:spPr>
          <a:xfrm>
            <a:off x="1191491" y="2456873"/>
            <a:ext cx="10335491" cy="1200329"/>
          </a:xfrm>
          <a:prstGeom prst="rect">
            <a:avLst/>
          </a:prstGeom>
          <a:noFill/>
        </p:spPr>
        <p:txBody>
          <a:bodyPr wrap="square" rtlCol="0">
            <a:spAutoFit/>
          </a:bodyPr>
          <a:lstStyle/>
          <a:p>
            <a:pPr algn="just"/>
            <a:r>
              <a:rPr lang="en-US" sz="3600" dirty="0">
                <a:solidFill>
                  <a:srgbClr val="C00000"/>
                </a:solidFill>
              </a:rPr>
              <a:t>The Program installer will ask for your permission to install the app.</a:t>
            </a:r>
            <a:endParaRPr lang="en-IN" sz="3600" dirty="0">
              <a:solidFill>
                <a:srgbClr val="C00000"/>
              </a:solidFill>
            </a:endParaRPr>
          </a:p>
        </p:txBody>
      </p:sp>
    </p:spTree>
    <p:extLst>
      <p:ext uri="{BB962C8B-B14F-4D97-AF65-F5344CB8AC3E}">
        <p14:creationId xmlns:p14="http://schemas.microsoft.com/office/powerpoint/2010/main" val="313714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4358D3-4E79-A7E7-67C8-8CA724A061A7}"/>
              </a:ext>
            </a:extLst>
          </p:cNvPr>
          <p:cNvPicPr>
            <a:picLocks noChangeAspect="1"/>
          </p:cNvPicPr>
          <p:nvPr/>
        </p:nvPicPr>
        <p:blipFill>
          <a:blip r:embed="rId2"/>
          <a:stretch>
            <a:fillRect/>
          </a:stretch>
        </p:blipFill>
        <p:spPr>
          <a:xfrm>
            <a:off x="1200727" y="1752600"/>
            <a:ext cx="9328728" cy="4435764"/>
          </a:xfrm>
          <a:prstGeom prst="rect">
            <a:avLst/>
          </a:prstGeom>
        </p:spPr>
      </p:pic>
    </p:spTree>
    <p:extLst>
      <p:ext uri="{BB962C8B-B14F-4D97-AF65-F5344CB8AC3E}">
        <p14:creationId xmlns:p14="http://schemas.microsoft.com/office/powerpoint/2010/main" val="134266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4686CB-9B91-94AB-1EF7-3FBE10B846D2}"/>
              </a:ext>
            </a:extLst>
          </p:cNvPr>
          <p:cNvPicPr>
            <a:picLocks noChangeAspect="1"/>
          </p:cNvPicPr>
          <p:nvPr/>
        </p:nvPicPr>
        <p:blipFill rotWithShape="1">
          <a:blip r:embed="rId2"/>
          <a:srcRect l="31136" t="26801" r="31136" b="33872"/>
          <a:stretch/>
        </p:blipFill>
        <p:spPr>
          <a:xfrm>
            <a:off x="2059708" y="1838036"/>
            <a:ext cx="7638473" cy="3454400"/>
          </a:xfrm>
          <a:prstGeom prst="rect">
            <a:avLst/>
          </a:prstGeom>
        </p:spPr>
      </p:pic>
    </p:spTree>
    <p:extLst>
      <p:ext uri="{BB962C8B-B14F-4D97-AF65-F5344CB8AC3E}">
        <p14:creationId xmlns:p14="http://schemas.microsoft.com/office/powerpoint/2010/main" val="288067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86888E-E410-FD78-79AD-A42BD21EDA9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7738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045DA62A0A049A8BFDA5FCE30EBE3" ma:contentTypeVersion="3" ma:contentTypeDescription="Create a new document." ma:contentTypeScope="" ma:versionID="a0993e1dd3c3da582198a594952ad243">
  <xsd:schema xmlns:xsd="http://www.w3.org/2001/XMLSchema" xmlns:xs="http://www.w3.org/2001/XMLSchema" xmlns:p="http://schemas.microsoft.com/office/2006/metadata/properties" xmlns:ns2="f1652a23-85d7-4a45-9381-cc7046ebb906" targetNamespace="http://schemas.microsoft.com/office/2006/metadata/properties" ma:root="true" ma:fieldsID="349609977d8cffbba602329b64a2f907" ns2:_="">
    <xsd:import namespace="f1652a23-85d7-4a45-9381-cc7046ebb90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52a23-85d7-4a45-9381-cc7046ebb9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B4E5D8-7E74-4BE3-8686-59A953CECF05}"/>
</file>

<file path=customXml/itemProps2.xml><?xml version="1.0" encoding="utf-8"?>
<ds:datastoreItem xmlns:ds="http://schemas.openxmlformats.org/officeDocument/2006/customXml" ds:itemID="{E692D0B5-6E5D-44F9-BC8C-ABB199B53B63}"/>
</file>

<file path=customXml/itemProps3.xml><?xml version="1.0" encoding="utf-8"?>
<ds:datastoreItem xmlns:ds="http://schemas.openxmlformats.org/officeDocument/2006/customXml" ds:itemID="{162C62A0-ABFF-417D-923B-9A46935742FE}"/>
</file>

<file path=docProps/app.xml><?xml version="1.0" encoding="utf-8"?>
<Properties xmlns="http://schemas.openxmlformats.org/officeDocument/2006/extended-properties" xmlns:vt="http://schemas.openxmlformats.org/officeDocument/2006/docPropsVTypes">
  <TotalTime>81</TotalTime>
  <Words>730</Words>
  <Application>Microsoft Office PowerPoint</Application>
  <PresentationFormat>Widescreen</PresentationFormat>
  <Paragraphs>68</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Cascadia Mono</vt:lpstr>
      <vt:lpstr>Segoe UI</vt:lpstr>
      <vt:lpstr>Times New Roman</vt:lpstr>
      <vt:lpstr>urw-din</vt:lpstr>
      <vt:lpstr>Office Theme</vt:lpstr>
      <vt:lpstr>Installation of Visual Studio &amp; IIS</vt:lpstr>
      <vt:lpstr>PowerPoint Presentation</vt:lpstr>
      <vt:lpstr>Installation of Visual Studio 2022 Community Edition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of IIS (Internet Information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Download, Install and Hello World</dc:title>
  <dc:creator>Manish Solanki</dc:creator>
  <cp:lastModifiedBy>Manish Solanki</cp:lastModifiedBy>
  <cp:revision>11</cp:revision>
  <dcterms:created xsi:type="dcterms:W3CDTF">2023-01-29T05:42:04Z</dcterms:created>
  <dcterms:modified xsi:type="dcterms:W3CDTF">2023-01-29T07:03:13Z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0x01010030C045DA62A0A049A8BFDA5FCE30EBE3</vt:lpwstr>
  </property>
</Properties>
</file>