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8" r:id="rId3"/>
    <p:sldId id="261" r:id="rId4"/>
    <p:sldId id="341" r:id="rId5"/>
    <p:sldId id="371" r:id="rId6"/>
    <p:sldId id="372" r:id="rId7"/>
    <p:sldId id="373" r:id="rId8"/>
    <p:sldId id="374" r:id="rId9"/>
    <p:sldId id="378" r:id="rId10"/>
    <p:sldId id="379" r:id="rId11"/>
    <p:sldId id="380" r:id="rId12"/>
    <p:sldId id="381" r:id="rId13"/>
    <p:sldId id="284" r:id="rId14"/>
    <p:sldId id="375" r:id="rId15"/>
    <p:sldId id="376" r:id="rId16"/>
    <p:sldId id="377" r:id="rId17"/>
    <p:sldId id="349" r:id="rId18"/>
    <p:sldId id="338" r:id="rId19"/>
    <p:sldId id="350" r:id="rId20"/>
    <p:sldId id="354" r:id="rId21"/>
    <p:sldId id="353" r:id="rId22"/>
    <p:sldId id="382" r:id="rId23"/>
    <p:sldId id="383" r:id="rId24"/>
    <p:sldId id="384" r:id="rId25"/>
    <p:sldId id="279" r:id="rId26"/>
    <p:sldId id="280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592F"/>
    <a:srgbClr val="12BE6C"/>
    <a:srgbClr val="F40CC2"/>
    <a:srgbClr val="FF3300"/>
    <a:srgbClr val="C5053C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154" autoAdjust="0"/>
  </p:normalViewPr>
  <p:slideViewPr>
    <p:cSldViewPr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9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947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87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971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269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848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67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349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8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4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31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77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73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77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>
                <a:solidFill>
                  <a:srgbClr val="002060"/>
                </a:solidFill>
              </a:rPr>
              <a:t>C#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Namespace 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namespace School</a:t>
            </a:r>
          </a:p>
          <a:p>
            <a:r>
              <a:rPr lang="en-US" sz="2000">
                <a:solidFill>
                  <a:srgbClr val="0070C0"/>
                </a:solidFill>
              </a:rPr>
              <a:t>{</a:t>
            </a:r>
          </a:p>
          <a:p>
            <a:r>
              <a:rPr lang="en-US" sz="2000">
                <a:solidFill>
                  <a:srgbClr val="0070C0"/>
                </a:solidFill>
              </a:rPr>
              <a:t>    // define classes here</a:t>
            </a:r>
          </a:p>
          <a:p>
            <a:endParaRPr lang="en-US" sz="2000">
              <a:solidFill>
                <a:srgbClr val="0070C0"/>
              </a:solidFill>
            </a:endParaRPr>
          </a:p>
          <a:p>
            <a:r>
              <a:rPr lang="en-US" sz="200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27432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C1592F"/>
                </a:solidFill>
              </a:rPr>
              <a:t>namespace School</a:t>
            </a:r>
          </a:p>
          <a:p>
            <a:r>
              <a:rPr lang="en-US" sz="2000">
                <a:solidFill>
                  <a:srgbClr val="C1592F"/>
                </a:solidFill>
              </a:rPr>
              <a:t>{</a:t>
            </a:r>
          </a:p>
          <a:p>
            <a:r>
              <a:rPr lang="en-US" sz="2000">
                <a:solidFill>
                  <a:srgbClr val="C1592F"/>
                </a:solidFill>
              </a:rPr>
              <a:t>    class Student</a:t>
            </a:r>
          </a:p>
          <a:p>
            <a:r>
              <a:rPr lang="en-US" sz="2000">
                <a:solidFill>
                  <a:srgbClr val="C1592F"/>
                </a:solidFill>
              </a:rPr>
              <a:t>    {</a:t>
            </a:r>
          </a:p>
          <a:p>
            <a:endParaRPr lang="en-US" sz="2000">
              <a:solidFill>
                <a:srgbClr val="C1592F"/>
              </a:solidFill>
            </a:endParaRPr>
          </a:p>
          <a:p>
            <a:r>
              <a:rPr lang="en-US" sz="2000">
                <a:solidFill>
                  <a:srgbClr val="C1592F"/>
                </a:solidFill>
              </a:rPr>
              <a:t>    }</a:t>
            </a:r>
          </a:p>
          <a:p>
            <a:endParaRPr lang="en-US" sz="2000">
              <a:solidFill>
                <a:srgbClr val="C1592F"/>
              </a:solidFill>
            </a:endParaRPr>
          </a:p>
          <a:p>
            <a:r>
              <a:rPr lang="en-US" sz="2000">
                <a:solidFill>
                  <a:srgbClr val="C1592F"/>
                </a:solidFill>
              </a:rPr>
              <a:t>    class Course</a:t>
            </a:r>
          </a:p>
          <a:p>
            <a:r>
              <a:rPr lang="en-US" sz="2000">
                <a:solidFill>
                  <a:srgbClr val="C1592F"/>
                </a:solidFill>
              </a:rPr>
              <a:t>    {</a:t>
            </a:r>
          </a:p>
          <a:p>
            <a:endParaRPr lang="en-US" sz="2000">
              <a:solidFill>
                <a:srgbClr val="C1592F"/>
              </a:solidFill>
            </a:endParaRPr>
          </a:p>
          <a:p>
            <a:r>
              <a:rPr lang="en-US" sz="2000">
                <a:solidFill>
                  <a:srgbClr val="C1592F"/>
                </a:solidFill>
              </a:rPr>
              <a:t>    }</a:t>
            </a:r>
          </a:p>
          <a:p>
            <a:r>
              <a:rPr lang="en-US" sz="2000">
                <a:solidFill>
                  <a:srgbClr val="C1592F"/>
                </a:solidFill>
              </a:rPr>
              <a:t>}</a:t>
            </a:r>
            <a:endParaRPr lang="en-IN" sz="2000" dirty="0">
              <a:solidFill>
                <a:srgbClr val="C1592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62" y="2515740"/>
            <a:ext cx="6822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namespace contains the Student and Course classes.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2400" y="580957"/>
            <a:ext cx="6822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50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Namespace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694074"/>
            <a:ext cx="9182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Classes under the same namespace can be referred to as </a:t>
            </a:r>
            <a:r>
              <a:rPr lang="en-US" sz="1800" dirty="0" err="1">
                <a:solidFill>
                  <a:srgbClr val="00B050"/>
                </a:solidFill>
              </a:rPr>
              <a:t>namespace.classname</a:t>
            </a:r>
            <a:r>
              <a:rPr lang="en-US" sz="1800" dirty="0"/>
              <a:t> syntax. For example, the Student class can be accessed as </a:t>
            </a:r>
            <a:r>
              <a:rPr lang="en-US" sz="1800" dirty="0" err="1"/>
              <a:t>School.Student</a:t>
            </a:r>
            <a:r>
              <a:rPr lang="en-US" sz="1800" dirty="0"/>
              <a:t>.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7781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1592F"/>
                </a:solidFill>
              </a:rPr>
              <a:t>namespace </a:t>
            </a:r>
            <a:r>
              <a:rPr lang="en-IN" sz="1800" dirty="0" err="1">
                <a:solidFill>
                  <a:srgbClr val="C1592F"/>
                </a:solidFill>
              </a:rPr>
              <a:t>OtherNameSpace</a:t>
            </a:r>
            <a:endParaRPr lang="en-IN" sz="1800" dirty="0">
              <a:solidFill>
                <a:srgbClr val="C1592F"/>
              </a:solidFill>
            </a:endParaRPr>
          </a:p>
          <a:p>
            <a:r>
              <a:rPr lang="en-IN" sz="1800" dirty="0">
                <a:solidFill>
                  <a:srgbClr val="C1592F"/>
                </a:solidFill>
              </a:rPr>
              <a:t>{</a:t>
            </a:r>
          </a:p>
          <a:p>
            <a:r>
              <a:rPr lang="en-IN" sz="1800" dirty="0">
                <a:solidFill>
                  <a:srgbClr val="C1592F"/>
                </a:solidFill>
              </a:rPr>
              <a:t>    class Program</a:t>
            </a:r>
          </a:p>
          <a:p>
            <a:r>
              <a:rPr lang="en-IN" sz="1800" dirty="0">
                <a:solidFill>
                  <a:srgbClr val="C1592F"/>
                </a:solidFill>
              </a:rPr>
              <a:t>    {</a:t>
            </a:r>
          </a:p>
          <a:p>
            <a:r>
              <a:rPr lang="en-IN" sz="1800" dirty="0">
                <a:solidFill>
                  <a:srgbClr val="C1592F"/>
                </a:solidFill>
              </a:rPr>
              <a:t>        static void Main(string[] </a:t>
            </a:r>
            <a:r>
              <a:rPr lang="en-IN" sz="1800" dirty="0" err="1">
                <a:solidFill>
                  <a:srgbClr val="C1592F"/>
                </a:solidFill>
              </a:rPr>
              <a:t>args</a:t>
            </a:r>
            <a:r>
              <a:rPr lang="en-IN" sz="1800" dirty="0">
                <a:solidFill>
                  <a:srgbClr val="C1592F"/>
                </a:solidFill>
              </a:rPr>
              <a:t>)</a:t>
            </a:r>
          </a:p>
          <a:p>
            <a:r>
              <a:rPr lang="en-IN" sz="1800" dirty="0">
                <a:solidFill>
                  <a:srgbClr val="C1592F"/>
                </a:solidFill>
              </a:rPr>
              <a:t>        {</a:t>
            </a:r>
          </a:p>
          <a:p>
            <a:r>
              <a:rPr lang="en-IN" sz="1800" dirty="0">
                <a:solidFill>
                  <a:srgbClr val="C1592F"/>
                </a:solidFill>
              </a:rPr>
              <a:t>            </a:t>
            </a:r>
            <a:r>
              <a:rPr lang="en-IN" sz="1800" dirty="0" err="1">
                <a:solidFill>
                  <a:srgbClr val="C1592F"/>
                </a:solidFill>
              </a:rPr>
              <a:t>School.Student</a:t>
            </a:r>
            <a:r>
              <a:rPr lang="en-IN" sz="1800" dirty="0">
                <a:solidFill>
                  <a:srgbClr val="C1592F"/>
                </a:solidFill>
              </a:rPr>
              <a:t> </a:t>
            </a:r>
            <a:r>
              <a:rPr lang="en-IN" sz="1800" dirty="0" err="1">
                <a:solidFill>
                  <a:srgbClr val="C1592F"/>
                </a:solidFill>
              </a:rPr>
              <a:t>std</a:t>
            </a:r>
            <a:r>
              <a:rPr lang="en-IN" sz="1800" dirty="0">
                <a:solidFill>
                  <a:srgbClr val="C1592F"/>
                </a:solidFill>
              </a:rPr>
              <a:t> = new </a:t>
            </a:r>
            <a:r>
              <a:rPr lang="en-IN" sz="1800" dirty="0" err="1">
                <a:solidFill>
                  <a:srgbClr val="C1592F"/>
                </a:solidFill>
              </a:rPr>
              <a:t>School.Student</a:t>
            </a:r>
            <a:r>
              <a:rPr lang="en-IN" sz="1800" dirty="0">
                <a:solidFill>
                  <a:srgbClr val="C1592F"/>
                </a:solidFill>
              </a:rPr>
              <a:t>();</a:t>
            </a:r>
          </a:p>
          <a:p>
            <a:r>
              <a:rPr lang="en-IN" sz="1800" dirty="0">
                <a:solidFill>
                  <a:srgbClr val="C1592F"/>
                </a:solidFill>
              </a:rPr>
              <a:t>        </a:t>
            </a:r>
          </a:p>
          <a:p>
            <a:r>
              <a:rPr lang="en-IN" sz="1800" dirty="0">
                <a:solidFill>
                  <a:srgbClr val="C1592F"/>
                </a:solidFill>
              </a:rPr>
              <a:t>            </a:t>
            </a:r>
            <a:r>
              <a:rPr lang="en-IN" sz="1800" dirty="0" err="1">
                <a:solidFill>
                  <a:srgbClr val="C1592F"/>
                </a:solidFill>
              </a:rPr>
              <a:t>School.Course</a:t>
            </a:r>
            <a:r>
              <a:rPr lang="en-IN" sz="1800" dirty="0">
                <a:solidFill>
                  <a:srgbClr val="C1592F"/>
                </a:solidFill>
              </a:rPr>
              <a:t> </a:t>
            </a:r>
            <a:r>
              <a:rPr lang="en-IN" sz="1800" dirty="0" err="1">
                <a:solidFill>
                  <a:srgbClr val="C1592F"/>
                </a:solidFill>
              </a:rPr>
              <a:t>cs</a:t>
            </a:r>
            <a:r>
              <a:rPr lang="en-IN" sz="1800" dirty="0">
                <a:solidFill>
                  <a:srgbClr val="C1592F"/>
                </a:solidFill>
              </a:rPr>
              <a:t> = new </a:t>
            </a:r>
            <a:r>
              <a:rPr lang="en-IN" sz="1800" dirty="0" err="1">
                <a:solidFill>
                  <a:srgbClr val="C1592F"/>
                </a:solidFill>
              </a:rPr>
              <a:t>School.Course</a:t>
            </a:r>
            <a:r>
              <a:rPr lang="en-IN" sz="1800" dirty="0">
                <a:solidFill>
                  <a:srgbClr val="C1592F"/>
                </a:solidFill>
              </a:rPr>
              <a:t>();</a:t>
            </a:r>
          </a:p>
          <a:p>
            <a:r>
              <a:rPr lang="en-IN" sz="1800" dirty="0">
                <a:solidFill>
                  <a:srgbClr val="C1592F"/>
                </a:solidFill>
              </a:rPr>
              <a:t>        }</a:t>
            </a:r>
          </a:p>
          <a:p>
            <a:r>
              <a:rPr lang="en-IN" sz="1800" dirty="0">
                <a:solidFill>
                  <a:srgbClr val="C1592F"/>
                </a:solidFill>
              </a:rPr>
              <a:t>    }</a:t>
            </a:r>
          </a:p>
          <a:p>
            <a:r>
              <a:rPr lang="en-IN" sz="1800" dirty="0">
                <a:solidFill>
                  <a:srgbClr val="C1592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64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Namespace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694074"/>
            <a:ext cx="9182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To use classes under a namespace without the fully qualified name, import the namespace with the using keyword at the top of C# class file.</a:t>
            </a:r>
            <a:endParaRPr lang="en-IN" sz="1800" dirty="0"/>
          </a:p>
        </p:txBody>
      </p:sp>
      <p:sp>
        <p:nvSpPr>
          <p:cNvPr id="3" name="Rectangle 2"/>
          <p:cNvSpPr/>
          <p:nvPr/>
        </p:nvSpPr>
        <p:spPr>
          <a:xfrm>
            <a:off x="762000" y="1905000"/>
            <a:ext cx="6934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1592F"/>
                </a:solidFill>
              </a:rPr>
              <a:t>using System; //built-in namespace</a:t>
            </a:r>
          </a:p>
          <a:p>
            <a:r>
              <a:rPr lang="en-IN" sz="2000" dirty="0">
                <a:solidFill>
                  <a:srgbClr val="C1592F"/>
                </a:solidFill>
              </a:rPr>
              <a:t>using School;</a:t>
            </a:r>
          </a:p>
          <a:p>
            <a:endParaRPr lang="en-IN" sz="2000" dirty="0">
              <a:solidFill>
                <a:srgbClr val="C1592F"/>
              </a:solidFill>
            </a:endParaRPr>
          </a:p>
          <a:p>
            <a:r>
              <a:rPr lang="en-IN" sz="2000" dirty="0">
                <a:solidFill>
                  <a:srgbClr val="C1592F"/>
                </a:solidFill>
              </a:rPr>
              <a:t>namespace </a:t>
            </a:r>
            <a:r>
              <a:rPr lang="en-IN" sz="2000" dirty="0" err="1">
                <a:solidFill>
                  <a:srgbClr val="C1592F"/>
                </a:solidFill>
              </a:rPr>
              <a:t>OtherNameSpace</a:t>
            </a:r>
            <a:endParaRPr lang="en-IN" sz="2000" dirty="0">
              <a:solidFill>
                <a:srgbClr val="C1592F"/>
              </a:solidFill>
            </a:endParaRPr>
          </a:p>
          <a:p>
            <a:r>
              <a:rPr lang="en-IN" sz="2000" dirty="0">
                <a:solidFill>
                  <a:srgbClr val="C1592F"/>
                </a:solidFill>
              </a:rPr>
              <a:t>{</a:t>
            </a:r>
          </a:p>
          <a:p>
            <a:r>
              <a:rPr lang="en-IN" sz="2000" dirty="0">
                <a:solidFill>
                  <a:srgbClr val="C1592F"/>
                </a:solidFill>
              </a:rPr>
              <a:t>    class Program</a:t>
            </a:r>
          </a:p>
          <a:p>
            <a:r>
              <a:rPr lang="en-IN" sz="2000" dirty="0">
                <a:solidFill>
                  <a:srgbClr val="C1592F"/>
                </a:solidFill>
              </a:rPr>
              <a:t>    {</a:t>
            </a:r>
          </a:p>
          <a:p>
            <a:r>
              <a:rPr lang="en-IN" sz="2000" dirty="0">
                <a:solidFill>
                  <a:srgbClr val="C1592F"/>
                </a:solidFill>
              </a:rPr>
              <a:t>        static void Main(string[] </a:t>
            </a:r>
            <a:r>
              <a:rPr lang="en-IN" sz="2000" dirty="0" err="1">
                <a:solidFill>
                  <a:srgbClr val="C1592F"/>
                </a:solidFill>
              </a:rPr>
              <a:t>args</a:t>
            </a:r>
            <a:r>
              <a:rPr lang="en-IN" sz="2000" dirty="0">
                <a:solidFill>
                  <a:srgbClr val="C1592F"/>
                </a:solidFill>
              </a:rPr>
              <a:t>)</a:t>
            </a:r>
          </a:p>
          <a:p>
            <a:r>
              <a:rPr lang="en-IN" sz="2000" dirty="0">
                <a:solidFill>
                  <a:srgbClr val="C1592F"/>
                </a:solidFill>
              </a:rPr>
              <a:t>        {</a:t>
            </a:r>
          </a:p>
          <a:p>
            <a:r>
              <a:rPr lang="en-IN" sz="2000" dirty="0">
                <a:solidFill>
                  <a:srgbClr val="C1592F"/>
                </a:solidFill>
              </a:rPr>
              <a:t>            Student </a:t>
            </a:r>
            <a:r>
              <a:rPr lang="en-IN" sz="2000" dirty="0" err="1">
                <a:solidFill>
                  <a:srgbClr val="C1592F"/>
                </a:solidFill>
              </a:rPr>
              <a:t>std</a:t>
            </a:r>
            <a:r>
              <a:rPr lang="en-IN" sz="2000" dirty="0">
                <a:solidFill>
                  <a:srgbClr val="C1592F"/>
                </a:solidFill>
              </a:rPr>
              <a:t> = new Student();</a:t>
            </a:r>
          </a:p>
          <a:p>
            <a:r>
              <a:rPr lang="en-IN" sz="2000" dirty="0">
                <a:solidFill>
                  <a:srgbClr val="C1592F"/>
                </a:solidFill>
              </a:rPr>
              <a:t>        }</a:t>
            </a:r>
          </a:p>
          <a:p>
            <a:r>
              <a:rPr lang="en-IN" sz="2000" dirty="0">
                <a:solidFill>
                  <a:srgbClr val="C1592F"/>
                </a:solidFill>
              </a:rPr>
              <a:t>    }</a:t>
            </a:r>
          </a:p>
          <a:p>
            <a:r>
              <a:rPr lang="en-IN" sz="2000" dirty="0">
                <a:solidFill>
                  <a:srgbClr val="C1592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09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-1524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solidFill>
                  <a:srgbClr val="002060"/>
                </a:solidFill>
              </a:rPr>
              <a:t>Keywords</a:t>
            </a:r>
            <a:r>
              <a:rPr lang="en" sz="2800" b="1" dirty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70422"/>
              </p:ext>
            </p:extLst>
          </p:nvPr>
        </p:nvGraphicFramePr>
        <p:xfrm>
          <a:off x="381000" y="419100"/>
          <a:ext cx="8458200" cy="6286500"/>
        </p:xfrm>
        <a:graphic>
          <a:graphicData uri="http://schemas.openxmlformats.org/drawingml/2006/table">
            <a:tbl>
              <a:tblPr>
                <a:tableStyleId>{641B6FF1-C885-4967-8E5E-6EABFE361E7F}</a:tableStyleId>
              </a:tblPr>
              <a:tblGrid>
                <a:gridCol w="1916787">
                  <a:extLst>
                    <a:ext uri="{9D8B030D-6E8A-4147-A177-3AD203B41FA5}">
                      <a16:colId xmlns:a16="http://schemas.microsoft.com/office/drawing/2014/main" val="4088050955"/>
                    </a:ext>
                  </a:extLst>
                </a:gridCol>
                <a:gridCol w="1916787">
                  <a:extLst>
                    <a:ext uri="{9D8B030D-6E8A-4147-A177-3AD203B41FA5}">
                      <a16:colId xmlns:a16="http://schemas.microsoft.com/office/drawing/2014/main" val="1953738310"/>
                    </a:ext>
                  </a:extLst>
                </a:gridCol>
                <a:gridCol w="2352882">
                  <a:extLst>
                    <a:ext uri="{9D8B030D-6E8A-4147-A177-3AD203B41FA5}">
                      <a16:colId xmlns:a16="http://schemas.microsoft.com/office/drawing/2014/main" val="1234076596"/>
                    </a:ext>
                  </a:extLst>
                </a:gridCol>
                <a:gridCol w="2271744">
                  <a:extLst>
                    <a:ext uri="{9D8B030D-6E8A-4147-A177-3AD203B41FA5}">
                      <a16:colId xmlns:a16="http://schemas.microsoft.com/office/drawing/2014/main" val="48550579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abstract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namespace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static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927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explicit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new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string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617409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base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extern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null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struct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9284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bool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false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object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switch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5938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break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finally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operator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this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60119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byte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fixed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out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throw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59994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case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float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override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true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4672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catch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for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params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try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16611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char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foreach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private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typeof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871764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checked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goto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protected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uint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74143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class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if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public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ulong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92389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const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implicit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readonly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unchecked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7301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continue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ref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unsafe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15052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decimal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return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ushort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796574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default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interface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sbyte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using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49329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delegate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internal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sealed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virtual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88082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short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void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6563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double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lock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sizeof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volatile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802302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else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long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stackalloc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while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17615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enum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3986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A3A373-63F0-493C-C5A8-56374E9C1DDA}"/>
              </a:ext>
            </a:extLst>
          </p:cNvPr>
          <p:cNvSpPr txBox="1"/>
          <p:nvPr/>
        </p:nvSpPr>
        <p:spPr>
          <a:xfrm>
            <a:off x="2971800" y="76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0070C0"/>
                </a:solidFill>
                <a:effectLst/>
                <a:latin typeface="erdana"/>
              </a:rPr>
              <a:t>C# Data Types</a:t>
            </a:r>
          </a:p>
        </p:txBody>
      </p:sp>
      <p:pic>
        <p:nvPicPr>
          <p:cNvPr id="1026" name="Picture 2" descr="CSHRAP Data types 1">
            <a:extLst>
              <a:ext uri="{FF2B5EF4-FFF2-40B4-BE49-F238E27FC236}">
                <a16:creationId xmlns:a16="http://schemas.microsoft.com/office/drawing/2014/main" id="{4DC2AB59-3113-A85C-385A-6A6E831EF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610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A3A373-63F0-493C-C5A8-56374E9C1DDA}"/>
              </a:ext>
            </a:extLst>
          </p:cNvPr>
          <p:cNvSpPr txBox="1"/>
          <p:nvPr/>
        </p:nvSpPr>
        <p:spPr>
          <a:xfrm>
            <a:off x="2971800" y="76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0070C0"/>
                </a:solidFill>
                <a:effectLst/>
                <a:latin typeface="erdana"/>
              </a:rPr>
              <a:t>C# Data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FD0306-95F9-AC01-BC06-9C51B0DEE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03045"/>
              </p:ext>
            </p:extLst>
          </p:nvPr>
        </p:nvGraphicFramePr>
        <p:xfrm>
          <a:off x="228600" y="685800"/>
          <a:ext cx="8458200" cy="389503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038723109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510258733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387729567"/>
                    </a:ext>
                  </a:extLst>
                </a:gridCol>
              </a:tblGrid>
              <a:tr h="23496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Types</a:t>
                      </a:r>
                    </a:p>
                  </a:txBody>
                  <a:tcPr marL="54223" marR="54223" marT="54223" marB="54223">
                    <a:lnL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</a:rPr>
                        <a:t>Memory Size</a:t>
                      </a:r>
                    </a:p>
                  </a:txBody>
                  <a:tcPr marL="54223" marR="54223" marT="54223" marB="54223">
                    <a:lnL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54223" marR="54223" marT="54223" marB="54223">
                    <a:lnL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0618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 or signed char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-128 to 127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03955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char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127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56748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short or signed short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-32,768 to 32,767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93278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short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65,535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11105"/>
                  </a:ext>
                </a:extLst>
              </a:tr>
              <a:tr h="3253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or signed int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-2,147,483,648 to +2,147,483,647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326651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int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4,294,967,295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2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A3A373-63F0-493C-C5A8-56374E9C1DDA}"/>
              </a:ext>
            </a:extLst>
          </p:cNvPr>
          <p:cNvSpPr txBox="1"/>
          <p:nvPr/>
        </p:nvSpPr>
        <p:spPr>
          <a:xfrm>
            <a:off x="2971800" y="76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0070C0"/>
                </a:solidFill>
                <a:effectLst/>
                <a:latin typeface="erdana"/>
              </a:rPr>
              <a:t>C# Data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FD0306-95F9-AC01-BC06-9C51B0DEE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57075"/>
              </p:ext>
            </p:extLst>
          </p:nvPr>
        </p:nvGraphicFramePr>
        <p:xfrm>
          <a:off x="228600" y="685800"/>
          <a:ext cx="8458200" cy="336266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038723109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510258733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387729567"/>
                    </a:ext>
                  </a:extLst>
                </a:gridCol>
              </a:tblGrid>
              <a:tr h="23496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Types</a:t>
                      </a:r>
                    </a:p>
                  </a:txBody>
                  <a:tcPr marL="54223" marR="54223" marT="54223" marB="54223">
                    <a:lnL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</a:rPr>
                        <a:t>Memory Size</a:t>
                      </a:r>
                    </a:p>
                  </a:txBody>
                  <a:tcPr marL="54223" marR="54223" marT="54223" marB="54223">
                    <a:lnL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54223" marR="54223" marT="54223" marB="54223">
                    <a:lnL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7F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0618"/>
                  </a:ext>
                </a:extLst>
              </a:tr>
              <a:tr h="45186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 or signed long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?9,223,372,036,854,775,808 to 9,223,372,036,854,775,807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694770"/>
                  </a:ext>
                </a:extLst>
              </a:tr>
              <a:tr h="45186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long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0 - 18,446,744,073,709,551,615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007404"/>
                  </a:ext>
                </a:extLst>
              </a:tr>
              <a:tr h="3253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sv-SE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1.5 * 10</a:t>
                      </a:r>
                      <a:r>
                        <a:rPr lang="sv-SE" sz="2000" baseline="30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-45</a:t>
                      </a:r>
                      <a:r>
                        <a:rPr lang="sv-SE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- 3.4 * 10</a:t>
                      </a:r>
                      <a:r>
                        <a:rPr lang="sv-SE" sz="2000" baseline="30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38</a:t>
                      </a:r>
                      <a:r>
                        <a:rPr lang="sv-SE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7-digit precision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79747"/>
                  </a:ext>
                </a:extLst>
              </a:tr>
              <a:tr h="3253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sv-SE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5.0 * 10</a:t>
                      </a:r>
                      <a:r>
                        <a:rPr lang="sv-SE" sz="2000" baseline="30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-324</a:t>
                      </a:r>
                      <a:r>
                        <a:rPr lang="sv-SE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- 1.7 * 10</a:t>
                      </a:r>
                      <a:r>
                        <a:rPr lang="sv-SE" sz="2000" baseline="30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308</a:t>
                      </a:r>
                      <a:r>
                        <a:rPr lang="sv-SE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15-digit precision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925509"/>
                  </a:ext>
                </a:extLst>
              </a:tr>
              <a:tr h="45186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decimal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16 byte</a:t>
                      </a: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±1.0 x 10</a:t>
                      </a:r>
                      <a:r>
                        <a:rPr lang="en-IN" sz="1400" b="1" i="0" u="none" strike="noStrike" cap="non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-28</a:t>
                      </a:r>
                      <a:r>
                        <a:rPr lang="en-IN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to ±7.9228 x 10</a:t>
                      </a:r>
                      <a:r>
                        <a:rPr lang="en-IN" sz="1400" b="1" i="0" u="none" strike="noStrike" cap="non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6149" marR="36149" marT="36149" marB="3614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91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Identifiers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066800"/>
            <a:ext cx="8343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FFC000"/>
                </a:solidFill>
                <a:latin typeface="inter-regular"/>
              </a:rPr>
              <a:t>There are various rules for identifier in C#, as follows: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  <a:latin typeface="inter-regular"/>
              </a:rPr>
              <a:t>Names can contain letters, digits and the underscore character (_)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  <a:latin typeface="inter-regular"/>
              </a:rPr>
              <a:t>Names must begin with a letter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  <a:latin typeface="inter-regular"/>
              </a:rPr>
              <a:t>Names should start with a lowercase letter and it cannot contain whitespace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  <a:latin typeface="inter-regular"/>
              </a:rPr>
              <a:t>Names are case sensitive ("</a:t>
            </a:r>
            <a:r>
              <a:rPr lang="en-US" sz="2200" b="1" dirty="0" err="1">
                <a:solidFill>
                  <a:srgbClr val="0070C0"/>
                </a:solidFill>
                <a:latin typeface="inter-regular"/>
              </a:rPr>
              <a:t>myVar</a:t>
            </a:r>
            <a:r>
              <a:rPr lang="en-US" sz="2200" b="1" dirty="0">
                <a:solidFill>
                  <a:srgbClr val="0070C0"/>
                </a:solidFill>
                <a:latin typeface="inter-regular"/>
              </a:rPr>
              <a:t>" and "</a:t>
            </a:r>
            <a:r>
              <a:rPr lang="en-US" sz="2200" b="1" dirty="0" err="1">
                <a:solidFill>
                  <a:srgbClr val="0070C0"/>
                </a:solidFill>
                <a:latin typeface="inter-regular"/>
              </a:rPr>
              <a:t>myvar</a:t>
            </a:r>
            <a:r>
              <a:rPr lang="en-US" sz="2200" b="1" dirty="0">
                <a:solidFill>
                  <a:srgbClr val="0070C0"/>
                </a:solidFill>
                <a:latin typeface="inter-regular"/>
              </a:rPr>
              <a:t>" are different variables)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  <a:latin typeface="inter-regular"/>
              </a:rPr>
              <a:t>Reserved words (like C# keywords, such as </a:t>
            </a:r>
            <a:r>
              <a:rPr lang="en-US" sz="2200" b="1" dirty="0" err="1">
                <a:solidFill>
                  <a:srgbClr val="0070C0"/>
                </a:solidFill>
                <a:latin typeface="inter-regular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inter-regular"/>
              </a:rPr>
              <a:t> or double)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51280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Lato" charset="0"/>
              <a:buChar char="#"/>
            </a:pPr>
            <a:r>
              <a:rPr lang="en-US" sz="2800" b="1" dirty="0">
                <a:solidFill>
                  <a:srgbClr val="F40CC2"/>
                </a:solidFill>
              </a:rPr>
              <a:t> </a:t>
            </a:r>
            <a:r>
              <a:rPr lang="en-US" sz="2400" dirty="0">
                <a:solidFill>
                  <a:srgbClr val="F40CC2"/>
                </a:solidFill>
              </a:rPr>
              <a:t>In C#, single line comment is </a:t>
            </a:r>
            <a:r>
              <a:rPr lang="en-US" sz="2400" dirty="0">
                <a:solidFill>
                  <a:srgbClr val="0070C0"/>
                </a:solidFill>
              </a:rPr>
              <a:t>// </a:t>
            </a:r>
          </a:p>
          <a:p>
            <a:pPr algn="just">
              <a:buFont typeface="Lato" charset="0"/>
              <a:buChar char="#"/>
            </a:pPr>
            <a:r>
              <a:rPr lang="en-US" sz="2400" dirty="0">
                <a:solidFill>
                  <a:srgbClr val="F40CC2"/>
                </a:solidFill>
              </a:rPr>
              <a:t> Multiple line comment is </a:t>
            </a:r>
            <a:r>
              <a:rPr lang="en-US" sz="2400" dirty="0">
                <a:solidFill>
                  <a:srgbClr val="0070C0"/>
                </a:solidFill>
              </a:rPr>
              <a:t>/*…….*/</a:t>
            </a:r>
          </a:p>
          <a:p>
            <a:pPr algn="just">
              <a:buFont typeface="Lato" charset="0"/>
              <a:buChar char="#"/>
            </a:pPr>
            <a:endParaRPr lang="en-US" sz="24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400" b="1" dirty="0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7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V</a:t>
            </a:r>
            <a:r>
              <a:rPr lang="en" sz="2800" b="1" dirty="0">
                <a:solidFill>
                  <a:srgbClr val="002060"/>
                </a:solidFill>
              </a:rPr>
              <a:t>ariable Declaration &amp; Assignment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390859"/>
            <a:ext cx="8343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To create a variable, you must specify the type and assign it a value.</a:t>
            </a:r>
          </a:p>
          <a:p>
            <a:endParaRPr lang="en-US" sz="2000" b="1" dirty="0">
              <a:solidFill>
                <a:srgbClr val="F40CC2"/>
              </a:solidFill>
            </a:endParaRPr>
          </a:p>
          <a:p>
            <a:pPr algn="ctr"/>
            <a:r>
              <a:rPr lang="en-US" sz="2000" b="1" dirty="0">
                <a:solidFill>
                  <a:srgbClr val="7030A0"/>
                </a:solidFill>
                <a:latin typeface="inter-regular"/>
              </a:rPr>
              <a:t>type </a:t>
            </a:r>
            <a:r>
              <a:rPr lang="en-US" sz="2000" b="1" dirty="0" err="1">
                <a:solidFill>
                  <a:srgbClr val="7030A0"/>
                </a:solidFill>
                <a:latin typeface="inter-regular"/>
              </a:rPr>
              <a:t>variableName</a:t>
            </a:r>
            <a:r>
              <a:rPr lang="en-US" sz="2000" b="1" dirty="0">
                <a:solidFill>
                  <a:srgbClr val="7030A0"/>
                </a:solidFill>
                <a:latin typeface="inter-regular"/>
              </a:rPr>
              <a:t> = value;</a:t>
            </a:r>
          </a:p>
          <a:p>
            <a:r>
              <a:rPr lang="en-US" sz="2000" b="1" dirty="0">
                <a:solidFill>
                  <a:srgbClr val="00B050"/>
                </a:solidFill>
                <a:latin typeface="inter-regular"/>
              </a:rPr>
              <a:t>Examples:</a:t>
            </a:r>
          </a:p>
          <a:p>
            <a:endParaRPr lang="en-US" sz="2000" b="1" dirty="0">
              <a:solidFill>
                <a:srgbClr val="00B050"/>
              </a:solidFill>
              <a:latin typeface="inter-regular"/>
            </a:endParaRPr>
          </a:p>
          <a:p>
            <a:r>
              <a:rPr lang="en-US" sz="2000" b="1" dirty="0" err="1">
                <a:solidFill>
                  <a:srgbClr val="FFC000"/>
                </a:solidFill>
                <a:latin typeface="inter-regular"/>
              </a:rPr>
              <a:t>int</a:t>
            </a:r>
            <a:r>
              <a:rPr lang="en-US" sz="2000" b="1" dirty="0">
                <a:solidFill>
                  <a:srgbClr val="FFC000"/>
                </a:solidFill>
                <a:latin typeface="inter-regular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inter-regular"/>
              </a:rPr>
              <a:t>num</a:t>
            </a:r>
            <a:r>
              <a:rPr lang="en-US" sz="2000" b="1" dirty="0">
                <a:solidFill>
                  <a:srgbClr val="FFC000"/>
                </a:solidFill>
                <a:latin typeface="inter-regular"/>
              </a:rPr>
              <a:t> = 5;</a:t>
            </a:r>
          </a:p>
          <a:p>
            <a:r>
              <a:rPr lang="en-US" sz="2000" b="1" dirty="0">
                <a:solidFill>
                  <a:srgbClr val="FFC000"/>
                </a:solidFill>
                <a:latin typeface="inter-regular"/>
              </a:rPr>
              <a:t>double </a:t>
            </a:r>
            <a:r>
              <a:rPr lang="en-US" sz="2000" b="1" dirty="0" err="1">
                <a:solidFill>
                  <a:srgbClr val="FFC000"/>
                </a:solidFill>
                <a:latin typeface="inter-regular"/>
              </a:rPr>
              <a:t>dnum</a:t>
            </a:r>
            <a:r>
              <a:rPr lang="en-US" sz="2000" b="1" dirty="0">
                <a:solidFill>
                  <a:srgbClr val="FFC000"/>
                </a:solidFill>
                <a:latin typeface="inter-regular"/>
              </a:rPr>
              <a:t> = 5.99D;</a:t>
            </a:r>
          </a:p>
          <a:p>
            <a:r>
              <a:rPr lang="en-US" sz="2000" b="1" dirty="0">
                <a:solidFill>
                  <a:srgbClr val="FFC000"/>
                </a:solidFill>
                <a:latin typeface="inter-regular"/>
              </a:rPr>
              <a:t>char </a:t>
            </a:r>
            <a:r>
              <a:rPr lang="en-US" sz="2000" b="1" dirty="0" err="1">
                <a:solidFill>
                  <a:srgbClr val="FFC000"/>
                </a:solidFill>
                <a:latin typeface="inter-regular"/>
              </a:rPr>
              <a:t>ch</a:t>
            </a:r>
            <a:r>
              <a:rPr lang="en-US" sz="2000" b="1" dirty="0">
                <a:solidFill>
                  <a:srgbClr val="FFC000"/>
                </a:solidFill>
                <a:latin typeface="inter-regular"/>
              </a:rPr>
              <a:t> = 'D';</a:t>
            </a:r>
          </a:p>
          <a:p>
            <a:r>
              <a:rPr lang="en-US" sz="2000" b="1" dirty="0">
                <a:solidFill>
                  <a:srgbClr val="FFC000"/>
                </a:solidFill>
                <a:latin typeface="inter-regular"/>
              </a:rPr>
              <a:t>bool b = true;</a:t>
            </a:r>
          </a:p>
          <a:p>
            <a:r>
              <a:rPr lang="en-US" sz="2000" b="1" dirty="0">
                <a:solidFill>
                  <a:srgbClr val="FFC000"/>
                </a:solidFill>
                <a:latin typeface="inter-regular"/>
              </a:rPr>
              <a:t>string </a:t>
            </a:r>
            <a:r>
              <a:rPr lang="en-US" sz="2000" b="1" dirty="0" err="1">
                <a:solidFill>
                  <a:srgbClr val="FFC000"/>
                </a:solidFill>
                <a:latin typeface="inter-regular"/>
              </a:rPr>
              <a:t>str</a:t>
            </a:r>
            <a:r>
              <a:rPr lang="en-US" sz="2000" b="1" dirty="0">
                <a:solidFill>
                  <a:srgbClr val="FFC000"/>
                </a:solidFill>
                <a:latin typeface="inter-regular"/>
              </a:rPr>
              <a:t> = "Hello";</a:t>
            </a:r>
          </a:p>
        </p:txBody>
      </p:sp>
    </p:spTree>
    <p:extLst>
      <p:ext uri="{BB962C8B-B14F-4D97-AF65-F5344CB8AC3E}">
        <p14:creationId xmlns:p14="http://schemas.microsoft.com/office/powerpoint/2010/main" val="150074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Constants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685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Constant variables can not be changed so they become read-only: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2000" b="1" dirty="0">
                <a:solidFill>
                  <a:srgbClr val="00B050"/>
                </a:solidFill>
              </a:rPr>
              <a:t>const int num = 35;</a:t>
            </a:r>
          </a:p>
          <a:p>
            <a:r>
              <a:rPr lang="nb-NO" sz="2000" b="1" dirty="0"/>
              <a:t>num = 20; </a:t>
            </a:r>
            <a:r>
              <a:rPr lang="nb-NO" sz="2000" b="1" dirty="0">
                <a:solidFill>
                  <a:srgbClr val="FF3300"/>
                </a:solidFill>
              </a:rPr>
              <a:t>// error</a:t>
            </a:r>
            <a:endParaRPr lang="en-IN" sz="2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Writing &amp; Reading data to and from the User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143000"/>
            <a:ext cx="876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 err="1">
                <a:solidFill>
                  <a:srgbClr val="0070C0"/>
                </a:solidFill>
              </a:rPr>
              <a:t>Console.WriteLine</a:t>
            </a:r>
            <a:r>
              <a:rPr lang="en-US" sz="2000" b="1" dirty="0">
                <a:solidFill>
                  <a:srgbClr val="0070C0"/>
                </a:solidFill>
              </a:rPr>
              <a:t>() is used to output (print) values.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 err="1">
                <a:solidFill>
                  <a:srgbClr val="0070C0"/>
                </a:solidFill>
              </a:rPr>
              <a:t>Console.ReadLine</a:t>
            </a:r>
            <a:r>
              <a:rPr lang="en-US" sz="2000" b="1" dirty="0">
                <a:solidFill>
                  <a:srgbClr val="0070C0"/>
                </a:solidFill>
              </a:rPr>
              <a:t>() is used to get user input.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774" y="2352854"/>
            <a:ext cx="7667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Console.WriteLine</a:t>
            </a:r>
            <a:r>
              <a:rPr lang="en-US" sz="2000" dirty="0">
                <a:solidFill>
                  <a:schemeClr val="accent6"/>
                </a:solidFill>
              </a:rPr>
              <a:t>("Enter username:");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string </a:t>
            </a:r>
            <a:r>
              <a:rPr lang="en-US" sz="2000" dirty="0" err="1">
                <a:solidFill>
                  <a:schemeClr val="accent6"/>
                </a:solidFill>
              </a:rPr>
              <a:t>userName</a:t>
            </a:r>
            <a:r>
              <a:rPr lang="en-US" sz="2000" dirty="0">
                <a:solidFill>
                  <a:schemeClr val="accent6"/>
                </a:solidFill>
              </a:rPr>
              <a:t> = </a:t>
            </a:r>
            <a:r>
              <a:rPr lang="en-US" sz="2000" dirty="0" err="1">
                <a:solidFill>
                  <a:schemeClr val="accent6"/>
                </a:solidFill>
              </a:rPr>
              <a:t>Console.ReadLine</a:t>
            </a:r>
            <a:r>
              <a:rPr lang="en-US" sz="2000" dirty="0">
                <a:solidFill>
                  <a:schemeClr val="accent6"/>
                </a:solidFill>
              </a:rPr>
              <a:t>();</a:t>
            </a:r>
          </a:p>
          <a:p>
            <a:r>
              <a:rPr lang="en-US" sz="2000" dirty="0" err="1">
                <a:solidFill>
                  <a:schemeClr val="accent6"/>
                </a:solidFill>
              </a:rPr>
              <a:t>Console.WriteLine</a:t>
            </a:r>
            <a:r>
              <a:rPr lang="en-US" sz="2000" dirty="0">
                <a:solidFill>
                  <a:schemeClr val="accent6"/>
                </a:solidFill>
              </a:rPr>
              <a:t>("Username is: " + </a:t>
            </a:r>
            <a:r>
              <a:rPr lang="en-US" sz="2000" dirty="0" err="1">
                <a:solidFill>
                  <a:schemeClr val="accent6"/>
                </a:solidFill>
              </a:rPr>
              <a:t>userName</a:t>
            </a:r>
            <a:r>
              <a:rPr lang="en-US" sz="2000" dirty="0">
                <a:solidFill>
                  <a:schemeClr val="accent6"/>
                </a:solidFill>
              </a:rPr>
              <a:t>);</a:t>
            </a:r>
            <a:endParaRPr lang="en-IN" sz="20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774" y="4191000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Console.WriteLine</a:t>
            </a:r>
            <a:r>
              <a:rPr lang="en-US" sz="2000" dirty="0">
                <a:solidFill>
                  <a:srgbClr val="7030A0"/>
                </a:solidFill>
              </a:rPr>
              <a:t>("Enter your age:");</a:t>
            </a:r>
          </a:p>
          <a:p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age = Convert.ToInt32(</a:t>
            </a:r>
            <a:r>
              <a:rPr lang="en-US" sz="2000" dirty="0" err="1">
                <a:solidFill>
                  <a:srgbClr val="7030A0"/>
                </a:solidFill>
              </a:rPr>
              <a:t>Console.ReadLine</a:t>
            </a:r>
            <a:r>
              <a:rPr lang="en-US" sz="2000" dirty="0">
                <a:solidFill>
                  <a:srgbClr val="7030A0"/>
                </a:solidFill>
              </a:rPr>
              <a:t>());</a:t>
            </a:r>
          </a:p>
          <a:p>
            <a:r>
              <a:rPr lang="en-US" sz="2000" dirty="0" err="1">
                <a:solidFill>
                  <a:srgbClr val="7030A0"/>
                </a:solidFill>
              </a:rPr>
              <a:t>Console.WriteLine</a:t>
            </a:r>
            <a:r>
              <a:rPr lang="en-US" sz="2000" dirty="0">
                <a:solidFill>
                  <a:srgbClr val="7030A0"/>
                </a:solidFill>
              </a:rPr>
              <a:t>("Your age is: " + age);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791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F40CC2"/>
                </a:solidFill>
              </a:rPr>
              <a:t>Note:</a:t>
            </a:r>
            <a:r>
              <a:rPr lang="en-IN" sz="2400" dirty="0"/>
              <a:t> When we get user input data, its’ default type is </a:t>
            </a:r>
            <a:r>
              <a:rPr lang="en-IN" sz="2400" dirty="0">
                <a:solidFill>
                  <a:srgbClr val="00B050"/>
                </a:solidFill>
              </a:rPr>
              <a:t>string</a:t>
            </a:r>
            <a:r>
              <a:rPr lang="en-IN" sz="2400" dirty="0"/>
              <a:t> so we have to </a:t>
            </a:r>
            <a:r>
              <a:rPr lang="en-IN" sz="2400" dirty="0">
                <a:solidFill>
                  <a:srgbClr val="12BE6C"/>
                </a:solidFill>
              </a:rPr>
              <a:t>type cast it into desired type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112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Type Casting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636" y="71215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When you assign a value of one data type to another type is called Type Casting.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In C#, there are two types of casting: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Implicit Casting </a:t>
            </a:r>
            <a:r>
              <a:rPr lang="en-US" sz="2400" dirty="0">
                <a:solidFill>
                  <a:srgbClr val="C1592F"/>
                </a:solidFill>
              </a:rPr>
              <a:t>(automatically/widening) </a:t>
            </a:r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dirty="0">
                <a:solidFill>
                  <a:srgbClr val="00B050"/>
                </a:solidFill>
              </a:rPr>
              <a:t>converting a smaller type to a larger type size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	char -&gt;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-&gt; long -&gt; float -&gt; double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70C0"/>
                </a:solidFill>
              </a:rPr>
              <a:t>Explicit Casting </a:t>
            </a:r>
            <a:r>
              <a:rPr lang="en-US" sz="2400" dirty="0">
                <a:solidFill>
                  <a:srgbClr val="C1592F"/>
                </a:solidFill>
              </a:rPr>
              <a:t>(manually/narrowing) </a:t>
            </a:r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dirty="0">
                <a:solidFill>
                  <a:srgbClr val="00B050"/>
                </a:solidFill>
              </a:rPr>
              <a:t>converting a larger type to a smaller size type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	double -&gt; float -&gt; long -&gt;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-&gt; char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636" y="6096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b="1" dirty="0">
              <a:solidFill>
                <a:srgbClr val="F40CC2"/>
              </a:solidFill>
            </a:endParaRPr>
          </a:p>
          <a:p>
            <a:endParaRPr lang="en-US" sz="2000" b="1" dirty="0">
              <a:solidFill>
                <a:srgbClr val="0070C0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1326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Type Casting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636" y="685800"/>
            <a:ext cx="8763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Implicit Casting:</a:t>
            </a:r>
          </a:p>
          <a:p>
            <a:endParaRPr lang="en-US" sz="2200" dirty="0">
              <a:solidFill>
                <a:srgbClr val="0070C0"/>
              </a:solidFill>
            </a:endParaRPr>
          </a:p>
          <a:p>
            <a:r>
              <a:rPr lang="en-US" sz="2200" dirty="0" err="1">
                <a:solidFill>
                  <a:srgbClr val="7030A0"/>
                </a:solidFill>
              </a:rPr>
              <a:t>int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 = 19;</a:t>
            </a:r>
          </a:p>
          <a:p>
            <a:r>
              <a:rPr lang="en-US" sz="2200" dirty="0">
                <a:solidFill>
                  <a:srgbClr val="7030A0"/>
                </a:solidFill>
              </a:rPr>
              <a:t>double d =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;       </a:t>
            </a:r>
          </a:p>
          <a:p>
            <a:r>
              <a:rPr lang="en-US" sz="2200" dirty="0" err="1">
                <a:solidFill>
                  <a:srgbClr val="7030A0"/>
                </a:solidFill>
              </a:rPr>
              <a:t>Console.WriteLine</a:t>
            </a:r>
            <a:r>
              <a:rPr lang="en-US" sz="2200" dirty="0">
                <a:solidFill>
                  <a:srgbClr val="7030A0"/>
                </a:solidFill>
              </a:rPr>
              <a:t>(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); </a:t>
            </a:r>
          </a:p>
          <a:p>
            <a:r>
              <a:rPr lang="en-US" sz="2200" dirty="0" err="1">
                <a:solidFill>
                  <a:srgbClr val="7030A0"/>
                </a:solidFill>
              </a:rPr>
              <a:t>Console.WriteLine</a:t>
            </a:r>
            <a:r>
              <a:rPr lang="en-US" sz="2200" dirty="0">
                <a:solidFill>
                  <a:srgbClr val="7030A0"/>
                </a:solidFill>
              </a:rPr>
              <a:t>(d);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636" y="6096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b="1" dirty="0">
              <a:solidFill>
                <a:srgbClr val="F40CC2"/>
              </a:solidFill>
            </a:endParaRPr>
          </a:p>
          <a:p>
            <a:endParaRPr lang="en-US" sz="2000" b="1" dirty="0">
              <a:solidFill>
                <a:srgbClr val="0070C0"/>
              </a:solidFill>
              <a:latin typeface="inter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3200400"/>
            <a:ext cx="8763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Explicit Casting:</a:t>
            </a:r>
          </a:p>
          <a:p>
            <a:endParaRPr lang="en-US" sz="2200" dirty="0">
              <a:solidFill>
                <a:srgbClr val="0070C0"/>
              </a:solidFill>
            </a:endParaRPr>
          </a:p>
          <a:p>
            <a:r>
              <a:rPr lang="en-US" sz="2200" dirty="0">
                <a:solidFill>
                  <a:srgbClr val="C1592F"/>
                </a:solidFill>
              </a:rPr>
              <a:t>double d = 9.78;</a:t>
            </a:r>
          </a:p>
          <a:p>
            <a:r>
              <a:rPr lang="en-US" sz="2200" dirty="0" err="1">
                <a:solidFill>
                  <a:srgbClr val="C1592F"/>
                </a:solidFill>
              </a:rPr>
              <a:t>int</a:t>
            </a:r>
            <a:r>
              <a:rPr lang="en-US" sz="2200" dirty="0">
                <a:solidFill>
                  <a:srgbClr val="C1592F"/>
                </a:solidFill>
              </a:rPr>
              <a:t> </a:t>
            </a:r>
            <a:r>
              <a:rPr lang="en-US" sz="2200" dirty="0" err="1">
                <a:solidFill>
                  <a:srgbClr val="C1592F"/>
                </a:solidFill>
              </a:rPr>
              <a:t>i</a:t>
            </a:r>
            <a:r>
              <a:rPr lang="en-US" sz="2200" dirty="0">
                <a:solidFill>
                  <a:srgbClr val="C1592F"/>
                </a:solidFill>
              </a:rPr>
              <a:t> = </a:t>
            </a:r>
            <a:r>
              <a:rPr lang="en-US" sz="2200" dirty="0">
                <a:solidFill>
                  <a:srgbClr val="00B050"/>
                </a:solidFill>
              </a:rPr>
              <a:t>(</a:t>
            </a:r>
            <a:r>
              <a:rPr lang="en-US" sz="2200" dirty="0" err="1">
                <a:solidFill>
                  <a:srgbClr val="00B050"/>
                </a:solidFill>
              </a:rPr>
              <a:t>int</a:t>
            </a:r>
            <a:r>
              <a:rPr lang="en-US" sz="2200" dirty="0">
                <a:solidFill>
                  <a:srgbClr val="00B050"/>
                </a:solidFill>
              </a:rPr>
              <a:t>) </a:t>
            </a:r>
            <a:r>
              <a:rPr lang="en-US" sz="2200" dirty="0">
                <a:solidFill>
                  <a:srgbClr val="C1592F"/>
                </a:solidFill>
              </a:rPr>
              <a:t>d;    </a:t>
            </a:r>
          </a:p>
          <a:p>
            <a:r>
              <a:rPr lang="en-US" sz="2200" dirty="0" err="1">
                <a:solidFill>
                  <a:srgbClr val="C1592F"/>
                </a:solidFill>
              </a:rPr>
              <a:t>Console.WriteLine</a:t>
            </a:r>
            <a:r>
              <a:rPr lang="en-US" sz="2200" dirty="0">
                <a:solidFill>
                  <a:srgbClr val="C1592F"/>
                </a:solidFill>
              </a:rPr>
              <a:t>(d); </a:t>
            </a:r>
          </a:p>
          <a:p>
            <a:r>
              <a:rPr lang="en-US" sz="2200" dirty="0" err="1">
                <a:solidFill>
                  <a:srgbClr val="C1592F"/>
                </a:solidFill>
              </a:rPr>
              <a:t>Console.WriteLine</a:t>
            </a:r>
            <a:r>
              <a:rPr lang="en-US" sz="2200" dirty="0">
                <a:solidFill>
                  <a:srgbClr val="C1592F"/>
                </a:solidFill>
              </a:rPr>
              <a:t>(</a:t>
            </a:r>
            <a:r>
              <a:rPr lang="en-US" sz="2200" dirty="0" err="1">
                <a:solidFill>
                  <a:srgbClr val="C1592F"/>
                </a:solidFill>
              </a:rPr>
              <a:t>i</a:t>
            </a:r>
            <a:r>
              <a:rPr lang="en-US" sz="2200" dirty="0">
                <a:solidFill>
                  <a:srgbClr val="C1592F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01505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Type Conversion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775" y="763488"/>
            <a:ext cx="876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It is also possible to convert data types explicitly by using built-in methods, such as </a:t>
            </a:r>
            <a:r>
              <a:rPr lang="en-US" sz="2200" dirty="0" err="1">
                <a:solidFill>
                  <a:srgbClr val="12BE6C"/>
                </a:solidFill>
              </a:rPr>
              <a:t>Convert.ToBoolean</a:t>
            </a:r>
            <a:r>
              <a:rPr lang="en-US" sz="2200" dirty="0">
                <a:solidFill>
                  <a:srgbClr val="12BE6C"/>
                </a:solidFill>
              </a:rPr>
              <a:t>, </a:t>
            </a:r>
            <a:r>
              <a:rPr lang="en-US" sz="2200" dirty="0" err="1">
                <a:solidFill>
                  <a:srgbClr val="12BE6C"/>
                </a:solidFill>
              </a:rPr>
              <a:t>Convert.ToDouble,Convert.ToSingle</a:t>
            </a:r>
            <a:r>
              <a:rPr lang="en-US" sz="2200">
                <a:solidFill>
                  <a:srgbClr val="12BE6C"/>
                </a:solidFill>
              </a:rPr>
              <a:t>(), </a:t>
            </a:r>
            <a:r>
              <a:rPr lang="en-US" sz="2200" dirty="0" err="1">
                <a:solidFill>
                  <a:srgbClr val="12BE6C"/>
                </a:solidFill>
              </a:rPr>
              <a:t>Convert.ToString</a:t>
            </a:r>
            <a:r>
              <a:rPr lang="en-US" sz="2200" dirty="0">
                <a:solidFill>
                  <a:srgbClr val="12BE6C"/>
                </a:solidFill>
              </a:rPr>
              <a:t>, Convert.ToInt32 (int) and Convert.ToInt64 (long)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636" y="6096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b="1" dirty="0">
              <a:solidFill>
                <a:srgbClr val="F40CC2"/>
              </a:solidFill>
            </a:endParaRPr>
          </a:p>
          <a:p>
            <a:endParaRPr lang="en-US" sz="2000" b="1" dirty="0">
              <a:solidFill>
                <a:srgbClr val="0070C0"/>
              </a:solidFill>
              <a:latin typeface="inter-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362200"/>
            <a:ext cx="6934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>
                <a:solidFill>
                  <a:schemeClr val="accent6"/>
                </a:solidFill>
              </a:rPr>
              <a:t>int</a:t>
            </a:r>
            <a:r>
              <a:rPr lang="en-IN" sz="2000" dirty="0">
                <a:solidFill>
                  <a:schemeClr val="accent6"/>
                </a:solidFill>
              </a:rPr>
              <a:t> 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 = 12;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double d = 3.25;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bool b = true;</a:t>
            </a:r>
          </a:p>
          <a:p>
            <a:endParaRPr lang="en-IN" sz="2000" dirty="0">
              <a:solidFill>
                <a:schemeClr val="accent6"/>
              </a:solidFill>
            </a:endParaRPr>
          </a:p>
          <a:p>
            <a:r>
              <a:rPr lang="en-IN" sz="2000" dirty="0" err="1">
                <a:solidFill>
                  <a:schemeClr val="accent6"/>
                </a:solidFill>
              </a:rPr>
              <a:t>Console.WriteLine</a:t>
            </a:r>
            <a:r>
              <a:rPr lang="en-IN" sz="2000" dirty="0">
                <a:solidFill>
                  <a:schemeClr val="accent6"/>
                </a:solidFill>
              </a:rPr>
              <a:t>(</a:t>
            </a:r>
            <a:r>
              <a:rPr lang="en-IN" sz="2000" dirty="0" err="1">
                <a:solidFill>
                  <a:schemeClr val="accent6"/>
                </a:solidFill>
              </a:rPr>
              <a:t>Convert.ToString</a:t>
            </a:r>
            <a:r>
              <a:rPr lang="en-IN" sz="2000" dirty="0">
                <a:solidFill>
                  <a:schemeClr val="accent6"/>
                </a:solidFill>
              </a:rPr>
              <a:t>(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));    </a:t>
            </a:r>
          </a:p>
          <a:p>
            <a:r>
              <a:rPr lang="en-IN" sz="2000" dirty="0" err="1">
                <a:solidFill>
                  <a:schemeClr val="accent6"/>
                </a:solidFill>
              </a:rPr>
              <a:t>Console.WriteLine</a:t>
            </a:r>
            <a:r>
              <a:rPr lang="en-IN" sz="2000" dirty="0">
                <a:solidFill>
                  <a:schemeClr val="accent6"/>
                </a:solidFill>
              </a:rPr>
              <a:t>(</a:t>
            </a:r>
            <a:r>
              <a:rPr lang="en-IN" sz="2000" dirty="0" err="1">
                <a:solidFill>
                  <a:schemeClr val="accent6"/>
                </a:solidFill>
              </a:rPr>
              <a:t>Convert.ToDouble</a:t>
            </a:r>
            <a:r>
              <a:rPr lang="en-IN" sz="2000" dirty="0">
                <a:solidFill>
                  <a:schemeClr val="accent6"/>
                </a:solidFill>
              </a:rPr>
              <a:t>(</a:t>
            </a:r>
            <a:r>
              <a:rPr lang="en-IN" sz="2000" dirty="0" err="1">
                <a:solidFill>
                  <a:schemeClr val="accent6"/>
                </a:solidFill>
              </a:rPr>
              <a:t>i</a:t>
            </a:r>
            <a:r>
              <a:rPr lang="en-IN" sz="2000" dirty="0">
                <a:solidFill>
                  <a:schemeClr val="accent6"/>
                </a:solidFill>
              </a:rPr>
              <a:t>));    </a:t>
            </a:r>
          </a:p>
          <a:p>
            <a:r>
              <a:rPr lang="en-IN" sz="2000" dirty="0" err="1">
                <a:solidFill>
                  <a:schemeClr val="accent6"/>
                </a:solidFill>
              </a:rPr>
              <a:t>Console.WriteLine</a:t>
            </a:r>
            <a:r>
              <a:rPr lang="en-IN" sz="2000" dirty="0">
                <a:solidFill>
                  <a:schemeClr val="accent6"/>
                </a:solidFill>
              </a:rPr>
              <a:t>(Convert.ToInt32(d)); </a:t>
            </a:r>
          </a:p>
          <a:p>
            <a:r>
              <a:rPr lang="en-IN" sz="2000" dirty="0" err="1">
                <a:solidFill>
                  <a:schemeClr val="accent6"/>
                </a:solidFill>
              </a:rPr>
              <a:t>Console.WriteLine</a:t>
            </a:r>
            <a:r>
              <a:rPr lang="en-IN" sz="2000" dirty="0">
                <a:solidFill>
                  <a:schemeClr val="accent6"/>
                </a:solidFill>
              </a:rPr>
              <a:t>(</a:t>
            </a:r>
            <a:r>
              <a:rPr lang="en-IN" sz="2000" dirty="0" err="1">
                <a:solidFill>
                  <a:schemeClr val="accent6"/>
                </a:solidFill>
              </a:rPr>
              <a:t>Convert.ToString</a:t>
            </a:r>
            <a:r>
              <a:rPr lang="en-IN" sz="2000" dirty="0">
                <a:solidFill>
                  <a:schemeClr val="accent6"/>
                </a:solidFill>
              </a:rPr>
              <a:t>(b));</a:t>
            </a:r>
          </a:p>
        </p:txBody>
      </p:sp>
    </p:spTree>
    <p:extLst>
      <p:ext uri="{BB962C8B-B14F-4D97-AF65-F5344CB8AC3E}">
        <p14:creationId xmlns:p14="http://schemas.microsoft.com/office/powerpoint/2010/main" val="797105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 </a:t>
            </a:r>
            <a:r>
              <a:rPr lang="en-IN" sz="2400" u="sng" dirty="0">
                <a:hlinkClick r:id="rId3"/>
              </a:rPr>
              <a:t>https://www.javatpoint.com/</a:t>
            </a:r>
            <a:endParaRPr lang="en" sz="2400" u="sng" dirty="0">
              <a:hlinkClick r:id="rId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</a:rPr>
              <a:t>C# Hello World</a:t>
            </a:r>
          </a:p>
        </p:txBody>
      </p:sp>
    </p:spTree>
    <p:extLst>
      <p:ext uri="{BB962C8B-B14F-4D97-AF65-F5344CB8AC3E}">
        <p14:creationId xmlns:p14="http://schemas.microsoft.com/office/powerpoint/2010/main" val="20817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Selection of C#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52B8E-47B0-F4A6-085A-CF746C7E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27" y="609600"/>
            <a:ext cx="9144000" cy="6072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3CCFBE-47DE-6FE1-27F5-9C98D26A384E}"/>
              </a:ext>
            </a:extLst>
          </p:cNvPr>
          <p:cNvSpPr txBox="1"/>
          <p:nvPr/>
        </p:nvSpPr>
        <p:spPr>
          <a:xfrm>
            <a:off x="304800" y="35814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Select </a:t>
            </a:r>
            <a:r>
              <a:rPr lang="en-IN" sz="2000" dirty="0">
                <a:solidFill>
                  <a:srgbClr val="F40CC2"/>
                </a:solidFill>
              </a:rPr>
              <a:t>“Console App .NET Framework” </a:t>
            </a:r>
            <a:r>
              <a:rPr lang="en-IN" sz="2000" dirty="0">
                <a:solidFill>
                  <a:schemeClr val="tx1"/>
                </a:solidFill>
              </a:rPr>
              <a:t>type project</a:t>
            </a:r>
            <a:endParaRPr lang="en-IN" sz="2000" dirty="0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3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44438-3BBA-EB27-C56D-1C030A5BE355}"/>
              </a:ext>
            </a:extLst>
          </p:cNvPr>
          <p:cNvSpPr txBox="1"/>
          <p:nvPr/>
        </p:nvSpPr>
        <p:spPr>
          <a:xfrm>
            <a:off x="685800" y="762000"/>
            <a:ext cx="7162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+mj-lt"/>
              </a:rPr>
              <a:t>using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System;</a:t>
            </a:r>
          </a:p>
          <a:p>
            <a:r>
              <a:rPr lang="en-IN" sz="2000" dirty="0">
                <a:solidFill>
                  <a:srgbClr val="0000FF"/>
                </a:solidFill>
                <a:latin typeface="+mj-lt"/>
              </a:rPr>
              <a:t>namespace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ConsoleApp1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class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dirty="0">
                <a:solidFill>
                  <a:srgbClr val="2B91AF"/>
                </a:solidFill>
                <a:latin typeface="+mj-lt"/>
              </a:rPr>
              <a:t>Program</a:t>
            </a:r>
            <a:endParaRPr lang="en-IN" sz="2000" dirty="0">
              <a:solidFill>
                <a:srgbClr val="000000"/>
              </a:solidFill>
              <a:latin typeface="+mj-lt"/>
            </a:endParaRP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        {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Console.WriteLine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+mj-lt"/>
              </a:rPr>
              <a:t>"Hello World!"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IN" sz="2000" dirty="0">
                <a:solidFill>
                  <a:srgbClr val="008000"/>
                </a:solidFill>
                <a:latin typeface="+mj-lt"/>
              </a:rPr>
              <a:t>//</a:t>
            </a:r>
            <a:r>
              <a:rPr lang="en-IN" sz="2000" dirty="0" err="1">
                <a:solidFill>
                  <a:srgbClr val="008000"/>
                </a:solidFill>
                <a:latin typeface="+mj-lt"/>
              </a:rPr>
              <a:t>Console.ReadLine</a:t>
            </a:r>
            <a:r>
              <a:rPr lang="en-IN" sz="2000" dirty="0">
                <a:solidFill>
                  <a:srgbClr val="008000"/>
                </a:solidFill>
                <a:latin typeface="+mj-lt"/>
              </a:rPr>
              <a:t>();</a:t>
            </a:r>
            <a:endParaRPr lang="en-IN" sz="2000" dirty="0">
              <a:solidFill>
                <a:srgbClr val="000000"/>
              </a:solidFill>
              <a:latin typeface="+mj-lt"/>
            </a:endParaRP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Console.Read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        }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r>
              <a:rPr lang="en-IN" sz="2000" dirty="0">
                <a:solidFill>
                  <a:srgbClr val="000000"/>
                </a:solidFill>
                <a:latin typeface="+mj-lt"/>
              </a:rPr>
              <a:t>}</a:t>
            </a:r>
            <a:endParaRPr lang="en-IN" sz="2000" dirty="0">
              <a:latin typeface="+mj-lt"/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46B668AC-A9D7-1572-B0EE-5169A6322DCB}"/>
              </a:ext>
            </a:extLst>
          </p:cNvPr>
          <p:cNvSpPr txBox="1">
            <a:spLocks/>
          </p:cNvSpPr>
          <p:nvPr/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3200" b="1" dirty="0">
                <a:solidFill>
                  <a:srgbClr val="002060"/>
                </a:solidFill>
              </a:rPr>
              <a:t>Hello World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EC737-77C1-1AA5-4C6A-30576EA1A846}"/>
              </a:ext>
            </a:extLst>
          </p:cNvPr>
          <p:cNvSpPr txBox="1"/>
          <p:nvPr/>
        </p:nvSpPr>
        <p:spPr>
          <a:xfrm>
            <a:off x="334818" y="5311520"/>
            <a:ext cx="858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>
                <a:solidFill>
                  <a:srgbClr val="002060"/>
                </a:solidFill>
              </a:rPr>
              <a:t>Note:</a:t>
            </a:r>
            <a:r>
              <a:rPr lang="en-IN" sz="2400" dirty="0">
                <a:solidFill>
                  <a:srgbClr val="FF3300"/>
                </a:solidFill>
              </a:rPr>
              <a:t> We can write this program </a:t>
            </a:r>
            <a:r>
              <a:rPr lang="en-IN" sz="2400" dirty="0">
                <a:solidFill>
                  <a:srgbClr val="0070C0"/>
                </a:solidFill>
              </a:rPr>
              <a:t>without namespace </a:t>
            </a:r>
            <a:r>
              <a:rPr lang="en-IN" sz="2400" dirty="0">
                <a:solidFill>
                  <a:srgbClr val="FF3300"/>
                </a:solidFill>
              </a:rPr>
              <a:t>block also. </a:t>
            </a:r>
            <a:r>
              <a:rPr lang="en-IN" sz="2400" dirty="0">
                <a:solidFill>
                  <a:srgbClr val="00B050"/>
                </a:solidFill>
              </a:rPr>
              <a:t>Namespace is same as a package in Java</a:t>
            </a:r>
            <a:r>
              <a:rPr lang="en-IN" sz="2400" dirty="0">
                <a:solidFill>
                  <a:srgbClr val="FF33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75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90418-3BFE-010C-8CCB-C0887984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4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02238-858E-FE69-EADF-A53C96A1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76400"/>
            <a:ext cx="8191500" cy="1590675"/>
          </a:xfrm>
          <a:prstGeom prst="rect">
            <a:avLst/>
          </a:prstGeom>
        </p:spPr>
      </p:pic>
      <p:sp>
        <p:nvSpPr>
          <p:cNvPr id="4" name="Shape 266">
            <a:extLst>
              <a:ext uri="{FF2B5EF4-FFF2-40B4-BE49-F238E27FC236}">
                <a16:creationId xmlns:a16="http://schemas.microsoft.com/office/drawing/2014/main" id="{F3E0E6F8-AEA7-F0D6-696E-B9DF4E2510E5}"/>
              </a:ext>
            </a:extLst>
          </p:cNvPr>
          <p:cNvSpPr txBox="1">
            <a:spLocks/>
          </p:cNvSpPr>
          <p:nvPr/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3200" b="1" dirty="0">
                <a:solidFill>
                  <a:srgbClr val="002060"/>
                </a:solidFill>
              </a:rPr>
              <a:t>Hello World Program Output</a:t>
            </a:r>
          </a:p>
        </p:txBody>
      </p:sp>
    </p:spTree>
    <p:extLst>
      <p:ext uri="{BB962C8B-B14F-4D97-AF65-F5344CB8AC3E}">
        <p14:creationId xmlns:p14="http://schemas.microsoft.com/office/powerpoint/2010/main" val="25334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Namespace 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686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Namespaces play an important role in managing related classes in C#.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40CC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The .NET Framework uses namespaces to organize its built-in classes.</a:t>
            </a:r>
            <a:r>
              <a:rPr lang="en-US" sz="2000" b="1" dirty="0">
                <a:solidFill>
                  <a:srgbClr val="F40CC2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For example, there are some built-in namespaces in .NET such as </a:t>
            </a:r>
            <a:r>
              <a:rPr lang="en-US" sz="2000" b="1" dirty="0">
                <a:solidFill>
                  <a:srgbClr val="7030A0"/>
                </a:solidFill>
              </a:rPr>
              <a:t>System, </a:t>
            </a:r>
            <a:r>
              <a:rPr lang="en-US" sz="2000" b="1" dirty="0" err="1">
                <a:solidFill>
                  <a:srgbClr val="7030A0"/>
                </a:solidFill>
              </a:rPr>
              <a:t>System.Linq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System.Web</a:t>
            </a:r>
            <a:r>
              <a:rPr lang="en-US" sz="2000" b="1" dirty="0">
                <a:solidFill>
                  <a:schemeClr val="tx1"/>
                </a:solidFill>
              </a:rPr>
              <a:t>, etc. Each namespace contains related classes.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40CC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3300"/>
                </a:solidFill>
              </a:rPr>
              <a:t>A namespace is a container for classes and namespaces. The namespace also gives unique names to its classes thereby you can have the same class name in different namespaces.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40CC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In C#, a namespace can be defined using the namespace keyword.</a:t>
            </a:r>
            <a:endParaRPr lang="en-US" sz="2000" b="1" dirty="0">
              <a:solidFill>
                <a:srgbClr val="0070C0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3195328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045DA62A0A049A8BFDA5FCE30EBE3" ma:contentTypeVersion="3" ma:contentTypeDescription="Create a new document." ma:contentTypeScope="" ma:versionID="a0993e1dd3c3da582198a594952ad243">
  <xsd:schema xmlns:xsd="http://www.w3.org/2001/XMLSchema" xmlns:xs="http://www.w3.org/2001/XMLSchema" xmlns:p="http://schemas.microsoft.com/office/2006/metadata/properties" xmlns:ns2="f1652a23-85d7-4a45-9381-cc7046ebb906" targetNamespace="http://schemas.microsoft.com/office/2006/metadata/properties" ma:root="true" ma:fieldsID="349609977d8cffbba602329b64a2f907" ns2:_="">
    <xsd:import namespace="f1652a23-85d7-4a45-9381-cc7046ebb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52a23-85d7-4a45-9381-cc7046ebb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95DACB-0C46-41D4-AB30-212F20445776}"/>
</file>

<file path=customXml/itemProps2.xml><?xml version="1.0" encoding="utf-8"?>
<ds:datastoreItem xmlns:ds="http://schemas.openxmlformats.org/officeDocument/2006/customXml" ds:itemID="{A83C37CD-496C-4F97-9303-B8BCA9246B3B}"/>
</file>

<file path=customXml/itemProps3.xml><?xml version="1.0" encoding="utf-8"?>
<ds:datastoreItem xmlns:ds="http://schemas.openxmlformats.org/officeDocument/2006/customXml" ds:itemID="{D581AC5F-BF3E-43E2-B721-827851322EBA}"/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1179</Words>
  <Application>Microsoft Office PowerPoint</Application>
  <PresentationFormat>On-screen Show (4:3)</PresentationFormat>
  <Paragraphs>285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times new roman</vt:lpstr>
      <vt:lpstr>Wingdings</vt:lpstr>
      <vt:lpstr>erdana</vt:lpstr>
      <vt:lpstr>Arial</vt:lpstr>
      <vt:lpstr>Lato</vt:lpstr>
      <vt:lpstr>inter-regular</vt:lpstr>
      <vt:lpstr>Raleway</vt:lpstr>
      <vt:lpstr>Calibri</vt:lpstr>
      <vt:lpstr>Antonio template</vt:lpstr>
      <vt:lpstr>C# Basics</vt:lpstr>
      <vt:lpstr>PowerPoint Presentation</vt:lpstr>
      <vt:lpstr>Learning Outcomes</vt:lpstr>
      <vt:lpstr>C# Hello World</vt:lpstr>
      <vt:lpstr>Selection of C# project</vt:lpstr>
      <vt:lpstr>PowerPoint Presentation</vt:lpstr>
      <vt:lpstr>PowerPoint Presentation</vt:lpstr>
      <vt:lpstr>PowerPoint Presentation</vt:lpstr>
      <vt:lpstr>Namespace </vt:lpstr>
      <vt:lpstr>Namespace </vt:lpstr>
      <vt:lpstr>Namespace</vt:lpstr>
      <vt:lpstr>Namespace</vt:lpstr>
      <vt:lpstr>Keywords </vt:lpstr>
      <vt:lpstr>PowerPoint Presentation</vt:lpstr>
      <vt:lpstr>PowerPoint Presentation</vt:lpstr>
      <vt:lpstr>PowerPoint Presentation</vt:lpstr>
      <vt:lpstr>Identifiers</vt:lpstr>
      <vt:lpstr>PowerPoint Presentation</vt:lpstr>
      <vt:lpstr>Variable Declaration &amp; Assignment</vt:lpstr>
      <vt:lpstr>Constants</vt:lpstr>
      <vt:lpstr>Writing &amp; Reading data to and from the User</vt:lpstr>
      <vt:lpstr>Type Casting</vt:lpstr>
      <vt:lpstr>Type Casting</vt:lpstr>
      <vt:lpstr>Type Conversion Methods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106</cp:revision>
  <dcterms:modified xsi:type="dcterms:W3CDTF">2023-01-30T05:19:03Z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0x01010030C045DA62A0A049A8BFDA5FCE30EBE3</vt:lpwstr>
  </property>
</Properties>
</file>